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7"/>
  </p:notesMasterIdLst>
  <p:handoutMasterIdLst>
    <p:handoutMasterId r:id="rId28"/>
  </p:handoutMasterIdLst>
  <p:sldIdLst>
    <p:sldId id="265" r:id="rId2"/>
    <p:sldId id="267" r:id="rId3"/>
    <p:sldId id="296" r:id="rId4"/>
    <p:sldId id="297" r:id="rId5"/>
    <p:sldId id="298" r:id="rId6"/>
    <p:sldId id="314" r:id="rId7"/>
    <p:sldId id="299" r:id="rId8"/>
    <p:sldId id="301" r:id="rId9"/>
    <p:sldId id="302" r:id="rId10"/>
    <p:sldId id="300" r:id="rId11"/>
    <p:sldId id="305" r:id="rId12"/>
    <p:sldId id="303" r:id="rId13"/>
    <p:sldId id="306" r:id="rId14"/>
    <p:sldId id="304" r:id="rId15"/>
    <p:sldId id="315" r:id="rId16"/>
    <p:sldId id="307" r:id="rId17"/>
    <p:sldId id="313" r:id="rId18"/>
    <p:sldId id="317" r:id="rId19"/>
    <p:sldId id="308" r:id="rId20"/>
    <p:sldId id="316" r:id="rId21"/>
    <p:sldId id="311" r:id="rId22"/>
    <p:sldId id="310" r:id="rId23"/>
    <p:sldId id="309" r:id="rId24"/>
    <p:sldId id="318" r:id="rId25"/>
    <p:sldId id="312" r:id="rId2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55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C"/>
    <a:srgbClr val="008000"/>
    <a:srgbClr val="72AF2F"/>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83494" autoAdjust="0"/>
  </p:normalViewPr>
  <p:slideViewPr>
    <p:cSldViewPr>
      <p:cViewPr>
        <p:scale>
          <a:sx n="100" d="100"/>
          <a:sy n="100" d="100"/>
        </p:scale>
        <p:origin x="928" y="464"/>
      </p:cViewPr>
      <p:guideLst>
        <p:guide orient="horz" pos="1620"/>
        <p:guide pos="5556"/>
      </p:guideLst>
    </p:cSldViewPr>
  </p:slideViewPr>
  <p:notesTextViewPr>
    <p:cViewPr>
      <p:scale>
        <a:sx n="100" d="100"/>
        <a:sy n="100" d="100"/>
      </p:scale>
      <p:origin x="0" y="-3208"/>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10.08.16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10.08.16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javapapers.com/core-java/java-serialization/" TargetMode="External"/><Relationship Id="rId4" Type="http://schemas.openxmlformats.org/officeDocument/2006/relationships/hyperlink" Target="http://javapapers.com/core-java/customize-default-serialization-protocol/" TargetMode="External"/><Relationship Id="rId5" Type="http://schemas.openxmlformats.org/officeDocument/2006/relationships/hyperlink" Target="http://javapapers.com/core-java/object-construction-in-serialization/" TargetMode="External"/><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https://</a:t>
            </a:r>
            <a:r>
              <a:rPr lang="en-US" dirty="0" err="1" smtClean="0"/>
              <a:t>m.habrahabr.ru</a:t>
            </a:r>
            <a:r>
              <a:rPr lang="en-US" dirty="0" smtClean="0"/>
              <a:t>/post/60317/</a:t>
            </a:r>
            <a:endParaRPr lang="ru-RU" dirty="0" smtClean="0"/>
          </a:p>
          <a:p>
            <a:r>
              <a:rPr lang="en-US" dirty="0" smtClean="0"/>
              <a:t>http://</a:t>
            </a:r>
            <a:r>
              <a:rPr lang="en-US" dirty="0" err="1" smtClean="0"/>
              <a:t>www.javaworld.com</a:t>
            </a:r>
            <a:r>
              <a:rPr lang="en-US" dirty="0" smtClean="0"/>
              <a:t>/article/2076120/java-se/flatten-your-</a:t>
            </a:r>
            <a:r>
              <a:rPr lang="en-US" dirty="0" err="1" smtClean="0"/>
              <a:t>objects.html</a:t>
            </a:r>
            <a:endParaRPr lang="ru-RU" dirty="0" smtClean="0"/>
          </a:p>
          <a:p>
            <a:r>
              <a:rPr lang="en-US" dirty="0" smtClean="0"/>
              <a:t>http://</a:t>
            </a:r>
            <a:r>
              <a:rPr lang="en-US" dirty="0" err="1" smtClean="0"/>
              <a:t>www.javaworld.com</a:t>
            </a:r>
            <a:r>
              <a:rPr lang="en-US" dirty="0" smtClean="0"/>
              <a:t>/article/2072752/the-java-serialization-algorithm-</a:t>
            </a:r>
            <a:r>
              <a:rPr lang="en-US" dirty="0" err="1" smtClean="0"/>
              <a:t>revealed.html</a:t>
            </a:r>
            <a:endParaRPr lang="ru-RU" dirty="0" smtClean="0"/>
          </a:p>
          <a:p>
            <a:r>
              <a:rPr lang="en-US" dirty="0" smtClean="0"/>
              <a:t>https://</a:t>
            </a:r>
            <a:r>
              <a:rPr lang="en-US" dirty="0" err="1" smtClean="0"/>
              <a:t>docs.oracle.com</a:t>
            </a:r>
            <a:r>
              <a:rPr lang="en-US" dirty="0" smtClean="0"/>
              <a:t>/</a:t>
            </a:r>
            <a:r>
              <a:rPr lang="en-US" dirty="0" err="1" smtClean="0"/>
              <a:t>javase</a:t>
            </a:r>
            <a:r>
              <a:rPr lang="en-US" dirty="0" smtClean="0"/>
              <a:t>/8/docs/</a:t>
            </a:r>
            <a:r>
              <a:rPr lang="en-US" dirty="0" err="1" smtClean="0"/>
              <a:t>technotes</a:t>
            </a:r>
            <a:r>
              <a:rPr lang="en-US" dirty="0" smtClean="0"/>
              <a:t>/guides/serialization/</a:t>
            </a:r>
            <a:r>
              <a:rPr lang="en-US" dirty="0" err="1" smtClean="0"/>
              <a:t>relnotes.html</a:t>
            </a:r>
            <a:endParaRPr lang="ru-RU" dirty="0" smtClean="0"/>
          </a:p>
          <a:p>
            <a:r>
              <a:rPr lang="en-US" dirty="0" smtClean="0"/>
              <a:t>http://</a:t>
            </a:r>
            <a:r>
              <a:rPr lang="en-US" dirty="0" err="1" smtClean="0"/>
              <a:t>javapapers.com</a:t>
            </a:r>
            <a:r>
              <a:rPr lang="en-US" dirty="0" smtClean="0"/>
              <a:t>/core-java/</a:t>
            </a:r>
            <a:r>
              <a:rPr lang="en-US" dirty="0" err="1" smtClean="0"/>
              <a:t>externalizable</a:t>
            </a:r>
            <a:r>
              <a:rPr lang="en-US" dirty="0" smtClean="0"/>
              <a:t>-vs-</a:t>
            </a:r>
            <a:r>
              <a:rPr lang="en-US" dirty="0" err="1" smtClean="0"/>
              <a:t>serializable</a:t>
            </a:r>
            <a:r>
              <a:rPr lang="en-US" dirty="0" smtClean="0"/>
              <a:t>/</a:t>
            </a: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a:t>
            </a:fld>
            <a:endParaRPr lang="ru-RU"/>
          </a:p>
        </p:txBody>
      </p:sp>
    </p:spTree>
    <p:extLst>
      <p:ext uri="{BB962C8B-B14F-4D97-AF65-F5344CB8AC3E}">
        <p14:creationId xmlns:p14="http://schemas.microsoft.com/office/powerpoint/2010/main" val="1450099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«магия»</a:t>
            </a:r>
          </a:p>
          <a:p>
            <a:endParaRPr lang="ru-RU" dirty="0" smtClean="0"/>
          </a:p>
          <a:p>
            <a:r>
              <a:rPr lang="ru-RU" dirty="0" smtClean="0"/>
              <a:t>Рассказать</a:t>
            </a:r>
            <a:r>
              <a:rPr lang="ru-RU" baseline="0" dirty="0" smtClean="0"/>
              <a:t> что может быть недостаточно функциональности стандартного алгоритма </a:t>
            </a:r>
            <a:r>
              <a:rPr lang="ru-RU" baseline="0" dirty="0" err="1" smtClean="0"/>
              <a:t>сериализации</a:t>
            </a:r>
            <a:r>
              <a:rPr lang="ru-RU" baseline="0" dirty="0" smtClean="0"/>
              <a:t> добавив какие то служебные данные в поток</a:t>
            </a:r>
          </a:p>
          <a:p>
            <a:r>
              <a:rPr lang="ru-RU" baseline="0" dirty="0" smtClean="0"/>
              <a:t>Для этого существует хитрый способ вмешательства в алгоритм </a:t>
            </a:r>
            <a:r>
              <a:rPr lang="ru-RU" baseline="0" dirty="0" err="1" smtClean="0"/>
              <a:t>сериализациию</a:t>
            </a:r>
            <a:endParaRPr lang="ru-RU" baseline="0" dirty="0" smtClean="0"/>
          </a:p>
          <a:p>
            <a:r>
              <a:rPr lang="ru-RU" baseline="0" dirty="0" smtClean="0"/>
              <a:t>Обратить внимание на </a:t>
            </a:r>
          </a:p>
          <a:p>
            <a:pPr marL="171450" indent="-171450">
              <a:buFontTx/>
              <a:buChar char="-"/>
            </a:pPr>
            <a:r>
              <a:rPr lang="en-US" baseline="0" dirty="0" smtClean="0"/>
              <a:t>PRIVATE </a:t>
            </a:r>
            <a:r>
              <a:rPr lang="ru-RU" baseline="0" dirty="0" smtClean="0"/>
              <a:t>модификатор обоих методов – именно так должны они быть определены. ЖВМ сама их вызывает при этом приватность этих методов гарантирует консистентное состояние объекта – методы спрятаны для внешних пользователей</a:t>
            </a:r>
          </a:p>
          <a:p>
            <a:pPr marL="171450" indent="-171450">
              <a:buFontTx/>
              <a:buChar char="-"/>
            </a:pPr>
            <a:r>
              <a:rPr lang="ru-RU" baseline="0" dirty="0" smtClean="0"/>
              <a:t>Чтобы стандартный механизм записи значений полей объекта отработал необходимо вызвать </a:t>
            </a:r>
            <a:r>
              <a:rPr lang="en-US" baseline="0" dirty="0" err="1" smtClean="0"/>
              <a:t>defaultWriteObject</a:t>
            </a:r>
            <a:r>
              <a:rPr lang="en-US" baseline="0" dirty="0" smtClean="0"/>
              <a:t>/</a:t>
            </a:r>
            <a:r>
              <a:rPr lang="en-US" baseline="0" dirty="0" err="1" smtClean="0"/>
              <a:t>defaultReadObject</a:t>
            </a:r>
            <a:endParaRPr lang="ru-RU" baseline="0" dirty="0" smtClean="0"/>
          </a:p>
          <a:p>
            <a:pPr marL="171450" indent="-171450">
              <a:buFontTx/>
              <a:buChar char="-"/>
            </a:pPr>
            <a:r>
              <a:rPr lang="ru-RU" baseline="0" dirty="0" smtClean="0"/>
              <a:t>Отметить момент вся информация о классе со всеми типами полей класса продолжает записываться в поток еще до вызова этих методов</a:t>
            </a:r>
          </a:p>
          <a:p>
            <a:pPr marL="171450" indent="-171450">
              <a:buFontTx/>
              <a:buChar char="-"/>
            </a:pPr>
            <a:endParaRPr lang="en-US" baseline="0" dirty="0" smtClean="0"/>
          </a:p>
          <a:p>
            <a:pPr marL="171450" indent="-171450">
              <a:buFontTx/>
              <a:buChar char="-"/>
            </a:pP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588695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Показать возможность этой ситуации – например класс из внешней библиотеки к которому у</a:t>
            </a:r>
            <a:r>
              <a:rPr lang="ru-RU" baseline="0" dirty="0" smtClean="0"/>
              <a:t> нас нет доступа для изменений</a:t>
            </a:r>
            <a:endParaRPr lang="ru-RU" dirty="0" smtClean="0"/>
          </a:p>
          <a:p>
            <a:endParaRPr lang="ru-RU" dirty="0" smtClean="0"/>
          </a:p>
          <a:p>
            <a:r>
              <a:rPr lang="ru-RU" dirty="0" smtClean="0"/>
              <a:t>Показать какие данные сохранились в файл от родителя</a:t>
            </a:r>
          </a:p>
          <a:p>
            <a:endParaRPr lang="ru-RU" dirty="0" smtClean="0"/>
          </a:p>
          <a:p>
            <a:r>
              <a:rPr lang="ru-RU" dirty="0" smtClean="0"/>
              <a:t>Напомнить</a:t>
            </a:r>
            <a:r>
              <a:rPr lang="ru-RU" baseline="0" dirty="0" smtClean="0"/>
              <a:t> что родитель может быть не </a:t>
            </a:r>
            <a:r>
              <a:rPr lang="ru-RU" baseline="0" dirty="0" err="1" smtClean="0"/>
              <a:t>сериализуемым</a:t>
            </a:r>
            <a:r>
              <a:rPr lang="ru-RU" baseline="0" dirty="0" smtClean="0"/>
              <a:t> но он точно должен иметь конструктор по умолчанию</a:t>
            </a:r>
            <a:endParaRPr lang="ru-RU" dirty="0" smtClean="0"/>
          </a:p>
          <a:p>
            <a:endParaRPr lang="ru-RU" dirty="0" smtClean="0"/>
          </a:p>
          <a:p>
            <a:r>
              <a:rPr lang="ru-RU" dirty="0" smtClean="0"/>
              <a:t>Задать вопрос как быть?</a:t>
            </a:r>
          </a:p>
          <a:p>
            <a:endParaRPr lang="ru-RU"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49877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Задать вопрос что делать если родитель </a:t>
            </a:r>
            <a:r>
              <a:rPr lang="ru-RU" dirty="0" err="1" smtClean="0"/>
              <a:t>сериализуемый</a:t>
            </a:r>
            <a:r>
              <a:rPr lang="ru-RU" dirty="0" smtClean="0"/>
              <a:t> а потомок его </a:t>
            </a:r>
          </a:p>
          <a:p>
            <a:r>
              <a:rPr lang="ru-RU" dirty="0" smtClean="0"/>
              <a:t>не должен быть </a:t>
            </a:r>
            <a:r>
              <a:rPr lang="ru-RU" dirty="0" err="1" smtClean="0"/>
              <a:t>сериализуемым</a:t>
            </a:r>
            <a:r>
              <a:rPr lang="ru-RU" dirty="0" smtClean="0"/>
              <a:t> – показать примеры такого странного желания</a:t>
            </a:r>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6005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r>
              <a:rPr lang="ru-RU" dirty="0" smtClean="0"/>
              <a:t>Реализовать на магии решение</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475122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82289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Compatible Changes</a:t>
            </a:r>
          </a:p>
          <a:p>
            <a:r>
              <a:rPr lang="en-US" dirty="0" smtClean="0"/>
              <a:t>The compatible changes to a class are handled as follows:</a:t>
            </a:r>
          </a:p>
          <a:p>
            <a:pPr marL="171450" indent="-171450">
              <a:buFont typeface="Arial" charset="0"/>
              <a:buChar char="•"/>
            </a:pPr>
            <a:r>
              <a:rPr lang="en-US" dirty="0" smtClean="0"/>
              <a:t> Adding fields - When the class being reconstituted has a field that does not occur in the stream, that field in the object will be initialized to the default value for its type. If class-specific initialization is needed, the class may provide a </a:t>
            </a:r>
            <a:r>
              <a:rPr lang="en-US" dirty="0" err="1" smtClean="0"/>
              <a:t>readObject</a:t>
            </a:r>
            <a:r>
              <a:rPr lang="en-US" dirty="0" smtClean="0"/>
              <a:t> method that can initialize the field to </a:t>
            </a:r>
            <a:r>
              <a:rPr lang="en-US" dirty="0" err="1" smtClean="0"/>
              <a:t>nondefault</a:t>
            </a:r>
            <a:r>
              <a:rPr lang="en-US" dirty="0" smtClean="0"/>
              <a:t> values.</a:t>
            </a:r>
          </a:p>
          <a:p>
            <a:pPr marL="171450" indent="-171450">
              <a:buFont typeface="Arial" charset="0"/>
              <a:buChar char="•"/>
            </a:pPr>
            <a:r>
              <a:rPr lang="en-US" dirty="0" smtClean="0"/>
              <a:t> Adding classes - The stream will contain the type hierarchy of each object in the stream. Comparing this hierarchy in the stream with the current class can detect additional classes. Since there is no information in the stream from which to initialize the object, the class's fields will be initialized to the default values.</a:t>
            </a:r>
          </a:p>
          <a:p>
            <a:pPr marL="171450" indent="-171450">
              <a:buFont typeface="Arial" charset="0"/>
              <a:buChar char="•"/>
            </a:pPr>
            <a:r>
              <a:rPr lang="en-US" dirty="0" smtClean="0"/>
              <a:t> Removing classes - Comparing the class hierarchy in the stream with that of the current class can detect that a class has been deleted. In this case, the fields and objects corresponding to that class are read from the stream. Primitive fields are discarded, but the objects referenced by the deleted class are created, since they may be referred to later in the stream. They will be garbage-collected when the stream is garbage-collected or reset.</a:t>
            </a:r>
          </a:p>
          <a:p>
            <a:pPr marL="171450" indent="-171450">
              <a:buFont typeface="Arial" charset="0"/>
              <a:buChar char="•"/>
            </a:pPr>
            <a:r>
              <a:rPr lang="en-US" dirty="0" smtClean="0"/>
              <a:t> Adding </a:t>
            </a:r>
            <a:r>
              <a:rPr lang="en-US" dirty="0" err="1" smtClean="0"/>
              <a:t>writeObject</a:t>
            </a:r>
            <a:r>
              <a:rPr lang="en-US" dirty="0" smtClean="0"/>
              <a:t>/</a:t>
            </a:r>
            <a:r>
              <a:rPr lang="en-US" dirty="0" err="1" smtClean="0"/>
              <a:t>readObject</a:t>
            </a:r>
            <a:r>
              <a:rPr lang="en-US" dirty="0" smtClean="0"/>
              <a:t> methods - If the version reading the stream has these methods then </a:t>
            </a:r>
            <a:r>
              <a:rPr lang="en-US" dirty="0" err="1" smtClean="0"/>
              <a:t>readObject</a:t>
            </a:r>
            <a:r>
              <a:rPr lang="en-US" dirty="0" smtClean="0"/>
              <a:t> is expected, as usual, to read the required data written to the stream by the default serialization. It should call </a:t>
            </a:r>
            <a:r>
              <a:rPr lang="en-US" dirty="0" err="1" smtClean="0"/>
              <a:t>defaultReadObject</a:t>
            </a:r>
            <a:r>
              <a:rPr lang="en-US" dirty="0" smtClean="0"/>
              <a:t> first before reading any optional data. The </a:t>
            </a:r>
            <a:r>
              <a:rPr lang="en-US" dirty="0" err="1" smtClean="0"/>
              <a:t>writeObject</a:t>
            </a:r>
            <a:r>
              <a:rPr lang="en-US" dirty="0" smtClean="0"/>
              <a:t> method is expected as usual to call </a:t>
            </a:r>
            <a:r>
              <a:rPr lang="en-US" dirty="0" err="1" smtClean="0"/>
              <a:t>defaultWriteObject</a:t>
            </a:r>
            <a:r>
              <a:rPr lang="en-US" dirty="0" smtClean="0"/>
              <a:t> to write the required data and then may write optional data.</a:t>
            </a:r>
          </a:p>
          <a:p>
            <a:pPr marL="171450" indent="-171450">
              <a:buFont typeface="Arial" charset="0"/>
              <a:buChar char="•"/>
            </a:pPr>
            <a:r>
              <a:rPr lang="en-US" dirty="0" smtClean="0"/>
              <a:t> Removing </a:t>
            </a:r>
            <a:r>
              <a:rPr lang="en-US" dirty="0" err="1" smtClean="0"/>
              <a:t>writeObject</a:t>
            </a:r>
            <a:r>
              <a:rPr lang="en-US" dirty="0" smtClean="0"/>
              <a:t>/</a:t>
            </a:r>
            <a:r>
              <a:rPr lang="en-US" dirty="0" err="1" smtClean="0"/>
              <a:t>readObject</a:t>
            </a:r>
            <a:r>
              <a:rPr lang="en-US" dirty="0" smtClean="0"/>
              <a:t> methods - If the class reading the stream does not have these methods, the required data will be read by default serialization, and the optional data will be discarded.</a:t>
            </a:r>
          </a:p>
          <a:p>
            <a:pPr marL="171450" indent="-171450">
              <a:buFont typeface="Arial" charset="0"/>
              <a:buChar char="•"/>
            </a:pPr>
            <a:r>
              <a:rPr lang="en-US" dirty="0" smtClean="0"/>
              <a:t> Adding </a:t>
            </a:r>
            <a:r>
              <a:rPr lang="en-US" dirty="0" err="1" smtClean="0"/>
              <a:t>java.io.Serializable</a:t>
            </a:r>
            <a:r>
              <a:rPr lang="en-US" dirty="0" smtClean="0"/>
              <a:t> - This is equivalent to adding types. There will be no values in the stream for this class so its fields will be initialized to default values. The support for </a:t>
            </a:r>
            <a:r>
              <a:rPr lang="en-US" dirty="0" err="1" smtClean="0"/>
              <a:t>subclassing</a:t>
            </a:r>
            <a:r>
              <a:rPr lang="en-US" dirty="0" smtClean="0"/>
              <a:t> </a:t>
            </a:r>
            <a:r>
              <a:rPr lang="en-US" dirty="0" err="1" smtClean="0"/>
              <a:t>nonserializable</a:t>
            </a:r>
            <a:r>
              <a:rPr lang="en-US" dirty="0" smtClean="0"/>
              <a:t> classes requires that the class's </a:t>
            </a:r>
            <a:r>
              <a:rPr lang="en-US" dirty="0" err="1" smtClean="0"/>
              <a:t>supertype</a:t>
            </a:r>
            <a:r>
              <a:rPr lang="en-US" dirty="0" smtClean="0"/>
              <a:t> have a no-</a:t>
            </a:r>
            <a:r>
              <a:rPr lang="en-US" dirty="0" err="1" smtClean="0"/>
              <a:t>arg</a:t>
            </a:r>
            <a:r>
              <a:rPr lang="en-US" dirty="0" smtClean="0"/>
              <a:t> constructor and the class itself will be initialized to default values. If the no-</a:t>
            </a:r>
            <a:r>
              <a:rPr lang="en-US" dirty="0" err="1" smtClean="0"/>
              <a:t>arg</a:t>
            </a:r>
            <a:r>
              <a:rPr lang="en-US" dirty="0" smtClean="0"/>
              <a:t> constructor is not available, the </a:t>
            </a:r>
            <a:r>
              <a:rPr lang="en-US" dirty="0" err="1" smtClean="0"/>
              <a:t>InvalidClassException</a:t>
            </a:r>
            <a:r>
              <a:rPr lang="en-US" dirty="0" smtClean="0"/>
              <a:t> is thrown.</a:t>
            </a:r>
          </a:p>
          <a:p>
            <a:pPr marL="171450" indent="-171450">
              <a:buFont typeface="Arial" charset="0"/>
              <a:buChar char="•"/>
            </a:pPr>
            <a:r>
              <a:rPr lang="en-US" dirty="0" smtClean="0"/>
              <a:t> Changing the access to a field - The access modifiers public, package, protected, and private have no effect on the ability of serialization to assign values to the fields.</a:t>
            </a:r>
          </a:p>
          <a:p>
            <a:pPr marL="171450" indent="-171450">
              <a:buFont typeface="Arial" charset="0"/>
              <a:buChar char="•"/>
            </a:pPr>
            <a:r>
              <a:rPr lang="en-US" dirty="0" smtClean="0"/>
              <a:t> Changing a field from static to </a:t>
            </a:r>
            <a:r>
              <a:rPr lang="en-US" dirty="0" err="1" smtClean="0"/>
              <a:t>nonstatic</a:t>
            </a:r>
            <a:r>
              <a:rPr lang="en-US" dirty="0" smtClean="0"/>
              <a:t> or transient to </a:t>
            </a:r>
            <a:r>
              <a:rPr lang="en-US" dirty="0" err="1" smtClean="0"/>
              <a:t>nontransient</a:t>
            </a:r>
            <a:r>
              <a:rPr lang="en-US" dirty="0" smtClean="0"/>
              <a:t> - When relying on default serialization to compute the </a:t>
            </a:r>
            <a:r>
              <a:rPr lang="en-US" dirty="0" err="1" smtClean="0"/>
              <a:t>serializable</a:t>
            </a:r>
            <a:r>
              <a:rPr lang="en-US" dirty="0" smtClean="0"/>
              <a:t> fields, this change is equivalent to adding a field to the class. The new field will be written to the stream but earlier classes will ignore the value since serialization will not assign values to static or transient fields.</a:t>
            </a:r>
          </a:p>
          <a:p>
            <a:pPr marL="171450" indent="-171450">
              <a:buFont typeface="Arial" charset="0"/>
              <a:buChar char="•"/>
            </a:pPr>
            <a:r>
              <a:rPr lang="en-US" dirty="0" smtClean="0"/>
              <a:t/>
            </a:r>
            <a:br>
              <a:rPr lang="en-US" dirty="0" smtClean="0"/>
            </a:b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98162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smtClean="0"/>
              <a:t>Externalizable</a:t>
            </a:r>
            <a:r>
              <a:rPr lang="en-US" b="1" dirty="0" smtClean="0"/>
              <a:t> interface</a:t>
            </a:r>
          </a:p>
          <a:p>
            <a:endParaRPr lang="ru-RU" dirty="0" smtClean="0"/>
          </a:p>
          <a:p>
            <a:r>
              <a:rPr lang="ru-RU" dirty="0" smtClean="0"/>
              <a:t>Показать что метаданные о классе по прежнему пишутся</a:t>
            </a:r>
          </a:p>
          <a:p>
            <a:r>
              <a:rPr lang="ru-RU" dirty="0" smtClean="0"/>
              <a:t>Что вызываются конструкторы – значит должны быть дефолтные конструкторы</a:t>
            </a:r>
          </a:p>
          <a:p>
            <a:r>
              <a:rPr lang="ru-RU" dirty="0" smtClean="0"/>
              <a:t>Показать что если ничего не делать в методах интерфейса то будет только </a:t>
            </a:r>
            <a:r>
              <a:rPr lang="ru-RU" dirty="0" err="1" smtClean="0"/>
              <a:t>метаинфа</a:t>
            </a: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1280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http://</a:t>
            </a:r>
            <a:r>
              <a:rPr lang="en-US" dirty="0" err="1" smtClean="0"/>
              <a:t>javapapers.com</a:t>
            </a:r>
            <a:r>
              <a:rPr lang="en-US" dirty="0" smtClean="0"/>
              <a:t>/core-java/</a:t>
            </a:r>
            <a:r>
              <a:rPr lang="en-US" dirty="0" err="1" smtClean="0"/>
              <a:t>externalizable</a:t>
            </a:r>
            <a:r>
              <a:rPr lang="en-US" dirty="0" smtClean="0"/>
              <a:t>-vs-</a:t>
            </a:r>
            <a:r>
              <a:rPr lang="en-US" dirty="0" err="1" smtClean="0"/>
              <a:t>serializable</a:t>
            </a:r>
            <a:r>
              <a:rPr lang="en-US" dirty="0" smtClean="0"/>
              <a:t>/</a:t>
            </a:r>
            <a:endParaRPr lang="ru-RU" dirty="0" smtClean="0"/>
          </a:p>
          <a:p>
            <a:endParaRPr lang="ru-RU" dirty="0" smtClean="0"/>
          </a:p>
          <a:p>
            <a:pPr marL="285750" indent="-285750">
              <a:buFont typeface="Arial" charset="0"/>
              <a:buChar char="•"/>
            </a:pPr>
            <a:r>
              <a:rPr lang="en-US" dirty="0" err="1" smtClean="0"/>
              <a:t>Externalizable</a:t>
            </a:r>
            <a:r>
              <a:rPr lang="en-US" dirty="0" smtClean="0"/>
              <a:t> is an interface that enables you to define custom rules and your own mechanism for serialization. </a:t>
            </a:r>
            <a:r>
              <a:rPr lang="en-US" dirty="0" smtClean="0">
                <a:hlinkClick r:id="rId3" tooltip="Java Serialization"/>
              </a:rPr>
              <a:t>Serializable defines standard protocol</a:t>
            </a:r>
            <a:r>
              <a:rPr lang="en-US" dirty="0" smtClean="0"/>
              <a:t> and provides out of the box serialization capabilities.</a:t>
            </a:r>
          </a:p>
          <a:p>
            <a:pPr marL="285750" indent="-285750">
              <a:buFont typeface="Arial" charset="0"/>
              <a:buChar char="•"/>
            </a:pPr>
            <a:r>
              <a:rPr lang="en-US" dirty="0" err="1" smtClean="0"/>
              <a:t>Externalizable</a:t>
            </a:r>
            <a:r>
              <a:rPr lang="en-US" dirty="0" smtClean="0"/>
              <a:t> extends </a:t>
            </a:r>
            <a:r>
              <a:rPr lang="en-US" dirty="0" err="1" smtClean="0"/>
              <a:t>Serializable</a:t>
            </a:r>
            <a:r>
              <a:rPr lang="en-US" dirty="0" smtClean="0"/>
              <a:t>.</a:t>
            </a:r>
          </a:p>
          <a:p>
            <a:pPr marL="285750" indent="-285750">
              <a:buFont typeface="Arial" charset="0"/>
              <a:buChar char="•"/>
            </a:pPr>
            <a:r>
              <a:rPr lang="en-US" dirty="0" smtClean="0"/>
              <a:t>Implement </a:t>
            </a:r>
            <a:r>
              <a:rPr lang="en-US" dirty="0" err="1" smtClean="0"/>
              <a:t>writeExternal</a:t>
            </a:r>
            <a:r>
              <a:rPr lang="en-US" dirty="0" smtClean="0"/>
              <a:t> and </a:t>
            </a:r>
            <a:r>
              <a:rPr lang="en-US" dirty="0" err="1" smtClean="0"/>
              <a:t>readExternal</a:t>
            </a:r>
            <a:r>
              <a:rPr lang="en-US" dirty="0" smtClean="0"/>
              <a:t> methods of the </a:t>
            </a:r>
            <a:r>
              <a:rPr lang="en-US" dirty="0" err="1" smtClean="0"/>
              <a:t>Externalizable</a:t>
            </a:r>
            <a:r>
              <a:rPr lang="en-US" dirty="0" smtClean="0"/>
              <a:t> interface and create your own contract / protocol for serialization.</a:t>
            </a:r>
          </a:p>
          <a:p>
            <a:pPr marL="285750" indent="-285750">
              <a:buFont typeface="Arial" charset="0"/>
              <a:buChar char="•"/>
            </a:pPr>
            <a:r>
              <a:rPr lang="en-US" dirty="0" smtClean="0"/>
              <a:t>Saving the state of the </a:t>
            </a:r>
            <a:r>
              <a:rPr lang="en-US" dirty="0" err="1" smtClean="0"/>
              <a:t>supertypes</a:t>
            </a:r>
            <a:r>
              <a:rPr lang="en-US" dirty="0" smtClean="0"/>
              <a:t> is responsibility of the implementing class.</a:t>
            </a:r>
          </a:p>
          <a:p>
            <a:pPr marL="285750" indent="-285750">
              <a:buFont typeface="Arial" charset="0"/>
              <a:buChar char="•"/>
            </a:pPr>
            <a:r>
              <a:rPr lang="en-US" dirty="0" smtClean="0"/>
              <a:t>You might have seen in my </a:t>
            </a:r>
            <a:r>
              <a:rPr lang="en-US" dirty="0" err="1" smtClean="0"/>
              <a:t>previouse</a:t>
            </a:r>
            <a:r>
              <a:rPr lang="en-US" dirty="0" smtClean="0"/>
              <a:t> article on how to </a:t>
            </a:r>
            <a:r>
              <a:rPr lang="en-US" dirty="0" smtClean="0">
                <a:hlinkClick r:id="rId4" tooltip="Customize Default Serialization Protocol"/>
              </a:rPr>
              <a:t>customize the default implementation of Serializable</a:t>
            </a:r>
            <a:r>
              <a:rPr lang="en-US" dirty="0" smtClean="0"/>
              <a:t>. These two methods </a:t>
            </a:r>
            <a:r>
              <a:rPr lang="en-US" dirty="0" err="1" smtClean="0"/>
              <a:t>readExternal</a:t>
            </a:r>
            <a:r>
              <a:rPr lang="en-US" dirty="0" smtClean="0"/>
              <a:t> and </a:t>
            </a:r>
            <a:r>
              <a:rPr lang="en-US" dirty="0" err="1" smtClean="0"/>
              <a:t>writeExternal</a:t>
            </a:r>
            <a:r>
              <a:rPr lang="en-US" dirty="0" smtClean="0"/>
              <a:t> (</a:t>
            </a:r>
            <a:r>
              <a:rPr lang="en-US" dirty="0" err="1" smtClean="0"/>
              <a:t>Externalizable</a:t>
            </a:r>
            <a:r>
              <a:rPr lang="en-US" dirty="0" smtClean="0"/>
              <a:t>) supersedes this customized implementation of </a:t>
            </a:r>
            <a:r>
              <a:rPr lang="en-US" dirty="0" err="1" smtClean="0"/>
              <a:t>readObject</a:t>
            </a:r>
            <a:r>
              <a:rPr lang="en-US" dirty="0" smtClean="0"/>
              <a:t> and </a:t>
            </a:r>
            <a:r>
              <a:rPr lang="en-US" dirty="0" err="1" smtClean="0"/>
              <a:t>writeObject</a:t>
            </a:r>
            <a:r>
              <a:rPr lang="en-US" dirty="0" smtClean="0"/>
              <a:t>.</a:t>
            </a:r>
          </a:p>
          <a:p>
            <a:pPr marL="285750" indent="-285750">
              <a:buFont typeface="Arial" charset="0"/>
              <a:buChar char="•"/>
            </a:pPr>
            <a:r>
              <a:rPr lang="en-US" dirty="0" smtClean="0"/>
              <a:t>In object de-serialization (</a:t>
            </a:r>
            <a:r>
              <a:rPr lang="en-US" dirty="0" err="1" smtClean="0"/>
              <a:t>reconsturction</a:t>
            </a:r>
            <a:r>
              <a:rPr lang="en-US" dirty="0" smtClean="0"/>
              <a:t>) the public no-argument constructor is used to reconstruct the object. In case of </a:t>
            </a:r>
            <a:r>
              <a:rPr lang="en-US" dirty="0" err="1" smtClean="0"/>
              <a:t>Serializable</a:t>
            </a:r>
            <a:r>
              <a:rPr lang="en-US" dirty="0" smtClean="0"/>
              <a:t>, instead of using constructor, </a:t>
            </a:r>
            <a:r>
              <a:rPr lang="en-US" dirty="0" smtClean="0">
                <a:hlinkClick r:id="rId5" tooltip="Object Construction in Serialization"/>
              </a:rPr>
              <a:t>the object is re-consturcted using data read from ObjectInputStream</a:t>
            </a:r>
            <a:r>
              <a:rPr lang="en-US" dirty="0" smtClean="0"/>
              <a:t>.</a:t>
            </a:r>
          </a:p>
          <a:p>
            <a:pPr marL="285750" indent="-285750">
              <a:buFont typeface="Arial" charset="0"/>
              <a:buChar char="•"/>
            </a:pPr>
            <a:r>
              <a:rPr lang="en-US" dirty="0" smtClean="0"/>
              <a:t>The above point subsequently mandates that the </a:t>
            </a:r>
            <a:r>
              <a:rPr lang="en-US" dirty="0" err="1" smtClean="0"/>
              <a:t>Externalizable</a:t>
            </a:r>
            <a:r>
              <a:rPr lang="en-US" dirty="0" smtClean="0"/>
              <a:t> object must have a public no-argument constructor. In the case of </a:t>
            </a:r>
            <a:r>
              <a:rPr lang="en-US" dirty="0" err="1" smtClean="0"/>
              <a:t>Seriablizable</a:t>
            </a:r>
            <a:r>
              <a:rPr lang="en-US" dirty="0" smtClean="0"/>
              <a:t> it is not mandatory.</a:t>
            </a:r>
          </a:p>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990982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Показать что поток вывода кэширует записанные объекты</a:t>
            </a:r>
          </a:p>
          <a:p>
            <a:r>
              <a:rPr lang="ru-RU" dirty="0" smtClean="0"/>
              <a:t>Рассказать что делать чтоб записать тот же объект с обновленными данными</a:t>
            </a:r>
            <a:r>
              <a:rPr lang="en-US" dirty="0" smtClean="0"/>
              <a:t> (</a:t>
            </a:r>
            <a:r>
              <a:rPr lang="en-US" dirty="0" err="1" smtClean="0"/>
              <a:t>writeUnshared</a:t>
            </a:r>
            <a:r>
              <a:rPr lang="en-US" dirty="0" smtClean="0"/>
              <a:t>)</a:t>
            </a:r>
          </a:p>
          <a:p>
            <a:r>
              <a:rPr lang="ru-RU" dirty="0" smtClean="0"/>
              <a:t>Напомнить что пока </a:t>
            </a:r>
            <a:r>
              <a:rPr lang="ru-RU" dirty="0" err="1" smtClean="0"/>
              <a:t>кеш</a:t>
            </a:r>
            <a:r>
              <a:rPr lang="ru-RU" dirty="0" smtClean="0"/>
              <a:t> не сбросится объект висит в памяти и не доступен </a:t>
            </a:r>
            <a:r>
              <a:rPr lang="en-US" dirty="0" smtClean="0"/>
              <a:t>c</a:t>
            </a:r>
            <a:r>
              <a:rPr lang="ru-RU" dirty="0" err="1" smtClean="0"/>
              <a:t>борщику</a:t>
            </a:r>
            <a:r>
              <a:rPr lang="ru-RU" dirty="0" smtClean="0"/>
              <a:t> мусора</a:t>
            </a:r>
            <a:endParaRPr lang="en-US" dirty="0" smtClean="0"/>
          </a:p>
          <a:p>
            <a:endParaRPr lang="en-US" dirty="0" smtClean="0"/>
          </a:p>
          <a:p>
            <a:r>
              <a:rPr lang="ru-RU" dirty="0" smtClean="0"/>
              <a:t>Предложить</a:t>
            </a:r>
            <a:r>
              <a:rPr lang="ru-RU" baseline="0" dirty="0" smtClean="0"/>
              <a:t> придумать когда это кеширование может быть вредным? – например когда кто то подменит в потоке ссылку приватных данных на ссылку доступных данных и тогда вредитель сможет получить доступ через публичные геттеры к приватным данным. </a:t>
            </a:r>
          </a:p>
          <a:p>
            <a:r>
              <a:rPr lang="ru-RU" baseline="0" dirty="0" smtClean="0"/>
              <a:t>Спросить как быть в таком случае? – тут можно реализовать свой протокол который будет вызывать </a:t>
            </a:r>
            <a:r>
              <a:rPr lang="en-US" baseline="0" dirty="0" err="1" smtClean="0"/>
              <a:t>readUnshared&amp;readUnshared</a:t>
            </a:r>
            <a:r>
              <a:rPr lang="en-US" baseline="0" dirty="0" smtClean="0"/>
              <a:t> </a:t>
            </a:r>
            <a:r>
              <a:rPr lang="ru-RU" baseline="0" dirty="0" smtClean="0"/>
              <a:t>или делать шифрованный поток</a:t>
            </a: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207748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Здесь еще раз для закрепления пройтись по всем пунктам что надо сделать </a:t>
            </a:r>
          </a:p>
          <a:p>
            <a:r>
              <a:rPr lang="ru-RU" dirty="0" smtClean="0"/>
              <a:t>чтобы </a:t>
            </a:r>
            <a:r>
              <a:rPr lang="ru-RU" dirty="0" err="1" smtClean="0"/>
              <a:t>сериализовать</a:t>
            </a:r>
            <a:r>
              <a:rPr lang="ru-RU" dirty="0" smtClean="0"/>
              <a:t> объект и особенности восстановления </a:t>
            </a:r>
          </a:p>
          <a:p>
            <a:r>
              <a:rPr lang="ru-RU" dirty="0" smtClean="0"/>
              <a:t>(конструкторы </a:t>
            </a:r>
            <a:r>
              <a:rPr lang="ru-RU" dirty="0" err="1" smtClean="0"/>
              <a:t>несериализуемых</a:t>
            </a:r>
            <a:r>
              <a:rPr lang="ru-RU" dirty="0" smtClean="0"/>
              <a:t> родителей )</a:t>
            </a:r>
          </a:p>
          <a:p>
            <a:endParaRPr lang="ru-RU" dirty="0" smtClean="0"/>
          </a:p>
          <a:p>
            <a:endParaRPr lang="en-US" dirty="0" smtClean="0"/>
          </a:p>
          <a:p>
            <a:r>
              <a:rPr lang="ru-RU" dirty="0" smtClean="0"/>
              <a:t>Домашнее</a:t>
            </a:r>
            <a:r>
              <a:rPr lang="ru-RU" baseline="0" dirty="0" smtClean="0"/>
              <a:t> задание </a:t>
            </a:r>
          </a:p>
          <a:p>
            <a:endParaRPr lang="ru-RU" baseline="0" dirty="0" smtClean="0"/>
          </a:p>
          <a:p>
            <a:r>
              <a:rPr lang="ru-RU" baseline="0" dirty="0" smtClean="0"/>
              <a:t>Разработать сохранение объекта с использованием </a:t>
            </a:r>
            <a:r>
              <a:rPr lang="en-US" baseline="0" dirty="0" err="1" smtClean="0"/>
              <a:t>SerializationProxy</a:t>
            </a:r>
            <a:r>
              <a:rPr lang="en-US" baseline="0" dirty="0" smtClean="0"/>
              <a:t> </a:t>
            </a:r>
            <a:r>
              <a:rPr lang="ru-RU" baseline="0" dirty="0" smtClean="0"/>
              <a:t>метода. Можно посмотреть как это сделано в </a:t>
            </a:r>
            <a:r>
              <a:rPr lang="en-US" baseline="0" dirty="0" err="1" smtClean="0"/>
              <a:t>EnumSet</a:t>
            </a:r>
            <a:r>
              <a:rPr lang="ru-RU" baseline="0" smtClean="0"/>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20074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err="1" smtClean="0"/>
              <a:t>Java</a:t>
            </a:r>
            <a:r>
              <a:rPr lang="ru-RU" sz="1200" dirty="0" smtClean="0"/>
              <a:t> </a:t>
            </a:r>
            <a:r>
              <a:rPr lang="ru-RU" sz="1200" dirty="0" err="1" smtClean="0"/>
              <a:t>Serialization</a:t>
            </a:r>
            <a:r>
              <a:rPr lang="ru-RU" sz="1200" dirty="0" smtClean="0"/>
              <a:t> API предоставляет стандартный механизм для создания </a:t>
            </a:r>
            <a:r>
              <a:rPr lang="ru-RU" sz="1200" dirty="0" err="1" smtClean="0"/>
              <a:t>сериализуемых</a:t>
            </a:r>
            <a:r>
              <a:rPr lang="ru-RU" sz="1200" dirty="0" smtClean="0"/>
              <a:t> объектов</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466942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b="1" dirty="0" smtClean="0"/>
              <a:t>Exception</a:t>
            </a:r>
            <a:r>
              <a:rPr lang="en-US" dirty="0" smtClean="0"/>
              <a:t/>
            </a:r>
            <a:br>
              <a:rPr lang="en-US" dirty="0" smtClean="0"/>
            </a:br>
            <a:r>
              <a:rPr lang="en-US" b="1" dirty="0" smtClean="0"/>
              <a:t>Description</a:t>
            </a:r>
            <a:r>
              <a:rPr lang="en-US" dirty="0" smtClean="0"/>
              <a:t/>
            </a:r>
            <a:br>
              <a:rPr lang="en-US" dirty="0" smtClean="0"/>
            </a:br>
            <a:r>
              <a:rPr lang="en-US" dirty="0" err="1" smtClean="0"/>
              <a:t>ObjectStreamException</a:t>
            </a:r>
            <a:endParaRPr lang="en-US" dirty="0" smtClean="0"/>
          </a:p>
          <a:p>
            <a:r>
              <a:rPr lang="en-US" dirty="0" smtClean="0"/>
              <a:t>Superclass of all serialization exceptions.</a:t>
            </a:r>
          </a:p>
          <a:p>
            <a:r>
              <a:rPr lang="en-US" dirty="0" err="1" smtClean="0"/>
              <a:t>InvalidClassException</a:t>
            </a:r>
            <a:endParaRPr lang="en-US" dirty="0" smtClean="0"/>
          </a:p>
          <a:p>
            <a:r>
              <a:rPr lang="en-US" dirty="0" smtClean="0"/>
              <a:t>Thrown when a class cannot be used to restore objects for any of these reasons:</a:t>
            </a:r>
          </a:p>
          <a:p>
            <a:r>
              <a:rPr lang="en-US" dirty="0" smtClean="0"/>
              <a:t> The class does not match the serial version of the class in the stream.</a:t>
            </a:r>
          </a:p>
          <a:p>
            <a:r>
              <a:rPr lang="en-US" dirty="0" smtClean="0"/>
              <a:t> The class contains fields with invalid primitive data types.</a:t>
            </a:r>
          </a:p>
          <a:p>
            <a:r>
              <a:rPr lang="en-US" dirty="0" smtClean="0"/>
              <a:t> The </a:t>
            </a:r>
            <a:r>
              <a:rPr lang="en-US" dirty="0" err="1" smtClean="0"/>
              <a:t>Externalizable</a:t>
            </a:r>
            <a:r>
              <a:rPr lang="en-US" dirty="0" smtClean="0"/>
              <a:t> class does not have a public no-</a:t>
            </a:r>
            <a:r>
              <a:rPr lang="en-US" dirty="0" err="1" smtClean="0"/>
              <a:t>arg</a:t>
            </a:r>
            <a:r>
              <a:rPr lang="en-US" dirty="0" smtClean="0"/>
              <a:t> constructor.</a:t>
            </a:r>
          </a:p>
          <a:p>
            <a:r>
              <a:rPr lang="en-US" dirty="0" smtClean="0"/>
              <a:t> The </a:t>
            </a:r>
            <a:r>
              <a:rPr lang="en-US" dirty="0" err="1" smtClean="0"/>
              <a:t>Serializable</a:t>
            </a:r>
            <a:r>
              <a:rPr lang="en-US" dirty="0" smtClean="0"/>
              <a:t> class can not access the no-</a:t>
            </a:r>
            <a:r>
              <a:rPr lang="en-US" dirty="0" err="1" smtClean="0"/>
              <a:t>arg</a:t>
            </a:r>
            <a:r>
              <a:rPr lang="en-US" dirty="0" smtClean="0"/>
              <a:t> constructor of its closest non-</a:t>
            </a:r>
            <a:r>
              <a:rPr lang="en-US" dirty="0" err="1" smtClean="0"/>
              <a:t>Serializable</a:t>
            </a:r>
            <a:r>
              <a:rPr lang="en-US" dirty="0" smtClean="0"/>
              <a:t> superclass.</a:t>
            </a:r>
          </a:p>
          <a:p>
            <a:r>
              <a:rPr lang="en-US" dirty="0" err="1" smtClean="0"/>
              <a:t>NotSerializableException</a:t>
            </a:r>
            <a:endParaRPr lang="en-US" dirty="0" smtClean="0"/>
          </a:p>
          <a:p>
            <a:r>
              <a:rPr lang="en-US" dirty="0" smtClean="0"/>
              <a:t>Thrown by a </a:t>
            </a:r>
            <a:r>
              <a:rPr lang="en-US" dirty="0" err="1" smtClean="0"/>
              <a:t>readObject</a:t>
            </a:r>
            <a:r>
              <a:rPr lang="en-US" dirty="0" smtClean="0"/>
              <a:t> or </a:t>
            </a:r>
            <a:r>
              <a:rPr lang="en-US" dirty="0" err="1" smtClean="0"/>
              <a:t>writeObject</a:t>
            </a:r>
            <a:r>
              <a:rPr lang="en-US" dirty="0" smtClean="0"/>
              <a:t> method to terminate serialization or deserialization.</a:t>
            </a:r>
          </a:p>
          <a:p>
            <a:r>
              <a:rPr lang="en-US" dirty="0" err="1" smtClean="0"/>
              <a:t>StreamCorruptedException</a:t>
            </a:r>
            <a:endParaRPr lang="en-US" dirty="0" smtClean="0"/>
          </a:p>
          <a:p>
            <a:r>
              <a:rPr lang="en-US" dirty="0" smtClean="0"/>
              <a:t>Thrown:</a:t>
            </a:r>
          </a:p>
          <a:p>
            <a:r>
              <a:rPr lang="en-US" dirty="0" smtClean="0"/>
              <a:t> If the stream header is invalid.</a:t>
            </a:r>
          </a:p>
          <a:p>
            <a:r>
              <a:rPr lang="en-US" dirty="0" smtClean="0"/>
              <a:t> If control information not found.</a:t>
            </a:r>
          </a:p>
          <a:p>
            <a:r>
              <a:rPr lang="en-US" dirty="0" smtClean="0"/>
              <a:t> If control information is invalid.</a:t>
            </a:r>
          </a:p>
          <a:p>
            <a:r>
              <a:rPr lang="en-US" dirty="0" smtClean="0"/>
              <a:t> JDK</a:t>
            </a:r>
            <a:r>
              <a:rPr lang="en-US" baseline="30000" dirty="0" smtClean="0"/>
              <a:t>TM</a:t>
            </a:r>
            <a:r>
              <a:rPr lang="en-US" dirty="0" smtClean="0"/>
              <a:t> 1.1.5 or less attempts to call </a:t>
            </a:r>
            <a:r>
              <a:rPr lang="en-US" dirty="0" err="1" smtClean="0"/>
              <a:t>readExternal</a:t>
            </a:r>
            <a:r>
              <a:rPr lang="en-US" dirty="0" smtClean="0"/>
              <a:t> on a </a:t>
            </a:r>
            <a:r>
              <a:rPr lang="en-US" i="1" dirty="0" smtClean="0"/>
              <a:t>PROTOCOL_VERSION_2</a:t>
            </a:r>
            <a:r>
              <a:rPr lang="en-US" dirty="0" smtClean="0"/>
              <a:t> stream.</a:t>
            </a:r>
          </a:p>
          <a:p>
            <a:r>
              <a:rPr lang="en-US" dirty="0" err="1" smtClean="0"/>
              <a:t>NotActiveException</a:t>
            </a:r>
            <a:endParaRPr lang="en-US" dirty="0" smtClean="0"/>
          </a:p>
          <a:p>
            <a:r>
              <a:rPr lang="en-US" dirty="0" smtClean="0"/>
              <a:t>Thrown if </a:t>
            </a:r>
            <a:r>
              <a:rPr lang="en-US" dirty="0" err="1" smtClean="0"/>
              <a:t>writeObject</a:t>
            </a:r>
            <a:r>
              <a:rPr lang="en-US" dirty="0" smtClean="0"/>
              <a:t> state is invalid within the following </a:t>
            </a:r>
            <a:r>
              <a:rPr lang="en-US" dirty="0" err="1" smtClean="0"/>
              <a:t>ObjectOutputStream</a:t>
            </a:r>
            <a:r>
              <a:rPr lang="en-US" dirty="0" smtClean="0"/>
              <a:t> methods:</a:t>
            </a:r>
          </a:p>
          <a:p>
            <a:r>
              <a:rPr lang="en-US" dirty="0" smtClean="0"/>
              <a:t> </a:t>
            </a:r>
            <a:r>
              <a:rPr lang="en-US" dirty="0" err="1" smtClean="0"/>
              <a:t>defaultWriteObject</a:t>
            </a:r>
            <a:endParaRPr lang="en-US" dirty="0" smtClean="0"/>
          </a:p>
          <a:p>
            <a:r>
              <a:rPr lang="en-US" dirty="0" smtClean="0"/>
              <a:t> </a:t>
            </a:r>
            <a:r>
              <a:rPr lang="en-US" dirty="0" err="1" smtClean="0"/>
              <a:t>putFields</a:t>
            </a:r>
            <a:endParaRPr lang="en-US" dirty="0" smtClean="0"/>
          </a:p>
          <a:p>
            <a:r>
              <a:rPr lang="en-US" dirty="0" smtClean="0"/>
              <a:t> </a:t>
            </a:r>
            <a:r>
              <a:rPr lang="en-US" dirty="0" err="1" smtClean="0"/>
              <a:t>writeFields</a:t>
            </a:r>
            <a:endParaRPr lang="en-US" dirty="0" smtClean="0"/>
          </a:p>
          <a:p>
            <a:r>
              <a:rPr lang="en-US" dirty="0" smtClean="0"/>
              <a:t>Thrown if </a:t>
            </a:r>
            <a:r>
              <a:rPr lang="en-US" dirty="0" err="1" smtClean="0"/>
              <a:t>readObject</a:t>
            </a:r>
            <a:r>
              <a:rPr lang="en-US" dirty="0" smtClean="0"/>
              <a:t> state is invalid within the following </a:t>
            </a:r>
            <a:r>
              <a:rPr lang="en-US" dirty="0" err="1" smtClean="0"/>
              <a:t>ObjectInputStream</a:t>
            </a:r>
            <a:r>
              <a:rPr lang="en-US" dirty="0" smtClean="0"/>
              <a:t> methods:</a:t>
            </a:r>
          </a:p>
          <a:p>
            <a:r>
              <a:rPr lang="en-US" dirty="0" smtClean="0"/>
              <a:t> </a:t>
            </a:r>
            <a:r>
              <a:rPr lang="en-US" dirty="0" err="1" smtClean="0"/>
              <a:t>defaultReadObject</a:t>
            </a:r>
            <a:endParaRPr lang="en-US" dirty="0" smtClean="0"/>
          </a:p>
          <a:p>
            <a:r>
              <a:rPr lang="en-US" dirty="0" smtClean="0"/>
              <a:t> </a:t>
            </a:r>
            <a:r>
              <a:rPr lang="en-US" dirty="0" err="1" smtClean="0"/>
              <a:t>readFields</a:t>
            </a:r>
            <a:endParaRPr lang="en-US" dirty="0" smtClean="0"/>
          </a:p>
          <a:p>
            <a:r>
              <a:rPr lang="en-US" dirty="0" smtClean="0"/>
              <a:t> </a:t>
            </a:r>
            <a:r>
              <a:rPr lang="en-US" dirty="0" err="1" smtClean="0"/>
              <a:t>registerValidation</a:t>
            </a:r>
            <a:endParaRPr lang="en-US" dirty="0" smtClean="0"/>
          </a:p>
          <a:p>
            <a:r>
              <a:rPr lang="en-US" dirty="0" err="1" smtClean="0"/>
              <a:t>InvalidObjectException</a:t>
            </a:r>
            <a:endParaRPr lang="en-US" dirty="0" smtClean="0"/>
          </a:p>
          <a:p>
            <a:r>
              <a:rPr lang="en-US" dirty="0" smtClean="0"/>
              <a:t>Thrown when a restored object cannot be made valid.</a:t>
            </a:r>
          </a:p>
          <a:p>
            <a:r>
              <a:rPr lang="en-US" dirty="0" err="1" smtClean="0"/>
              <a:t>OptionalDataException</a:t>
            </a:r>
            <a:endParaRPr lang="en-US" dirty="0" smtClean="0"/>
          </a:p>
          <a:p>
            <a:r>
              <a:rPr lang="en-US" dirty="0" smtClean="0"/>
              <a:t>Thrown by </a:t>
            </a:r>
            <a:r>
              <a:rPr lang="en-US" dirty="0" err="1" smtClean="0"/>
              <a:t>readObject</a:t>
            </a:r>
            <a:r>
              <a:rPr lang="en-US" dirty="0" smtClean="0"/>
              <a:t> when there is primitive data in the stream and an object is expected. The length field of the exception indicates the number of bytes that are available in the current block.</a:t>
            </a:r>
          </a:p>
          <a:p>
            <a:r>
              <a:rPr lang="en-US" dirty="0" err="1" smtClean="0"/>
              <a:t>WriteAbortedException</a:t>
            </a:r>
            <a:endParaRPr lang="en-US" dirty="0" smtClean="0"/>
          </a:p>
          <a:p>
            <a:r>
              <a:rPr lang="en-US" smtClean="0"/>
              <a:t>Thrown when reading a stream terminated by an exception that occurred while the stream was being written.</a:t>
            </a:r>
          </a:p>
          <a:p>
            <a:endParaRPr lang="ru-RU"/>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84955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каждый пункт более подробно рассмотреть с разных сторон</a:t>
            </a:r>
          </a:p>
          <a:p>
            <a:endParaRPr lang="ru-RU" baseline="0" dirty="0" smtClean="0"/>
          </a:p>
          <a:p>
            <a:r>
              <a:rPr lang="ru-RU" baseline="0" dirty="0" smtClean="0"/>
              <a:t>И в конце приходим к тому что в Джаве уже есть унифицированный процесс работы с </a:t>
            </a:r>
            <a:r>
              <a:rPr lang="ru-RU" baseline="0" dirty="0" err="1" smtClean="0"/>
              <a:t>сериализованными</a:t>
            </a:r>
            <a:r>
              <a:rPr lang="ru-RU" baseline="0" dirty="0" smtClean="0"/>
              <a:t> объектами -  </a:t>
            </a:r>
            <a:r>
              <a:rPr lang="en-US" baseline="0" dirty="0" smtClean="0"/>
              <a:t>Java Serialization API</a:t>
            </a:r>
            <a:endParaRPr lang="ru-RU" baseline="0"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45983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200450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208273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Обращаем</a:t>
            </a:r>
            <a:r>
              <a:rPr lang="ru-RU" baseline="0" dirty="0" smtClean="0"/>
              <a:t> внимание что </a:t>
            </a:r>
          </a:p>
          <a:p>
            <a:pPr marL="171450" indent="-171450">
              <a:buFontTx/>
              <a:buChar char="-"/>
            </a:pPr>
            <a:r>
              <a:rPr lang="ru-RU" baseline="0" dirty="0" smtClean="0"/>
              <a:t>Необходимо реализовать интерфейс </a:t>
            </a:r>
          </a:p>
          <a:p>
            <a:pPr marL="171450" indent="-171450">
              <a:buFontTx/>
              <a:buChar char="-"/>
            </a:pPr>
            <a:r>
              <a:rPr lang="ru-RU" baseline="0" dirty="0" smtClean="0"/>
              <a:t>Все ссылочные типы внутри </a:t>
            </a:r>
            <a:r>
              <a:rPr lang="ru-RU" baseline="0" dirty="0" err="1" smtClean="0"/>
              <a:t>сериализуемого</a:t>
            </a:r>
            <a:r>
              <a:rPr lang="ru-RU" baseline="0" dirty="0" smtClean="0"/>
              <a:t> объекта тоже должны быть </a:t>
            </a:r>
            <a:r>
              <a:rPr lang="ru-RU" baseline="0" dirty="0" err="1" smtClean="0"/>
              <a:t>сериализуемыми</a:t>
            </a:r>
            <a:endParaRPr lang="ru-RU" baseline="0"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324763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методе восстановления объекта надо отметить о необходимости кастинга к конкретному типу</a:t>
            </a:r>
          </a:p>
          <a:p>
            <a:r>
              <a:rPr lang="ru-RU" baseline="0" dirty="0" smtClean="0"/>
              <a:t>Показать что </a:t>
            </a:r>
            <a:r>
              <a:rPr lang="en-US" baseline="0" dirty="0" err="1" smtClean="0"/>
              <a:t>ClassNotFoundException</a:t>
            </a:r>
            <a:r>
              <a:rPr lang="en-US" baseline="0" dirty="0" smtClean="0"/>
              <a:t> </a:t>
            </a:r>
            <a:r>
              <a:rPr lang="ru-RU" baseline="0" dirty="0" smtClean="0"/>
              <a:t>может произойти потому что на стороне считывания байтов класс этот был не найден – класс </a:t>
            </a:r>
            <a:r>
              <a:rPr lang="ru-RU" baseline="0" dirty="0" err="1" smtClean="0"/>
              <a:t>должн</a:t>
            </a:r>
            <a:r>
              <a:rPr lang="ru-RU" baseline="0" dirty="0" smtClean="0"/>
              <a:t> быть в </a:t>
            </a:r>
            <a:r>
              <a:rPr lang="ru-RU" baseline="0" dirty="0" err="1" smtClean="0"/>
              <a:t>класспасе</a:t>
            </a:r>
            <a:endParaRPr lang="ru-RU" baseline="0"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645933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Это содержимое</a:t>
            </a:r>
            <a:r>
              <a:rPr lang="ru-RU" baseline="0" dirty="0" smtClean="0"/>
              <a:t> файла в который скинута </a:t>
            </a:r>
            <a:r>
              <a:rPr lang="ru-RU" baseline="0" dirty="0" err="1" smtClean="0"/>
              <a:t>сериализация</a:t>
            </a:r>
            <a:r>
              <a:rPr lang="ru-RU" baseline="0" dirty="0" smtClean="0"/>
              <a:t> класса на предыдущем слайде</a:t>
            </a:r>
          </a:p>
          <a:p>
            <a:r>
              <a:rPr lang="ru-RU" baseline="0" dirty="0" smtClean="0"/>
              <a:t>Можно показать что </a:t>
            </a:r>
          </a:p>
          <a:p>
            <a:pPr marL="171450" indent="-171450">
              <a:buFontTx/>
              <a:buChar char="-"/>
            </a:pPr>
            <a:r>
              <a:rPr lang="ru-RU" baseline="0" dirty="0" smtClean="0"/>
              <a:t>это бинарный формат</a:t>
            </a:r>
          </a:p>
          <a:p>
            <a:pPr marL="171450" indent="-171450">
              <a:buFontTx/>
              <a:buChar char="-"/>
            </a:pPr>
            <a:r>
              <a:rPr lang="ru-RU" baseline="0" dirty="0" smtClean="0"/>
              <a:t>В нем описан не только сам класс но и данные о суперклассах</a:t>
            </a:r>
          </a:p>
          <a:p>
            <a:pPr marL="171450" indent="-171450">
              <a:buFontTx/>
              <a:buChar char="-"/>
            </a:pPr>
            <a:r>
              <a:rPr lang="ru-RU" baseline="0" dirty="0" smtClean="0"/>
              <a:t>Можно показать что магии тут мало, обычный протокол хранения и каждый байт имеет значение</a:t>
            </a:r>
          </a:p>
          <a:p>
            <a:pPr marL="171450" indent="-171450">
              <a:buFontTx/>
              <a:buChar char="-"/>
            </a:pPr>
            <a:r>
              <a:rPr lang="ru-RU" baseline="0" dirty="0" smtClean="0"/>
              <a:t>Уделить внимание тому что каждому классу присваивается идентификатор </a:t>
            </a:r>
            <a:r>
              <a:rPr lang="en-US" baseline="0" dirty="0" err="1" smtClean="0"/>
              <a:t>serialVersionUID</a:t>
            </a:r>
            <a:r>
              <a:rPr lang="en-US" baseline="0" dirty="0" smtClean="0"/>
              <a:t> </a:t>
            </a:r>
            <a:r>
              <a:rPr lang="ru-RU" baseline="0" dirty="0" smtClean="0"/>
              <a:t>о котором поговорим чуть позже</a:t>
            </a:r>
            <a:endParaRPr lang="en-US" baseline="0" dirty="0" smtClean="0"/>
          </a:p>
          <a:p>
            <a:pPr marL="171450" indent="-171450">
              <a:buFontTx/>
              <a:buChar char="-"/>
            </a:pPr>
            <a:endParaRPr lang="ru-RU" baseline="0" dirty="0" smtClean="0"/>
          </a:p>
        </p:txBody>
      </p:sp>
      <p:sp>
        <p:nvSpPr>
          <p:cNvPr id="4" name="Номер слайда 3"/>
          <p:cNvSpPr>
            <a:spLocks noGrp="1"/>
          </p:cNvSpPr>
          <p:nvPr>
            <p:ph type="sldNum" sz="quarter" idx="10"/>
          </p:nvPr>
        </p:nvSpPr>
        <p:spPr/>
        <p:txBody>
          <a:bodyPr/>
          <a:lstStyle/>
          <a:p>
            <a:fld id="{4EA9C45F-848A-43CD-9EBE-7F74492E615F}" type="slidenum">
              <a:rPr lang="ru-RU" smtClean="0"/>
              <a:t>10</a:t>
            </a:fld>
            <a:endParaRPr lang="ru-RU"/>
          </a:p>
        </p:txBody>
      </p:sp>
    </p:spTree>
    <p:extLst>
      <p:ext uri="{BB962C8B-B14F-4D97-AF65-F5344CB8AC3E}">
        <p14:creationId xmlns:p14="http://schemas.microsoft.com/office/powerpoint/2010/main" val="155789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Рассказать про необходимость в скрытии полей от процесса </a:t>
            </a:r>
            <a:r>
              <a:rPr lang="ru-RU" dirty="0" err="1" smtClean="0"/>
              <a:t>сериализации</a:t>
            </a:r>
            <a:r>
              <a:rPr lang="ru-RU" dirty="0" smtClean="0"/>
              <a:t> </a:t>
            </a:r>
          </a:p>
          <a:p>
            <a:pPr marL="171450" indent="-171450">
              <a:buFontTx/>
              <a:buChar char="-"/>
            </a:pPr>
            <a:r>
              <a:rPr lang="ru-RU" baseline="0" dirty="0" smtClean="0"/>
              <a:t>Скрывать поля которые зависят от окружения – например текущий поток</a:t>
            </a:r>
          </a:p>
          <a:p>
            <a:pPr marL="171450" indent="-171450">
              <a:buFontTx/>
              <a:buChar char="-"/>
            </a:pPr>
            <a:r>
              <a:rPr lang="ru-RU" dirty="0" smtClean="0"/>
              <a:t>Защищенные</a:t>
            </a:r>
            <a:r>
              <a:rPr lang="ru-RU" baseline="0" dirty="0" smtClean="0"/>
              <a:t> в целях безопасности поля</a:t>
            </a:r>
          </a:p>
          <a:p>
            <a:pPr marL="171450" indent="-171450">
              <a:buFontTx/>
              <a:buChar char="-"/>
            </a:pPr>
            <a:r>
              <a:rPr lang="ru-RU" baseline="0" dirty="0" smtClean="0"/>
              <a:t>Кэш</a:t>
            </a:r>
          </a:p>
          <a:p>
            <a:pPr marL="171450" indent="-171450">
              <a:buFontTx/>
              <a:buChar char="-"/>
            </a:pPr>
            <a:endParaRPr lang="ru-RU" dirty="0" smtClean="0"/>
          </a:p>
          <a:p>
            <a:r>
              <a:rPr lang="ru-RU" dirty="0" smtClean="0"/>
              <a:t>Показать ключевое слово </a:t>
            </a:r>
            <a:r>
              <a:rPr lang="en-US" dirty="0" smtClean="0"/>
              <a:t>transient</a:t>
            </a:r>
            <a:r>
              <a:rPr lang="ru-RU" dirty="0" smtClean="0"/>
              <a:t> и как оно работает показать на примере и </a:t>
            </a:r>
          </a:p>
          <a:p>
            <a:r>
              <a:rPr lang="ru-RU" dirty="0" smtClean="0"/>
              <a:t>посмотреть результат</a:t>
            </a:r>
          </a:p>
          <a:p>
            <a:endParaRPr lang="ru-RU" dirty="0" smtClean="0"/>
          </a:p>
          <a:p>
            <a:r>
              <a:rPr lang="ru-RU" dirty="0" smtClean="0"/>
              <a:t>Задать вопрос как восстанавливать поля которые потерялись после </a:t>
            </a:r>
            <a:r>
              <a:rPr lang="ru-RU" dirty="0" err="1" smtClean="0"/>
              <a:t>сериализации</a:t>
            </a:r>
            <a:endParaRPr lang="ru-RU" dirty="0" smtClean="0"/>
          </a:p>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7039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en-US"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hyperlink" Target="http://www.javaworld.com/article/2076120/java-se/flatten-your-objects.html" TargetMode="External"/><Relationship Id="rId4" Type="http://schemas.openxmlformats.org/officeDocument/2006/relationships/hyperlink" Target="http://www.javaworld.com/article/2072752/the-java-serialization-algorithm-revealed.html" TargetMode="External"/><Relationship Id="rId5" Type="http://schemas.openxmlformats.org/officeDocument/2006/relationships/hyperlink" Target="https://docs.oracle.com/javase/8/docs/technotes/guides/serialization/relnotes.html" TargetMode="External"/><Relationship Id="rId6" Type="http://schemas.openxmlformats.org/officeDocument/2006/relationships/hyperlink" Target="http://javapapers.com/core-java/externalizable-vs-serializable/" TargetMode="External"/><Relationship Id="rId7" Type="http://schemas.openxmlformats.org/officeDocument/2006/relationships/hyperlink" Target="http://docs.oracle.com/javase/6/docs/platform/serialization/spec/serialTOC.html" TargetMode="External"/><Relationship Id="rId1" Type="http://schemas.openxmlformats.org/officeDocument/2006/relationships/slideLayout" Target="../slideLayouts/slideLayout3.xml"/><Relationship Id="rId2" Type="http://schemas.openxmlformats.org/officeDocument/2006/relationships/hyperlink" Target="https://m.habrahabr.ru/post/603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en-US" dirty="0" smtClean="0"/>
              <a:t>Java Serialization</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1"/>
          <p:cNvSpPr>
            <a:spLocks noGrp="1"/>
          </p:cNvSpPr>
          <p:nvPr>
            <p:ph type="body" sz="quarter" idx="13"/>
          </p:nvPr>
        </p:nvSpPr>
        <p:spPr>
          <a:xfrm>
            <a:off x="251520" y="123478"/>
            <a:ext cx="6552728" cy="323165"/>
          </a:xfrm>
        </p:spPr>
        <p:txBody>
          <a:bodyPr/>
          <a:lstStyle/>
          <a:p>
            <a:r>
              <a:rPr lang="ru-RU" dirty="0" smtClean="0"/>
              <a:t>Байтовое представление</a:t>
            </a:r>
            <a:endParaRPr lang="ru-RU" dirty="0"/>
          </a:p>
        </p:txBody>
      </p:sp>
      <p:sp>
        <p:nvSpPr>
          <p:cNvPr id="7" name="Прямоугольник 6"/>
          <p:cNvSpPr/>
          <p:nvPr/>
        </p:nvSpPr>
        <p:spPr>
          <a:xfrm>
            <a:off x="753952" y="699542"/>
            <a:ext cx="7704856" cy="1323439"/>
          </a:xfrm>
          <a:prstGeom prst="rect">
            <a:avLst/>
          </a:prstGeom>
        </p:spPr>
        <p:txBody>
          <a:bodyPr wrap="square">
            <a:spAutoFit/>
          </a:bodyPr>
          <a:lstStyle/>
          <a:p>
            <a:r>
              <a:rPr lang="is-IS" sz="1600" dirty="0" smtClean="0">
                <a:latin typeface="Andale Mono" charset="0"/>
                <a:ea typeface="Andale Mono" charset="0"/>
                <a:cs typeface="Andale Mono" charset="0"/>
              </a:rPr>
              <a:t>0000000 </a:t>
            </a:r>
            <a:r>
              <a:rPr lang="is-IS" sz="1600" dirty="0">
                <a:solidFill>
                  <a:srgbClr val="FF0000"/>
                </a:solidFill>
                <a:latin typeface="Andale Mono" charset="0"/>
                <a:ea typeface="Andale Mono" charset="0"/>
                <a:cs typeface="Andale Mono" charset="0"/>
              </a:rPr>
              <a:t>ac ed </a:t>
            </a:r>
            <a:r>
              <a:rPr lang="is-IS" sz="1600" dirty="0">
                <a:solidFill>
                  <a:schemeClr val="tx2"/>
                </a:solidFill>
                <a:latin typeface="Andale Mono" charset="0"/>
                <a:ea typeface="Andale Mono" charset="0"/>
                <a:cs typeface="Andale Mono" charset="0"/>
              </a:rPr>
              <a:t>00 05 </a:t>
            </a:r>
            <a:r>
              <a:rPr lang="is-IS" sz="1600" dirty="0">
                <a:solidFill>
                  <a:srgbClr val="FF0000"/>
                </a:solidFill>
                <a:latin typeface="Andale Mono" charset="0"/>
                <a:ea typeface="Andale Mono" charset="0"/>
                <a:cs typeface="Andale Mono" charset="0"/>
              </a:rPr>
              <a:t>73 </a:t>
            </a:r>
            <a:r>
              <a:rPr lang="is-IS" sz="1600" dirty="0">
                <a:solidFill>
                  <a:srgbClr val="00B0F0"/>
                </a:solidFill>
                <a:latin typeface="Andale Mono" charset="0"/>
                <a:ea typeface="Andale Mono" charset="0"/>
                <a:cs typeface="Andale Mono" charset="0"/>
              </a:rPr>
              <a:t>72</a:t>
            </a:r>
            <a:r>
              <a:rPr lang="is-IS" sz="1600" dirty="0">
                <a:latin typeface="Andale Mono" charset="0"/>
                <a:ea typeface="Andale Mono" charset="0"/>
                <a:cs typeface="Andale Mono" charset="0"/>
              </a:rPr>
              <a:t> </a:t>
            </a:r>
            <a:r>
              <a:rPr lang="is-IS" sz="1600" dirty="0">
                <a:solidFill>
                  <a:srgbClr val="00B050"/>
                </a:solidFill>
                <a:latin typeface="Andale Mono" charset="0"/>
                <a:ea typeface="Andale Mono" charset="0"/>
                <a:cs typeface="Andale Mono" charset="0"/>
              </a:rPr>
              <a:t>00 0e </a:t>
            </a:r>
            <a:r>
              <a:rPr lang="is-IS" sz="1600" dirty="0">
                <a:solidFill>
                  <a:schemeClr val="tx2">
                    <a:lumMod val="60000"/>
                    <a:lumOff val="40000"/>
                  </a:schemeClr>
                </a:solidFill>
                <a:latin typeface="Andale Mono" charset="0"/>
                <a:ea typeface="Andale Mono" charset="0"/>
                <a:cs typeface="Andale Mono" charset="0"/>
              </a:rPr>
              <a:t>72 75 2e 73 62 74 2e </a:t>
            </a:r>
            <a:r>
              <a:rPr lang="is-IS" sz="1600" dirty="0" smtClean="0">
                <a:solidFill>
                  <a:schemeClr val="tx2">
                    <a:lumMod val="60000"/>
                    <a:lumOff val="40000"/>
                  </a:schemeClr>
                </a:solidFill>
                <a:latin typeface="Andale Mono" charset="0"/>
                <a:ea typeface="Andale Mono" charset="0"/>
                <a:cs typeface="Andale Mono" charset="0"/>
              </a:rPr>
              <a:t>53</a:t>
            </a:r>
          </a:p>
          <a:p>
            <a:r>
              <a:rPr lang="is-IS" sz="1600" dirty="0" smtClean="0">
                <a:latin typeface="Andale Mono" charset="0"/>
                <a:ea typeface="Andale Mono" charset="0"/>
                <a:cs typeface="Andale Mono" charset="0"/>
              </a:rPr>
              <a:t>0000010 </a:t>
            </a:r>
            <a:r>
              <a:rPr lang="is-IS" sz="1600" dirty="0" smtClean="0">
                <a:solidFill>
                  <a:schemeClr val="tx2">
                    <a:lumMod val="60000"/>
                    <a:lumOff val="40000"/>
                  </a:schemeClr>
                </a:solidFill>
                <a:latin typeface="Andale Mono" charset="0"/>
                <a:ea typeface="Andale Mono" charset="0"/>
                <a:cs typeface="Andale Mono" charset="0"/>
              </a:rPr>
              <a:t>74 75 64 65 6e 74 </a:t>
            </a:r>
            <a:r>
              <a:rPr lang="is-IS" sz="1600" dirty="0" smtClean="0">
                <a:solidFill>
                  <a:srgbClr val="FF0000"/>
                </a:solidFill>
                <a:latin typeface="Andale Mono" charset="0"/>
                <a:ea typeface="Andale Mono" charset="0"/>
                <a:cs typeface="Andale Mono" charset="0"/>
              </a:rPr>
              <a:t>a9 73 e0 6c ef d1 4b ba </a:t>
            </a:r>
            <a:r>
              <a:rPr lang="is-IS" sz="1600" dirty="0" smtClean="0">
                <a:solidFill>
                  <a:srgbClr val="00B050"/>
                </a:solidFill>
                <a:latin typeface="Andale Mono" charset="0"/>
                <a:ea typeface="Andale Mono" charset="0"/>
                <a:cs typeface="Andale Mono" charset="0"/>
              </a:rPr>
              <a:t>02</a:t>
            </a:r>
            <a:r>
              <a:rPr lang="is-IS" sz="1600" dirty="0" smtClean="0">
                <a:latin typeface="Andale Mono" charset="0"/>
                <a:ea typeface="Andale Mono" charset="0"/>
                <a:cs typeface="Andale Mono" charset="0"/>
              </a:rPr>
              <a:t> </a:t>
            </a:r>
            <a:r>
              <a:rPr lang="is-IS" sz="1600" dirty="0" smtClean="0">
                <a:solidFill>
                  <a:srgbClr val="7030A0"/>
                </a:solidFill>
                <a:latin typeface="Andale Mono" charset="0"/>
                <a:ea typeface="Andale Mono" charset="0"/>
                <a:cs typeface="Andale Mono" charset="0"/>
              </a:rPr>
              <a:t>00</a:t>
            </a:r>
          </a:p>
          <a:p>
            <a:r>
              <a:rPr lang="is-IS" sz="1600" dirty="0" smtClean="0">
                <a:latin typeface="Andale Mono" charset="0"/>
                <a:ea typeface="Andale Mono" charset="0"/>
                <a:cs typeface="Andale Mono" charset="0"/>
              </a:rPr>
              <a:t>0000020 </a:t>
            </a:r>
            <a:r>
              <a:rPr lang="is-IS" sz="1600" dirty="0">
                <a:solidFill>
                  <a:srgbClr val="7030A0"/>
                </a:solidFill>
                <a:latin typeface="Andale Mono" charset="0"/>
                <a:ea typeface="Andale Mono" charset="0"/>
                <a:cs typeface="Andale Mono" charset="0"/>
              </a:rPr>
              <a:t>01</a:t>
            </a:r>
            <a:r>
              <a:rPr lang="is-IS" sz="1600" dirty="0">
                <a:latin typeface="Andale Mono" charset="0"/>
                <a:ea typeface="Andale Mono" charset="0"/>
                <a:cs typeface="Andale Mono" charset="0"/>
              </a:rPr>
              <a:t> </a:t>
            </a:r>
            <a:r>
              <a:rPr lang="is-IS" sz="1600" dirty="0">
                <a:solidFill>
                  <a:srgbClr val="FF0000"/>
                </a:solidFill>
                <a:latin typeface="Andale Mono" charset="0"/>
                <a:ea typeface="Andale Mono" charset="0"/>
                <a:cs typeface="Andale Mono" charset="0"/>
              </a:rPr>
              <a:t>4c</a:t>
            </a:r>
            <a:r>
              <a:rPr lang="is-IS" sz="1600" dirty="0">
                <a:latin typeface="Andale Mono" charset="0"/>
                <a:ea typeface="Andale Mono" charset="0"/>
                <a:cs typeface="Andale Mono" charset="0"/>
              </a:rPr>
              <a:t> </a:t>
            </a:r>
            <a:r>
              <a:rPr lang="is-IS" sz="1600" dirty="0">
                <a:solidFill>
                  <a:schemeClr val="accent2">
                    <a:lumMod val="60000"/>
                    <a:lumOff val="40000"/>
                  </a:schemeClr>
                </a:solidFill>
                <a:latin typeface="Andale Mono" charset="0"/>
                <a:ea typeface="Andale Mono" charset="0"/>
                <a:cs typeface="Andale Mono" charset="0"/>
              </a:rPr>
              <a:t>00 04 </a:t>
            </a:r>
            <a:r>
              <a:rPr lang="is-IS" sz="1600" dirty="0" smtClean="0">
                <a:solidFill>
                  <a:srgbClr val="00B0F0"/>
                </a:solidFill>
                <a:latin typeface="Andale Mono" charset="0"/>
                <a:ea typeface="Andale Mono" charset="0"/>
                <a:cs typeface="Andale Mono" charset="0"/>
              </a:rPr>
              <a:t>6e </a:t>
            </a:r>
            <a:r>
              <a:rPr lang="is-IS" sz="1600" dirty="0">
                <a:solidFill>
                  <a:srgbClr val="00B0F0"/>
                </a:solidFill>
                <a:latin typeface="Andale Mono" charset="0"/>
                <a:ea typeface="Andale Mono" charset="0"/>
                <a:cs typeface="Andale Mono" charset="0"/>
              </a:rPr>
              <a:t>61 6d 65</a:t>
            </a:r>
            <a:r>
              <a:rPr lang="is-IS" sz="1600" dirty="0">
                <a:solidFill>
                  <a:srgbClr val="00B050"/>
                </a:solidFill>
                <a:latin typeface="Andale Mono" charset="0"/>
                <a:ea typeface="Andale Mono" charset="0"/>
                <a:cs typeface="Andale Mono" charset="0"/>
              </a:rPr>
              <a:t> 74 00 12 </a:t>
            </a:r>
            <a:r>
              <a:rPr lang="is-IS" sz="1600" dirty="0" smtClean="0">
                <a:solidFill>
                  <a:srgbClr val="00B0F0"/>
                </a:solidFill>
                <a:latin typeface="Andale Mono" charset="0"/>
                <a:ea typeface="Andale Mono" charset="0"/>
                <a:cs typeface="Andale Mono" charset="0"/>
              </a:rPr>
              <a:t>4c 6a 61 76 61</a:t>
            </a:r>
          </a:p>
          <a:p>
            <a:r>
              <a:rPr lang="is-IS" sz="1600" dirty="0" smtClean="0">
                <a:latin typeface="Andale Mono" charset="0"/>
                <a:ea typeface="Andale Mono" charset="0"/>
                <a:cs typeface="Andale Mono" charset="0"/>
              </a:rPr>
              <a:t>0000030 </a:t>
            </a:r>
            <a:r>
              <a:rPr lang="is-IS" sz="1600" dirty="0" smtClean="0">
                <a:solidFill>
                  <a:srgbClr val="00B0F0"/>
                </a:solidFill>
                <a:latin typeface="Andale Mono" charset="0"/>
                <a:ea typeface="Andale Mono" charset="0"/>
                <a:cs typeface="Andale Mono" charset="0"/>
              </a:rPr>
              <a:t>2f 6c 61 6e 67 2f 53 74 72 69 6e 67 3b</a:t>
            </a:r>
            <a:r>
              <a:rPr lang="is-IS" sz="1600" dirty="0" smtClean="0">
                <a:latin typeface="Andale Mono" charset="0"/>
                <a:ea typeface="Andale Mono" charset="0"/>
                <a:cs typeface="Andale Mono" charset="0"/>
              </a:rPr>
              <a:t> 78 70 </a:t>
            </a:r>
            <a:r>
              <a:rPr lang="is-IS" sz="1600" dirty="0" smtClean="0">
                <a:solidFill>
                  <a:schemeClr val="accent4"/>
                </a:solidFill>
                <a:latin typeface="Andale Mono" charset="0"/>
                <a:ea typeface="Andale Mono" charset="0"/>
                <a:cs typeface="Andale Mono" charset="0"/>
              </a:rPr>
              <a:t>74</a:t>
            </a:r>
          </a:p>
          <a:p>
            <a:r>
              <a:rPr lang="is-IS" sz="1600" dirty="0" smtClean="0">
                <a:latin typeface="Andale Mono" charset="0"/>
                <a:ea typeface="Andale Mono" charset="0"/>
                <a:cs typeface="Andale Mono" charset="0"/>
              </a:rPr>
              <a:t>0000040 </a:t>
            </a:r>
            <a:r>
              <a:rPr lang="is-IS" sz="1600" dirty="0">
                <a:solidFill>
                  <a:srgbClr val="7030A0"/>
                </a:solidFill>
                <a:latin typeface="Andale Mono" charset="0"/>
                <a:ea typeface="Andale Mono" charset="0"/>
                <a:cs typeface="Andale Mono" charset="0"/>
              </a:rPr>
              <a:t>00 04 </a:t>
            </a:r>
            <a:r>
              <a:rPr lang="is-IS" sz="1600" dirty="0">
                <a:solidFill>
                  <a:srgbClr val="00B050"/>
                </a:solidFill>
                <a:latin typeface="Andale Mono" charset="0"/>
                <a:ea typeface="Andale Mono" charset="0"/>
                <a:cs typeface="Andale Mono" charset="0"/>
              </a:rPr>
              <a:t>4e 61 6d 65</a:t>
            </a:r>
            <a:endParaRPr lang="ru-RU" sz="1600" dirty="0">
              <a:solidFill>
                <a:srgbClr val="00B050"/>
              </a:solidFill>
              <a:latin typeface="Andale Mono" charset="0"/>
              <a:ea typeface="Andale Mono" charset="0"/>
              <a:cs typeface="Andale Mono" charset="0"/>
            </a:endParaRPr>
          </a:p>
        </p:txBody>
      </p:sp>
      <p:sp>
        <p:nvSpPr>
          <p:cNvPr id="9" name="TextBox 8"/>
          <p:cNvSpPr txBox="1"/>
          <p:nvPr/>
        </p:nvSpPr>
        <p:spPr>
          <a:xfrm>
            <a:off x="233388" y="2163366"/>
            <a:ext cx="8745985" cy="2800767"/>
          </a:xfrm>
          <a:prstGeom prst="rect">
            <a:avLst/>
          </a:prstGeom>
          <a:solidFill>
            <a:schemeClr val="bg1">
              <a:lumMod val="95000"/>
            </a:schemeClr>
          </a:solidFill>
          <a:ln>
            <a:solidFill>
              <a:schemeClr val="bg1">
                <a:lumMod val="65000"/>
              </a:schemeClr>
            </a:solidFill>
          </a:ln>
        </p:spPr>
        <p:style>
          <a:lnRef idx="2">
            <a:schemeClr val="accent5"/>
          </a:lnRef>
          <a:fillRef idx="1001">
            <a:schemeClr val="lt2"/>
          </a:fillRef>
          <a:effectRef idx="0">
            <a:schemeClr val="accent5"/>
          </a:effectRef>
          <a:fontRef idx="minor">
            <a:schemeClr val="dk1"/>
          </a:fontRef>
        </p:style>
        <p:txBody>
          <a:bodyPr wrap="none" rtlCol="0">
            <a:spAutoFit/>
          </a:bodyPr>
          <a:lstStyle/>
          <a:p>
            <a:r>
              <a:rPr lang="ru-RU" sz="1600" dirty="0"/>
              <a:t>AC ED: STREAM_MAGIC. Говорит о том, что используется протокол </a:t>
            </a:r>
            <a:r>
              <a:rPr lang="ru-RU" sz="1600" dirty="0" err="1"/>
              <a:t>сериазизации</a:t>
            </a:r>
            <a:r>
              <a:rPr lang="ru-RU" sz="1600" dirty="0"/>
              <a:t>.</a:t>
            </a:r>
          </a:p>
          <a:p>
            <a:r>
              <a:rPr lang="ru-RU" sz="1600" dirty="0"/>
              <a:t>00 05: STREAM_VERSION. Версия </a:t>
            </a:r>
            <a:r>
              <a:rPr lang="ru-RU" sz="1600" dirty="0" err="1"/>
              <a:t>сериализации</a:t>
            </a:r>
            <a:r>
              <a:rPr lang="ru-RU" sz="1600" dirty="0"/>
              <a:t>.</a:t>
            </a:r>
          </a:p>
          <a:p>
            <a:r>
              <a:rPr lang="ru-RU" sz="1600" dirty="0" smtClean="0"/>
              <a:t>73</a:t>
            </a:r>
            <a:r>
              <a:rPr lang="ru-RU" sz="1600" dirty="0"/>
              <a:t>: TC_OBJECT. Обозначение нового </a:t>
            </a:r>
            <a:r>
              <a:rPr lang="ru-RU" sz="1600" dirty="0" smtClean="0"/>
              <a:t>объекта. </a:t>
            </a:r>
            <a:r>
              <a:rPr lang="ru-RU" sz="1600" dirty="0" smtClean="0">
                <a:solidFill>
                  <a:srgbClr val="00B0F0"/>
                </a:solidFill>
              </a:rPr>
              <a:t>72</a:t>
            </a:r>
            <a:r>
              <a:rPr lang="ru-RU" sz="1600" dirty="0"/>
              <a:t>: TC_CLASSDESC. Обозначение нового класса.</a:t>
            </a:r>
          </a:p>
          <a:p>
            <a:r>
              <a:rPr lang="ru-RU" sz="1600" dirty="0" smtClean="0">
                <a:solidFill>
                  <a:srgbClr val="00B050"/>
                </a:solidFill>
              </a:rPr>
              <a:t>00</a:t>
            </a:r>
            <a:r>
              <a:rPr lang="en-US" sz="1600" dirty="0" smtClean="0">
                <a:solidFill>
                  <a:srgbClr val="00B050"/>
                </a:solidFill>
              </a:rPr>
              <a:t> 0e</a:t>
            </a:r>
            <a:r>
              <a:rPr lang="ru-RU" sz="1600" dirty="0" smtClean="0"/>
              <a:t>: </a:t>
            </a:r>
            <a:r>
              <a:rPr lang="ru-RU" sz="1600" dirty="0"/>
              <a:t>Длина имени </a:t>
            </a:r>
            <a:r>
              <a:rPr lang="ru-RU" sz="1600" dirty="0" smtClean="0"/>
              <a:t>класса. </a:t>
            </a:r>
            <a:r>
              <a:rPr lang="is-IS" sz="1600" dirty="0" smtClean="0">
                <a:solidFill>
                  <a:schemeClr val="tx2">
                    <a:lumMod val="60000"/>
                    <a:lumOff val="40000"/>
                  </a:schemeClr>
                </a:solidFill>
              </a:rPr>
              <a:t>72 </a:t>
            </a:r>
            <a:r>
              <a:rPr lang="is-IS" sz="1600" dirty="0">
                <a:solidFill>
                  <a:schemeClr val="tx2">
                    <a:lumMod val="60000"/>
                    <a:lumOff val="40000"/>
                  </a:schemeClr>
                </a:solidFill>
              </a:rPr>
              <a:t>75 2e 73 62 74 2e </a:t>
            </a:r>
            <a:r>
              <a:rPr lang="is-IS" sz="1600" dirty="0" smtClean="0">
                <a:solidFill>
                  <a:schemeClr val="tx2">
                    <a:lumMod val="60000"/>
                    <a:lumOff val="40000"/>
                  </a:schemeClr>
                </a:solidFill>
              </a:rPr>
              <a:t>53 74 </a:t>
            </a:r>
            <a:r>
              <a:rPr lang="is-IS" sz="1600" dirty="0">
                <a:solidFill>
                  <a:schemeClr val="tx2">
                    <a:lumMod val="60000"/>
                    <a:lumOff val="40000"/>
                  </a:schemeClr>
                </a:solidFill>
              </a:rPr>
              <a:t>75 64 65 6e </a:t>
            </a:r>
            <a:r>
              <a:rPr lang="is-IS" sz="1600" dirty="0" smtClean="0">
                <a:solidFill>
                  <a:schemeClr val="tx2">
                    <a:lumMod val="60000"/>
                    <a:lumOff val="40000"/>
                  </a:schemeClr>
                </a:solidFill>
              </a:rPr>
              <a:t>74</a:t>
            </a:r>
            <a:r>
              <a:rPr lang="ru-RU" sz="1600" dirty="0" smtClean="0"/>
              <a:t>: </a:t>
            </a:r>
            <a:r>
              <a:rPr lang="en-US" sz="1600" dirty="0" err="1" smtClean="0"/>
              <a:t>ru.sbt.Student</a:t>
            </a:r>
            <a:r>
              <a:rPr lang="ru-RU" sz="1600" dirty="0" smtClean="0"/>
              <a:t>.</a:t>
            </a:r>
          </a:p>
          <a:p>
            <a:r>
              <a:rPr lang="is-IS" sz="1600" dirty="0">
                <a:solidFill>
                  <a:srgbClr val="FF0000"/>
                </a:solidFill>
              </a:rPr>
              <a:t>a9 73 e0 6c ef d1 4b </a:t>
            </a:r>
            <a:r>
              <a:rPr lang="is-IS" sz="1600" dirty="0" smtClean="0">
                <a:solidFill>
                  <a:srgbClr val="FF0000"/>
                </a:solidFill>
              </a:rPr>
              <a:t>ba</a:t>
            </a:r>
            <a:r>
              <a:rPr lang="ru-RU" sz="1600" dirty="0" smtClean="0">
                <a:solidFill>
                  <a:srgbClr val="FF0000"/>
                </a:solidFill>
              </a:rPr>
              <a:t>: </a:t>
            </a:r>
            <a:r>
              <a:rPr lang="en-US" sz="1600" dirty="0" err="1" smtClean="0"/>
              <a:t>s</a:t>
            </a:r>
            <a:r>
              <a:rPr lang="ru-RU" sz="1600" dirty="0" err="1" smtClean="0"/>
              <a:t>erialVersionUID</a:t>
            </a:r>
            <a:r>
              <a:rPr lang="ru-RU" sz="1600" dirty="0"/>
              <a:t>, идентификатор класса.</a:t>
            </a:r>
          </a:p>
          <a:p>
            <a:r>
              <a:rPr lang="ru-RU" sz="1600" dirty="0" smtClean="0">
                <a:solidFill>
                  <a:srgbClr val="00B050"/>
                </a:solidFill>
              </a:rPr>
              <a:t>02</a:t>
            </a:r>
            <a:r>
              <a:rPr lang="ru-RU" sz="1600" dirty="0"/>
              <a:t>: Различные флаги. </a:t>
            </a:r>
            <a:r>
              <a:rPr lang="ru-RU" sz="1600" dirty="0" smtClean="0"/>
              <a:t>Этот специфический флаг говорит о том, что объект </a:t>
            </a:r>
            <a:r>
              <a:rPr lang="ru-RU" sz="1600" dirty="0" err="1" smtClean="0"/>
              <a:t>сериализуемый</a:t>
            </a:r>
            <a:r>
              <a:rPr lang="ru-RU" sz="1600" dirty="0" smtClean="0"/>
              <a:t>.</a:t>
            </a:r>
          </a:p>
          <a:p>
            <a:r>
              <a:rPr lang="ru-RU" sz="1600" dirty="0" smtClean="0">
                <a:solidFill>
                  <a:srgbClr val="7030A0"/>
                </a:solidFill>
              </a:rPr>
              <a:t>00 0</a:t>
            </a:r>
            <a:r>
              <a:rPr lang="en-US" sz="1600" dirty="0" smtClean="0">
                <a:solidFill>
                  <a:srgbClr val="7030A0"/>
                </a:solidFill>
              </a:rPr>
              <a:t>1</a:t>
            </a:r>
            <a:r>
              <a:rPr lang="ru-RU" sz="1600" dirty="0" smtClean="0"/>
              <a:t>: Число полей в классе. </a:t>
            </a:r>
            <a:r>
              <a:rPr lang="en-US" sz="1600" dirty="0" smtClean="0">
                <a:solidFill>
                  <a:srgbClr val="FF0000"/>
                </a:solidFill>
              </a:rPr>
              <a:t>0x4</a:t>
            </a:r>
            <a:r>
              <a:rPr lang="ru-RU" sz="1600" dirty="0" smtClean="0">
                <a:solidFill>
                  <a:srgbClr val="FF0000"/>
                </a:solidFill>
              </a:rPr>
              <a:t>с</a:t>
            </a:r>
            <a:r>
              <a:rPr lang="en-US" sz="1600" dirty="0" smtClean="0">
                <a:solidFill>
                  <a:srgbClr val="FF0000"/>
                </a:solidFill>
              </a:rPr>
              <a:t>:</a:t>
            </a:r>
            <a:r>
              <a:rPr lang="en-US" sz="1600" dirty="0" smtClean="0"/>
              <a:t> </a:t>
            </a:r>
            <a:r>
              <a:rPr lang="ru-RU" sz="1600" dirty="0" smtClean="0"/>
              <a:t>Идентификатор типа – Строка </a:t>
            </a:r>
            <a:r>
              <a:rPr lang="ru-RU" sz="1600" dirty="0" smtClean="0">
                <a:solidFill>
                  <a:schemeClr val="accent2">
                    <a:lumMod val="60000"/>
                    <a:lumOff val="40000"/>
                  </a:schemeClr>
                </a:solidFill>
              </a:rPr>
              <a:t>00 04 </a:t>
            </a:r>
            <a:r>
              <a:rPr lang="ru-RU" sz="1600" dirty="0" smtClean="0"/>
              <a:t>– длина имени поля</a:t>
            </a:r>
          </a:p>
          <a:p>
            <a:r>
              <a:rPr lang="hr-HR" sz="1600" dirty="0">
                <a:solidFill>
                  <a:srgbClr val="00B050"/>
                </a:solidFill>
              </a:rPr>
              <a:t>6e 61 6d </a:t>
            </a:r>
            <a:r>
              <a:rPr lang="hr-HR" sz="1600" dirty="0" smtClean="0">
                <a:solidFill>
                  <a:srgbClr val="00B050"/>
                </a:solidFill>
              </a:rPr>
              <a:t>65</a:t>
            </a:r>
            <a:r>
              <a:rPr lang="ru-RU" sz="1600" dirty="0" smtClean="0">
                <a:solidFill>
                  <a:srgbClr val="00B050"/>
                </a:solidFill>
              </a:rPr>
              <a:t>: </a:t>
            </a:r>
            <a:r>
              <a:rPr lang="en-US" sz="1600" dirty="0" smtClean="0"/>
              <a:t>name</a:t>
            </a:r>
            <a:r>
              <a:rPr lang="en-US" sz="1600" dirty="0" smtClean="0">
                <a:solidFill>
                  <a:srgbClr val="00B050"/>
                </a:solidFill>
              </a:rPr>
              <a:t>, </a:t>
            </a:r>
            <a:r>
              <a:rPr lang="ru-RU" sz="1600" dirty="0" smtClean="0">
                <a:solidFill>
                  <a:srgbClr val="00B050"/>
                </a:solidFill>
              </a:rPr>
              <a:t>74</a:t>
            </a:r>
            <a:r>
              <a:rPr lang="ru-RU" sz="1600" dirty="0" smtClean="0"/>
              <a:t>: Новая строка</a:t>
            </a:r>
            <a:r>
              <a:rPr lang="en-US" sz="1600" dirty="0" smtClean="0"/>
              <a:t>, </a:t>
            </a:r>
            <a:r>
              <a:rPr lang="en-US" sz="1600" dirty="0" smtClean="0">
                <a:solidFill>
                  <a:srgbClr val="00B050"/>
                </a:solidFill>
              </a:rPr>
              <a:t>0</a:t>
            </a:r>
            <a:r>
              <a:rPr lang="ru-RU" sz="1600" dirty="0" smtClean="0">
                <a:solidFill>
                  <a:srgbClr val="00B050"/>
                </a:solidFill>
              </a:rPr>
              <a:t>0 </a:t>
            </a:r>
            <a:r>
              <a:rPr lang="en-US" sz="1600" dirty="0" smtClean="0">
                <a:solidFill>
                  <a:srgbClr val="00B050"/>
                </a:solidFill>
              </a:rPr>
              <a:t>12</a:t>
            </a:r>
            <a:r>
              <a:rPr lang="en-US" sz="1600" dirty="0" smtClean="0"/>
              <a:t>: </a:t>
            </a:r>
            <a:r>
              <a:rPr lang="ru-RU" sz="1600" dirty="0" smtClean="0"/>
              <a:t>длина </a:t>
            </a:r>
            <a:r>
              <a:rPr lang="ru-RU" sz="1600" dirty="0"/>
              <a:t>с</a:t>
            </a:r>
            <a:r>
              <a:rPr lang="ru-RU" sz="1600" dirty="0" smtClean="0"/>
              <a:t>троки, </a:t>
            </a:r>
            <a:r>
              <a:rPr lang="en-US" sz="1600" dirty="0" smtClean="0"/>
              <a:t> </a:t>
            </a:r>
            <a:r>
              <a:rPr lang="en-US" sz="1600" dirty="0" err="1" smtClean="0">
                <a:solidFill>
                  <a:srgbClr val="00B0F0"/>
                </a:solidFill>
              </a:rPr>
              <a:t>Ljava</a:t>
            </a:r>
            <a:r>
              <a:rPr lang="en-US" sz="1600" dirty="0" smtClean="0">
                <a:solidFill>
                  <a:srgbClr val="00B0F0"/>
                </a:solidFill>
              </a:rPr>
              <a:t>/</a:t>
            </a:r>
            <a:r>
              <a:rPr lang="en-US" sz="1600" dirty="0" err="1" smtClean="0">
                <a:solidFill>
                  <a:srgbClr val="00B0F0"/>
                </a:solidFill>
              </a:rPr>
              <a:t>lang</a:t>
            </a:r>
            <a:r>
              <a:rPr lang="en-US" sz="1600" dirty="0" smtClean="0">
                <a:solidFill>
                  <a:srgbClr val="00B0F0"/>
                </a:solidFill>
              </a:rPr>
              <a:t>/String;</a:t>
            </a:r>
            <a:r>
              <a:rPr lang="en-US" sz="1600" dirty="0" smtClean="0"/>
              <a:t>  </a:t>
            </a:r>
            <a:endParaRPr lang="ru-RU" sz="1600" dirty="0" smtClean="0"/>
          </a:p>
          <a:p>
            <a:r>
              <a:rPr lang="ru-RU" sz="1600" dirty="0"/>
              <a:t>0x78: TC_ENDBLOCKDATA, конец опционального блока данных для объекта.</a:t>
            </a:r>
          </a:p>
          <a:p>
            <a:r>
              <a:rPr lang="ru-RU" sz="1600" dirty="0"/>
              <a:t>0x70: TC_NULL, обозначает то что больше нет </a:t>
            </a:r>
            <a:r>
              <a:rPr lang="ru-RU" sz="1600" dirty="0" smtClean="0"/>
              <a:t>суперклассов. мы </a:t>
            </a:r>
            <a:r>
              <a:rPr lang="ru-RU" sz="1600" dirty="0"/>
              <a:t>достигли верха иерархии классов</a:t>
            </a:r>
            <a:r>
              <a:rPr lang="ru-RU" sz="1600" dirty="0" smtClean="0"/>
              <a:t>.</a:t>
            </a:r>
            <a:endParaRPr lang="ru-RU" sz="1600" dirty="0" smtClean="0">
              <a:solidFill>
                <a:schemeClr val="accent4">
                  <a:lumMod val="75000"/>
                </a:schemeClr>
              </a:solidFill>
              <a:ea typeface="Andale Mono" charset="0"/>
              <a:cs typeface="Andale Mono" charset="0"/>
            </a:endParaRPr>
          </a:p>
          <a:p>
            <a:r>
              <a:rPr lang="ru-RU" sz="1600" dirty="0" smtClean="0">
                <a:solidFill>
                  <a:schemeClr val="accent4">
                    <a:lumMod val="75000"/>
                  </a:schemeClr>
                </a:solidFill>
                <a:ea typeface="Andale Mono" charset="0"/>
                <a:cs typeface="Andale Mono" charset="0"/>
              </a:rPr>
              <a:t>74 </a:t>
            </a:r>
            <a:r>
              <a:rPr lang="is-IS" sz="1600" dirty="0" smtClean="0">
                <a:solidFill>
                  <a:schemeClr val="accent4">
                    <a:lumMod val="75000"/>
                  </a:schemeClr>
                </a:solidFill>
                <a:ea typeface="Andale Mono" charset="0"/>
                <a:cs typeface="Andale Mono" charset="0"/>
              </a:rPr>
              <a:t>00 </a:t>
            </a:r>
            <a:r>
              <a:rPr lang="is-IS" sz="1600" dirty="0">
                <a:solidFill>
                  <a:schemeClr val="accent4">
                    <a:lumMod val="75000"/>
                  </a:schemeClr>
                </a:solidFill>
                <a:ea typeface="Andale Mono" charset="0"/>
                <a:cs typeface="Andale Mono" charset="0"/>
              </a:rPr>
              <a:t>04</a:t>
            </a:r>
            <a:r>
              <a:rPr lang="is-IS" sz="1600" dirty="0">
                <a:ea typeface="Andale Mono" charset="0"/>
                <a:cs typeface="Andale Mono" charset="0"/>
              </a:rPr>
              <a:t> </a:t>
            </a:r>
            <a:r>
              <a:rPr lang="is-IS" sz="1600" dirty="0">
                <a:solidFill>
                  <a:srgbClr val="00B050"/>
                </a:solidFill>
                <a:ea typeface="Andale Mono" charset="0"/>
                <a:cs typeface="Andale Mono" charset="0"/>
              </a:rPr>
              <a:t>4e 61 6d </a:t>
            </a:r>
            <a:r>
              <a:rPr lang="is-IS" sz="1600" dirty="0" smtClean="0">
                <a:solidFill>
                  <a:srgbClr val="00B050"/>
                </a:solidFill>
                <a:ea typeface="Andale Mono" charset="0"/>
                <a:cs typeface="Andale Mono" charset="0"/>
              </a:rPr>
              <a:t>65</a:t>
            </a:r>
            <a:r>
              <a:rPr lang="ru-RU" sz="1600" dirty="0" smtClean="0">
                <a:ea typeface="Andale Mono" charset="0"/>
                <a:cs typeface="Andale Mono" charset="0"/>
              </a:rPr>
              <a:t>:</a:t>
            </a:r>
            <a:r>
              <a:rPr lang="is-IS" sz="1600" dirty="0" smtClean="0">
                <a:ea typeface="Andale Mono" charset="0"/>
                <a:cs typeface="Andale Mono" charset="0"/>
              </a:rPr>
              <a:t> </a:t>
            </a:r>
            <a:r>
              <a:rPr lang="en-US" sz="1600" dirty="0" smtClean="0">
                <a:ea typeface="Andale Mono" charset="0"/>
                <a:cs typeface="Andale Mono" charset="0"/>
              </a:rPr>
              <a:t>4</a:t>
            </a:r>
            <a:r>
              <a:rPr lang="ru-RU" sz="1600" dirty="0" smtClean="0">
                <a:ea typeface="Andale Mono" charset="0"/>
                <a:cs typeface="Andale Mono" charset="0"/>
              </a:rPr>
              <a:t>-х</a:t>
            </a:r>
            <a:r>
              <a:rPr lang="en-US" sz="1600" dirty="0" smtClean="0">
                <a:ea typeface="Andale Mono" charset="0"/>
                <a:cs typeface="Andale Mono" charset="0"/>
              </a:rPr>
              <a:t> </a:t>
            </a:r>
            <a:r>
              <a:rPr lang="ru-RU" sz="1600" dirty="0" smtClean="0">
                <a:ea typeface="Andale Mono" charset="0"/>
                <a:cs typeface="Andale Mono" charset="0"/>
              </a:rPr>
              <a:t>символьная строка «</a:t>
            </a:r>
            <a:r>
              <a:rPr lang="en-US" sz="1600" dirty="0" smtClean="0">
                <a:ea typeface="Andale Mono" charset="0"/>
                <a:cs typeface="Andale Mono" charset="0"/>
              </a:rPr>
              <a:t>Name</a:t>
            </a:r>
            <a:r>
              <a:rPr lang="ru-RU" sz="1600" dirty="0" smtClean="0">
                <a:ea typeface="Andale Mono" charset="0"/>
                <a:cs typeface="Andale Mono" charset="0"/>
              </a:rPr>
              <a:t>»</a:t>
            </a:r>
            <a:endParaRPr lang="ru-RU" sz="1600" dirty="0">
              <a:ea typeface="Andale Mono" charset="0"/>
              <a:cs typeface="Andale Mono" charset="0"/>
            </a:endParaRPr>
          </a:p>
        </p:txBody>
      </p:sp>
    </p:spTree>
    <p:extLst>
      <p:ext uri="{BB962C8B-B14F-4D97-AF65-F5344CB8AC3E}">
        <p14:creationId xmlns:p14="http://schemas.microsoft.com/office/powerpoint/2010/main" val="2147469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smtClean="0"/>
              <a:t>Transient </a:t>
            </a:r>
            <a:r>
              <a:rPr lang="ru-RU" dirty="0" smtClean="0"/>
              <a:t>данные</a:t>
            </a:r>
            <a:endParaRPr lang="ru-RU" dirty="0"/>
          </a:p>
        </p:txBody>
      </p:sp>
      <p:sp>
        <p:nvSpPr>
          <p:cNvPr id="4" name="Прямоугольник 3"/>
          <p:cNvSpPr/>
          <p:nvPr/>
        </p:nvSpPr>
        <p:spPr>
          <a:xfrm>
            <a:off x="242960" y="771550"/>
            <a:ext cx="3824984" cy="3139321"/>
          </a:xfrm>
          <a:prstGeom prst="rect">
            <a:avLst/>
          </a:prstGeom>
        </p:spPr>
        <p:txBody>
          <a:bodyPr wrap="square">
            <a:spAutoFit/>
          </a:bodyPr>
          <a:lstStyle/>
          <a:p>
            <a:r>
              <a:rPr lang="en-US" b="1" dirty="0">
                <a:solidFill>
                  <a:srgbClr val="000080"/>
                </a:solidFill>
              </a:rPr>
              <a:t>class </a:t>
            </a:r>
            <a:r>
              <a:rPr lang="en-US" dirty="0"/>
              <a:t>User </a:t>
            </a:r>
            <a:r>
              <a:rPr lang="en-US" b="1" dirty="0">
                <a:solidFill>
                  <a:srgbClr val="000080"/>
                </a:solidFill>
              </a:rPr>
              <a:t>implements </a:t>
            </a:r>
            <a:r>
              <a:rPr lang="en-US" dirty="0" err="1"/>
              <a:t>Serializable</a:t>
            </a:r>
            <a:r>
              <a:rPr lang="en-US" dirty="0"/>
              <a:t> {</a:t>
            </a:r>
            <a:br>
              <a:rPr lang="en-US" dirty="0"/>
            </a:br>
            <a:r>
              <a:rPr lang="en-US" dirty="0"/>
              <a:t>    String </a:t>
            </a:r>
            <a:r>
              <a:rPr lang="en-US" b="1" dirty="0">
                <a:solidFill>
                  <a:srgbClr val="660E7A"/>
                </a:solidFill>
              </a:rPr>
              <a:t>login</a:t>
            </a:r>
            <a:r>
              <a:rPr lang="en-US" dirty="0"/>
              <a:t>;</a:t>
            </a:r>
            <a:br>
              <a:rPr lang="en-US" dirty="0"/>
            </a:br>
            <a:r>
              <a:rPr lang="en-US" dirty="0"/>
              <a:t>    </a:t>
            </a:r>
            <a:r>
              <a:rPr lang="en-US" b="1" dirty="0">
                <a:solidFill>
                  <a:srgbClr val="000080"/>
                </a:solidFill>
              </a:rPr>
              <a:t>transient </a:t>
            </a:r>
            <a:r>
              <a:rPr lang="en-US" dirty="0"/>
              <a:t>String </a:t>
            </a:r>
            <a:r>
              <a:rPr lang="en-US" b="1" dirty="0">
                <a:solidFill>
                  <a:srgbClr val="660E7A"/>
                </a:solidFill>
              </a:rPr>
              <a:t>password</a:t>
            </a:r>
            <a:r>
              <a:rPr lang="en-US" dirty="0"/>
              <a:t>;</a:t>
            </a:r>
            <a:br>
              <a:rPr lang="en-US" dirty="0"/>
            </a:br>
            <a:r>
              <a:rPr lang="en-US" dirty="0"/>
              <a:t/>
            </a:r>
            <a:br>
              <a:rPr lang="en-US" dirty="0"/>
            </a:br>
            <a:r>
              <a:rPr lang="en-US" dirty="0"/>
              <a:t>    </a:t>
            </a:r>
            <a:r>
              <a:rPr lang="en-US" dirty="0" smtClean="0"/>
              <a:t>User(String </a:t>
            </a:r>
            <a:r>
              <a:rPr lang="en-US" dirty="0"/>
              <a:t>login, String password) {</a:t>
            </a:r>
            <a:br>
              <a:rPr lang="en-US" dirty="0"/>
            </a:br>
            <a:r>
              <a:rPr lang="en-US" dirty="0"/>
              <a:t>        </a:t>
            </a:r>
            <a:r>
              <a:rPr lang="en-US" b="1" dirty="0" err="1">
                <a:solidFill>
                  <a:srgbClr val="000080"/>
                </a:solidFill>
              </a:rPr>
              <a:t>this</a:t>
            </a:r>
            <a:r>
              <a:rPr lang="en-US" dirty="0" err="1"/>
              <a:t>.</a:t>
            </a:r>
            <a:r>
              <a:rPr lang="en-US" b="1" dirty="0" err="1">
                <a:solidFill>
                  <a:srgbClr val="660E7A"/>
                </a:solidFill>
              </a:rPr>
              <a:t>login</a:t>
            </a:r>
            <a:r>
              <a:rPr lang="en-US" b="1" dirty="0">
                <a:solidFill>
                  <a:srgbClr val="660E7A"/>
                </a:solidFill>
              </a:rPr>
              <a:t> </a:t>
            </a:r>
            <a:r>
              <a:rPr lang="en-US" dirty="0"/>
              <a:t>= login;</a:t>
            </a:r>
            <a:br>
              <a:rPr lang="en-US" dirty="0"/>
            </a:br>
            <a:r>
              <a:rPr lang="en-US" dirty="0"/>
              <a:t>        </a:t>
            </a:r>
            <a:r>
              <a:rPr lang="en-US" b="1" dirty="0" err="1">
                <a:solidFill>
                  <a:srgbClr val="000080"/>
                </a:solidFill>
              </a:rPr>
              <a:t>this</a:t>
            </a:r>
            <a:r>
              <a:rPr lang="en-US" dirty="0" err="1"/>
              <a:t>.</a:t>
            </a:r>
            <a:r>
              <a:rPr lang="en-US" b="1" dirty="0" err="1">
                <a:solidFill>
                  <a:srgbClr val="660E7A"/>
                </a:solidFill>
              </a:rPr>
              <a:t>password</a:t>
            </a:r>
            <a:r>
              <a:rPr lang="en-US" b="1" dirty="0">
                <a:solidFill>
                  <a:srgbClr val="660E7A"/>
                </a:solidFill>
              </a:rPr>
              <a:t> </a:t>
            </a:r>
            <a:r>
              <a:rPr lang="en-US" dirty="0"/>
              <a:t>= password;</a:t>
            </a:r>
            <a:br>
              <a:rPr lang="en-US" dirty="0"/>
            </a:br>
            <a:r>
              <a:rPr lang="en-US" dirty="0"/>
              <a:t>    }</a:t>
            </a:r>
            <a:br>
              <a:rPr lang="en-US" dirty="0"/>
            </a:br>
            <a:r>
              <a:rPr lang="en-US" dirty="0"/>
              <a:t>    </a:t>
            </a:r>
            <a:r>
              <a:rPr lang="en-US" i="1" dirty="0">
                <a:solidFill>
                  <a:srgbClr val="808080"/>
                </a:solidFill>
              </a:rPr>
              <a:t>// ...</a:t>
            </a:r>
            <a:br>
              <a:rPr lang="en-US" i="1" dirty="0">
                <a:solidFill>
                  <a:srgbClr val="808080"/>
                </a:solidFill>
              </a:rPr>
            </a:br>
            <a:r>
              <a:rPr lang="en-US" dirty="0"/>
              <a:t>}</a:t>
            </a:r>
            <a:br>
              <a:rPr lang="en-US" dirty="0"/>
            </a:br>
            <a:endParaRPr lang="ru-RU" dirty="0"/>
          </a:p>
        </p:txBody>
      </p:sp>
      <p:sp>
        <p:nvSpPr>
          <p:cNvPr id="9" name="Прямоугольник 8"/>
          <p:cNvSpPr/>
          <p:nvPr/>
        </p:nvSpPr>
        <p:spPr>
          <a:xfrm>
            <a:off x="4052416" y="3435846"/>
            <a:ext cx="4752528" cy="1477328"/>
          </a:xfrm>
          <a:prstGeom prst="rect">
            <a:avLst/>
          </a:prstGeom>
        </p:spPr>
        <p:txBody>
          <a:bodyPr wrap="square">
            <a:spAutoFit/>
          </a:bodyPr>
          <a:lstStyle/>
          <a:p>
            <a:r>
              <a:rPr lang="en-US" dirty="0" err="1"/>
              <a:t>ObjectInputStream</a:t>
            </a:r>
            <a:r>
              <a:rPr lang="en-US" dirty="0"/>
              <a:t> </a:t>
            </a:r>
            <a:r>
              <a:rPr lang="en-US" dirty="0" err="1" smtClean="0"/>
              <a:t>objectInputStream</a:t>
            </a:r>
            <a:r>
              <a:rPr lang="ru-RU" i="1" dirty="0">
                <a:solidFill>
                  <a:srgbClr val="808080"/>
                </a:solidFill>
              </a:rPr>
              <a:t> </a:t>
            </a:r>
            <a:r>
              <a:rPr lang="en-US" i="1" dirty="0" smtClean="0">
                <a:solidFill>
                  <a:srgbClr val="808080"/>
                </a:solidFill>
              </a:rPr>
              <a:t>= ...</a:t>
            </a:r>
            <a:r>
              <a:rPr lang="en-US" dirty="0"/>
              <a:t/>
            </a:r>
            <a:br>
              <a:rPr lang="en-US" dirty="0"/>
            </a:br>
            <a:endParaRPr lang="ru-RU" dirty="0" smtClean="0"/>
          </a:p>
          <a:p>
            <a:r>
              <a:rPr lang="en-US" dirty="0" smtClean="0"/>
              <a:t>user </a:t>
            </a:r>
            <a:r>
              <a:rPr lang="en-US" dirty="0"/>
              <a:t>= (User) </a:t>
            </a:r>
            <a:r>
              <a:rPr lang="en-US" dirty="0" err="1"/>
              <a:t>objectInputStream.readObject</a:t>
            </a:r>
            <a:r>
              <a:rPr lang="en-US" dirty="0" smtClean="0"/>
              <a:t>();</a:t>
            </a:r>
            <a:endParaRPr lang="ru-RU" dirty="0" smtClean="0"/>
          </a:p>
          <a:p>
            <a:endParaRPr lang="ru-RU" dirty="0"/>
          </a:p>
          <a:p>
            <a:r>
              <a:rPr lang="en-US" dirty="0" err="1" smtClean="0"/>
              <a:t>System.out.println</a:t>
            </a:r>
            <a:r>
              <a:rPr lang="en-US" dirty="0" smtClean="0"/>
              <a:t>(</a:t>
            </a:r>
            <a:r>
              <a:rPr lang="en-US" dirty="0" err="1" smtClean="0"/>
              <a:t>user.getPassword</a:t>
            </a:r>
            <a:r>
              <a:rPr lang="en-US" dirty="0" smtClean="0"/>
              <a:t>()); // ?</a:t>
            </a:r>
            <a:endParaRPr lang="ru-RU" dirty="0"/>
          </a:p>
        </p:txBody>
      </p:sp>
    </p:spTree>
    <p:extLst>
      <p:ext uri="{BB962C8B-B14F-4D97-AF65-F5344CB8AC3E}">
        <p14:creationId xmlns:p14="http://schemas.microsoft.com/office/powerpoint/2010/main" val="165099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Расширение протокола </a:t>
            </a:r>
            <a:r>
              <a:rPr lang="ru-RU" dirty="0" err="1" smtClean="0"/>
              <a:t>сериализации</a:t>
            </a:r>
            <a:endParaRPr lang="ru-RU" dirty="0"/>
          </a:p>
        </p:txBody>
      </p:sp>
      <p:sp>
        <p:nvSpPr>
          <p:cNvPr id="4" name="TextBox 3"/>
          <p:cNvSpPr txBox="1"/>
          <p:nvPr/>
        </p:nvSpPr>
        <p:spPr>
          <a:xfrm>
            <a:off x="241472" y="915566"/>
            <a:ext cx="9025035" cy="3416320"/>
          </a:xfrm>
          <a:prstGeom prst="rect">
            <a:avLst/>
          </a:prstGeom>
          <a:noFill/>
        </p:spPr>
        <p:txBody>
          <a:bodyPr wrap="none" rtlCol="0">
            <a:spAutoFit/>
          </a:bodyPr>
          <a:lstStyle/>
          <a:p>
            <a:r>
              <a:rPr lang="en-US" dirty="0"/>
              <a:t/>
            </a:r>
            <a:br>
              <a:rPr lang="en-US" dirty="0"/>
            </a:br>
            <a:r>
              <a:rPr lang="en-US" b="1" dirty="0">
                <a:solidFill>
                  <a:srgbClr val="000080"/>
                </a:solidFill>
              </a:rPr>
              <a:t>private void </a:t>
            </a:r>
            <a:r>
              <a:rPr lang="en-US" dirty="0" err="1"/>
              <a:t>writeObject</a:t>
            </a:r>
            <a:r>
              <a:rPr lang="en-US" dirty="0"/>
              <a:t>(</a:t>
            </a:r>
            <a:r>
              <a:rPr lang="en-US" dirty="0" err="1"/>
              <a:t>ObjectOutputStream</a:t>
            </a:r>
            <a:r>
              <a:rPr lang="en-US" dirty="0"/>
              <a:t> out) </a:t>
            </a:r>
            <a:r>
              <a:rPr lang="en-US" b="1" dirty="0">
                <a:solidFill>
                  <a:srgbClr val="000080"/>
                </a:solidFill>
              </a:rPr>
              <a:t>throws </a:t>
            </a:r>
            <a:r>
              <a:rPr lang="en-US" dirty="0" err="1"/>
              <a:t>IOException</a:t>
            </a:r>
            <a:r>
              <a:rPr lang="en-US" dirty="0"/>
              <a:t> {</a:t>
            </a:r>
            <a:br>
              <a:rPr lang="en-US" dirty="0"/>
            </a:br>
            <a:r>
              <a:rPr lang="en-US" dirty="0"/>
              <a:t>    </a:t>
            </a:r>
            <a:r>
              <a:rPr lang="en-US" dirty="0" err="1"/>
              <a:t>out.defaultWriteObject</a:t>
            </a:r>
            <a:r>
              <a:rPr lang="en-US" dirty="0"/>
              <a:t>();</a:t>
            </a:r>
            <a:br>
              <a:rPr lang="en-US" dirty="0"/>
            </a:br>
            <a:r>
              <a:rPr lang="en-US" dirty="0"/>
              <a:t>    </a:t>
            </a:r>
            <a:r>
              <a:rPr lang="en-US" dirty="0" err="1"/>
              <a:t>out.writeLong</a:t>
            </a:r>
            <a:r>
              <a:rPr lang="en-US" dirty="0"/>
              <a:t>(</a:t>
            </a:r>
            <a:r>
              <a:rPr lang="en-US" dirty="0" err="1"/>
              <a:t>Calendar.</a:t>
            </a:r>
            <a:r>
              <a:rPr lang="en-US" i="1" dirty="0" err="1"/>
              <a:t>getInstance</a:t>
            </a:r>
            <a:r>
              <a:rPr lang="en-US" dirty="0"/>
              <a:t>().</a:t>
            </a:r>
            <a:r>
              <a:rPr lang="en-US" dirty="0" err="1"/>
              <a:t>getTimeInMillis</a:t>
            </a:r>
            <a:r>
              <a:rPr lang="en-US" dirty="0"/>
              <a:t>());</a:t>
            </a:r>
            <a:br>
              <a:rPr lang="en-US" dirty="0"/>
            </a:br>
            <a:r>
              <a:rPr lang="en-US" dirty="0" smtClean="0"/>
              <a:t>}</a:t>
            </a:r>
            <a:endParaRPr lang="ru-RU" dirty="0" smtClean="0"/>
          </a:p>
          <a:p>
            <a:r>
              <a:rPr lang="en-US" dirty="0"/>
              <a:t/>
            </a:r>
            <a:br>
              <a:rPr lang="en-US" dirty="0"/>
            </a:br>
            <a:r>
              <a:rPr lang="en-US" b="1" dirty="0">
                <a:solidFill>
                  <a:srgbClr val="000080"/>
                </a:solidFill>
              </a:rPr>
              <a:t>private void </a:t>
            </a:r>
            <a:r>
              <a:rPr lang="en-US" dirty="0" err="1"/>
              <a:t>readObject</a:t>
            </a:r>
            <a:r>
              <a:rPr lang="en-US" dirty="0"/>
              <a:t>(</a:t>
            </a:r>
            <a:r>
              <a:rPr lang="en-US" dirty="0" err="1"/>
              <a:t>ObjectInputStream</a:t>
            </a:r>
            <a:r>
              <a:rPr lang="en-US" dirty="0"/>
              <a:t> in) </a:t>
            </a:r>
            <a:r>
              <a:rPr lang="en-US" b="1" dirty="0">
                <a:solidFill>
                  <a:srgbClr val="000080"/>
                </a:solidFill>
              </a:rPr>
              <a:t>throws </a:t>
            </a:r>
            <a:r>
              <a:rPr lang="en-US" dirty="0" err="1"/>
              <a:t>IOException</a:t>
            </a:r>
            <a:r>
              <a:rPr lang="en-US" dirty="0"/>
              <a:t>, </a:t>
            </a:r>
            <a:r>
              <a:rPr lang="en-US" dirty="0" err="1"/>
              <a:t>ClassNotFoundException</a:t>
            </a:r>
            <a:r>
              <a:rPr lang="en-US" dirty="0"/>
              <a:t> {</a:t>
            </a:r>
            <a:br>
              <a:rPr lang="en-US" dirty="0"/>
            </a:br>
            <a:r>
              <a:rPr lang="en-US" dirty="0"/>
              <a:t>    </a:t>
            </a:r>
            <a:r>
              <a:rPr lang="en-US" dirty="0" err="1"/>
              <a:t>in.defaultReadObject</a:t>
            </a:r>
            <a:r>
              <a:rPr lang="en-US" dirty="0"/>
              <a:t>();</a:t>
            </a:r>
            <a:br>
              <a:rPr lang="en-US" dirty="0"/>
            </a:br>
            <a:r>
              <a:rPr lang="en-US" dirty="0"/>
              <a:t>    </a:t>
            </a:r>
            <a:r>
              <a:rPr lang="en-US" b="1" dirty="0">
                <a:solidFill>
                  <a:srgbClr val="000080"/>
                </a:solidFill>
              </a:rPr>
              <a:t>long </a:t>
            </a:r>
            <a:r>
              <a:rPr lang="en-US" dirty="0" err="1"/>
              <a:t>writeTime</a:t>
            </a:r>
            <a:r>
              <a:rPr lang="en-US" dirty="0"/>
              <a:t> = </a:t>
            </a:r>
            <a:r>
              <a:rPr lang="en-US" dirty="0" err="1"/>
              <a:t>in.readLong</a:t>
            </a:r>
            <a:r>
              <a:rPr lang="en-US" dirty="0"/>
              <a:t>();</a:t>
            </a:r>
            <a:br>
              <a:rPr lang="en-US" dirty="0"/>
            </a:br>
            <a:r>
              <a:rPr lang="en-US" dirty="0"/>
              <a:t>    </a:t>
            </a:r>
            <a:r>
              <a:rPr lang="en-US" dirty="0" err="1"/>
              <a:t>System.</a:t>
            </a:r>
            <a:r>
              <a:rPr lang="en-US" b="1" i="1" dirty="0" err="1">
                <a:solidFill>
                  <a:srgbClr val="660E7A"/>
                </a:solidFill>
              </a:rPr>
              <a:t>out</a:t>
            </a:r>
            <a:r>
              <a:rPr lang="en-US" dirty="0" err="1"/>
              <a:t>.println</a:t>
            </a:r>
            <a:r>
              <a:rPr lang="en-US" dirty="0"/>
              <a:t>(</a:t>
            </a:r>
            <a:r>
              <a:rPr lang="en-US" dirty="0" err="1"/>
              <a:t>writeTime</a:t>
            </a:r>
            <a:r>
              <a:rPr lang="en-US" dirty="0"/>
              <a:t>);</a:t>
            </a:r>
            <a:br>
              <a:rPr lang="en-US" dirty="0"/>
            </a:br>
            <a:r>
              <a:rPr lang="en-US" dirty="0" smtClean="0"/>
              <a:t>}</a:t>
            </a:r>
            <a:r>
              <a:rPr lang="en-US" dirty="0"/>
              <a:t/>
            </a:r>
            <a:br>
              <a:rPr lang="en-US" dirty="0"/>
            </a:br>
            <a:endParaRPr lang="ru-RU" dirty="0"/>
          </a:p>
        </p:txBody>
      </p:sp>
    </p:spTree>
    <p:extLst>
      <p:ext uri="{BB962C8B-B14F-4D97-AF65-F5344CB8AC3E}">
        <p14:creationId xmlns:p14="http://schemas.microsoft.com/office/powerpoint/2010/main" val="1163384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354864" cy="323165"/>
          </a:xfrm>
        </p:spPr>
        <p:txBody>
          <a:bodyPr/>
          <a:lstStyle/>
          <a:p>
            <a:r>
              <a:rPr lang="ru-RU" dirty="0" smtClean="0"/>
              <a:t>супер-класс не </a:t>
            </a:r>
            <a:r>
              <a:rPr lang="ru-RU" dirty="0" err="1" smtClean="0"/>
              <a:t>сериализуемы</a:t>
            </a:r>
            <a:r>
              <a:rPr lang="ru-RU" dirty="0" err="1"/>
              <a:t>Й</a:t>
            </a:r>
            <a:endParaRPr lang="ru-RU" dirty="0"/>
          </a:p>
        </p:txBody>
      </p:sp>
      <p:sp>
        <p:nvSpPr>
          <p:cNvPr id="3" name="Прямоугольник 2"/>
          <p:cNvSpPr/>
          <p:nvPr/>
        </p:nvSpPr>
        <p:spPr>
          <a:xfrm>
            <a:off x="241472" y="882640"/>
            <a:ext cx="8434984" cy="3416320"/>
          </a:xfrm>
          <a:prstGeom prst="rect">
            <a:avLst/>
          </a:prstGeom>
        </p:spPr>
        <p:txBody>
          <a:bodyPr wrap="square">
            <a:spAutoFit/>
          </a:bodyPr>
          <a:lstStyle/>
          <a:p>
            <a:r>
              <a:rPr lang="en-US" b="1" dirty="0">
                <a:solidFill>
                  <a:srgbClr val="000080"/>
                </a:solidFill>
              </a:rPr>
              <a:t>class </a:t>
            </a:r>
            <a:r>
              <a:rPr lang="en-US" dirty="0" err="1"/>
              <a:t>NotSerializableParent</a:t>
            </a:r>
            <a:r>
              <a:rPr lang="en-US" dirty="0"/>
              <a:t> {</a:t>
            </a:r>
            <a:br>
              <a:rPr lang="en-US" dirty="0"/>
            </a:br>
            <a:r>
              <a:rPr lang="en-US" dirty="0"/>
              <a:t>    String </a:t>
            </a:r>
            <a:r>
              <a:rPr lang="en-US" b="1" dirty="0" err="1">
                <a:solidFill>
                  <a:srgbClr val="660E7A"/>
                </a:solidFill>
              </a:rPr>
              <a:t>superData</a:t>
            </a:r>
            <a:r>
              <a:rPr lang="en-US" dirty="0"/>
              <a:t>;</a:t>
            </a:r>
            <a:br>
              <a:rPr lang="en-US" dirty="0"/>
            </a:br>
            <a:r>
              <a:rPr lang="en-US" dirty="0"/>
              <a:t/>
            </a:r>
            <a:br>
              <a:rPr lang="en-US" dirty="0"/>
            </a:br>
            <a:r>
              <a:rPr lang="en-US" dirty="0"/>
              <a:t>    </a:t>
            </a:r>
            <a:r>
              <a:rPr lang="is-IS" dirty="0" smtClean="0"/>
              <a:t>…</a:t>
            </a:r>
          </a:p>
          <a:p>
            <a:r>
              <a:rPr lang="en-US" dirty="0" smtClean="0"/>
              <a:t>}</a:t>
            </a:r>
            <a:r>
              <a:rPr lang="en-US" dirty="0"/>
              <a:t/>
            </a:r>
            <a:br>
              <a:rPr lang="en-US" dirty="0"/>
            </a:br>
            <a:r>
              <a:rPr lang="en-US" dirty="0"/>
              <a:t/>
            </a:r>
            <a:br>
              <a:rPr lang="en-US" dirty="0"/>
            </a:br>
            <a:r>
              <a:rPr lang="en-US" b="1" dirty="0">
                <a:solidFill>
                  <a:srgbClr val="000080"/>
                </a:solidFill>
              </a:rPr>
              <a:t>class </a:t>
            </a:r>
            <a:r>
              <a:rPr lang="en-US" dirty="0" err="1"/>
              <a:t>SerializableChild</a:t>
            </a:r>
            <a:r>
              <a:rPr lang="en-US" dirty="0"/>
              <a:t> </a:t>
            </a:r>
            <a:r>
              <a:rPr lang="en-US" b="1" dirty="0">
                <a:solidFill>
                  <a:srgbClr val="000080"/>
                </a:solidFill>
              </a:rPr>
              <a:t>extends </a:t>
            </a:r>
            <a:r>
              <a:rPr lang="en-US" dirty="0" err="1" smtClean="0"/>
              <a:t>NotSerializableParent</a:t>
            </a:r>
            <a:r>
              <a:rPr lang="en-US" dirty="0" smtClean="0"/>
              <a:t> </a:t>
            </a:r>
            <a:r>
              <a:rPr lang="en-US" b="1" dirty="0" smtClean="0">
                <a:solidFill>
                  <a:srgbClr val="000080"/>
                </a:solidFill>
              </a:rPr>
              <a:t>implements </a:t>
            </a:r>
            <a:r>
              <a:rPr lang="en-US" dirty="0" err="1"/>
              <a:t>Serializable</a:t>
            </a:r>
            <a:r>
              <a:rPr lang="en-US" dirty="0"/>
              <a:t> {</a:t>
            </a:r>
            <a:br>
              <a:rPr lang="en-US" dirty="0"/>
            </a:br>
            <a:r>
              <a:rPr lang="en-US" dirty="0"/>
              <a:t>    </a:t>
            </a:r>
            <a:br>
              <a:rPr lang="en-US" dirty="0"/>
            </a:br>
            <a:r>
              <a:rPr lang="en-US" dirty="0"/>
              <a:t>    String </a:t>
            </a:r>
            <a:r>
              <a:rPr lang="en-US" b="1" dirty="0">
                <a:solidFill>
                  <a:srgbClr val="660E7A"/>
                </a:solidFill>
              </a:rPr>
              <a:t>data</a:t>
            </a:r>
            <a:r>
              <a:rPr lang="en-US" dirty="0"/>
              <a:t>;</a:t>
            </a:r>
            <a:br>
              <a:rPr lang="en-US" dirty="0"/>
            </a:br>
            <a:r>
              <a:rPr lang="is-IS" dirty="0" smtClean="0"/>
              <a:t>…</a:t>
            </a:r>
          </a:p>
          <a:p>
            <a:endParaRPr lang="is-IS" dirty="0"/>
          </a:p>
          <a:p>
            <a:r>
              <a:rPr lang="en-US" dirty="0" smtClean="0"/>
              <a:t>}</a:t>
            </a:r>
            <a:endParaRPr lang="ru-RU" dirty="0"/>
          </a:p>
        </p:txBody>
      </p:sp>
    </p:spTree>
    <p:extLst>
      <p:ext uri="{BB962C8B-B14F-4D97-AF65-F5344CB8AC3E}">
        <p14:creationId xmlns:p14="http://schemas.microsoft.com/office/powerpoint/2010/main" val="1353668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Потомок перестал быть </a:t>
            </a:r>
            <a:r>
              <a:rPr lang="ru-RU" dirty="0" err="1" smtClean="0"/>
              <a:t>сериализуемым</a:t>
            </a:r>
            <a:endParaRPr lang="ru-RU" dirty="0"/>
          </a:p>
        </p:txBody>
      </p:sp>
      <p:sp>
        <p:nvSpPr>
          <p:cNvPr id="4" name="Прямоугольник 3"/>
          <p:cNvSpPr/>
          <p:nvPr/>
        </p:nvSpPr>
        <p:spPr>
          <a:xfrm>
            <a:off x="1259632" y="1131590"/>
            <a:ext cx="6084168" cy="3139321"/>
          </a:xfrm>
          <a:prstGeom prst="rect">
            <a:avLst/>
          </a:prstGeom>
        </p:spPr>
        <p:txBody>
          <a:bodyPr wrap="square">
            <a:spAutoFit/>
          </a:bodyPr>
          <a:lstStyle/>
          <a:p>
            <a:r>
              <a:rPr lang="en-US" b="1" dirty="0">
                <a:solidFill>
                  <a:srgbClr val="000080"/>
                </a:solidFill>
              </a:rPr>
              <a:t>class </a:t>
            </a:r>
            <a:r>
              <a:rPr lang="en-US" dirty="0" err="1"/>
              <a:t>SerializableParent</a:t>
            </a:r>
            <a:r>
              <a:rPr lang="en-US" dirty="0"/>
              <a:t> </a:t>
            </a:r>
            <a:r>
              <a:rPr lang="en-US" b="1" dirty="0">
                <a:solidFill>
                  <a:srgbClr val="000080"/>
                </a:solidFill>
              </a:rPr>
              <a:t>implements </a:t>
            </a:r>
            <a:r>
              <a:rPr lang="en-US" dirty="0" err="1"/>
              <a:t>Serializable</a:t>
            </a:r>
            <a:r>
              <a:rPr lang="en-US" dirty="0"/>
              <a:t> {</a:t>
            </a:r>
            <a:br>
              <a:rPr lang="en-US" dirty="0"/>
            </a:br>
            <a:r>
              <a:rPr lang="en-US" dirty="0"/>
              <a:t>    String </a:t>
            </a:r>
            <a:r>
              <a:rPr lang="en-US" b="1" dirty="0">
                <a:solidFill>
                  <a:srgbClr val="660E7A"/>
                </a:solidFill>
              </a:rPr>
              <a:t>department</a:t>
            </a:r>
            <a:r>
              <a:rPr lang="en-US" dirty="0"/>
              <a:t>;</a:t>
            </a:r>
            <a:br>
              <a:rPr lang="en-US" dirty="0"/>
            </a:br>
            <a:r>
              <a:rPr lang="en-US" dirty="0"/>
              <a:t>    </a:t>
            </a:r>
            <a:r>
              <a:rPr lang="en-US" i="1" dirty="0">
                <a:solidFill>
                  <a:srgbClr val="808080"/>
                </a:solidFill>
              </a:rPr>
              <a:t>// ...</a:t>
            </a:r>
            <a:br>
              <a:rPr lang="en-US" i="1" dirty="0">
                <a:solidFill>
                  <a:srgbClr val="808080"/>
                </a:solidFill>
              </a:rPr>
            </a:br>
            <a:r>
              <a:rPr lang="en-US" dirty="0"/>
              <a:t>}</a:t>
            </a:r>
            <a:br>
              <a:rPr lang="en-US" dirty="0"/>
            </a:br>
            <a:r>
              <a:rPr lang="en-US" dirty="0"/>
              <a:t/>
            </a:r>
            <a:br>
              <a:rPr lang="en-US" dirty="0"/>
            </a:br>
            <a:r>
              <a:rPr lang="en-US" b="1" dirty="0">
                <a:solidFill>
                  <a:srgbClr val="000080"/>
                </a:solidFill>
              </a:rPr>
              <a:t>class </a:t>
            </a:r>
            <a:r>
              <a:rPr lang="en-US" dirty="0" err="1"/>
              <a:t>NotSerializableChild</a:t>
            </a:r>
            <a:r>
              <a:rPr lang="en-US" dirty="0"/>
              <a:t> </a:t>
            </a:r>
            <a:r>
              <a:rPr lang="en-US" b="1" dirty="0">
                <a:solidFill>
                  <a:srgbClr val="000080"/>
                </a:solidFill>
              </a:rPr>
              <a:t>extends </a:t>
            </a:r>
            <a:r>
              <a:rPr lang="en-US" dirty="0" err="1"/>
              <a:t>SerializableParent</a:t>
            </a:r>
            <a:r>
              <a:rPr lang="en-US" dirty="0"/>
              <a:t> {</a:t>
            </a:r>
            <a:br>
              <a:rPr lang="en-US" dirty="0"/>
            </a:br>
            <a:r>
              <a:rPr lang="en-US" dirty="0"/>
              <a:t>    String </a:t>
            </a:r>
            <a:r>
              <a:rPr lang="en-US" b="1" dirty="0" err="1">
                <a:solidFill>
                  <a:srgbClr val="660E7A"/>
                </a:solidFill>
              </a:rPr>
              <a:t>securedData</a:t>
            </a:r>
            <a:r>
              <a:rPr lang="en-US" dirty="0"/>
              <a:t>;</a:t>
            </a:r>
            <a:br>
              <a:rPr lang="en-US" dirty="0"/>
            </a:br>
            <a:r>
              <a:rPr lang="en-US" dirty="0" smtClean="0"/>
              <a:t>    </a:t>
            </a:r>
            <a:r>
              <a:rPr lang="en-US" dirty="0"/>
              <a:t/>
            </a:r>
            <a:br>
              <a:rPr lang="en-US" dirty="0"/>
            </a:br>
            <a:r>
              <a:rPr lang="en-US" dirty="0"/>
              <a:t>    </a:t>
            </a:r>
            <a:r>
              <a:rPr lang="en-US" i="1" dirty="0">
                <a:solidFill>
                  <a:srgbClr val="808080"/>
                </a:solidFill>
              </a:rPr>
              <a:t>// ...</a:t>
            </a:r>
            <a:br>
              <a:rPr lang="en-US" i="1" dirty="0">
                <a:solidFill>
                  <a:srgbClr val="808080"/>
                </a:solidFill>
              </a:rPr>
            </a:br>
            <a:r>
              <a:rPr lang="en-US" dirty="0"/>
              <a:t>}</a:t>
            </a:r>
            <a:br>
              <a:rPr lang="en-US" dirty="0"/>
            </a:br>
            <a:endParaRPr lang="ru-RU" dirty="0"/>
          </a:p>
        </p:txBody>
      </p:sp>
    </p:spTree>
    <p:extLst>
      <p:ext uri="{BB962C8B-B14F-4D97-AF65-F5344CB8AC3E}">
        <p14:creationId xmlns:p14="http://schemas.microsoft.com/office/powerpoint/2010/main" val="604263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Потомок перестал быть </a:t>
            </a:r>
            <a:r>
              <a:rPr lang="ru-RU" dirty="0" err="1" smtClean="0"/>
              <a:t>сериализуемым</a:t>
            </a:r>
            <a:endParaRPr lang="ru-RU" dirty="0"/>
          </a:p>
        </p:txBody>
      </p:sp>
      <p:sp>
        <p:nvSpPr>
          <p:cNvPr id="4" name="Прямоугольник 3"/>
          <p:cNvSpPr/>
          <p:nvPr/>
        </p:nvSpPr>
        <p:spPr>
          <a:xfrm>
            <a:off x="1259632" y="1131590"/>
            <a:ext cx="7560840" cy="3693319"/>
          </a:xfrm>
          <a:prstGeom prst="rect">
            <a:avLst/>
          </a:prstGeom>
        </p:spPr>
        <p:txBody>
          <a:bodyPr wrap="square">
            <a:spAutoFit/>
          </a:bodyPr>
          <a:lstStyle/>
          <a:p>
            <a:r>
              <a:rPr lang="en-US" b="1" dirty="0">
                <a:solidFill>
                  <a:srgbClr val="000080"/>
                </a:solidFill>
              </a:rPr>
              <a:t>class </a:t>
            </a:r>
            <a:r>
              <a:rPr lang="en-US" dirty="0" err="1"/>
              <a:t>SerializableParent</a:t>
            </a:r>
            <a:r>
              <a:rPr lang="en-US" dirty="0"/>
              <a:t> </a:t>
            </a:r>
            <a:r>
              <a:rPr lang="en-US" b="1" dirty="0">
                <a:solidFill>
                  <a:srgbClr val="000080"/>
                </a:solidFill>
              </a:rPr>
              <a:t>implements </a:t>
            </a:r>
            <a:r>
              <a:rPr lang="en-US" dirty="0" err="1"/>
              <a:t>Serializable</a:t>
            </a:r>
            <a:r>
              <a:rPr lang="en-US" dirty="0"/>
              <a:t> {</a:t>
            </a:r>
            <a:br>
              <a:rPr lang="en-US" dirty="0"/>
            </a:br>
            <a:r>
              <a:rPr lang="en-US" dirty="0"/>
              <a:t>    String </a:t>
            </a:r>
            <a:r>
              <a:rPr lang="en-US" b="1" dirty="0">
                <a:solidFill>
                  <a:srgbClr val="660E7A"/>
                </a:solidFill>
              </a:rPr>
              <a:t>department</a:t>
            </a:r>
            <a:r>
              <a:rPr lang="en-US" dirty="0"/>
              <a:t>;</a:t>
            </a:r>
            <a:br>
              <a:rPr lang="en-US" dirty="0"/>
            </a:br>
            <a:r>
              <a:rPr lang="en-US" dirty="0"/>
              <a:t>    </a:t>
            </a:r>
            <a:r>
              <a:rPr lang="en-US" i="1" dirty="0">
                <a:solidFill>
                  <a:srgbClr val="808080"/>
                </a:solidFill>
              </a:rPr>
              <a:t>// ...</a:t>
            </a:r>
            <a:br>
              <a:rPr lang="en-US" i="1" dirty="0">
                <a:solidFill>
                  <a:srgbClr val="808080"/>
                </a:solidFill>
              </a:rPr>
            </a:br>
            <a:r>
              <a:rPr lang="en-US" dirty="0"/>
              <a:t>}</a:t>
            </a:r>
            <a:br>
              <a:rPr lang="en-US" dirty="0"/>
            </a:br>
            <a:r>
              <a:rPr lang="en-US" dirty="0"/>
              <a:t/>
            </a:r>
            <a:br>
              <a:rPr lang="en-US" dirty="0"/>
            </a:br>
            <a:r>
              <a:rPr lang="en-US" b="1" dirty="0">
                <a:solidFill>
                  <a:srgbClr val="000080"/>
                </a:solidFill>
              </a:rPr>
              <a:t>class </a:t>
            </a:r>
            <a:r>
              <a:rPr lang="en-US" dirty="0" err="1"/>
              <a:t>NotSerializableChild</a:t>
            </a:r>
            <a:r>
              <a:rPr lang="en-US" dirty="0"/>
              <a:t> </a:t>
            </a:r>
            <a:r>
              <a:rPr lang="en-US" b="1" dirty="0">
                <a:solidFill>
                  <a:srgbClr val="000080"/>
                </a:solidFill>
              </a:rPr>
              <a:t>extends </a:t>
            </a:r>
            <a:r>
              <a:rPr lang="en-US" dirty="0" err="1"/>
              <a:t>SerializableParent</a:t>
            </a:r>
            <a:r>
              <a:rPr lang="en-US" dirty="0"/>
              <a:t> {</a:t>
            </a:r>
            <a:br>
              <a:rPr lang="en-US" dirty="0"/>
            </a:br>
            <a:r>
              <a:rPr lang="en-US" dirty="0"/>
              <a:t>    String </a:t>
            </a:r>
            <a:r>
              <a:rPr lang="en-US" b="1" dirty="0" err="1">
                <a:solidFill>
                  <a:srgbClr val="660E7A"/>
                </a:solidFill>
              </a:rPr>
              <a:t>securedData</a:t>
            </a:r>
            <a:r>
              <a:rPr lang="en-US" dirty="0"/>
              <a:t>;</a:t>
            </a:r>
            <a:br>
              <a:rPr lang="en-US" dirty="0"/>
            </a:br>
            <a:r>
              <a:rPr lang="en-US" dirty="0" smtClean="0"/>
              <a:t> </a:t>
            </a:r>
            <a:r>
              <a:rPr lang="en-US" dirty="0"/>
              <a:t/>
            </a:r>
            <a:br>
              <a:rPr lang="en-US" dirty="0"/>
            </a:br>
            <a:r>
              <a:rPr lang="en-US" dirty="0" smtClean="0"/>
              <a:t>    </a:t>
            </a:r>
            <a:r>
              <a:rPr lang="en-US" b="1" dirty="0" smtClean="0">
                <a:solidFill>
                  <a:srgbClr val="000080"/>
                </a:solidFill>
              </a:rPr>
              <a:t>private </a:t>
            </a:r>
            <a:r>
              <a:rPr lang="en-US" b="1" dirty="0">
                <a:solidFill>
                  <a:srgbClr val="000080"/>
                </a:solidFill>
              </a:rPr>
              <a:t>void </a:t>
            </a:r>
            <a:r>
              <a:rPr lang="en-US" dirty="0" err="1"/>
              <a:t>writeObject</a:t>
            </a:r>
            <a:r>
              <a:rPr lang="en-US" dirty="0"/>
              <a:t>(</a:t>
            </a:r>
            <a:r>
              <a:rPr lang="en-US" dirty="0" err="1"/>
              <a:t>ObjectOutputStream</a:t>
            </a:r>
            <a:r>
              <a:rPr lang="en-US" dirty="0"/>
              <a:t> stream) </a:t>
            </a:r>
            <a:r>
              <a:rPr lang="en-US" b="1" dirty="0">
                <a:solidFill>
                  <a:srgbClr val="000080"/>
                </a:solidFill>
              </a:rPr>
              <a:t>throws </a:t>
            </a:r>
            <a:r>
              <a:rPr lang="en-US" dirty="0" err="1"/>
              <a:t>IOException</a:t>
            </a:r>
            <a:r>
              <a:rPr lang="en-US" dirty="0"/>
              <a:t> {</a:t>
            </a:r>
            <a:br>
              <a:rPr lang="en-US" dirty="0"/>
            </a:br>
            <a:r>
              <a:rPr lang="en-US" dirty="0"/>
              <a:t>   </a:t>
            </a:r>
            <a:r>
              <a:rPr lang="en-US" dirty="0" smtClean="0"/>
              <a:t>       </a:t>
            </a:r>
            <a:r>
              <a:rPr lang="en-US" b="1" dirty="0" smtClean="0">
                <a:solidFill>
                  <a:srgbClr val="000080"/>
                </a:solidFill>
              </a:rPr>
              <a:t>throw </a:t>
            </a:r>
            <a:r>
              <a:rPr lang="en-US" b="1" dirty="0">
                <a:solidFill>
                  <a:srgbClr val="000080"/>
                </a:solidFill>
              </a:rPr>
              <a:t>new </a:t>
            </a:r>
            <a:r>
              <a:rPr lang="en-US" dirty="0" err="1"/>
              <a:t>NotSerializableException</a:t>
            </a:r>
            <a:r>
              <a:rPr lang="en-US" dirty="0"/>
              <a:t>();</a:t>
            </a:r>
            <a:br>
              <a:rPr lang="en-US" dirty="0"/>
            </a:br>
            <a:r>
              <a:rPr lang="en-US" dirty="0"/>
              <a:t> </a:t>
            </a:r>
            <a:r>
              <a:rPr lang="en-US" dirty="0" smtClean="0"/>
              <a:t>   }</a:t>
            </a:r>
            <a:r>
              <a:rPr lang="en-US" dirty="0"/>
              <a:t/>
            </a:r>
            <a:br>
              <a:rPr lang="en-US" dirty="0"/>
            </a:br>
            <a:r>
              <a:rPr lang="en-US" dirty="0"/>
              <a:t>    </a:t>
            </a:r>
            <a:r>
              <a:rPr lang="en-US" i="1" dirty="0">
                <a:solidFill>
                  <a:srgbClr val="808080"/>
                </a:solidFill>
              </a:rPr>
              <a:t>// ...</a:t>
            </a:r>
            <a:br>
              <a:rPr lang="en-US" i="1" dirty="0">
                <a:solidFill>
                  <a:srgbClr val="808080"/>
                </a:solidFill>
              </a:rPr>
            </a:br>
            <a:r>
              <a:rPr lang="en-US" dirty="0" smtClean="0"/>
              <a:t>}</a:t>
            </a:r>
            <a:endParaRPr lang="ru-RU" dirty="0"/>
          </a:p>
        </p:txBody>
      </p:sp>
    </p:spTree>
    <p:extLst>
      <p:ext uri="{BB962C8B-B14F-4D97-AF65-F5344CB8AC3E}">
        <p14:creationId xmlns:p14="http://schemas.microsoft.com/office/powerpoint/2010/main" val="19315253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восстановление объекта</a:t>
            </a:r>
            <a:endParaRPr lang="ru-RU" dirty="0"/>
          </a:p>
        </p:txBody>
      </p:sp>
      <p:sp>
        <p:nvSpPr>
          <p:cNvPr id="3" name="TextBox 2"/>
          <p:cNvSpPr txBox="1"/>
          <p:nvPr/>
        </p:nvSpPr>
        <p:spPr>
          <a:xfrm>
            <a:off x="482600" y="1117600"/>
            <a:ext cx="7884594" cy="3323987"/>
          </a:xfrm>
          <a:prstGeom prst="rect">
            <a:avLst/>
          </a:prstGeom>
          <a:noFill/>
        </p:spPr>
        <p:txBody>
          <a:bodyPr wrap="none" rtlCol="0">
            <a:spAutoFit/>
          </a:bodyPr>
          <a:lstStyle/>
          <a:p>
            <a:r>
              <a:rPr lang="ru-RU" sz="2000" dirty="0" smtClean="0"/>
              <a:t>        Сможем ли мы восстановить объект если после его </a:t>
            </a:r>
            <a:r>
              <a:rPr lang="ru-RU" sz="2000" dirty="0" err="1" smtClean="0"/>
              <a:t>сериализации</a:t>
            </a:r>
            <a:endParaRPr lang="ru-RU" sz="2000" dirty="0"/>
          </a:p>
          <a:p>
            <a:endParaRPr lang="ru-RU" sz="2000" dirty="0" smtClean="0"/>
          </a:p>
          <a:p>
            <a:pPr marL="285750" indent="-285750">
              <a:lnSpc>
                <a:spcPct val="150000"/>
              </a:lnSpc>
              <a:buFont typeface="Arial" charset="0"/>
              <a:buChar char="•"/>
            </a:pPr>
            <a:r>
              <a:rPr lang="ru-RU" sz="2000" dirty="0" smtClean="0"/>
              <a:t>изменится имя поля </a:t>
            </a:r>
            <a:r>
              <a:rPr lang="ru-RU" sz="2000" dirty="0" err="1" smtClean="0"/>
              <a:t>сериализованного</a:t>
            </a:r>
            <a:r>
              <a:rPr lang="ru-RU" sz="2000" dirty="0" smtClean="0"/>
              <a:t> уже в файл класса</a:t>
            </a:r>
          </a:p>
          <a:p>
            <a:pPr marL="285750" indent="-285750">
              <a:lnSpc>
                <a:spcPct val="150000"/>
              </a:lnSpc>
              <a:buFont typeface="Arial" charset="0"/>
              <a:buChar char="•"/>
            </a:pPr>
            <a:r>
              <a:rPr lang="ru-RU" sz="2000" dirty="0" smtClean="0"/>
              <a:t>поменялся только тип</a:t>
            </a:r>
          </a:p>
          <a:p>
            <a:pPr marL="285750" indent="-285750">
              <a:lnSpc>
                <a:spcPct val="150000"/>
              </a:lnSpc>
              <a:buFont typeface="Arial" charset="0"/>
              <a:buChar char="•"/>
            </a:pPr>
            <a:r>
              <a:rPr lang="ru-RU" sz="2000" dirty="0" smtClean="0"/>
              <a:t>всего лишь изменился модификатор доступа к полю</a:t>
            </a:r>
          </a:p>
          <a:p>
            <a:pPr marL="285750" indent="-285750">
              <a:lnSpc>
                <a:spcPct val="150000"/>
              </a:lnSpc>
              <a:buFont typeface="Arial" charset="0"/>
              <a:buChar char="•"/>
            </a:pPr>
            <a:r>
              <a:rPr lang="ru-RU" sz="2000" dirty="0" smtClean="0"/>
              <a:t>Изменился как-либо метод</a:t>
            </a:r>
            <a:endParaRPr lang="en-US" sz="2000" dirty="0" smtClean="0"/>
          </a:p>
          <a:p>
            <a:pPr marL="285750" indent="-285750">
              <a:lnSpc>
                <a:spcPct val="150000"/>
              </a:lnSpc>
              <a:buFont typeface="Arial" charset="0"/>
              <a:buChar char="•"/>
            </a:pPr>
            <a:r>
              <a:rPr lang="en-US" sz="2000" dirty="0" smtClean="0"/>
              <a:t>JVM</a:t>
            </a:r>
            <a:r>
              <a:rPr lang="ru-RU" sz="2000" dirty="0" smtClean="0"/>
              <a:t>,</a:t>
            </a:r>
            <a:r>
              <a:rPr lang="en-US" sz="2000" dirty="0" smtClean="0"/>
              <a:t> </a:t>
            </a:r>
            <a:r>
              <a:rPr lang="ru-RU" sz="2000" dirty="0" err="1" smtClean="0"/>
              <a:t>сериализовавшая</a:t>
            </a:r>
            <a:r>
              <a:rPr lang="ru-RU" sz="2000" dirty="0" smtClean="0"/>
              <a:t> объект отличается от считывающей его </a:t>
            </a:r>
            <a:r>
              <a:rPr lang="en-US" sz="2000" dirty="0" smtClean="0"/>
              <a:t>JVM</a:t>
            </a:r>
            <a:endParaRPr lang="ru-RU" sz="2000" dirty="0" smtClean="0"/>
          </a:p>
          <a:p>
            <a:endParaRPr lang="ru-RU" sz="2000" dirty="0"/>
          </a:p>
        </p:txBody>
      </p:sp>
      <p:sp>
        <p:nvSpPr>
          <p:cNvPr id="4" name="TextBox 3"/>
          <p:cNvSpPr txBox="1"/>
          <p:nvPr/>
        </p:nvSpPr>
        <p:spPr>
          <a:xfrm>
            <a:off x="482600" y="915566"/>
            <a:ext cx="445956" cy="769441"/>
          </a:xfrm>
          <a:prstGeom prst="rect">
            <a:avLst/>
          </a:prstGeom>
          <a:noFill/>
        </p:spPr>
        <p:txBody>
          <a:bodyPr wrap="none" rtlCol="0">
            <a:spAutoFit/>
          </a:bodyPr>
          <a:lstStyle/>
          <a:p>
            <a:r>
              <a:rPr lang="ru-RU" sz="4400" b="1" dirty="0" smtClean="0">
                <a:solidFill>
                  <a:srgbClr val="00B050"/>
                </a:solidFill>
              </a:rPr>
              <a:t>?</a:t>
            </a:r>
            <a:endParaRPr lang="ru-RU" sz="4400" b="1" dirty="0">
              <a:solidFill>
                <a:srgbClr val="00B050"/>
              </a:solidFill>
            </a:endParaRPr>
          </a:p>
        </p:txBody>
      </p:sp>
    </p:spTree>
    <p:extLst>
      <p:ext uri="{BB962C8B-B14F-4D97-AF65-F5344CB8AC3E}">
        <p14:creationId xmlns:p14="http://schemas.microsoft.com/office/powerpoint/2010/main" val="1244453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Версия класса</a:t>
            </a:r>
            <a:endParaRPr lang="ru-RU" dirty="0"/>
          </a:p>
        </p:txBody>
      </p:sp>
      <p:sp>
        <p:nvSpPr>
          <p:cNvPr id="4" name="Прямоугольник 3"/>
          <p:cNvSpPr/>
          <p:nvPr/>
        </p:nvSpPr>
        <p:spPr>
          <a:xfrm>
            <a:off x="1331640" y="934134"/>
            <a:ext cx="6497960" cy="369332"/>
          </a:xfrm>
          <a:prstGeom prst="rect">
            <a:avLst/>
          </a:prstGeom>
        </p:spPr>
        <p:txBody>
          <a:bodyPr wrap="square">
            <a:spAutoFit/>
          </a:bodyPr>
          <a:lstStyle/>
          <a:p>
            <a:r>
              <a:rPr lang="en-US" b="1" dirty="0">
                <a:solidFill>
                  <a:srgbClr val="000080"/>
                </a:solidFill>
              </a:rPr>
              <a:t>private static final long </a:t>
            </a:r>
            <a:r>
              <a:rPr lang="en-US" b="1" i="1" dirty="0" err="1">
                <a:solidFill>
                  <a:srgbClr val="660E7A"/>
                </a:solidFill>
              </a:rPr>
              <a:t>serialVersionUID</a:t>
            </a:r>
            <a:r>
              <a:rPr lang="en-US" b="1" i="1" dirty="0">
                <a:solidFill>
                  <a:srgbClr val="660E7A"/>
                </a:solidFill>
              </a:rPr>
              <a:t> </a:t>
            </a:r>
            <a:r>
              <a:rPr lang="en-US" dirty="0"/>
              <a:t>= </a:t>
            </a:r>
            <a:r>
              <a:rPr lang="en-US" dirty="0">
                <a:solidFill>
                  <a:srgbClr val="0000FF"/>
                </a:solidFill>
              </a:rPr>
              <a:t>773530713475795375L</a:t>
            </a:r>
            <a:r>
              <a:rPr lang="en-US" dirty="0" smtClean="0"/>
              <a:t>;</a:t>
            </a:r>
            <a:endParaRPr lang="ru-RU" dirty="0"/>
          </a:p>
        </p:txBody>
      </p:sp>
      <p:sp>
        <p:nvSpPr>
          <p:cNvPr id="6" name="TextBox 5"/>
          <p:cNvSpPr txBox="1"/>
          <p:nvPr/>
        </p:nvSpPr>
        <p:spPr>
          <a:xfrm>
            <a:off x="535051" y="1331440"/>
            <a:ext cx="7975773" cy="2446824"/>
          </a:xfrm>
          <a:prstGeom prst="rect">
            <a:avLst/>
          </a:prstGeom>
          <a:solidFill>
            <a:schemeClr val="bg1"/>
          </a:solidFill>
        </p:spPr>
        <p:txBody>
          <a:bodyPr wrap="none" rtlCol="0">
            <a:spAutoFit/>
          </a:bodyPr>
          <a:lstStyle/>
          <a:p>
            <a:r>
              <a:rPr lang="ru-RU" dirty="0" smtClean="0"/>
              <a:t>Если явно не указан в классе то он вычисляется на основе </a:t>
            </a:r>
            <a:r>
              <a:rPr lang="ru-RU" dirty="0" err="1" smtClean="0"/>
              <a:t>хэш</a:t>
            </a:r>
            <a:r>
              <a:rPr lang="ru-RU" dirty="0" smtClean="0"/>
              <a:t> </a:t>
            </a:r>
            <a:r>
              <a:rPr lang="en-US" dirty="0" smtClean="0"/>
              <a:t>SHA-1</a:t>
            </a:r>
            <a:r>
              <a:rPr lang="ru-RU" dirty="0"/>
              <a:t> </a:t>
            </a:r>
            <a:r>
              <a:rPr lang="ru-RU" dirty="0" smtClean="0"/>
              <a:t>используя</a:t>
            </a:r>
          </a:p>
          <a:p>
            <a:pPr marL="285750" indent="-285750">
              <a:lnSpc>
                <a:spcPct val="150000"/>
              </a:lnSpc>
              <a:buFont typeface="Arial" charset="0"/>
              <a:buChar char="•"/>
            </a:pPr>
            <a:r>
              <a:rPr lang="ru-RU" dirty="0"/>
              <a:t>И</a:t>
            </a:r>
            <a:r>
              <a:rPr lang="ru-RU" dirty="0" smtClean="0"/>
              <a:t>мя класса</a:t>
            </a:r>
            <a:endParaRPr lang="en-US" dirty="0" smtClean="0"/>
          </a:p>
          <a:p>
            <a:pPr marL="285750" indent="-285750">
              <a:lnSpc>
                <a:spcPct val="150000"/>
              </a:lnSpc>
              <a:buFont typeface="Arial" charset="0"/>
              <a:buChar char="•"/>
            </a:pPr>
            <a:r>
              <a:rPr lang="ru-RU" dirty="0" smtClean="0"/>
              <a:t>Имена интерфейсов</a:t>
            </a:r>
          </a:p>
          <a:p>
            <a:pPr marL="285750" indent="-285750">
              <a:lnSpc>
                <a:spcPct val="150000"/>
              </a:lnSpc>
              <a:buFont typeface="Arial" charset="0"/>
              <a:buChar char="•"/>
            </a:pPr>
            <a:r>
              <a:rPr lang="ru-RU" dirty="0" smtClean="0"/>
              <a:t>Имена всех методов и полей</a:t>
            </a:r>
          </a:p>
          <a:p>
            <a:pPr marL="285750" indent="-285750">
              <a:lnSpc>
                <a:spcPct val="150000"/>
              </a:lnSpc>
              <a:buFont typeface="Arial" charset="0"/>
              <a:buChar char="•"/>
            </a:pPr>
            <a:r>
              <a:rPr lang="is-IS" dirty="0" smtClean="0"/>
              <a:t>…</a:t>
            </a:r>
            <a:r>
              <a:rPr lang="ru-RU" dirty="0" smtClean="0"/>
              <a:t> см. спецификацию</a:t>
            </a:r>
          </a:p>
          <a:p>
            <a:pPr>
              <a:lnSpc>
                <a:spcPct val="150000"/>
              </a:lnSpc>
            </a:pPr>
            <a:r>
              <a:rPr lang="ru-RU" dirty="0" smtClean="0"/>
              <a:t>Может быть рассчитан с помощью утилиты из </a:t>
            </a:r>
            <a:r>
              <a:rPr lang="en-US" dirty="0" smtClean="0"/>
              <a:t>JDK – </a:t>
            </a:r>
            <a:r>
              <a:rPr lang="en-US" b="1" dirty="0" err="1" smtClean="0"/>
              <a:t>serialver</a:t>
            </a:r>
            <a:endParaRPr lang="ru-RU" b="1" dirty="0" smtClean="0"/>
          </a:p>
        </p:txBody>
      </p:sp>
      <p:pic>
        <p:nvPicPr>
          <p:cNvPr id="8" name="Изображение 7"/>
          <p:cNvPicPr>
            <a:picLocks noChangeAspect="1"/>
          </p:cNvPicPr>
          <p:nvPr/>
        </p:nvPicPr>
        <p:blipFill>
          <a:blip r:embed="rId2"/>
          <a:stretch>
            <a:fillRect/>
          </a:stretch>
        </p:blipFill>
        <p:spPr>
          <a:xfrm>
            <a:off x="1444850" y="3810774"/>
            <a:ext cx="6156176" cy="1204469"/>
          </a:xfrm>
          <a:prstGeom prst="rect">
            <a:avLst/>
          </a:prstGeom>
        </p:spPr>
      </p:pic>
    </p:spTree>
    <p:extLst>
      <p:ext uri="{BB962C8B-B14F-4D97-AF65-F5344CB8AC3E}">
        <p14:creationId xmlns:p14="http://schemas.microsoft.com/office/powerpoint/2010/main" val="226723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Совместимые изменения</a:t>
            </a:r>
            <a:endParaRPr lang="ru-RU" dirty="0"/>
          </a:p>
        </p:txBody>
      </p:sp>
      <p:sp>
        <p:nvSpPr>
          <p:cNvPr id="4" name="TextBox 3"/>
          <p:cNvSpPr txBox="1"/>
          <p:nvPr/>
        </p:nvSpPr>
        <p:spPr>
          <a:xfrm>
            <a:off x="241472" y="771550"/>
            <a:ext cx="8651008" cy="3831818"/>
          </a:xfrm>
          <a:prstGeom prst="rect">
            <a:avLst/>
          </a:prstGeom>
          <a:noFill/>
        </p:spPr>
        <p:txBody>
          <a:bodyPr wrap="square" rtlCol="0">
            <a:spAutoFit/>
          </a:bodyPr>
          <a:lstStyle/>
          <a:p>
            <a:pPr>
              <a:lnSpc>
                <a:spcPct val="150000"/>
              </a:lnSpc>
            </a:pPr>
            <a:r>
              <a:rPr lang="ru-RU" dirty="0" smtClean="0"/>
              <a:t>Это изменения класса после </a:t>
            </a:r>
            <a:r>
              <a:rPr lang="ru-RU" dirty="0" err="1" smtClean="0"/>
              <a:t>сериализации</a:t>
            </a:r>
            <a:r>
              <a:rPr lang="ru-RU" dirty="0" smtClean="0"/>
              <a:t> его предыдущей версии, гарантирующие совместимость данных после </a:t>
            </a:r>
            <a:r>
              <a:rPr lang="ru-RU" dirty="0" err="1" smtClean="0"/>
              <a:t>десериализации</a:t>
            </a:r>
            <a:r>
              <a:rPr lang="ru-RU" dirty="0" smtClean="0"/>
              <a:t> в обновленный класс.</a:t>
            </a:r>
          </a:p>
          <a:p>
            <a:pPr marL="742950" lvl="1" indent="-285750">
              <a:lnSpc>
                <a:spcPct val="150000"/>
              </a:lnSpc>
              <a:buFont typeface="Arial" charset="0"/>
              <a:buChar char="•"/>
            </a:pPr>
            <a:r>
              <a:rPr lang="ru-RU" dirty="0" smtClean="0"/>
              <a:t>Добавление новых полей</a:t>
            </a:r>
          </a:p>
          <a:p>
            <a:pPr marL="742950" lvl="1" indent="-285750">
              <a:lnSpc>
                <a:spcPct val="150000"/>
              </a:lnSpc>
              <a:buFont typeface="Arial" charset="0"/>
              <a:buChar char="•"/>
            </a:pPr>
            <a:r>
              <a:rPr lang="ru-RU" dirty="0" smtClean="0"/>
              <a:t>Добавление и удаление классов в иерархию класса</a:t>
            </a:r>
          </a:p>
          <a:p>
            <a:pPr marL="742950" lvl="1" indent="-285750">
              <a:lnSpc>
                <a:spcPct val="150000"/>
              </a:lnSpc>
              <a:buFont typeface="Arial" charset="0"/>
              <a:buChar char="•"/>
            </a:pPr>
            <a:r>
              <a:rPr lang="ru-RU" dirty="0" smtClean="0"/>
              <a:t>Добавление и удаление методов </a:t>
            </a:r>
            <a:r>
              <a:rPr lang="en-US" dirty="0" err="1" smtClean="0"/>
              <a:t>writeObject</a:t>
            </a:r>
            <a:r>
              <a:rPr lang="en-US" dirty="0" smtClean="0"/>
              <a:t>/</a:t>
            </a:r>
            <a:r>
              <a:rPr lang="en-US" dirty="0" err="1" smtClean="0"/>
              <a:t>readObject</a:t>
            </a:r>
            <a:endParaRPr lang="ru-RU" dirty="0" smtClean="0"/>
          </a:p>
          <a:p>
            <a:pPr marL="742950" lvl="1" indent="-285750">
              <a:lnSpc>
                <a:spcPct val="150000"/>
              </a:lnSpc>
              <a:buFont typeface="Arial" charset="0"/>
              <a:buChar char="•"/>
            </a:pPr>
            <a:r>
              <a:rPr lang="ru-RU" dirty="0" smtClean="0"/>
              <a:t>Реализация </a:t>
            </a:r>
            <a:r>
              <a:rPr lang="hr-HR" dirty="0" err="1"/>
              <a:t>java.io.Serializable</a:t>
            </a:r>
            <a:r>
              <a:rPr lang="hr-HR" dirty="0"/>
              <a:t> </a:t>
            </a:r>
            <a:r>
              <a:rPr lang="ru-RU" dirty="0" smtClean="0"/>
              <a:t>- аналогично добавлению нового класса</a:t>
            </a:r>
          </a:p>
          <a:p>
            <a:pPr marL="742950" lvl="1" indent="-285750">
              <a:lnSpc>
                <a:spcPct val="150000"/>
              </a:lnSpc>
              <a:buFont typeface="Arial" charset="0"/>
              <a:buChar char="•"/>
            </a:pPr>
            <a:r>
              <a:rPr lang="ru-RU" dirty="0" smtClean="0"/>
              <a:t>Изменение модификаторов доступа к полям</a:t>
            </a:r>
          </a:p>
          <a:p>
            <a:pPr marL="742950" lvl="1" indent="-285750">
              <a:lnSpc>
                <a:spcPct val="150000"/>
              </a:lnSpc>
              <a:buFont typeface="Arial" charset="0"/>
              <a:buChar char="•"/>
            </a:pPr>
            <a:r>
              <a:rPr lang="ru-RU" dirty="0" smtClean="0"/>
              <a:t>Изменение поля </a:t>
            </a:r>
            <a:r>
              <a:rPr lang="en-US" dirty="0" smtClean="0"/>
              <a:t>static -&gt; </a:t>
            </a:r>
            <a:r>
              <a:rPr lang="en-US" dirty="0" err="1" smtClean="0"/>
              <a:t>nonstatic</a:t>
            </a:r>
            <a:r>
              <a:rPr lang="en-US" dirty="0" smtClean="0"/>
              <a:t> </a:t>
            </a:r>
            <a:r>
              <a:rPr lang="ru-RU" dirty="0" smtClean="0"/>
              <a:t>или </a:t>
            </a:r>
            <a:r>
              <a:rPr lang="en-US" dirty="0" smtClean="0"/>
              <a:t>transient -&gt; </a:t>
            </a:r>
            <a:r>
              <a:rPr lang="en-US" dirty="0" err="1" smtClean="0"/>
              <a:t>nontransient</a:t>
            </a:r>
            <a:r>
              <a:rPr lang="en-US" dirty="0" smtClean="0"/>
              <a:t> – </a:t>
            </a:r>
            <a:r>
              <a:rPr lang="ru-RU" dirty="0" smtClean="0"/>
              <a:t>аналогично добавлению нового поля</a:t>
            </a:r>
          </a:p>
        </p:txBody>
      </p:sp>
    </p:spTree>
    <p:extLst>
      <p:ext uri="{BB962C8B-B14F-4D97-AF65-F5344CB8AC3E}">
        <p14:creationId xmlns:p14="http://schemas.microsoft.com/office/powerpoint/2010/main" val="1452946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Собственный протокол</a:t>
            </a:r>
            <a:endParaRPr lang="ru-RU" dirty="0"/>
          </a:p>
        </p:txBody>
      </p:sp>
      <p:sp>
        <p:nvSpPr>
          <p:cNvPr id="3" name="Прямоугольник 2"/>
          <p:cNvSpPr/>
          <p:nvPr/>
        </p:nvSpPr>
        <p:spPr>
          <a:xfrm>
            <a:off x="1331640" y="1131590"/>
            <a:ext cx="6858000" cy="2862322"/>
          </a:xfrm>
          <a:prstGeom prst="rect">
            <a:avLst/>
          </a:prstGeom>
        </p:spPr>
        <p:txBody>
          <a:bodyPr wrap="square">
            <a:spAutoFit/>
          </a:bodyPr>
          <a:lstStyle/>
          <a:p>
            <a:r>
              <a:rPr lang="en-US" b="1" dirty="0">
                <a:solidFill>
                  <a:srgbClr val="000080"/>
                </a:solidFill>
              </a:rPr>
              <a:t>package </a:t>
            </a:r>
            <a:r>
              <a:rPr lang="en-US" dirty="0" err="1"/>
              <a:t>java.io</a:t>
            </a:r>
            <a:r>
              <a:rPr lang="en-US" dirty="0"/>
              <a:t>;</a:t>
            </a:r>
          </a:p>
          <a:p>
            <a:r>
              <a:rPr lang="en-US" dirty="0"/>
              <a:t/>
            </a:r>
            <a:br>
              <a:rPr lang="en-US" dirty="0"/>
            </a:br>
            <a:r>
              <a:rPr lang="en-US" b="1" dirty="0">
                <a:solidFill>
                  <a:srgbClr val="000080"/>
                </a:solidFill>
              </a:rPr>
              <a:t>interface </a:t>
            </a:r>
            <a:r>
              <a:rPr lang="en-US" dirty="0" err="1"/>
              <a:t>Externalizable</a:t>
            </a:r>
            <a:r>
              <a:rPr lang="en-US" dirty="0"/>
              <a:t> </a:t>
            </a:r>
            <a:r>
              <a:rPr lang="en-US" b="1" dirty="0">
                <a:solidFill>
                  <a:srgbClr val="000080"/>
                </a:solidFill>
              </a:rPr>
              <a:t>extends </a:t>
            </a:r>
            <a:r>
              <a:rPr lang="en-US" dirty="0" err="1" smtClean="0"/>
              <a:t>Serializable</a:t>
            </a:r>
            <a:r>
              <a:rPr lang="ru-RU" dirty="0"/>
              <a:t> </a:t>
            </a:r>
            <a:r>
              <a:rPr lang="en-US" dirty="0" smtClean="0"/>
              <a:t>{</a:t>
            </a:r>
            <a:r>
              <a:rPr lang="en-US" dirty="0"/>
              <a:t/>
            </a:r>
            <a:br>
              <a:rPr lang="en-US" dirty="0"/>
            </a:br>
            <a:r>
              <a:rPr lang="en-US" dirty="0"/>
              <a:t>    </a:t>
            </a:r>
            <a:r>
              <a:rPr lang="en-US" b="1" dirty="0">
                <a:solidFill>
                  <a:srgbClr val="000080"/>
                </a:solidFill>
              </a:rPr>
              <a:t>public void </a:t>
            </a:r>
            <a:r>
              <a:rPr lang="en-US" dirty="0" err="1"/>
              <a:t>writeExternal</a:t>
            </a:r>
            <a:r>
              <a:rPr lang="en-US" dirty="0"/>
              <a:t>(</a:t>
            </a:r>
            <a:r>
              <a:rPr lang="en-US" dirty="0" err="1"/>
              <a:t>ObjectOutput</a:t>
            </a:r>
            <a:r>
              <a:rPr lang="en-US" dirty="0"/>
              <a:t> out)</a:t>
            </a:r>
            <a:br>
              <a:rPr lang="en-US" dirty="0"/>
            </a:br>
            <a:r>
              <a:rPr lang="en-US" dirty="0"/>
              <a:t>            </a:t>
            </a:r>
            <a:r>
              <a:rPr lang="en-US" b="1" dirty="0">
                <a:solidFill>
                  <a:srgbClr val="000080"/>
                </a:solidFill>
              </a:rPr>
              <a:t>throws </a:t>
            </a:r>
            <a:r>
              <a:rPr lang="en-US" dirty="0" err="1"/>
              <a:t>IOException</a:t>
            </a:r>
            <a:r>
              <a:rPr lang="en-US" dirty="0"/>
              <a:t>;</a:t>
            </a:r>
            <a:br>
              <a:rPr lang="en-US" dirty="0"/>
            </a:br>
            <a:r>
              <a:rPr lang="en-US" dirty="0"/>
              <a:t/>
            </a:r>
            <a:br>
              <a:rPr lang="en-US" dirty="0"/>
            </a:br>
            <a:r>
              <a:rPr lang="en-US" dirty="0"/>
              <a:t>    </a:t>
            </a:r>
            <a:r>
              <a:rPr lang="en-US" b="1" dirty="0">
                <a:solidFill>
                  <a:srgbClr val="000080"/>
                </a:solidFill>
              </a:rPr>
              <a:t>public void </a:t>
            </a:r>
            <a:r>
              <a:rPr lang="en-US" dirty="0" err="1"/>
              <a:t>readExternal</a:t>
            </a:r>
            <a:r>
              <a:rPr lang="en-US" dirty="0"/>
              <a:t>(</a:t>
            </a:r>
            <a:r>
              <a:rPr lang="en-US" dirty="0" err="1"/>
              <a:t>ObjectInput</a:t>
            </a:r>
            <a:r>
              <a:rPr lang="en-US" dirty="0"/>
              <a:t> in)</a:t>
            </a:r>
            <a:br>
              <a:rPr lang="en-US" dirty="0"/>
            </a:br>
            <a:r>
              <a:rPr lang="en-US" dirty="0"/>
              <a:t>            </a:t>
            </a:r>
            <a:r>
              <a:rPr lang="en-US" b="1" dirty="0">
                <a:solidFill>
                  <a:srgbClr val="000080"/>
                </a:solidFill>
              </a:rPr>
              <a:t>throws </a:t>
            </a:r>
            <a:r>
              <a:rPr lang="en-US" dirty="0" err="1"/>
              <a:t>IOException</a:t>
            </a:r>
            <a:r>
              <a:rPr lang="en-US" dirty="0"/>
              <a:t>, </a:t>
            </a:r>
            <a:r>
              <a:rPr lang="en-US" dirty="0" err="1"/>
              <a:t>java.lang.ClassNotFoundException</a:t>
            </a:r>
            <a:r>
              <a:rPr lang="en-US" dirty="0"/>
              <a:t>;</a:t>
            </a:r>
            <a:br>
              <a:rPr lang="en-US" dirty="0"/>
            </a:br>
            <a:r>
              <a:rPr lang="en-US" dirty="0"/>
              <a:t>}</a:t>
            </a:r>
            <a:br>
              <a:rPr lang="en-US" dirty="0"/>
            </a:br>
            <a:endParaRPr lang="ru-RU" dirty="0"/>
          </a:p>
        </p:txBody>
      </p:sp>
    </p:spTree>
    <p:extLst>
      <p:ext uri="{BB962C8B-B14F-4D97-AF65-F5344CB8AC3E}">
        <p14:creationId xmlns:p14="http://schemas.microsoft.com/office/powerpoint/2010/main" val="2135693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323165"/>
          </a:xfrm>
        </p:spPr>
        <p:txBody>
          <a:bodyPr/>
          <a:lstStyle/>
          <a:p>
            <a:r>
              <a:rPr lang="ru-RU" dirty="0" smtClean="0"/>
              <a:t>Узнаем</a:t>
            </a:r>
            <a:endParaRPr lang="ru-RU" dirty="0"/>
          </a:p>
        </p:txBody>
      </p:sp>
      <p:sp>
        <p:nvSpPr>
          <p:cNvPr id="2" name="Прямоугольник 1"/>
          <p:cNvSpPr/>
          <p:nvPr/>
        </p:nvSpPr>
        <p:spPr>
          <a:xfrm>
            <a:off x="241472" y="771550"/>
            <a:ext cx="8146952" cy="3477875"/>
          </a:xfrm>
          <a:prstGeom prst="rect">
            <a:avLst/>
          </a:prstGeom>
        </p:spPr>
        <p:txBody>
          <a:bodyPr wrap="square">
            <a:spAutoFit/>
          </a:bodyPr>
          <a:lstStyle/>
          <a:p>
            <a:pPr marL="0" lvl="8">
              <a:lnSpc>
                <a:spcPct val="250000"/>
              </a:lnSpc>
              <a:buClr>
                <a:schemeClr val="accent3">
                  <a:lumMod val="50000"/>
                </a:schemeClr>
              </a:buClr>
              <a:buFont typeface="Courier New" pitchFamily="49" charset="0"/>
              <a:buChar char="o"/>
            </a:pPr>
            <a:r>
              <a:rPr lang="ru-RU" sz="2200" kern="0" dirty="0" smtClean="0"/>
              <a:t> Что такое </a:t>
            </a:r>
            <a:r>
              <a:rPr lang="en-US" sz="2200" kern="0" dirty="0" smtClean="0"/>
              <a:t>Serialization</a:t>
            </a:r>
            <a:r>
              <a:rPr lang="ru-RU" sz="2200" kern="0" dirty="0" smtClean="0"/>
              <a:t> в </a:t>
            </a:r>
            <a:r>
              <a:rPr lang="en-US" sz="2200" kern="0" dirty="0" smtClean="0"/>
              <a:t>Java</a:t>
            </a:r>
            <a:endParaRPr lang="ru-RU" sz="2200" kern="0" dirty="0" smtClean="0"/>
          </a:p>
          <a:p>
            <a:pPr marL="0" lvl="8">
              <a:lnSpc>
                <a:spcPct val="250000"/>
              </a:lnSpc>
              <a:buClr>
                <a:schemeClr val="accent3">
                  <a:lumMod val="50000"/>
                </a:schemeClr>
              </a:buClr>
              <a:buFont typeface="Courier New" pitchFamily="49" charset="0"/>
              <a:buChar char="o"/>
            </a:pPr>
            <a:r>
              <a:rPr lang="ru-RU" sz="2200" kern="0" dirty="0" smtClean="0"/>
              <a:t>Как работает </a:t>
            </a:r>
            <a:r>
              <a:rPr lang="ru-RU" sz="2200" kern="0" dirty="0" err="1" smtClean="0"/>
              <a:t>сериализация</a:t>
            </a:r>
            <a:endParaRPr lang="ru-RU" sz="2200" kern="0" dirty="0" smtClean="0"/>
          </a:p>
          <a:p>
            <a:pPr marL="0" lvl="8">
              <a:lnSpc>
                <a:spcPct val="250000"/>
              </a:lnSpc>
              <a:buClr>
                <a:schemeClr val="accent3">
                  <a:lumMod val="50000"/>
                </a:schemeClr>
              </a:buClr>
              <a:buFont typeface="Courier New" pitchFamily="49" charset="0"/>
              <a:buChar char="o"/>
            </a:pPr>
            <a:r>
              <a:rPr lang="ru-RU" sz="2200" kern="0" dirty="0" smtClean="0"/>
              <a:t>Что такое версия класса</a:t>
            </a:r>
          </a:p>
          <a:p>
            <a:pPr marL="0" lvl="8">
              <a:lnSpc>
                <a:spcPct val="250000"/>
              </a:lnSpc>
              <a:buClr>
                <a:schemeClr val="accent3">
                  <a:lumMod val="50000"/>
                </a:schemeClr>
              </a:buClr>
              <a:buFont typeface="Courier New" pitchFamily="49" charset="0"/>
              <a:buChar char="o"/>
            </a:pPr>
            <a:r>
              <a:rPr lang="ru-RU" sz="2200" kern="0" dirty="0" smtClean="0"/>
              <a:t>Как </a:t>
            </a:r>
            <a:r>
              <a:rPr lang="ru-RU" sz="2200" kern="0" dirty="0" err="1" smtClean="0"/>
              <a:t>сериализовать</a:t>
            </a:r>
            <a:r>
              <a:rPr lang="ru-RU" sz="2200" kern="0" dirty="0" smtClean="0"/>
              <a:t> объект и восстановить его состояние</a:t>
            </a: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err="1" smtClean="0"/>
              <a:t>Externalizable</a:t>
            </a:r>
            <a:r>
              <a:rPr lang="en-US" dirty="0" smtClean="0"/>
              <a:t> interface</a:t>
            </a:r>
            <a:endParaRPr lang="ru-RU" dirty="0"/>
          </a:p>
        </p:txBody>
      </p:sp>
      <p:sp>
        <p:nvSpPr>
          <p:cNvPr id="3" name="TextBox 2"/>
          <p:cNvSpPr txBox="1"/>
          <p:nvPr/>
        </p:nvSpPr>
        <p:spPr>
          <a:xfrm>
            <a:off x="755576" y="915566"/>
            <a:ext cx="8136904" cy="3170099"/>
          </a:xfrm>
          <a:prstGeom prst="rect">
            <a:avLst/>
          </a:prstGeom>
          <a:noFill/>
        </p:spPr>
        <p:txBody>
          <a:bodyPr wrap="square" rtlCol="0">
            <a:spAutoFit/>
          </a:bodyPr>
          <a:lstStyle/>
          <a:p>
            <a:pPr>
              <a:lnSpc>
                <a:spcPct val="200000"/>
              </a:lnSpc>
            </a:pPr>
            <a:r>
              <a:rPr lang="en-US" sz="2000" b="1" dirty="0" err="1" smtClean="0"/>
              <a:t>Externalizable</a:t>
            </a:r>
            <a:r>
              <a:rPr lang="en-US" sz="2000" dirty="0" smtClean="0"/>
              <a:t> </a:t>
            </a:r>
            <a:r>
              <a:rPr lang="ru-RU" sz="2000" dirty="0" smtClean="0"/>
              <a:t>объект</a:t>
            </a:r>
          </a:p>
          <a:p>
            <a:pPr marL="285750" indent="-285750">
              <a:lnSpc>
                <a:spcPct val="200000"/>
              </a:lnSpc>
              <a:buFont typeface="Arial" charset="0"/>
              <a:buChar char="•"/>
            </a:pPr>
            <a:r>
              <a:rPr lang="ru-RU" sz="2000" dirty="0" smtClean="0"/>
              <a:t>Реализовывает интерфейс </a:t>
            </a:r>
            <a:r>
              <a:rPr lang="en-US" sz="2000" dirty="0" err="1" smtClean="0"/>
              <a:t>java.io.Externalizable</a:t>
            </a:r>
            <a:endParaRPr lang="en-US" sz="2000" dirty="0" smtClean="0"/>
          </a:p>
          <a:p>
            <a:pPr marL="285750" indent="-285750">
              <a:lnSpc>
                <a:spcPct val="200000"/>
              </a:lnSpc>
              <a:buFont typeface="Arial" charset="0"/>
              <a:buChar char="•"/>
            </a:pPr>
            <a:r>
              <a:rPr lang="ru-RU" sz="2000" dirty="0" smtClean="0"/>
              <a:t>Отвечает за </a:t>
            </a:r>
            <a:r>
              <a:rPr lang="ru-RU" sz="2000" dirty="0" err="1" smtClean="0"/>
              <a:t>сериализуемыми</a:t>
            </a:r>
            <a:r>
              <a:rPr lang="ru-RU" sz="2000" dirty="0" smtClean="0"/>
              <a:t> данными своего класса и всех его родительских классов</a:t>
            </a:r>
          </a:p>
          <a:p>
            <a:pPr marL="285750" indent="-285750">
              <a:lnSpc>
                <a:spcPct val="200000"/>
              </a:lnSpc>
              <a:buFont typeface="Arial" charset="0"/>
              <a:buChar char="•"/>
            </a:pPr>
            <a:r>
              <a:rPr lang="ru-RU" sz="2000" dirty="0" smtClean="0"/>
              <a:t>Имеет конструктор без аргументов</a:t>
            </a:r>
          </a:p>
        </p:txBody>
      </p:sp>
    </p:spTree>
    <p:extLst>
      <p:ext uri="{BB962C8B-B14F-4D97-AF65-F5344CB8AC3E}">
        <p14:creationId xmlns:p14="http://schemas.microsoft.com/office/powerpoint/2010/main" val="1392537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err="1"/>
              <a:t>Externalizable</a:t>
            </a:r>
            <a:r>
              <a:rPr lang="en-US" dirty="0"/>
              <a:t> vs </a:t>
            </a:r>
            <a:r>
              <a:rPr lang="en-US" dirty="0" err="1"/>
              <a:t>Serializable</a:t>
            </a:r>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444298960"/>
              </p:ext>
            </p:extLst>
          </p:nvPr>
        </p:nvGraphicFramePr>
        <p:xfrm>
          <a:off x="241472" y="699542"/>
          <a:ext cx="8646568" cy="4216400"/>
        </p:xfrm>
        <a:graphic>
          <a:graphicData uri="http://schemas.openxmlformats.org/drawingml/2006/table">
            <a:tbl>
              <a:tblPr firstRow="1" bandRow="1">
                <a:tableStyleId>{8799B23B-EC83-4686-B30A-512413B5E67A}</a:tableStyleId>
              </a:tblPr>
              <a:tblGrid>
                <a:gridCol w="4323284"/>
                <a:gridCol w="4323284"/>
              </a:tblGrid>
              <a:tr h="370840">
                <a:tc>
                  <a:txBody>
                    <a:bodyPr/>
                    <a:lstStyle/>
                    <a:p>
                      <a:pPr algn="l"/>
                      <a:r>
                        <a:rPr lang="en-US" dirty="0" err="1" smtClean="0"/>
                        <a:t>Externalizable</a:t>
                      </a:r>
                      <a:endParaRPr lang="ru-RU" dirty="0"/>
                    </a:p>
                  </a:txBody>
                  <a:tcPr/>
                </a:tc>
                <a:tc>
                  <a:txBody>
                    <a:bodyPr/>
                    <a:lstStyle/>
                    <a:p>
                      <a:pPr algn="l"/>
                      <a:r>
                        <a:rPr lang="en-US" dirty="0" err="1" smtClean="0"/>
                        <a:t>Serializable</a:t>
                      </a:r>
                      <a:endParaRPr lang="ru-RU" dirty="0"/>
                    </a:p>
                  </a:txBody>
                  <a:tcPr/>
                </a:tc>
              </a:tr>
              <a:tr h="370840">
                <a:tc>
                  <a:txBody>
                    <a:bodyPr/>
                    <a:lstStyle/>
                    <a:p>
                      <a:r>
                        <a:rPr lang="ru-RU" dirty="0" smtClean="0"/>
                        <a:t>Свои</a:t>
                      </a:r>
                      <a:r>
                        <a:rPr lang="ru-RU" baseline="0" dirty="0" smtClean="0"/>
                        <a:t> правила и свой механизм </a:t>
                      </a:r>
                      <a:r>
                        <a:rPr lang="ru-RU" baseline="0" dirty="0" err="1" smtClean="0"/>
                        <a:t>сериализации</a:t>
                      </a:r>
                      <a:r>
                        <a:rPr lang="ru-RU" baseline="0" dirty="0" smtClean="0"/>
                        <a:t> объектов</a:t>
                      </a:r>
                      <a:endParaRPr lang="ru-RU" dirty="0"/>
                    </a:p>
                  </a:txBody>
                  <a:tcPr/>
                </a:tc>
                <a:tc>
                  <a:txBody>
                    <a:bodyPr/>
                    <a:lstStyle/>
                    <a:p>
                      <a:r>
                        <a:rPr lang="ru-RU" dirty="0" smtClean="0"/>
                        <a:t>Предоставляет механизм </a:t>
                      </a:r>
                      <a:r>
                        <a:rPr lang="ru-RU" dirty="0" err="1" smtClean="0"/>
                        <a:t>сериализации</a:t>
                      </a:r>
                      <a:r>
                        <a:rPr lang="ru-RU" dirty="0" smtClean="0"/>
                        <a:t> и стандартный протокол «из коробки»</a:t>
                      </a:r>
                      <a:endParaRPr lang="ru-RU" dirty="0"/>
                    </a:p>
                  </a:txBody>
                  <a:tcPr/>
                </a:tc>
              </a:tr>
              <a:tr h="370840">
                <a:tc>
                  <a:txBody>
                    <a:bodyPr/>
                    <a:lstStyle/>
                    <a:p>
                      <a:r>
                        <a:rPr lang="ru-RU" dirty="0" smtClean="0"/>
                        <a:t>Наследуется от </a:t>
                      </a:r>
                      <a:r>
                        <a:rPr lang="en-US" dirty="0" err="1" smtClean="0"/>
                        <a:t>Serializable</a:t>
                      </a:r>
                      <a:endParaRPr lang="ru-RU" dirty="0"/>
                    </a:p>
                  </a:txBody>
                  <a:tcPr/>
                </a:tc>
                <a:tc>
                  <a:txBody>
                    <a:bodyPr/>
                    <a:lstStyle/>
                    <a:p>
                      <a:r>
                        <a:rPr lang="ru-RU" dirty="0" smtClean="0"/>
                        <a:t>Маркер-интерфейс</a:t>
                      </a:r>
                      <a:endParaRPr lang="ru-RU" dirty="0"/>
                    </a:p>
                  </a:txBody>
                  <a:tcPr/>
                </a:tc>
              </a:tr>
              <a:tr h="370840">
                <a:tc>
                  <a:txBody>
                    <a:bodyPr/>
                    <a:lstStyle/>
                    <a:p>
                      <a:r>
                        <a:rPr lang="ru-RU" dirty="0" err="1" smtClean="0"/>
                        <a:t>Ответсвенность</a:t>
                      </a:r>
                      <a:r>
                        <a:rPr lang="ru-RU" baseline="0" dirty="0" smtClean="0"/>
                        <a:t> сохранения состояния родительского класса на реализующем классе</a:t>
                      </a:r>
                      <a:endParaRPr lang="ru-RU" dirty="0"/>
                    </a:p>
                  </a:txBody>
                  <a:tcPr/>
                </a:tc>
                <a:tc>
                  <a:txBody>
                    <a:bodyPr/>
                    <a:lstStyle/>
                    <a:p>
                      <a:r>
                        <a:rPr lang="ru-RU" dirty="0" smtClean="0"/>
                        <a:t>Поддерживается </a:t>
                      </a:r>
                      <a:r>
                        <a:rPr lang="ru-RU" dirty="0" err="1" smtClean="0"/>
                        <a:t>сериализации</a:t>
                      </a:r>
                      <a:r>
                        <a:rPr lang="ru-RU" baseline="0" dirty="0" smtClean="0"/>
                        <a:t> состояния </a:t>
                      </a:r>
                      <a:r>
                        <a:rPr lang="ru-RU" dirty="0" smtClean="0"/>
                        <a:t>всех </a:t>
                      </a:r>
                      <a:r>
                        <a:rPr lang="ru-RU" dirty="0" err="1" smtClean="0"/>
                        <a:t>сериализуемых</a:t>
                      </a:r>
                      <a:r>
                        <a:rPr lang="ru-RU" dirty="0" smtClean="0"/>
                        <a:t> родительских классов</a:t>
                      </a:r>
                      <a:endParaRPr lang="ru-RU" dirty="0"/>
                    </a:p>
                  </a:txBody>
                  <a:tcPr/>
                </a:tc>
              </a:tr>
              <a:tr h="370840">
                <a:tc>
                  <a:txBody>
                    <a:bodyPr/>
                    <a:lstStyle/>
                    <a:p>
                      <a:r>
                        <a:rPr lang="en-US" dirty="0" err="1" smtClean="0"/>
                        <a:t>writeExternal</a:t>
                      </a:r>
                      <a:r>
                        <a:rPr lang="en-US" baseline="0" dirty="0" smtClean="0"/>
                        <a:t> &amp; </a:t>
                      </a:r>
                      <a:r>
                        <a:rPr lang="en-US" baseline="0" dirty="0" err="1" smtClean="0"/>
                        <a:t>readExternal</a:t>
                      </a:r>
                      <a:r>
                        <a:rPr lang="en-US" baseline="0" dirty="0" smtClean="0"/>
                        <a:t> </a:t>
                      </a:r>
                      <a:r>
                        <a:rPr lang="ru-RU" baseline="0" dirty="0" smtClean="0"/>
                        <a:t>заменяют магические </a:t>
                      </a:r>
                      <a:r>
                        <a:rPr lang="en-US" baseline="0" dirty="0" err="1" smtClean="0"/>
                        <a:t>writeObject</a:t>
                      </a:r>
                      <a:r>
                        <a:rPr lang="en-US" baseline="0" dirty="0" smtClean="0"/>
                        <a:t> &amp; </a:t>
                      </a:r>
                      <a:r>
                        <a:rPr lang="en-US" baseline="0" dirty="0" err="1" smtClean="0"/>
                        <a:t>readObject</a:t>
                      </a:r>
                      <a:r>
                        <a:rPr lang="ru-RU" baseline="0" dirty="0" smtClean="0"/>
                        <a:t> </a:t>
                      </a:r>
                      <a:endParaRPr lang="ru-RU" dirty="0"/>
                    </a:p>
                  </a:txBody>
                  <a:tcPr/>
                </a:tc>
                <a:tc>
                  <a:txBody>
                    <a:bodyPr/>
                    <a:lstStyle/>
                    <a:p>
                      <a:r>
                        <a:rPr lang="ru-RU" dirty="0" smtClean="0"/>
                        <a:t>Расширение</a:t>
                      </a:r>
                      <a:r>
                        <a:rPr lang="ru-RU" baseline="0" dirty="0" smtClean="0"/>
                        <a:t> стандартного механизма с помощью </a:t>
                      </a:r>
                      <a:r>
                        <a:rPr lang="en-US" baseline="0" dirty="0" err="1" smtClean="0"/>
                        <a:t>writeObject</a:t>
                      </a:r>
                      <a:r>
                        <a:rPr lang="en-US" baseline="0" dirty="0" smtClean="0"/>
                        <a:t>\</a:t>
                      </a:r>
                      <a:r>
                        <a:rPr lang="en-US" baseline="0" dirty="0" err="1" smtClean="0"/>
                        <a:t>readObject</a:t>
                      </a:r>
                      <a:endParaRPr lang="ru-RU" dirty="0"/>
                    </a:p>
                  </a:txBody>
                  <a:tcPr/>
                </a:tc>
              </a:tr>
              <a:tr h="370840">
                <a:tc>
                  <a:txBody>
                    <a:bodyPr/>
                    <a:lstStyle/>
                    <a:p>
                      <a:r>
                        <a:rPr lang="ru-RU" dirty="0" smtClean="0"/>
                        <a:t>Объект</a:t>
                      </a:r>
                      <a:r>
                        <a:rPr lang="ru-RU" baseline="0" dirty="0" smtClean="0"/>
                        <a:t> создается публичным конструктором без аргументов</a:t>
                      </a:r>
                      <a:endParaRPr lang="ru-RU" dirty="0"/>
                    </a:p>
                  </a:txBody>
                  <a:tcPr/>
                </a:tc>
                <a:tc>
                  <a:txBody>
                    <a:bodyPr/>
                    <a:lstStyle/>
                    <a:p>
                      <a:r>
                        <a:rPr lang="ru-RU" dirty="0" err="1" smtClean="0"/>
                        <a:t>Рефликсивное</a:t>
                      </a:r>
                      <a:r>
                        <a:rPr lang="ru-RU" dirty="0" smtClean="0"/>
                        <a:t> наполнение без вызова конструктора</a:t>
                      </a:r>
                      <a:endParaRPr lang="ru-RU" dirty="0"/>
                    </a:p>
                  </a:txBody>
                  <a:tcPr/>
                </a:tc>
              </a:tr>
              <a:tr h="370840">
                <a:tc>
                  <a:txBody>
                    <a:bodyPr/>
                    <a:lstStyle/>
                    <a:p>
                      <a:r>
                        <a:rPr lang="ru-RU" dirty="0" smtClean="0"/>
                        <a:t>Требование</a:t>
                      </a:r>
                      <a:r>
                        <a:rPr lang="ru-RU" baseline="0" dirty="0" smtClean="0"/>
                        <a:t> иметь конструктор</a:t>
                      </a:r>
                      <a:endParaRPr lang="ru-RU" dirty="0"/>
                    </a:p>
                  </a:txBody>
                  <a:tcPr/>
                </a:tc>
                <a:tc>
                  <a:txBody>
                    <a:bodyPr/>
                    <a:lstStyle/>
                    <a:p>
                      <a:r>
                        <a:rPr lang="ru-RU" dirty="0" err="1" smtClean="0"/>
                        <a:t>Конструткор</a:t>
                      </a:r>
                      <a:r>
                        <a:rPr lang="ru-RU" dirty="0" smtClean="0"/>
                        <a:t> без аргументов</a:t>
                      </a:r>
                      <a:r>
                        <a:rPr lang="ru-RU" baseline="0" dirty="0" smtClean="0"/>
                        <a:t> не обязателен</a:t>
                      </a:r>
                      <a:endParaRPr lang="ru-RU" dirty="0"/>
                    </a:p>
                  </a:txBody>
                  <a:tcPr/>
                </a:tc>
              </a:tr>
            </a:tbl>
          </a:graphicData>
        </a:graphic>
      </p:graphicFrame>
    </p:spTree>
    <p:extLst>
      <p:ext uri="{BB962C8B-B14F-4D97-AF65-F5344CB8AC3E}">
        <p14:creationId xmlns:p14="http://schemas.microsoft.com/office/powerpoint/2010/main" val="18270920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Кеширование в потоке вывода</a:t>
            </a:r>
            <a:endParaRPr lang="ru-RU" dirty="0"/>
          </a:p>
        </p:txBody>
      </p:sp>
      <p:sp>
        <p:nvSpPr>
          <p:cNvPr id="5" name="Прямоугольник 4"/>
          <p:cNvSpPr/>
          <p:nvPr/>
        </p:nvSpPr>
        <p:spPr>
          <a:xfrm>
            <a:off x="859508" y="843558"/>
            <a:ext cx="4572000" cy="1200329"/>
          </a:xfrm>
          <a:prstGeom prst="rect">
            <a:avLst/>
          </a:prstGeom>
        </p:spPr>
        <p:txBody>
          <a:bodyPr>
            <a:spAutoFit/>
          </a:bodyPr>
          <a:lstStyle/>
          <a:p>
            <a:r>
              <a:rPr lang="en-US" b="1" dirty="0">
                <a:solidFill>
                  <a:srgbClr val="000080"/>
                </a:solidFill>
              </a:rPr>
              <a:t>class </a:t>
            </a:r>
            <a:r>
              <a:rPr lang="en-US" dirty="0" err="1"/>
              <a:t>GraphNode</a:t>
            </a:r>
            <a:r>
              <a:rPr lang="en-US" dirty="0"/>
              <a:t> </a:t>
            </a:r>
            <a:r>
              <a:rPr lang="en-US" b="1" dirty="0">
                <a:solidFill>
                  <a:srgbClr val="000080"/>
                </a:solidFill>
              </a:rPr>
              <a:t>implements </a:t>
            </a:r>
            <a:r>
              <a:rPr lang="en-US" dirty="0" err="1"/>
              <a:t>Serializable</a:t>
            </a:r>
            <a:r>
              <a:rPr lang="en-US" dirty="0"/>
              <a:t> {</a:t>
            </a:r>
            <a:br>
              <a:rPr lang="en-US" dirty="0"/>
            </a:br>
            <a:r>
              <a:rPr lang="en-US" dirty="0"/>
              <a:t>    </a:t>
            </a:r>
            <a:r>
              <a:rPr lang="en-US" dirty="0" err="1"/>
              <a:t>GraphNode</a:t>
            </a:r>
            <a:r>
              <a:rPr lang="en-US" dirty="0"/>
              <a:t> </a:t>
            </a:r>
            <a:r>
              <a:rPr lang="en-US" b="1" dirty="0" err="1">
                <a:solidFill>
                  <a:srgbClr val="660E7A"/>
                </a:solidFill>
              </a:rPr>
              <a:t>nextNode</a:t>
            </a:r>
            <a:r>
              <a:rPr lang="en-US" dirty="0"/>
              <a:t>;</a:t>
            </a:r>
            <a:br>
              <a:rPr lang="en-US" dirty="0"/>
            </a:br>
            <a:r>
              <a:rPr lang="en-US" dirty="0"/>
              <a:t>    </a:t>
            </a:r>
            <a:r>
              <a:rPr lang="en-US" i="1" dirty="0">
                <a:solidFill>
                  <a:srgbClr val="808080"/>
                </a:solidFill>
              </a:rPr>
              <a:t>//...</a:t>
            </a:r>
            <a:br>
              <a:rPr lang="en-US" i="1" dirty="0">
                <a:solidFill>
                  <a:srgbClr val="808080"/>
                </a:solidFill>
              </a:rPr>
            </a:br>
            <a:r>
              <a:rPr lang="en-US" dirty="0" smtClean="0"/>
              <a:t>}</a:t>
            </a:r>
            <a:endParaRPr lang="ru-RU" dirty="0"/>
          </a:p>
        </p:txBody>
      </p:sp>
      <p:sp>
        <p:nvSpPr>
          <p:cNvPr id="6" name="Прямоугольник 5"/>
          <p:cNvSpPr/>
          <p:nvPr/>
        </p:nvSpPr>
        <p:spPr>
          <a:xfrm>
            <a:off x="839416" y="2236681"/>
            <a:ext cx="4572000" cy="646331"/>
          </a:xfrm>
          <a:prstGeom prst="rect">
            <a:avLst/>
          </a:prstGeom>
        </p:spPr>
        <p:txBody>
          <a:bodyPr>
            <a:spAutoFit/>
          </a:bodyPr>
          <a:lstStyle/>
          <a:p>
            <a:r>
              <a:rPr lang="en-US" dirty="0" err="1"/>
              <a:t>GraphNode</a:t>
            </a:r>
            <a:r>
              <a:rPr lang="en-US" dirty="0"/>
              <a:t> </a:t>
            </a:r>
            <a:r>
              <a:rPr lang="en-US" dirty="0" err="1"/>
              <a:t>cyclicGraph</a:t>
            </a:r>
            <a:r>
              <a:rPr lang="en-US" dirty="0"/>
              <a:t> = </a:t>
            </a:r>
            <a:r>
              <a:rPr lang="en-US" b="1" dirty="0">
                <a:solidFill>
                  <a:srgbClr val="000080"/>
                </a:solidFill>
              </a:rPr>
              <a:t>new </a:t>
            </a:r>
            <a:r>
              <a:rPr lang="en-US" dirty="0" err="1"/>
              <a:t>GraphNode</a:t>
            </a:r>
            <a:r>
              <a:rPr lang="en-US" dirty="0"/>
              <a:t>();</a:t>
            </a:r>
            <a:br>
              <a:rPr lang="en-US" dirty="0"/>
            </a:br>
            <a:r>
              <a:rPr lang="en-US" dirty="0" err="1"/>
              <a:t>cyclicGraph.</a:t>
            </a:r>
            <a:r>
              <a:rPr lang="en-US" b="1" dirty="0" err="1">
                <a:solidFill>
                  <a:srgbClr val="660E7A"/>
                </a:solidFill>
              </a:rPr>
              <a:t>nextNode</a:t>
            </a:r>
            <a:r>
              <a:rPr lang="en-US" b="1" dirty="0">
                <a:solidFill>
                  <a:srgbClr val="660E7A"/>
                </a:solidFill>
              </a:rPr>
              <a:t> </a:t>
            </a:r>
            <a:r>
              <a:rPr lang="en-US" dirty="0"/>
              <a:t>=</a:t>
            </a:r>
            <a:r>
              <a:rPr lang="en-US" dirty="0" err="1"/>
              <a:t>cyclicGraph</a:t>
            </a:r>
            <a:r>
              <a:rPr lang="en-US" dirty="0" smtClean="0"/>
              <a:t>;</a:t>
            </a:r>
            <a:endParaRPr lang="ru-RU" dirty="0"/>
          </a:p>
        </p:txBody>
      </p:sp>
      <p:sp>
        <p:nvSpPr>
          <p:cNvPr id="7" name="Прямоугольник 6"/>
          <p:cNvSpPr/>
          <p:nvPr/>
        </p:nvSpPr>
        <p:spPr>
          <a:xfrm>
            <a:off x="827584" y="3075806"/>
            <a:ext cx="7848872" cy="1200329"/>
          </a:xfrm>
          <a:prstGeom prst="rect">
            <a:avLst/>
          </a:prstGeom>
        </p:spPr>
        <p:txBody>
          <a:bodyPr wrap="square">
            <a:spAutoFit/>
          </a:bodyPr>
          <a:lstStyle/>
          <a:p>
            <a:r>
              <a:rPr lang="en-US" dirty="0" err="1"/>
              <a:t>SerializableUtils.</a:t>
            </a:r>
            <a:r>
              <a:rPr lang="en-US" i="1" dirty="0" err="1"/>
              <a:t>serialize</a:t>
            </a:r>
            <a:r>
              <a:rPr lang="en-US" dirty="0"/>
              <a:t>(filename, </a:t>
            </a:r>
            <a:r>
              <a:rPr lang="en-US" dirty="0" err="1"/>
              <a:t>cyclicGraph</a:t>
            </a:r>
            <a:r>
              <a:rPr lang="en-US" dirty="0" smtClean="0"/>
              <a:t>);</a:t>
            </a:r>
            <a:r>
              <a:rPr lang="en-US" dirty="0"/>
              <a:t/>
            </a:r>
            <a:br>
              <a:rPr lang="en-US" dirty="0"/>
            </a:br>
            <a:r>
              <a:rPr lang="en-US" dirty="0" err="1"/>
              <a:t>GraphNode</a:t>
            </a:r>
            <a:r>
              <a:rPr lang="en-US" dirty="0"/>
              <a:t> </a:t>
            </a:r>
            <a:r>
              <a:rPr lang="en-US" dirty="0" err="1"/>
              <a:t>deserialize</a:t>
            </a:r>
            <a:r>
              <a:rPr lang="en-US" dirty="0"/>
              <a:t> = (</a:t>
            </a:r>
            <a:r>
              <a:rPr lang="en-US" dirty="0" err="1"/>
              <a:t>GraphNode</a:t>
            </a:r>
            <a:r>
              <a:rPr lang="en-US" dirty="0"/>
              <a:t>) </a:t>
            </a:r>
            <a:r>
              <a:rPr lang="en-US" dirty="0" err="1"/>
              <a:t>SerializableUtils.</a:t>
            </a:r>
            <a:r>
              <a:rPr lang="en-US" i="1" dirty="0" err="1"/>
              <a:t>deserialize</a:t>
            </a:r>
            <a:r>
              <a:rPr lang="en-US" dirty="0"/>
              <a:t>(filename);</a:t>
            </a:r>
            <a:br>
              <a:rPr lang="en-US" dirty="0"/>
            </a:br>
            <a:r>
              <a:rPr lang="en-US" dirty="0"/>
              <a:t/>
            </a:r>
            <a:br>
              <a:rPr lang="en-US" dirty="0"/>
            </a:br>
            <a:r>
              <a:rPr lang="en-US" dirty="0" err="1"/>
              <a:t>System.</a:t>
            </a:r>
            <a:r>
              <a:rPr lang="en-US" b="1" i="1" dirty="0" err="1">
                <a:solidFill>
                  <a:srgbClr val="660E7A"/>
                </a:solidFill>
              </a:rPr>
              <a:t>out</a:t>
            </a:r>
            <a:r>
              <a:rPr lang="en-US" dirty="0" err="1"/>
              <a:t>.println</a:t>
            </a:r>
            <a:r>
              <a:rPr lang="en-US" dirty="0"/>
              <a:t>(</a:t>
            </a:r>
            <a:r>
              <a:rPr lang="en-US" dirty="0" err="1"/>
              <a:t>deserialize</a:t>
            </a:r>
            <a:r>
              <a:rPr lang="en-US" dirty="0"/>
              <a:t> == </a:t>
            </a:r>
            <a:r>
              <a:rPr lang="en-US" dirty="0" err="1"/>
              <a:t>deserialize.</a:t>
            </a:r>
            <a:r>
              <a:rPr lang="en-US" b="1" dirty="0" err="1">
                <a:solidFill>
                  <a:srgbClr val="660E7A"/>
                </a:solidFill>
              </a:rPr>
              <a:t>nextNode</a:t>
            </a:r>
            <a:r>
              <a:rPr lang="en-US" dirty="0" smtClean="0"/>
              <a:t>);</a:t>
            </a:r>
            <a:endParaRPr lang="ru-RU" dirty="0"/>
          </a:p>
        </p:txBody>
      </p:sp>
    </p:spTree>
    <p:extLst>
      <p:ext uri="{BB962C8B-B14F-4D97-AF65-F5344CB8AC3E}">
        <p14:creationId xmlns:p14="http://schemas.microsoft.com/office/powerpoint/2010/main" val="1336189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Выводы</a:t>
            </a:r>
          </a:p>
        </p:txBody>
      </p:sp>
      <p:sp>
        <p:nvSpPr>
          <p:cNvPr id="3" name="TextBox 2"/>
          <p:cNvSpPr txBox="1"/>
          <p:nvPr/>
        </p:nvSpPr>
        <p:spPr>
          <a:xfrm>
            <a:off x="467544" y="699542"/>
            <a:ext cx="8401372" cy="4247317"/>
          </a:xfrm>
          <a:prstGeom prst="rect">
            <a:avLst/>
          </a:prstGeom>
          <a:noFill/>
        </p:spPr>
        <p:txBody>
          <a:bodyPr wrap="square" rtlCol="0">
            <a:spAutoFit/>
          </a:bodyPr>
          <a:lstStyle/>
          <a:p>
            <a:pPr marL="285750" indent="-285750">
              <a:lnSpc>
                <a:spcPct val="150000"/>
              </a:lnSpc>
              <a:buFont typeface="Arial" charset="0"/>
              <a:buChar char="•"/>
            </a:pPr>
            <a:r>
              <a:rPr lang="en-US" dirty="0" smtClean="0"/>
              <a:t>Java </a:t>
            </a:r>
            <a:r>
              <a:rPr lang="en-US" dirty="0" err="1" smtClean="0"/>
              <a:t>Seriaization</a:t>
            </a:r>
            <a:r>
              <a:rPr lang="en-US" dirty="0" smtClean="0"/>
              <a:t> – </a:t>
            </a:r>
            <a:r>
              <a:rPr lang="ru-RU" dirty="0" smtClean="0"/>
              <a:t>простой механизм </a:t>
            </a:r>
            <a:r>
              <a:rPr lang="ru-RU" dirty="0" err="1" smtClean="0"/>
              <a:t>сериализации</a:t>
            </a:r>
            <a:r>
              <a:rPr lang="ru-RU" dirty="0" smtClean="0"/>
              <a:t> данных</a:t>
            </a:r>
            <a:endParaRPr lang="en-US" dirty="0" smtClean="0"/>
          </a:p>
          <a:p>
            <a:pPr marL="285750" indent="-285750">
              <a:lnSpc>
                <a:spcPct val="150000"/>
              </a:lnSpc>
              <a:buFont typeface="Arial" charset="0"/>
              <a:buChar char="•"/>
            </a:pPr>
            <a:r>
              <a:rPr lang="ru-RU" dirty="0" smtClean="0"/>
              <a:t>Встроенная поддержка безопасной типизации объектов и их свойств в </a:t>
            </a:r>
            <a:r>
              <a:rPr lang="ru-RU" dirty="0" err="1" smtClean="0"/>
              <a:t>сериализованном</a:t>
            </a:r>
            <a:r>
              <a:rPr lang="ru-RU" dirty="0" smtClean="0"/>
              <a:t> виде</a:t>
            </a:r>
          </a:p>
          <a:p>
            <a:pPr marL="285750" indent="-285750">
              <a:lnSpc>
                <a:spcPct val="150000"/>
              </a:lnSpc>
              <a:buFont typeface="Arial" charset="0"/>
              <a:buChar char="•"/>
            </a:pPr>
            <a:r>
              <a:rPr lang="ru-RU" dirty="0" smtClean="0"/>
              <a:t>Обеспечена возможность </a:t>
            </a:r>
            <a:r>
              <a:rPr lang="ru-RU" dirty="0"/>
              <a:t>расширения протокола </a:t>
            </a:r>
            <a:r>
              <a:rPr lang="ru-RU" dirty="0" err="1"/>
              <a:t>сериализации</a:t>
            </a:r>
            <a:r>
              <a:rPr lang="ru-RU" dirty="0"/>
              <a:t> для поддержки </a:t>
            </a:r>
            <a:r>
              <a:rPr lang="ru-RU" dirty="0" err="1" smtClean="0"/>
              <a:t>маршалинга</a:t>
            </a:r>
            <a:r>
              <a:rPr lang="ru-RU" dirty="0" smtClean="0"/>
              <a:t> и </a:t>
            </a:r>
            <a:r>
              <a:rPr lang="ru-RU" dirty="0" err="1" smtClean="0"/>
              <a:t>демаршалинга</a:t>
            </a:r>
            <a:r>
              <a:rPr lang="ru-RU" dirty="0" smtClean="0"/>
              <a:t> удаленных объектов при </a:t>
            </a:r>
            <a:r>
              <a:rPr lang="en-US" dirty="0" smtClean="0"/>
              <a:t>RPC </a:t>
            </a:r>
            <a:r>
              <a:rPr lang="ru-RU" dirty="0" smtClean="0"/>
              <a:t>вызовах</a:t>
            </a:r>
            <a:endParaRPr lang="ru-RU" dirty="0"/>
          </a:p>
          <a:p>
            <a:pPr marL="285750" indent="-285750">
              <a:lnSpc>
                <a:spcPct val="150000"/>
              </a:lnSpc>
              <a:buFont typeface="Arial" charset="0"/>
              <a:buChar char="•"/>
            </a:pPr>
            <a:r>
              <a:rPr lang="ru-RU" dirty="0" smtClean="0"/>
              <a:t>Обеспечена возможность </a:t>
            </a:r>
            <a:r>
              <a:rPr lang="ru-RU" dirty="0"/>
              <a:t>расширения протокола </a:t>
            </a:r>
            <a:r>
              <a:rPr lang="ru-RU" dirty="0" err="1"/>
              <a:t>сериализации</a:t>
            </a:r>
            <a:r>
              <a:rPr lang="ru-RU" dirty="0"/>
              <a:t> для поддержки </a:t>
            </a:r>
            <a:r>
              <a:rPr lang="ru-RU" dirty="0" err="1"/>
              <a:t>персистентности</a:t>
            </a:r>
            <a:r>
              <a:rPr lang="ru-RU" dirty="0"/>
              <a:t> объектов</a:t>
            </a:r>
          </a:p>
          <a:p>
            <a:pPr marL="285750" indent="-285750">
              <a:lnSpc>
                <a:spcPct val="150000"/>
              </a:lnSpc>
              <a:buFont typeface="Arial" charset="0"/>
              <a:buChar char="•"/>
            </a:pPr>
            <a:r>
              <a:rPr lang="ru-RU" dirty="0" smtClean="0"/>
              <a:t>Особенности </a:t>
            </a:r>
            <a:r>
              <a:rPr lang="ru-RU" dirty="0" err="1" smtClean="0"/>
              <a:t>сериализации</a:t>
            </a:r>
            <a:r>
              <a:rPr lang="ru-RU" dirty="0" smtClean="0"/>
              <a:t> добавляются только в классах, хранящих эти особенности</a:t>
            </a:r>
          </a:p>
          <a:p>
            <a:pPr marL="285750" indent="-285750">
              <a:lnSpc>
                <a:spcPct val="150000"/>
              </a:lnSpc>
              <a:buFont typeface="Arial" charset="0"/>
              <a:buChar char="•"/>
            </a:pPr>
            <a:r>
              <a:rPr lang="ru-RU" dirty="0" smtClean="0"/>
              <a:t>Объекты могут сами определять свой протокол </a:t>
            </a:r>
            <a:r>
              <a:rPr lang="ru-RU" dirty="0" err="1" smtClean="0"/>
              <a:t>сериализации</a:t>
            </a:r>
            <a:endParaRPr lang="ru-RU" dirty="0" smtClean="0"/>
          </a:p>
        </p:txBody>
      </p:sp>
    </p:spTree>
    <p:extLst>
      <p:ext uri="{BB962C8B-B14F-4D97-AF65-F5344CB8AC3E}">
        <p14:creationId xmlns:p14="http://schemas.microsoft.com/office/powerpoint/2010/main" val="2113690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smtClean="0"/>
              <a:t>Serialization Exceptions</a:t>
            </a:r>
            <a:endParaRPr lang="ru-RU" dirty="0"/>
          </a:p>
        </p:txBody>
      </p:sp>
      <p:sp>
        <p:nvSpPr>
          <p:cNvPr id="3" name="TextBox 2"/>
          <p:cNvSpPr txBox="1"/>
          <p:nvPr/>
        </p:nvSpPr>
        <p:spPr>
          <a:xfrm>
            <a:off x="215204" y="843558"/>
            <a:ext cx="8876917" cy="3693319"/>
          </a:xfrm>
          <a:prstGeom prst="rect">
            <a:avLst/>
          </a:prstGeom>
          <a:noFill/>
        </p:spPr>
        <p:txBody>
          <a:bodyPr wrap="none" rtlCol="0">
            <a:spAutoFit/>
          </a:bodyPr>
          <a:lstStyle/>
          <a:p>
            <a:pPr marL="285750" indent="-285750">
              <a:buFont typeface="Arial" charset="0"/>
              <a:buChar char="•"/>
            </a:pPr>
            <a:r>
              <a:rPr lang="en-US" b="1" dirty="0" err="1" smtClean="0"/>
              <a:t>ObjectStreamException</a:t>
            </a:r>
            <a:endParaRPr lang="ru-RU" b="1" dirty="0" smtClean="0"/>
          </a:p>
          <a:p>
            <a:pPr marL="742950" lvl="1" indent="-285750">
              <a:buFont typeface="Courier New" charset="0"/>
              <a:buChar char="o"/>
            </a:pPr>
            <a:r>
              <a:rPr lang="ru-RU" dirty="0"/>
              <a:t>Суперкласс всех </a:t>
            </a:r>
            <a:r>
              <a:rPr lang="ru-RU" dirty="0"/>
              <a:t>ошибок</a:t>
            </a:r>
            <a:r>
              <a:rPr lang="ru-RU" dirty="0"/>
              <a:t> </a:t>
            </a:r>
            <a:r>
              <a:rPr lang="ru-RU" dirty="0" err="1"/>
              <a:t>сериализации</a:t>
            </a:r>
            <a:endParaRPr lang="ru-RU" dirty="0"/>
          </a:p>
          <a:p>
            <a:pPr marL="285750" indent="-285750">
              <a:buFont typeface="Arial" charset="0"/>
              <a:buChar char="•"/>
            </a:pPr>
            <a:r>
              <a:rPr lang="en-US" b="1" dirty="0" err="1" smtClean="0"/>
              <a:t>InvalidClassException</a:t>
            </a:r>
            <a:endParaRPr lang="en-US" b="1" dirty="0" smtClean="0"/>
          </a:p>
          <a:p>
            <a:pPr marL="742950" lvl="1" indent="-285750">
              <a:buFont typeface="Courier New" charset="0"/>
              <a:buChar char="o"/>
            </a:pPr>
            <a:r>
              <a:rPr lang="ru-RU" dirty="0" smtClean="0"/>
              <a:t>Не совпадает версия класса</a:t>
            </a:r>
          </a:p>
          <a:p>
            <a:pPr marL="742950" lvl="1" indent="-285750">
              <a:buFont typeface="Courier New" charset="0"/>
              <a:buChar char="o"/>
            </a:pPr>
            <a:r>
              <a:rPr lang="ru-RU" dirty="0" smtClean="0"/>
              <a:t>Примитивные типы хранят недопустимые значения</a:t>
            </a:r>
          </a:p>
          <a:p>
            <a:pPr marL="742950" lvl="1" indent="-285750">
              <a:buFont typeface="Courier New" charset="0"/>
              <a:buChar char="o"/>
            </a:pPr>
            <a:r>
              <a:rPr lang="en-US" dirty="0" err="1" smtClean="0"/>
              <a:t>Externalizable</a:t>
            </a:r>
            <a:r>
              <a:rPr lang="en-US" dirty="0" smtClean="0"/>
              <a:t> </a:t>
            </a:r>
            <a:r>
              <a:rPr lang="ru-RU" dirty="0" smtClean="0"/>
              <a:t>не имеет публичного конструктора без параметров</a:t>
            </a:r>
          </a:p>
          <a:p>
            <a:pPr marL="742950" lvl="1" indent="-285750">
              <a:buFont typeface="Courier New" charset="0"/>
              <a:buChar char="o"/>
            </a:pPr>
            <a:r>
              <a:rPr lang="en-US" dirty="0" err="1" smtClean="0"/>
              <a:t>Serializable</a:t>
            </a:r>
            <a:r>
              <a:rPr lang="en-US" dirty="0" smtClean="0"/>
              <a:t> </a:t>
            </a:r>
            <a:r>
              <a:rPr lang="ru-RU" dirty="0" smtClean="0"/>
              <a:t>класс имеет </a:t>
            </a:r>
            <a:r>
              <a:rPr lang="ru-RU" dirty="0" err="1" smtClean="0"/>
              <a:t>несериализуемого</a:t>
            </a:r>
            <a:r>
              <a:rPr lang="ru-RU" dirty="0" smtClean="0"/>
              <a:t> предка без конструктора</a:t>
            </a:r>
          </a:p>
          <a:p>
            <a:pPr marL="285750" indent="-285750">
              <a:buFont typeface="Arial" charset="0"/>
              <a:buChar char="•"/>
            </a:pPr>
            <a:r>
              <a:rPr lang="en-US" b="1" dirty="0" err="1" smtClean="0"/>
              <a:t>NotSerializableException</a:t>
            </a:r>
            <a:endParaRPr lang="ru-RU" b="1" dirty="0" smtClean="0"/>
          </a:p>
          <a:p>
            <a:pPr marL="742950" lvl="1" indent="-285750">
              <a:buFont typeface="Courier New" charset="0"/>
              <a:buChar char="o"/>
            </a:pPr>
            <a:r>
              <a:rPr lang="ru-RU" dirty="0" smtClean="0"/>
              <a:t>Бросается в </a:t>
            </a:r>
            <a:r>
              <a:rPr lang="en-US" dirty="0" err="1" smtClean="0"/>
              <a:t>readObject</a:t>
            </a:r>
            <a:r>
              <a:rPr lang="en-US" dirty="0" smtClean="0"/>
              <a:t>\</a:t>
            </a:r>
            <a:r>
              <a:rPr lang="en-US" dirty="0" err="1" smtClean="0"/>
              <a:t>writeObject</a:t>
            </a:r>
            <a:r>
              <a:rPr lang="en-US" dirty="0" smtClean="0"/>
              <a:t> </a:t>
            </a:r>
            <a:r>
              <a:rPr lang="ru-RU" dirty="0" smtClean="0"/>
              <a:t>для остановки механизма </a:t>
            </a:r>
            <a:r>
              <a:rPr lang="ru-RU" dirty="0" err="1" smtClean="0"/>
              <a:t>сериализации</a:t>
            </a:r>
            <a:endParaRPr lang="ru-RU" dirty="0" smtClean="0"/>
          </a:p>
          <a:p>
            <a:pPr marL="285750" indent="-285750">
              <a:buFont typeface="Arial" charset="0"/>
              <a:buChar char="•"/>
            </a:pPr>
            <a:r>
              <a:rPr lang="en-US" b="1" dirty="0" err="1" smtClean="0"/>
              <a:t>InvalidObjectException</a:t>
            </a:r>
            <a:endParaRPr lang="ru-RU" b="1" dirty="0" smtClean="0"/>
          </a:p>
          <a:p>
            <a:pPr marL="742950" lvl="1" indent="-285750">
              <a:buFont typeface="Courier New" charset="0"/>
              <a:buChar char="o"/>
            </a:pPr>
            <a:r>
              <a:rPr lang="ru-RU" dirty="0" smtClean="0"/>
              <a:t>Бросается для обозначения что считанный объект в несогласованном состоянии</a:t>
            </a:r>
          </a:p>
          <a:p>
            <a:pPr marL="285750" indent="-285750">
              <a:buFont typeface="Arial" charset="0"/>
              <a:buChar char="•"/>
            </a:pPr>
            <a:r>
              <a:rPr lang="en-US" b="1" dirty="0" err="1" smtClean="0"/>
              <a:t>ClassNotFoundException</a:t>
            </a:r>
            <a:endParaRPr lang="ru-RU" b="1" dirty="0" smtClean="0"/>
          </a:p>
          <a:p>
            <a:pPr marL="742950" lvl="1" indent="-285750">
              <a:buFont typeface="Courier New" charset="0"/>
              <a:buChar char="o"/>
            </a:pPr>
            <a:r>
              <a:rPr lang="ru-RU" dirty="0" smtClean="0"/>
              <a:t>Класс не найден</a:t>
            </a:r>
          </a:p>
        </p:txBody>
      </p:sp>
    </p:spTree>
    <p:extLst>
      <p:ext uri="{BB962C8B-B14F-4D97-AF65-F5344CB8AC3E}">
        <p14:creationId xmlns:p14="http://schemas.microsoft.com/office/powerpoint/2010/main" val="6939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7498880" cy="323165"/>
          </a:xfrm>
        </p:spPr>
        <p:txBody>
          <a:bodyPr/>
          <a:lstStyle/>
          <a:p>
            <a:r>
              <a:rPr lang="ru-RU" dirty="0" smtClean="0"/>
              <a:t>Материалы</a:t>
            </a:r>
            <a:endParaRPr lang="ru-RU" dirty="0"/>
          </a:p>
        </p:txBody>
      </p:sp>
      <p:sp>
        <p:nvSpPr>
          <p:cNvPr id="2" name="TextBox 1"/>
          <p:cNvSpPr txBox="1"/>
          <p:nvPr/>
        </p:nvSpPr>
        <p:spPr>
          <a:xfrm>
            <a:off x="241472" y="1059582"/>
            <a:ext cx="8993937" cy="2585323"/>
          </a:xfrm>
          <a:prstGeom prst="rect">
            <a:avLst/>
          </a:prstGeom>
          <a:noFill/>
        </p:spPr>
        <p:txBody>
          <a:bodyPr wrap="none" rtlCol="0">
            <a:spAutoFit/>
          </a:bodyPr>
          <a:lstStyle/>
          <a:p>
            <a:pPr marL="285750" indent="-285750">
              <a:lnSpc>
                <a:spcPct val="150000"/>
              </a:lnSpc>
              <a:buFont typeface="Arial" charset="0"/>
              <a:buChar char="•"/>
            </a:pPr>
            <a:r>
              <a:rPr lang="en-US" dirty="0">
                <a:hlinkClick r:id="rId2"/>
              </a:rPr>
              <a:t>https://</a:t>
            </a:r>
            <a:r>
              <a:rPr lang="en-US" dirty="0" err="1">
                <a:hlinkClick r:id="rId2"/>
              </a:rPr>
              <a:t>m.habrahabr.ru</a:t>
            </a:r>
            <a:r>
              <a:rPr lang="en-US" dirty="0">
                <a:hlinkClick r:id="rId2"/>
              </a:rPr>
              <a:t>/post/60317/</a:t>
            </a:r>
            <a:endParaRPr lang="ru-RU" dirty="0"/>
          </a:p>
          <a:p>
            <a:pPr marL="285750" indent="-285750">
              <a:lnSpc>
                <a:spcPct val="150000"/>
              </a:lnSpc>
              <a:buFont typeface="Arial" charset="0"/>
              <a:buChar char="•"/>
            </a:pPr>
            <a:r>
              <a:rPr lang="en-US" dirty="0">
                <a:hlinkClick r:id="rId3"/>
              </a:rPr>
              <a:t>http://</a:t>
            </a:r>
            <a:r>
              <a:rPr lang="en-US" dirty="0" err="1">
                <a:hlinkClick r:id="rId3"/>
              </a:rPr>
              <a:t>www.javaworld.com</a:t>
            </a:r>
            <a:r>
              <a:rPr lang="en-US" dirty="0">
                <a:hlinkClick r:id="rId3"/>
              </a:rPr>
              <a:t>/article/2076120/java-se/flatten-your-</a:t>
            </a:r>
            <a:r>
              <a:rPr lang="en-US" dirty="0" err="1">
                <a:hlinkClick r:id="rId3"/>
              </a:rPr>
              <a:t>objects.html</a:t>
            </a:r>
            <a:endParaRPr lang="ru-RU" dirty="0"/>
          </a:p>
          <a:p>
            <a:pPr marL="285750" indent="-285750">
              <a:lnSpc>
                <a:spcPct val="150000"/>
              </a:lnSpc>
              <a:buFont typeface="Arial" charset="0"/>
              <a:buChar char="•"/>
            </a:pPr>
            <a:r>
              <a:rPr lang="en-US" dirty="0">
                <a:hlinkClick r:id="rId4"/>
              </a:rPr>
              <a:t>http://</a:t>
            </a:r>
            <a:r>
              <a:rPr lang="en-US" dirty="0" err="1">
                <a:hlinkClick r:id="rId4"/>
              </a:rPr>
              <a:t>www.javaworld.com</a:t>
            </a:r>
            <a:r>
              <a:rPr lang="en-US" dirty="0">
                <a:hlinkClick r:id="rId4"/>
              </a:rPr>
              <a:t>/article/2072752/the-java-serialization-algorithm-</a:t>
            </a:r>
            <a:r>
              <a:rPr lang="en-US" dirty="0" err="1">
                <a:hlinkClick r:id="rId4"/>
              </a:rPr>
              <a:t>revealed.html</a:t>
            </a:r>
            <a:endParaRPr lang="ru-RU" dirty="0"/>
          </a:p>
          <a:p>
            <a:pPr marL="285750" indent="-285750">
              <a:lnSpc>
                <a:spcPct val="150000"/>
              </a:lnSpc>
              <a:buFont typeface="Arial" charset="0"/>
              <a:buChar char="•"/>
            </a:pPr>
            <a:r>
              <a:rPr lang="en-US" dirty="0">
                <a:hlinkClick r:id="rId5"/>
              </a:rPr>
              <a:t>https://</a:t>
            </a:r>
            <a:r>
              <a:rPr lang="en-US" dirty="0" err="1">
                <a:hlinkClick r:id="rId5"/>
              </a:rPr>
              <a:t>docs.oracle.com</a:t>
            </a:r>
            <a:r>
              <a:rPr lang="en-US" dirty="0">
                <a:hlinkClick r:id="rId5"/>
              </a:rPr>
              <a:t>/</a:t>
            </a:r>
            <a:r>
              <a:rPr lang="en-US" dirty="0" err="1">
                <a:hlinkClick r:id="rId5"/>
              </a:rPr>
              <a:t>javase</a:t>
            </a:r>
            <a:r>
              <a:rPr lang="en-US" dirty="0">
                <a:hlinkClick r:id="rId5"/>
              </a:rPr>
              <a:t>/8/docs/</a:t>
            </a:r>
            <a:r>
              <a:rPr lang="en-US" dirty="0" err="1">
                <a:hlinkClick r:id="rId5"/>
              </a:rPr>
              <a:t>technotes</a:t>
            </a:r>
            <a:r>
              <a:rPr lang="en-US" dirty="0">
                <a:hlinkClick r:id="rId5"/>
              </a:rPr>
              <a:t>/guides/serialization/</a:t>
            </a:r>
            <a:r>
              <a:rPr lang="en-US" dirty="0" err="1">
                <a:hlinkClick r:id="rId5"/>
              </a:rPr>
              <a:t>relnotes.html</a:t>
            </a:r>
            <a:endParaRPr lang="ru-RU" dirty="0"/>
          </a:p>
          <a:p>
            <a:pPr marL="285750" indent="-285750">
              <a:lnSpc>
                <a:spcPct val="150000"/>
              </a:lnSpc>
              <a:buFont typeface="Arial" charset="0"/>
              <a:buChar char="•"/>
            </a:pPr>
            <a:r>
              <a:rPr lang="en-US" dirty="0">
                <a:hlinkClick r:id="rId6"/>
              </a:rPr>
              <a:t>http://javapapers.com/core-java/externalizable-vs-serializable</a:t>
            </a:r>
            <a:r>
              <a:rPr lang="en-US" dirty="0" smtClean="0">
                <a:hlinkClick r:id="rId6"/>
              </a:rPr>
              <a:t>/</a:t>
            </a:r>
            <a:endParaRPr lang="ru-RU" dirty="0" smtClean="0"/>
          </a:p>
          <a:p>
            <a:pPr marL="285750" indent="-285750">
              <a:lnSpc>
                <a:spcPct val="150000"/>
              </a:lnSpc>
              <a:buFont typeface="Arial" charset="0"/>
              <a:buChar char="•"/>
            </a:pPr>
            <a:r>
              <a:rPr lang="en-US" dirty="0">
                <a:hlinkClick r:id="rId7"/>
              </a:rPr>
              <a:t>http://</a:t>
            </a:r>
            <a:r>
              <a:rPr lang="en-US" dirty="0" smtClean="0">
                <a:hlinkClick r:id="rId7"/>
              </a:rPr>
              <a:t>docs.oracle.com/javase/6/docs/platform/serialization/spec/serialTOC.html</a:t>
            </a:r>
            <a:endParaRPr lang="ru-RU" dirty="0" smtClean="0"/>
          </a:p>
        </p:txBody>
      </p:sp>
    </p:spTree>
    <p:extLst>
      <p:ext uri="{BB962C8B-B14F-4D97-AF65-F5344CB8AC3E}">
        <p14:creationId xmlns:p14="http://schemas.microsoft.com/office/powerpoint/2010/main" val="159259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Что такое </a:t>
            </a:r>
            <a:r>
              <a:rPr lang="en-US" dirty="0" smtClean="0"/>
              <a:t>Serialization</a:t>
            </a:r>
            <a:r>
              <a:rPr lang="ru-RU" dirty="0" smtClean="0"/>
              <a:t>?</a:t>
            </a:r>
            <a:endParaRPr lang="ru-RU" dirty="0"/>
          </a:p>
        </p:txBody>
      </p:sp>
      <p:sp>
        <p:nvSpPr>
          <p:cNvPr id="3" name="TextBox 2"/>
          <p:cNvSpPr txBox="1"/>
          <p:nvPr/>
        </p:nvSpPr>
        <p:spPr>
          <a:xfrm>
            <a:off x="241472" y="1419622"/>
            <a:ext cx="8579000" cy="1938992"/>
          </a:xfrm>
          <a:prstGeom prst="rect">
            <a:avLst/>
          </a:prstGeom>
          <a:noFill/>
        </p:spPr>
        <p:txBody>
          <a:bodyPr wrap="square" rtlCol="0">
            <a:spAutoFit/>
          </a:bodyPr>
          <a:lstStyle/>
          <a:p>
            <a:pPr marL="342900" indent="-342900">
              <a:buFont typeface="Arial" charset="0"/>
              <a:buChar char="•"/>
            </a:pPr>
            <a:r>
              <a:rPr lang="ru-RU" sz="2400" i="1" dirty="0" err="1" smtClean="0"/>
              <a:t>Сериализация</a:t>
            </a:r>
            <a:r>
              <a:rPr lang="ru-RU" sz="2400" dirty="0"/>
              <a:t> </a:t>
            </a:r>
            <a:r>
              <a:rPr lang="ru-RU" sz="2400" dirty="0" smtClean="0"/>
              <a:t>– это </a:t>
            </a:r>
            <a:r>
              <a:rPr lang="ru-RU" sz="2400" dirty="0"/>
              <a:t>процесс сохранения состояния объекта в последовательность байт; </a:t>
            </a:r>
            <a:endParaRPr lang="ru-RU" sz="2400" dirty="0" smtClean="0"/>
          </a:p>
          <a:p>
            <a:pPr marL="342900" indent="-342900">
              <a:buFont typeface="Arial" charset="0"/>
              <a:buChar char="•"/>
            </a:pPr>
            <a:endParaRPr lang="en-US" sz="2400" dirty="0" smtClean="0"/>
          </a:p>
          <a:p>
            <a:pPr marL="342900" indent="-342900">
              <a:buFont typeface="Arial" charset="0"/>
              <a:buChar char="•"/>
            </a:pPr>
            <a:r>
              <a:rPr lang="ru-RU" sz="2400" i="1" dirty="0" err="1" smtClean="0"/>
              <a:t>Десериализация</a:t>
            </a:r>
            <a:r>
              <a:rPr lang="ru-RU" sz="2400" dirty="0"/>
              <a:t> </a:t>
            </a:r>
            <a:r>
              <a:rPr lang="ru-RU" sz="2400" dirty="0" smtClean="0"/>
              <a:t>– это </a:t>
            </a:r>
            <a:r>
              <a:rPr lang="ru-RU" sz="2400" dirty="0"/>
              <a:t>процесс восстановления </a:t>
            </a:r>
            <a:r>
              <a:rPr lang="ru-RU" sz="2400" dirty="0" smtClean="0"/>
              <a:t>объекта </a:t>
            </a:r>
            <a:r>
              <a:rPr lang="ru-RU" sz="2400" dirty="0"/>
              <a:t>из этих байт. </a:t>
            </a:r>
          </a:p>
        </p:txBody>
      </p:sp>
    </p:spTree>
    <p:extLst>
      <p:ext uri="{BB962C8B-B14F-4D97-AF65-F5344CB8AC3E}">
        <p14:creationId xmlns:p14="http://schemas.microsoft.com/office/powerpoint/2010/main" val="77263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Зачем?</a:t>
            </a:r>
            <a:endParaRPr lang="ru-RU" dirty="0"/>
          </a:p>
        </p:txBody>
      </p:sp>
      <p:sp>
        <p:nvSpPr>
          <p:cNvPr id="3" name="TextBox 2"/>
          <p:cNvSpPr txBox="1"/>
          <p:nvPr/>
        </p:nvSpPr>
        <p:spPr>
          <a:xfrm>
            <a:off x="241472" y="1059582"/>
            <a:ext cx="8651008" cy="2677656"/>
          </a:xfrm>
          <a:prstGeom prst="rect">
            <a:avLst/>
          </a:prstGeom>
          <a:noFill/>
        </p:spPr>
        <p:txBody>
          <a:bodyPr wrap="square" rtlCol="0">
            <a:spAutoFit/>
          </a:bodyPr>
          <a:lstStyle/>
          <a:p>
            <a:r>
              <a:rPr lang="ru-RU" sz="2400" dirty="0" smtClean="0"/>
              <a:t>Примеров много</a:t>
            </a:r>
          </a:p>
          <a:p>
            <a:endParaRPr lang="ru-RU" sz="2400" dirty="0" smtClean="0"/>
          </a:p>
          <a:p>
            <a:pPr marL="342900" indent="-342900">
              <a:buFont typeface="Arial" charset="0"/>
              <a:buChar char="•"/>
            </a:pPr>
            <a:r>
              <a:rPr lang="ru-RU" sz="2400" dirty="0" smtClean="0"/>
              <a:t>Осуществление передачи данных между процессами</a:t>
            </a:r>
          </a:p>
          <a:p>
            <a:pPr marL="342900" indent="-342900">
              <a:buFont typeface="Arial" charset="0"/>
              <a:buChar char="•"/>
            </a:pPr>
            <a:r>
              <a:rPr lang="ru-RU" sz="2400" dirty="0" smtClean="0"/>
              <a:t>Сохранение пользовательских настроек при перезапуске программы</a:t>
            </a:r>
          </a:p>
          <a:p>
            <a:pPr marL="342900" indent="-342900">
              <a:buFont typeface="Arial" charset="0"/>
              <a:buChar char="•"/>
            </a:pPr>
            <a:r>
              <a:rPr lang="ru-RU" sz="2400" dirty="0" smtClean="0"/>
              <a:t>Создавать «глубокую» копию объекта</a:t>
            </a:r>
          </a:p>
          <a:p>
            <a:pPr marL="342900" indent="-342900">
              <a:buFont typeface="Arial" charset="0"/>
              <a:buChar char="•"/>
            </a:pPr>
            <a:r>
              <a:rPr lang="is-IS" sz="2400" dirty="0" smtClean="0"/>
              <a:t>…</a:t>
            </a:r>
            <a:endParaRPr lang="ru-RU" sz="2400" dirty="0"/>
          </a:p>
        </p:txBody>
      </p:sp>
      <p:sp>
        <p:nvSpPr>
          <p:cNvPr id="4" name="Прямоугольник 3"/>
          <p:cNvSpPr/>
          <p:nvPr/>
        </p:nvSpPr>
        <p:spPr>
          <a:xfrm>
            <a:off x="611560" y="3939902"/>
            <a:ext cx="770485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ru-RU" dirty="0" smtClean="0"/>
              <a:t>Неужели каждый раз нужно заново разрабатывать механизм </a:t>
            </a:r>
            <a:r>
              <a:rPr lang="en-US" dirty="0" smtClean="0"/>
              <a:t/>
            </a:r>
            <a:br>
              <a:rPr lang="en-US" dirty="0" smtClean="0"/>
            </a:br>
            <a:r>
              <a:rPr lang="ru-RU" dirty="0" smtClean="0"/>
              <a:t>сохранения и считывания состояния объекта?</a:t>
            </a:r>
            <a:endParaRPr lang="ru-RU" dirty="0"/>
          </a:p>
        </p:txBody>
      </p:sp>
    </p:spTree>
    <p:extLst>
      <p:ext uri="{BB962C8B-B14F-4D97-AF65-F5344CB8AC3E}">
        <p14:creationId xmlns:p14="http://schemas.microsoft.com/office/powerpoint/2010/main" val="205666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smtClean="0"/>
              <a:t>Java serialization API</a:t>
            </a:r>
            <a:endParaRPr lang="ru-RU" dirty="0"/>
          </a:p>
        </p:txBody>
      </p:sp>
      <p:sp>
        <p:nvSpPr>
          <p:cNvPr id="3" name="TextBox 2"/>
          <p:cNvSpPr txBox="1"/>
          <p:nvPr/>
        </p:nvSpPr>
        <p:spPr>
          <a:xfrm>
            <a:off x="1043608" y="915566"/>
            <a:ext cx="7210848" cy="400110"/>
          </a:xfrm>
          <a:prstGeom prst="rect">
            <a:avLst/>
          </a:prstGeom>
          <a:noFill/>
        </p:spPr>
        <p:txBody>
          <a:bodyPr wrap="square" rtlCol="0">
            <a:spAutoFit/>
          </a:bodyPr>
          <a:lstStyle/>
          <a:p>
            <a:pPr marL="285750" indent="-285750">
              <a:spcAft>
                <a:spcPts val="600"/>
              </a:spcAft>
              <a:buFont typeface="Arial" charset="0"/>
              <a:buChar char="•"/>
            </a:pPr>
            <a:r>
              <a:rPr lang="en-US" sz="2000" b="1" dirty="0" smtClean="0">
                <a:solidFill>
                  <a:srgbClr val="000080"/>
                </a:solidFill>
              </a:rPr>
              <a:t>interface </a:t>
            </a:r>
            <a:r>
              <a:rPr lang="en-US" sz="2000" dirty="0" err="1" smtClean="0"/>
              <a:t>Serializable</a:t>
            </a:r>
            <a:r>
              <a:rPr lang="ru-RU" sz="2000" dirty="0" smtClean="0"/>
              <a:t> </a:t>
            </a:r>
            <a:r>
              <a:rPr lang="en-US" sz="2000" dirty="0" smtClean="0"/>
              <a:t>{ }</a:t>
            </a:r>
          </a:p>
        </p:txBody>
      </p:sp>
      <p:sp>
        <p:nvSpPr>
          <p:cNvPr id="4" name="TextBox 3"/>
          <p:cNvSpPr txBox="1"/>
          <p:nvPr/>
        </p:nvSpPr>
        <p:spPr>
          <a:xfrm>
            <a:off x="1043608" y="1338422"/>
            <a:ext cx="6473119" cy="1554272"/>
          </a:xfrm>
          <a:prstGeom prst="rect">
            <a:avLst/>
          </a:prstGeom>
          <a:noFill/>
        </p:spPr>
        <p:txBody>
          <a:bodyPr wrap="none" rtlCol="0">
            <a:spAutoFit/>
          </a:bodyPr>
          <a:lstStyle/>
          <a:p>
            <a:pPr marL="285750" indent="-285750">
              <a:spcAft>
                <a:spcPts val="600"/>
              </a:spcAft>
              <a:buFont typeface="Arial" charset="0"/>
              <a:buChar char="•"/>
            </a:pPr>
            <a:r>
              <a:rPr lang="en-US" b="1" dirty="0">
                <a:solidFill>
                  <a:srgbClr val="000080"/>
                </a:solidFill>
              </a:rPr>
              <a:t>interface </a:t>
            </a:r>
            <a:r>
              <a:rPr lang="en-US" dirty="0" err="1"/>
              <a:t>Externalizable</a:t>
            </a:r>
            <a:r>
              <a:rPr lang="en-US" dirty="0"/>
              <a:t> </a:t>
            </a:r>
            <a:r>
              <a:rPr lang="en-US" b="1" dirty="0">
                <a:solidFill>
                  <a:srgbClr val="000080"/>
                </a:solidFill>
              </a:rPr>
              <a:t>extends </a:t>
            </a:r>
            <a:r>
              <a:rPr lang="en-US" dirty="0" err="1"/>
              <a:t>java.io.Serializable</a:t>
            </a:r>
            <a:r>
              <a:rPr lang="en-US" dirty="0"/>
              <a:t> {</a:t>
            </a:r>
            <a:br>
              <a:rPr lang="en-US" dirty="0"/>
            </a:br>
            <a:r>
              <a:rPr lang="en-US" dirty="0"/>
              <a:t>        </a:t>
            </a:r>
            <a:r>
              <a:rPr lang="en-US" b="1" dirty="0">
                <a:solidFill>
                  <a:srgbClr val="000080"/>
                </a:solidFill>
              </a:rPr>
              <a:t>void </a:t>
            </a:r>
            <a:r>
              <a:rPr lang="en-US" dirty="0" err="1"/>
              <a:t>writeExternal</a:t>
            </a:r>
            <a:r>
              <a:rPr lang="en-US" dirty="0"/>
              <a:t>(</a:t>
            </a:r>
            <a:r>
              <a:rPr lang="en-US" dirty="0" err="1"/>
              <a:t>ObjectOutput</a:t>
            </a:r>
            <a:r>
              <a:rPr lang="en-US" dirty="0"/>
              <a:t> out) </a:t>
            </a:r>
            <a:r>
              <a:rPr lang="en-US" b="1" dirty="0">
                <a:solidFill>
                  <a:srgbClr val="000080"/>
                </a:solidFill>
              </a:rPr>
              <a:t>throws </a:t>
            </a:r>
            <a:r>
              <a:rPr lang="en-US" dirty="0" err="1"/>
              <a:t>IOException</a:t>
            </a:r>
            <a:r>
              <a:rPr lang="en-US" dirty="0"/>
              <a:t>;</a:t>
            </a:r>
            <a:br>
              <a:rPr lang="en-US" dirty="0"/>
            </a:br>
            <a:r>
              <a:rPr lang="en-US" dirty="0"/>
              <a:t>        </a:t>
            </a:r>
            <a:r>
              <a:rPr lang="en-US" b="1" dirty="0">
                <a:solidFill>
                  <a:srgbClr val="000080"/>
                </a:solidFill>
              </a:rPr>
              <a:t>void </a:t>
            </a:r>
            <a:r>
              <a:rPr lang="en-US" dirty="0" err="1"/>
              <a:t>readExternal</a:t>
            </a:r>
            <a:r>
              <a:rPr lang="en-US" dirty="0"/>
              <a:t>(</a:t>
            </a:r>
            <a:r>
              <a:rPr lang="en-US" dirty="0" err="1"/>
              <a:t>ObjectInput</a:t>
            </a:r>
            <a:r>
              <a:rPr lang="en-US" dirty="0"/>
              <a:t> in)</a:t>
            </a:r>
          </a:p>
          <a:p>
            <a:pPr>
              <a:spcAft>
                <a:spcPts val="600"/>
              </a:spcAft>
            </a:pPr>
            <a:r>
              <a:rPr lang="en-US" dirty="0"/>
              <a:t>		  </a:t>
            </a:r>
            <a:r>
              <a:rPr lang="en-US" b="1" dirty="0">
                <a:solidFill>
                  <a:srgbClr val="000080"/>
                </a:solidFill>
              </a:rPr>
              <a:t>throws </a:t>
            </a:r>
            <a:r>
              <a:rPr lang="en-US" dirty="0" err="1"/>
              <a:t>IOException</a:t>
            </a:r>
            <a:r>
              <a:rPr lang="en-US" dirty="0"/>
              <a:t>, </a:t>
            </a:r>
            <a:r>
              <a:rPr lang="en-US" dirty="0" err="1"/>
              <a:t>ClassNotFoundException</a:t>
            </a:r>
            <a:r>
              <a:rPr lang="en-US" dirty="0"/>
              <a:t>;</a:t>
            </a:r>
            <a:br>
              <a:rPr lang="en-US" dirty="0"/>
            </a:br>
            <a:r>
              <a:rPr lang="en-US" dirty="0"/>
              <a:t>      </a:t>
            </a:r>
            <a:r>
              <a:rPr lang="en-US" dirty="0" smtClean="0"/>
              <a:t>}</a:t>
            </a:r>
            <a:endParaRPr lang="ru-RU" dirty="0"/>
          </a:p>
        </p:txBody>
      </p:sp>
      <p:sp>
        <p:nvSpPr>
          <p:cNvPr id="5" name="TextBox 4"/>
          <p:cNvSpPr txBox="1"/>
          <p:nvPr/>
        </p:nvSpPr>
        <p:spPr>
          <a:xfrm>
            <a:off x="1043608" y="2930546"/>
            <a:ext cx="5401415" cy="723275"/>
          </a:xfrm>
          <a:prstGeom prst="rect">
            <a:avLst/>
          </a:prstGeom>
          <a:noFill/>
        </p:spPr>
        <p:txBody>
          <a:bodyPr wrap="none" rtlCol="0">
            <a:spAutoFit/>
          </a:bodyPr>
          <a:lstStyle/>
          <a:p>
            <a:pPr marL="342900" indent="-342900">
              <a:spcAft>
                <a:spcPts val="600"/>
              </a:spcAft>
              <a:buFont typeface="Arial" charset="0"/>
              <a:buChar char="•"/>
            </a:pPr>
            <a:r>
              <a:rPr lang="en-US" b="1" dirty="0">
                <a:solidFill>
                  <a:srgbClr val="000080"/>
                </a:solidFill>
              </a:rPr>
              <a:t>class </a:t>
            </a:r>
            <a:r>
              <a:rPr lang="en-US" dirty="0" err="1"/>
              <a:t>ObjectOutputStream</a:t>
            </a:r>
            <a:r>
              <a:rPr lang="ru-RU" dirty="0"/>
              <a:t> </a:t>
            </a:r>
            <a:r>
              <a:rPr lang="en-US" b="1" dirty="0">
                <a:solidFill>
                  <a:srgbClr val="000080"/>
                </a:solidFill>
              </a:rPr>
              <a:t>extends </a:t>
            </a:r>
            <a:r>
              <a:rPr lang="en-US" dirty="0" err="1" smtClean="0"/>
              <a:t>OutputStream</a:t>
            </a:r>
            <a:r>
              <a:rPr lang="en-US" dirty="0" smtClean="0"/>
              <a:t> </a:t>
            </a:r>
            <a:r>
              <a:rPr lang="is-IS" dirty="0" smtClean="0"/>
              <a:t>…</a:t>
            </a:r>
            <a:endParaRPr lang="is-IS" dirty="0"/>
          </a:p>
          <a:p>
            <a:pPr marL="342900" indent="-342900">
              <a:spcAft>
                <a:spcPts val="600"/>
              </a:spcAft>
              <a:buFont typeface="Arial" charset="0"/>
              <a:buChar char="•"/>
            </a:pPr>
            <a:r>
              <a:rPr lang="en-US" b="1" dirty="0">
                <a:solidFill>
                  <a:srgbClr val="000080"/>
                </a:solidFill>
              </a:rPr>
              <a:t>class </a:t>
            </a:r>
            <a:r>
              <a:rPr lang="en-US" dirty="0" err="1"/>
              <a:t>ObjectInputStream</a:t>
            </a:r>
            <a:r>
              <a:rPr lang="en-US" dirty="0"/>
              <a:t> </a:t>
            </a:r>
            <a:r>
              <a:rPr lang="en-US" b="1" dirty="0">
                <a:solidFill>
                  <a:srgbClr val="000080"/>
                </a:solidFill>
              </a:rPr>
              <a:t>extends </a:t>
            </a:r>
            <a:r>
              <a:rPr lang="en-US" dirty="0" err="1" smtClean="0"/>
              <a:t>InputStream</a:t>
            </a:r>
            <a:r>
              <a:rPr lang="en-US" dirty="0" smtClean="0"/>
              <a:t> </a:t>
            </a:r>
            <a:r>
              <a:rPr lang="is-IS" dirty="0" smtClean="0"/>
              <a:t>…</a:t>
            </a:r>
            <a:endParaRPr lang="en-US" dirty="0"/>
          </a:p>
        </p:txBody>
      </p:sp>
      <p:sp>
        <p:nvSpPr>
          <p:cNvPr id="6" name="TextBox 5"/>
          <p:cNvSpPr txBox="1"/>
          <p:nvPr/>
        </p:nvSpPr>
        <p:spPr>
          <a:xfrm>
            <a:off x="1050504" y="3691673"/>
            <a:ext cx="2242089" cy="1077218"/>
          </a:xfrm>
          <a:prstGeom prst="rect">
            <a:avLst/>
          </a:prstGeom>
          <a:noFill/>
        </p:spPr>
        <p:txBody>
          <a:bodyPr wrap="none" rtlCol="0">
            <a:spAutoFit/>
          </a:bodyPr>
          <a:lstStyle/>
          <a:p>
            <a:pPr marL="342900" indent="-342900">
              <a:spcAft>
                <a:spcPts val="600"/>
              </a:spcAft>
              <a:buFont typeface="Arial" charset="0"/>
              <a:buChar char="•"/>
            </a:pPr>
            <a:r>
              <a:rPr lang="en-US" b="1" dirty="0">
                <a:solidFill>
                  <a:srgbClr val="000080"/>
                </a:solidFill>
              </a:rPr>
              <a:t>transient</a:t>
            </a:r>
            <a:r>
              <a:rPr lang="en-US" dirty="0"/>
              <a:t> keyword</a:t>
            </a:r>
          </a:p>
          <a:p>
            <a:pPr marL="342900" indent="-342900">
              <a:spcAft>
                <a:spcPts val="600"/>
              </a:spcAft>
              <a:buFont typeface="Arial" charset="0"/>
              <a:buChar char="•"/>
            </a:pPr>
            <a:r>
              <a:rPr lang="ru-RU" dirty="0">
                <a:solidFill>
                  <a:srgbClr val="FF0000"/>
                </a:solidFill>
              </a:rPr>
              <a:t>«Магия»</a:t>
            </a:r>
          </a:p>
          <a:p>
            <a:endParaRPr lang="ru-RU" dirty="0"/>
          </a:p>
        </p:txBody>
      </p:sp>
    </p:spTree>
    <p:extLst>
      <p:ext uri="{BB962C8B-B14F-4D97-AF65-F5344CB8AC3E}">
        <p14:creationId xmlns:p14="http://schemas.microsoft.com/office/powerpoint/2010/main" val="33348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900" decel="100000" fill="hold"/>
                                        <p:tgtEl>
                                          <p:spTgt spid="5"/>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900" decel="100000" fill="hold"/>
                                        <p:tgtEl>
                                          <p:spTgt spid="6"/>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en-US" dirty="0" smtClean="0"/>
              <a:t>Java Serialization API</a:t>
            </a:r>
            <a:endParaRPr lang="ru-RU" dirty="0"/>
          </a:p>
        </p:txBody>
      </p:sp>
      <p:sp>
        <p:nvSpPr>
          <p:cNvPr id="3" name="TextBox 2"/>
          <p:cNvSpPr txBox="1"/>
          <p:nvPr/>
        </p:nvSpPr>
        <p:spPr>
          <a:xfrm>
            <a:off x="683568" y="699542"/>
            <a:ext cx="7748660" cy="4247317"/>
          </a:xfrm>
          <a:prstGeom prst="rect">
            <a:avLst/>
          </a:prstGeom>
          <a:noFill/>
        </p:spPr>
        <p:txBody>
          <a:bodyPr wrap="none" rtlCol="0">
            <a:spAutoFit/>
          </a:bodyPr>
          <a:lstStyle/>
          <a:p>
            <a:r>
              <a:rPr lang="ru-RU" sz="2000" dirty="0" smtClean="0"/>
              <a:t>Для встроенного механизма </a:t>
            </a:r>
            <a:r>
              <a:rPr lang="ru-RU" sz="2000" dirty="0" err="1" smtClean="0"/>
              <a:t>сериализации</a:t>
            </a:r>
            <a:r>
              <a:rPr lang="ru-RU" sz="2000" dirty="0" smtClean="0"/>
              <a:t> необходимо чтобы</a:t>
            </a:r>
          </a:p>
          <a:p>
            <a:pPr marL="342900" indent="-342900">
              <a:lnSpc>
                <a:spcPct val="150000"/>
              </a:lnSpc>
              <a:buFont typeface="+mj-lt"/>
              <a:buAutoNum type="arabicPeriod"/>
            </a:pPr>
            <a:r>
              <a:rPr lang="ru-RU" dirty="0" smtClean="0"/>
              <a:t>Класс реализовывал интерфейс </a:t>
            </a:r>
            <a:r>
              <a:rPr lang="en-US" dirty="0" err="1" smtClean="0"/>
              <a:t>java.io.Serializable</a:t>
            </a:r>
            <a:r>
              <a:rPr lang="ru-RU" dirty="0" smtClean="0"/>
              <a:t>;</a:t>
            </a:r>
            <a:endParaRPr lang="en-US" dirty="0" smtClean="0"/>
          </a:p>
          <a:p>
            <a:pPr marL="342900" indent="-342900">
              <a:lnSpc>
                <a:spcPct val="150000"/>
              </a:lnSpc>
              <a:buFont typeface="+mj-lt"/>
              <a:buAutoNum type="arabicPeriod"/>
            </a:pPr>
            <a:r>
              <a:rPr lang="ru-RU" dirty="0" smtClean="0"/>
              <a:t>Были определены поля, участвующие в </a:t>
            </a:r>
            <a:r>
              <a:rPr lang="ru-RU" dirty="0" err="1" smtClean="0"/>
              <a:t>сериализации</a:t>
            </a:r>
            <a:endParaRPr lang="ru-RU" dirty="0" smtClean="0"/>
          </a:p>
          <a:p>
            <a:pPr marL="342900" indent="-342900">
              <a:lnSpc>
                <a:spcPct val="150000"/>
              </a:lnSpc>
              <a:buFont typeface="+mj-lt"/>
              <a:buAutoNum type="arabicPeriod"/>
            </a:pPr>
            <a:endParaRPr lang="ru-RU" dirty="0" smtClean="0"/>
          </a:p>
          <a:p>
            <a:pPr marL="800100" lvl="1" indent="-342900">
              <a:lnSpc>
                <a:spcPct val="150000"/>
              </a:lnSpc>
              <a:buFont typeface="Arial" charset="0"/>
              <a:buChar char="•"/>
            </a:pPr>
            <a:r>
              <a:rPr lang="ru-RU" dirty="0" smtClean="0"/>
              <a:t>Стандартно это все поля не помеченные ключевым словом </a:t>
            </a:r>
            <a:r>
              <a:rPr lang="en-US" dirty="0" smtClean="0"/>
              <a:t>transient</a:t>
            </a:r>
          </a:p>
          <a:p>
            <a:pPr marL="800100" lvl="1" indent="-342900">
              <a:lnSpc>
                <a:spcPct val="150000"/>
              </a:lnSpc>
              <a:buFont typeface="Arial" charset="0"/>
              <a:buChar char="•"/>
            </a:pPr>
            <a:r>
              <a:rPr lang="ru-RU" dirty="0" smtClean="0"/>
              <a:t>Можно явно указать список полей для </a:t>
            </a:r>
            <a:r>
              <a:rPr lang="ru-RU" dirty="0" err="1" smtClean="0"/>
              <a:t>сериализации</a:t>
            </a:r>
            <a:endParaRPr lang="ru-RU" dirty="0" smtClean="0"/>
          </a:p>
          <a:p>
            <a:pPr lvl="1"/>
            <a:r>
              <a:rPr lang="ru-RU" b="1" dirty="0" smtClean="0">
                <a:solidFill>
                  <a:srgbClr val="000080"/>
                </a:solidFill>
              </a:rPr>
              <a:t>	</a:t>
            </a:r>
            <a:r>
              <a:rPr lang="en-US" b="1" dirty="0">
                <a:solidFill>
                  <a:srgbClr val="000080"/>
                </a:solidFill>
              </a:rPr>
              <a:t>private static final </a:t>
            </a:r>
            <a:r>
              <a:rPr lang="en-US" dirty="0" err="1"/>
              <a:t>ObjectStreamField</a:t>
            </a:r>
            <a:r>
              <a:rPr lang="en-US" dirty="0"/>
              <a:t>[] </a:t>
            </a:r>
            <a:r>
              <a:rPr lang="en-US" b="1" i="1" dirty="0" err="1">
                <a:solidFill>
                  <a:srgbClr val="660E7A"/>
                </a:solidFill>
              </a:rPr>
              <a:t>serialPersistentFields</a:t>
            </a:r>
            <a:r>
              <a:rPr lang="en-US" b="1" i="1" dirty="0">
                <a:solidFill>
                  <a:srgbClr val="660E7A"/>
                </a:solidFill>
              </a:rPr>
              <a:t> </a:t>
            </a:r>
            <a:r>
              <a:rPr lang="en-US" dirty="0"/>
              <a:t>= </a:t>
            </a:r>
            <a:endParaRPr lang="en-US" dirty="0" smtClean="0"/>
          </a:p>
          <a:p>
            <a:pPr lvl="1"/>
            <a:r>
              <a:rPr lang="en-US" dirty="0"/>
              <a:t>	</a:t>
            </a:r>
            <a:r>
              <a:rPr lang="en-US" dirty="0" smtClean="0"/>
              <a:t>		{ </a:t>
            </a:r>
            <a:r>
              <a:rPr lang="en-US" b="1" dirty="0" smtClean="0">
                <a:solidFill>
                  <a:srgbClr val="000080"/>
                </a:solidFill>
              </a:rPr>
              <a:t>new </a:t>
            </a:r>
            <a:r>
              <a:rPr lang="en-US" dirty="0" err="1"/>
              <a:t>ObjectStreamField</a:t>
            </a:r>
            <a:r>
              <a:rPr lang="en-US" dirty="0"/>
              <a:t>(</a:t>
            </a:r>
            <a:r>
              <a:rPr lang="en-US" b="1" dirty="0">
                <a:solidFill>
                  <a:srgbClr val="008000"/>
                </a:solidFill>
              </a:rPr>
              <a:t>"name"</a:t>
            </a:r>
            <a:r>
              <a:rPr lang="en-US" dirty="0"/>
              <a:t>, </a:t>
            </a:r>
            <a:r>
              <a:rPr lang="en-US" dirty="0" err="1"/>
              <a:t>String.</a:t>
            </a:r>
            <a:r>
              <a:rPr lang="en-US" b="1" dirty="0" err="1">
                <a:solidFill>
                  <a:srgbClr val="000080"/>
                </a:solidFill>
              </a:rPr>
              <a:t>class</a:t>
            </a:r>
            <a:r>
              <a:rPr lang="en-US" dirty="0" smtClean="0"/>
              <a:t>) };</a:t>
            </a:r>
          </a:p>
          <a:p>
            <a:pPr marL="342900" indent="-342900">
              <a:lnSpc>
                <a:spcPct val="150000"/>
              </a:lnSpc>
              <a:buFont typeface="+mj-lt"/>
              <a:buAutoNum type="arabicPeriod"/>
            </a:pPr>
            <a:endParaRPr lang="ru-RU" dirty="0" smtClean="0"/>
          </a:p>
          <a:p>
            <a:pPr marL="342900" indent="-342900">
              <a:lnSpc>
                <a:spcPct val="150000"/>
              </a:lnSpc>
              <a:buFont typeface="+mj-lt"/>
              <a:buAutoNum type="arabicPeriod"/>
            </a:pPr>
            <a:r>
              <a:rPr lang="ru-RU" dirty="0" smtClean="0"/>
              <a:t>Был доступен конструктор без аргументов первого не </a:t>
            </a:r>
            <a:r>
              <a:rPr lang="ru-RU" dirty="0" err="1" smtClean="0"/>
              <a:t>сериализуемого</a:t>
            </a:r>
            <a:r>
              <a:rPr lang="ru-RU" dirty="0" smtClean="0"/>
              <a:t> </a:t>
            </a:r>
            <a:br>
              <a:rPr lang="ru-RU" dirty="0" smtClean="0"/>
            </a:br>
            <a:r>
              <a:rPr lang="ru-RU" dirty="0" smtClean="0"/>
              <a:t>родительского класса</a:t>
            </a:r>
            <a:endParaRPr lang="ru-RU" dirty="0"/>
          </a:p>
        </p:txBody>
      </p:sp>
    </p:spTree>
    <p:extLst>
      <p:ext uri="{BB962C8B-B14F-4D97-AF65-F5344CB8AC3E}">
        <p14:creationId xmlns:p14="http://schemas.microsoft.com/office/powerpoint/2010/main" val="1684259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51520" y="123478"/>
            <a:ext cx="6552728" cy="323165"/>
          </a:xfrm>
        </p:spPr>
        <p:txBody>
          <a:bodyPr/>
          <a:lstStyle/>
          <a:p>
            <a:r>
              <a:rPr lang="ru-RU" dirty="0" smtClean="0"/>
              <a:t>Пример </a:t>
            </a:r>
            <a:r>
              <a:rPr lang="ru-RU" dirty="0" err="1" smtClean="0"/>
              <a:t>сериализуемого</a:t>
            </a:r>
            <a:r>
              <a:rPr lang="ru-RU" dirty="0" smtClean="0"/>
              <a:t> объекта</a:t>
            </a:r>
            <a:endParaRPr lang="ru-RU" dirty="0"/>
          </a:p>
        </p:txBody>
      </p:sp>
      <p:sp>
        <p:nvSpPr>
          <p:cNvPr id="3" name="TextBox 2"/>
          <p:cNvSpPr txBox="1"/>
          <p:nvPr/>
        </p:nvSpPr>
        <p:spPr>
          <a:xfrm>
            <a:off x="2051720" y="771550"/>
            <a:ext cx="5418471" cy="4247317"/>
          </a:xfrm>
          <a:prstGeom prst="rect">
            <a:avLst/>
          </a:prstGeom>
          <a:noFill/>
        </p:spPr>
        <p:txBody>
          <a:bodyPr wrap="none" rtlCol="0">
            <a:spAutoFit/>
          </a:bodyPr>
          <a:lstStyle/>
          <a:p>
            <a:r>
              <a:rPr lang="en-US" b="1" dirty="0">
                <a:solidFill>
                  <a:srgbClr val="000080"/>
                </a:solidFill>
              </a:rPr>
              <a:t>class </a:t>
            </a:r>
            <a:r>
              <a:rPr lang="en-US" dirty="0" err="1"/>
              <a:t>SerializableObject</a:t>
            </a:r>
            <a:r>
              <a:rPr lang="en-US" dirty="0"/>
              <a:t> </a:t>
            </a:r>
            <a:r>
              <a:rPr lang="en-US" b="1" dirty="0">
                <a:solidFill>
                  <a:srgbClr val="000080"/>
                </a:solidFill>
              </a:rPr>
              <a:t>implements </a:t>
            </a:r>
            <a:r>
              <a:rPr lang="en-US" dirty="0" err="1"/>
              <a:t>Serializable</a:t>
            </a:r>
            <a:r>
              <a:rPr lang="en-US" dirty="0"/>
              <a:t> </a:t>
            </a:r>
            <a:r>
              <a:rPr lang="en-US" dirty="0" smtClean="0"/>
              <a:t>{</a:t>
            </a:r>
            <a:r>
              <a:rPr lang="en-US" dirty="0"/>
              <a:t/>
            </a:r>
            <a:br>
              <a:rPr lang="en-US" dirty="0"/>
            </a:br>
            <a:r>
              <a:rPr lang="en-US" dirty="0"/>
              <a:t>    </a:t>
            </a:r>
            <a:r>
              <a:rPr lang="en-US" b="1" dirty="0">
                <a:solidFill>
                  <a:srgbClr val="000080"/>
                </a:solidFill>
              </a:rPr>
              <a:t>private </a:t>
            </a:r>
            <a:r>
              <a:rPr lang="en-US" dirty="0"/>
              <a:t>Student[] </a:t>
            </a:r>
            <a:r>
              <a:rPr lang="en-US" b="1" dirty="0">
                <a:solidFill>
                  <a:srgbClr val="660E7A"/>
                </a:solidFill>
              </a:rPr>
              <a:t>students </a:t>
            </a:r>
            <a:r>
              <a:rPr lang="en-US" dirty="0"/>
              <a:t>= {</a:t>
            </a:r>
            <a:r>
              <a:rPr lang="en-US" b="1" dirty="0">
                <a:solidFill>
                  <a:srgbClr val="000080"/>
                </a:solidFill>
              </a:rPr>
              <a:t>new </a:t>
            </a:r>
            <a:r>
              <a:rPr lang="en-US" dirty="0"/>
              <a:t>Student</a:t>
            </a:r>
            <a:r>
              <a:rPr lang="en-US" dirty="0" smtClean="0"/>
              <a:t>(</a:t>
            </a:r>
            <a:r>
              <a:rPr lang="en-US" b="1" dirty="0" smtClean="0">
                <a:solidFill>
                  <a:srgbClr val="008000"/>
                </a:solidFill>
              </a:rPr>
              <a:t>”Name"</a:t>
            </a:r>
            <a:r>
              <a:rPr lang="en-US" dirty="0" smtClean="0"/>
              <a:t>)};</a:t>
            </a:r>
            <a:r>
              <a:rPr lang="en-US" dirty="0"/>
              <a:t/>
            </a:r>
            <a:br>
              <a:rPr lang="en-US" dirty="0"/>
            </a:br>
            <a:r>
              <a:rPr lang="en-US" dirty="0"/>
              <a:t/>
            </a:r>
            <a:br>
              <a:rPr lang="en-US" dirty="0"/>
            </a:br>
            <a:r>
              <a:rPr lang="en-US" dirty="0"/>
              <a:t>    </a:t>
            </a:r>
            <a:r>
              <a:rPr lang="en-US" i="1" dirty="0">
                <a:solidFill>
                  <a:srgbClr val="808080"/>
                </a:solidFill>
              </a:rPr>
              <a:t>// ...</a:t>
            </a:r>
            <a:br>
              <a:rPr lang="en-US" i="1" dirty="0">
                <a:solidFill>
                  <a:srgbClr val="808080"/>
                </a:solidFill>
              </a:rPr>
            </a:br>
            <a:r>
              <a:rPr lang="en-US" dirty="0"/>
              <a:t>}</a:t>
            </a:r>
            <a:br>
              <a:rPr lang="en-US" dirty="0"/>
            </a:br>
            <a:r>
              <a:rPr lang="en-US" dirty="0"/>
              <a:t/>
            </a:r>
            <a:br>
              <a:rPr lang="en-US" dirty="0"/>
            </a:br>
            <a:r>
              <a:rPr lang="en-US" b="1" dirty="0">
                <a:solidFill>
                  <a:srgbClr val="000080"/>
                </a:solidFill>
              </a:rPr>
              <a:t>class </a:t>
            </a:r>
            <a:r>
              <a:rPr lang="en-US" dirty="0"/>
              <a:t>Student </a:t>
            </a:r>
            <a:r>
              <a:rPr lang="en-US" b="1" dirty="0">
                <a:solidFill>
                  <a:srgbClr val="000080"/>
                </a:solidFill>
              </a:rPr>
              <a:t>implements </a:t>
            </a:r>
            <a:r>
              <a:rPr lang="en-US" dirty="0" err="1"/>
              <a:t>Serializable</a:t>
            </a:r>
            <a:r>
              <a:rPr lang="en-US" dirty="0"/>
              <a:t> {</a:t>
            </a:r>
            <a:br>
              <a:rPr lang="en-US" dirty="0"/>
            </a:br>
            <a:r>
              <a:rPr lang="en-US" dirty="0"/>
              <a:t>    </a:t>
            </a:r>
            <a:r>
              <a:rPr lang="en-US" b="1" dirty="0">
                <a:solidFill>
                  <a:srgbClr val="000080"/>
                </a:solidFill>
              </a:rPr>
              <a:t>private </a:t>
            </a:r>
            <a:r>
              <a:rPr lang="en-US" dirty="0"/>
              <a:t>String </a:t>
            </a:r>
            <a:r>
              <a:rPr lang="en-US" b="1" dirty="0">
                <a:solidFill>
                  <a:srgbClr val="660E7A"/>
                </a:solidFill>
              </a:rPr>
              <a:t>name</a:t>
            </a:r>
            <a:r>
              <a:rPr lang="en-US" dirty="0"/>
              <a:t>;</a:t>
            </a:r>
            <a:br>
              <a:rPr lang="en-US" dirty="0"/>
            </a:br>
            <a:r>
              <a:rPr lang="en-US" dirty="0"/>
              <a:t/>
            </a:r>
            <a:br>
              <a:rPr lang="en-US" dirty="0"/>
            </a:br>
            <a:r>
              <a:rPr lang="en-US" dirty="0"/>
              <a:t>    Student(String name) {</a:t>
            </a:r>
            <a:br>
              <a:rPr lang="en-US" dirty="0"/>
            </a:br>
            <a:r>
              <a:rPr lang="en-US" dirty="0"/>
              <a:t>        </a:t>
            </a:r>
            <a:r>
              <a:rPr lang="en-US" b="1" dirty="0" err="1">
                <a:solidFill>
                  <a:srgbClr val="000080"/>
                </a:solidFill>
              </a:rPr>
              <a:t>this</a:t>
            </a:r>
            <a:r>
              <a:rPr lang="en-US" dirty="0" err="1"/>
              <a:t>.</a:t>
            </a:r>
            <a:r>
              <a:rPr lang="en-US" b="1" dirty="0" err="1">
                <a:solidFill>
                  <a:srgbClr val="660E7A"/>
                </a:solidFill>
              </a:rPr>
              <a:t>name</a:t>
            </a:r>
            <a:r>
              <a:rPr lang="en-US" b="1" dirty="0">
                <a:solidFill>
                  <a:srgbClr val="660E7A"/>
                </a:solidFill>
              </a:rPr>
              <a:t> </a:t>
            </a:r>
            <a:r>
              <a:rPr lang="en-US" dirty="0"/>
              <a:t>= name;</a:t>
            </a:r>
            <a:br>
              <a:rPr lang="en-US" dirty="0"/>
            </a:br>
            <a:r>
              <a:rPr lang="en-US" dirty="0"/>
              <a:t>    }</a:t>
            </a:r>
            <a:br>
              <a:rPr lang="en-US" dirty="0"/>
            </a:br>
            <a:r>
              <a:rPr lang="en-US" dirty="0"/>
              <a:t> </a:t>
            </a:r>
            <a:endParaRPr lang="en-US" dirty="0" smtClean="0"/>
          </a:p>
          <a:p>
            <a:r>
              <a:rPr lang="en-US" dirty="0" smtClean="0"/>
              <a:t>   </a:t>
            </a:r>
            <a:r>
              <a:rPr lang="en-US" i="1" dirty="0">
                <a:solidFill>
                  <a:srgbClr val="808080"/>
                </a:solidFill>
              </a:rPr>
              <a:t>// ...</a:t>
            </a:r>
            <a:br>
              <a:rPr lang="en-US" i="1" dirty="0">
                <a:solidFill>
                  <a:srgbClr val="808080"/>
                </a:solidFill>
              </a:rPr>
            </a:br>
            <a:r>
              <a:rPr lang="en-US" dirty="0" smtClean="0"/>
              <a:t>}</a:t>
            </a:r>
            <a:endParaRPr lang="ru-RU" dirty="0"/>
          </a:p>
        </p:txBody>
      </p:sp>
    </p:spTree>
    <p:extLst>
      <p:ext uri="{BB962C8B-B14F-4D97-AF65-F5344CB8AC3E}">
        <p14:creationId xmlns:p14="http://schemas.microsoft.com/office/powerpoint/2010/main" val="304089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Как </a:t>
            </a:r>
            <a:r>
              <a:rPr lang="ru-RU" dirty="0" err="1" smtClean="0"/>
              <a:t>сериализовать</a:t>
            </a:r>
            <a:r>
              <a:rPr lang="ru-RU" dirty="0" smtClean="0"/>
              <a:t> данные?</a:t>
            </a:r>
            <a:endParaRPr lang="ru-RU" dirty="0"/>
          </a:p>
        </p:txBody>
      </p:sp>
      <p:sp>
        <p:nvSpPr>
          <p:cNvPr id="3" name="TextBox 2"/>
          <p:cNvSpPr txBox="1"/>
          <p:nvPr/>
        </p:nvSpPr>
        <p:spPr>
          <a:xfrm>
            <a:off x="709315" y="699542"/>
            <a:ext cx="6612579" cy="2031325"/>
          </a:xfrm>
          <a:prstGeom prst="rect">
            <a:avLst/>
          </a:prstGeom>
          <a:noFill/>
        </p:spPr>
        <p:txBody>
          <a:bodyPr wrap="none" rtlCol="0">
            <a:spAutoFit/>
          </a:bodyPr>
          <a:lstStyle/>
          <a:p>
            <a:r>
              <a:rPr lang="en-US" b="1" dirty="0" smtClean="0">
                <a:solidFill>
                  <a:srgbClr val="000080"/>
                </a:solidFill>
              </a:rPr>
              <a:t>void </a:t>
            </a:r>
            <a:r>
              <a:rPr lang="en-US" dirty="0"/>
              <a:t>serialize(String filename, </a:t>
            </a:r>
            <a:r>
              <a:rPr lang="en-US" dirty="0" smtClean="0"/>
              <a:t>Student student) </a:t>
            </a:r>
            <a:r>
              <a:rPr lang="en-US" b="1" dirty="0">
                <a:solidFill>
                  <a:srgbClr val="000080"/>
                </a:solidFill>
              </a:rPr>
              <a:t>throws </a:t>
            </a:r>
            <a:r>
              <a:rPr lang="en-US" dirty="0" err="1"/>
              <a:t>IOException</a:t>
            </a:r>
            <a:r>
              <a:rPr lang="en-US" dirty="0"/>
              <a:t> {</a:t>
            </a:r>
            <a:br>
              <a:rPr lang="en-US" dirty="0"/>
            </a:br>
            <a:r>
              <a:rPr lang="en-US" dirty="0"/>
              <a:t>    </a:t>
            </a:r>
            <a:r>
              <a:rPr lang="en-US" b="1" dirty="0">
                <a:solidFill>
                  <a:srgbClr val="000080"/>
                </a:solidFill>
              </a:rPr>
              <a:t>try </a:t>
            </a:r>
            <a:r>
              <a:rPr lang="en-US" dirty="0"/>
              <a:t>(</a:t>
            </a:r>
            <a:r>
              <a:rPr lang="en-US" dirty="0" err="1"/>
              <a:t>FileOutputStream</a:t>
            </a:r>
            <a:r>
              <a:rPr lang="en-US" dirty="0"/>
              <a:t> </a:t>
            </a:r>
            <a:r>
              <a:rPr lang="en-US" dirty="0" err="1"/>
              <a:t>fos</a:t>
            </a:r>
            <a:r>
              <a:rPr lang="en-US" dirty="0"/>
              <a:t> = </a:t>
            </a:r>
            <a:r>
              <a:rPr lang="en-US" b="1" dirty="0">
                <a:solidFill>
                  <a:srgbClr val="000080"/>
                </a:solidFill>
              </a:rPr>
              <a:t>new </a:t>
            </a:r>
            <a:r>
              <a:rPr lang="en-US" dirty="0" err="1"/>
              <a:t>FileOutputStream</a:t>
            </a:r>
            <a:r>
              <a:rPr lang="en-US" dirty="0"/>
              <a:t>(filename);</a:t>
            </a:r>
            <a:br>
              <a:rPr lang="en-US" dirty="0"/>
            </a:br>
            <a:r>
              <a:rPr lang="en-US" dirty="0"/>
              <a:t>         </a:t>
            </a:r>
            <a:r>
              <a:rPr lang="en-US" dirty="0" err="1"/>
              <a:t>ObjectOutputStream</a:t>
            </a:r>
            <a:r>
              <a:rPr lang="en-US" dirty="0"/>
              <a:t> out = </a:t>
            </a:r>
            <a:r>
              <a:rPr lang="en-US" b="1" dirty="0">
                <a:solidFill>
                  <a:srgbClr val="000080"/>
                </a:solidFill>
              </a:rPr>
              <a:t>new </a:t>
            </a:r>
            <a:r>
              <a:rPr lang="en-US" dirty="0" err="1"/>
              <a:t>ObjectOutputStream</a:t>
            </a:r>
            <a:r>
              <a:rPr lang="en-US" dirty="0"/>
              <a:t>(</a:t>
            </a:r>
            <a:r>
              <a:rPr lang="en-US" dirty="0" err="1"/>
              <a:t>fos</a:t>
            </a:r>
            <a:r>
              <a:rPr lang="en-US" dirty="0"/>
              <a:t>))</a:t>
            </a:r>
            <a:br>
              <a:rPr lang="en-US" dirty="0"/>
            </a:br>
            <a:r>
              <a:rPr lang="en-US" dirty="0"/>
              <a:t>    {</a:t>
            </a:r>
            <a:br>
              <a:rPr lang="en-US" dirty="0"/>
            </a:br>
            <a:r>
              <a:rPr lang="en-US" dirty="0" smtClean="0"/>
              <a:t>        </a:t>
            </a:r>
            <a:r>
              <a:rPr lang="en-US" dirty="0" err="1" smtClean="0"/>
              <a:t>out.writeObject</a:t>
            </a:r>
            <a:r>
              <a:rPr lang="en-US" dirty="0" smtClean="0"/>
              <a:t>(</a:t>
            </a:r>
            <a:r>
              <a:rPr lang="en-US" dirty="0"/>
              <a:t>student</a:t>
            </a:r>
            <a:r>
              <a:rPr lang="en-US" dirty="0" smtClean="0"/>
              <a:t>);</a:t>
            </a:r>
            <a:r>
              <a:rPr lang="en-US" dirty="0"/>
              <a:t/>
            </a:r>
            <a:br>
              <a:rPr lang="en-US" dirty="0"/>
            </a:br>
            <a:r>
              <a:rPr lang="en-US" dirty="0"/>
              <a:t>    }</a:t>
            </a:r>
            <a:br>
              <a:rPr lang="en-US" dirty="0"/>
            </a:br>
            <a:r>
              <a:rPr lang="en-US" dirty="0" smtClean="0"/>
              <a:t>}</a:t>
            </a:r>
            <a:endParaRPr lang="ru-RU" dirty="0"/>
          </a:p>
        </p:txBody>
      </p:sp>
      <p:sp>
        <p:nvSpPr>
          <p:cNvPr id="4" name="Прямоугольник 3"/>
          <p:cNvSpPr/>
          <p:nvPr/>
        </p:nvSpPr>
        <p:spPr>
          <a:xfrm>
            <a:off x="709314" y="2711698"/>
            <a:ext cx="6612579" cy="2308324"/>
          </a:xfrm>
          <a:prstGeom prst="rect">
            <a:avLst/>
          </a:prstGeom>
        </p:spPr>
        <p:txBody>
          <a:bodyPr wrap="square">
            <a:spAutoFit/>
          </a:bodyPr>
          <a:lstStyle/>
          <a:p>
            <a:r>
              <a:rPr lang="en-US" dirty="0" smtClean="0"/>
              <a:t>Student </a:t>
            </a:r>
            <a:r>
              <a:rPr lang="en-US" dirty="0" err="1"/>
              <a:t>deserialize</a:t>
            </a:r>
            <a:r>
              <a:rPr lang="en-US" dirty="0"/>
              <a:t>(String filename) </a:t>
            </a:r>
            <a:r>
              <a:rPr lang="en-US" b="1" dirty="0">
                <a:solidFill>
                  <a:srgbClr val="000080"/>
                </a:solidFill>
              </a:rPr>
              <a:t>throws </a:t>
            </a:r>
            <a:r>
              <a:rPr lang="en-US" dirty="0" err="1"/>
              <a:t>IOException</a:t>
            </a:r>
            <a:r>
              <a:rPr lang="en-US" dirty="0"/>
              <a:t>, </a:t>
            </a:r>
            <a:r>
              <a:rPr lang="en-US" dirty="0" err="1"/>
              <a:t>ClassNotFoundException</a:t>
            </a:r>
            <a:r>
              <a:rPr lang="en-US" dirty="0"/>
              <a:t> {</a:t>
            </a:r>
            <a:br>
              <a:rPr lang="en-US" dirty="0"/>
            </a:br>
            <a:r>
              <a:rPr lang="en-US" dirty="0"/>
              <a:t>    </a:t>
            </a:r>
            <a:r>
              <a:rPr lang="en-US" b="1" dirty="0">
                <a:solidFill>
                  <a:srgbClr val="000080"/>
                </a:solidFill>
              </a:rPr>
              <a:t>try </a:t>
            </a:r>
            <a:r>
              <a:rPr lang="en-US" dirty="0"/>
              <a:t>(</a:t>
            </a:r>
            <a:r>
              <a:rPr lang="en-US" dirty="0" err="1"/>
              <a:t>FileInputStream</a:t>
            </a:r>
            <a:r>
              <a:rPr lang="en-US" dirty="0"/>
              <a:t> </a:t>
            </a:r>
            <a:r>
              <a:rPr lang="en-US" dirty="0" err="1"/>
              <a:t>fis</a:t>
            </a:r>
            <a:r>
              <a:rPr lang="en-US" dirty="0"/>
              <a:t> = </a:t>
            </a:r>
            <a:r>
              <a:rPr lang="en-US" b="1" dirty="0">
                <a:solidFill>
                  <a:srgbClr val="000080"/>
                </a:solidFill>
              </a:rPr>
              <a:t>new </a:t>
            </a:r>
            <a:r>
              <a:rPr lang="en-US" dirty="0" err="1"/>
              <a:t>FileInputStream</a:t>
            </a:r>
            <a:r>
              <a:rPr lang="en-US" dirty="0"/>
              <a:t>(filename);</a:t>
            </a:r>
            <a:br>
              <a:rPr lang="en-US" dirty="0"/>
            </a:br>
            <a:r>
              <a:rPr lang="en-US" dirty="0"/>
              <a:t>         </a:t>
            </a:r>
            <a:r>
              <a:rPr lang="en-US" dirty="0" err="1"/>
              <a:t>ObjectInputStream</a:t>
            </a:r>
            <a:r>
              <a:rPr lang="en-US" dirty="0"/>
              <a:t> in = </a:t>
            </a:r>
            <a:r>
              <a:rPr lang="en-US" b="1" dirty="0">
                <a:solidFill>
                  <a:srgbClr val="000080"/>
                </a:solidFill>
              </a:rPr>
              <a:t>new </a:t>
            </a:r>
            <a:r>
              <a:rPr lang="en-US" dirty="0" err="1"/>
              <a:t>ObjectInputStream</a:t>
            </a:r>
            <a:r>
              <a:rPr lang="en-US" dirty="0"/>
              <a:t>(</a:t>
            </a:r>
            <a:r>
              <a:rPr lang="en-US" dirty="0" err="1"/>
              <a:t>fis</a:t>
            </a:r>
            <a:r>
              <a:rPr lang="en-US" dirty="0"/>
              <a:t>))</a:t>
            </a:r>
            <a:br>
              <a:rPr lang="en-US" dirty="0"/>
            </a:br>
            <a:r>
              <a:rPr lang="en-US" dirty="0"/>
              <a:t>    {</a:t>
            </a:r>
            <a:br>
              <a:rPr lang="en-US" dirty="0"/>
            </a:br>
            <a:r>
              <a:rPr lang="en-US" dirty="0"/>
              <a:t>        </a:t>
            </a:r>
            <a:r>
              <a:rPr lang="en-US" b="1" dirty="0">
                <a:solidFill>
                  <a:srgbClr val="000080"/>
                </a:solidFill>
              </a:rPr>
              <a:t>return </a:t>
            </a:r>
            <a:r>
              <a:rPr lang="en-US" dirty="0"/>
              <a:t>(Student) </a:t>
            </a:r>
            <a:r>
              <a:rPr lang="en-US" dirty="0" err="1"/>
              <a:t>in.readObject</a:t>
            </a:r>
            <a:r>
              <a:rPr lang="en-US" dirty="0"/>
              <a:t>();</a:t>
            </a:r>
            <a:br>
              <a:rPr lang="en-US" dirty="0"/>
            </a:br>
            <a:r>
              <a:rPr lang="en-US" dirty="0"/>
              <a:t>    }</a:t>
            </a:r>
            <a:br>
              <a:rPr lang="en-US" dirty="0"/>
            </a:br>
            <a:r>
              <a:rPr lang="en-US" dirty="0"/>
              <a:t>}</a:t>
            </a:r>
            <a:endParaRPr lang="ru-RU" dirty="0"/>
          </a:p>
        </p:txBody>
      </p:sp>
    </p:spTree>
    <p:extLst>
      <p:ext uri="{BB962C8B-B14F-4D97-AF65-F5344CB8AC3E}">
        <p14:creationId xmlns:p14="http://schemas.microsoft.com/office/powerpoint/2010/main" val="130756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6552728" cy="323165"/>
          </a:xfrm>
        </p:spPr>
        <p:txBody>
          <a:bodyPr/>
          <a:lstStyle/>
          <a:p>
            <a:r>
              <a:rPr lang="ru-RU" dirty="0" smtClean="0"/>
              <a:t>Алгоритм </a:t>
            </a:r>
            <a:r>
              <a:rPr lang="ru-RU" dirty="0" err="1" smtClean="0"/>
              <a:t>сериализации</a:t>
            </a:r>
            <a:endParaRPr lang="ru-RU" dirty="0"/>
          </a:p>
        </p:txBody>
      </p:sp>
      <p:sp>
        <p:nvSpPr>
          <p:cNvPr id="3" name="TextBox 2"/>
          <p:cNvSpPr txBox="1"/>
          <p:nvPr/>
        </p:nvSpPr>
        <p:spPr>
          <a:xfrm>
            <a:off x="241472" y="987574"/>
            <a:ext cx="8579000" cy="3170099"/>
          </a:xfrm>
          <a:prstGeom prst="rect">
            <a:avLst/>
          </a:prstGeom>
          <a:noFill/>
        </p:spPr>
        <p:txBody>
          <a:bodyPr wrap="square" rtlCol="0">
            <a:spAutoFit/>
          </a:bodyPr>
          <a:lstStyle/>
          <a:p>
            <a:pPr marL="342900" indent="-342900">
              <a:lnSpc>
                <a:spcPct val="200000"/>
              </a:lnSpc>
              <a:buFont typeface="+mj-lt"/>
              <a:buAutoNum type="arabicPeriod"/>
            </a:pPr>
            <a:r>
              <a:rPr lang="ru-RU" sz="2000" dirty="0"/>
              <a:t>запись метаданных о классе ассоциированном с объектом</a:t>
            </a:r>
          </a:p>
          <a:p>
            <a:pPr marL="342900" indent="-342900">
              <a:lnSpc>
                <a:spcPct val="200000"/>
              </a:lnSpc>
              <a:buFont typeface="+mj-lt"/>
              <a:buAutoNum type="arabicPeriod"/>
            </a:pPr>
            <a:r>
              <a:rPr lang="ru-RU" sz="2000" dirty="0"/>
              <a:t>рекурсивная запись описания </a:t>
            </a:r>
            <a:r>
              <a:rPr lang="ru-RU" sz="2000" b="1" dirty="0"/>
              <a:t>суперклассов</a:t>
            </a:r>
            <a:r>
              <a:rPr lang="ru-RU" sz="2000" dirty="0"/>
              <a:t>, до тех пор пока не </a:t>
            </a:r>
            <a:r>
              <a:rPr lang="ru-RU" sz="2000" dirty="0" smtClean="0"/>
              <a:t>будет</a:t>
            </a:r>
            <a:r>
              <a:rPr lang="en-US" sz="2000" dirty="0" smtClean="0"/>
              <a:t> </a:t>
            </a:r>
            <a:r>
              <a:rPr lang="ru-RU" sz="2000" dirty="0" smtClean="0"/>
              <a:t>достигнут</a:t>
            </a:r>
            <a:r>
              <a:rPr lang="ru-RU" sz="2000" dirty="0"/>
              <a:t> </a:t>
            </a:r>
            <a:r>
              <a:rPr lang="ru-RU" sz="2000" i="1" dirty="0" err="1" smtClean="0"/>
              <a:t>java.lang</a:t>
            </a:r>
            <a:r>
              <a:rPr lang="ru-RU" sz="2000" i="1" dirty="0" smtClean="0"/>
              <a:t>.</a:t>
            </a:r>
            <a:r>
              <a:rPr lang="en-US" sz="2000" i="1" dirty="0" smtClean="0"/>
              <a:t>O</a:t>
            </a:r>
            <a:r>
              <a:rPr lang="ru-RU" sz="2000" i="1" dirty="0" err="1" smtClean="0"/>
              <a:t>bject</a:t>
            </a:r>
            <a:endParaRPr lang="ru-RU" sz="2000" i="1" dirty="0"/>
          </a:p>
          <a:p>
            <a:pPr marL="342900" indent="-342900">
              <a:lnSpc>
                <a:spcPct val="200000"/>
              </a:lnSpc>
              <a:buFont typeface="+mj-lt"/>
              <a:buAutoNum type="arabicPeriod"/>
            </a:pPr>
            <a:r>
              <a:rPr lang="ru-RU" sz="2000" dirty="0" smtClean="0"/>
              <a:t>запись </a:t>
            </a:r>
            <a:r>
              <a:rPr lang="ru-RU" sz="2000" dirty="0"/>
              <a:t>фактических данных ассоциированных с </a:t>
            </a:r>
            <a:r>
              <a:rPr lang="ru-RU" sz="2000" dirty="0" smtClean="0"/>
              <a:t>экземпляром</a:t>
            </a:r>
            <a:r>
              <a:rPr lang="en-US" sz="2000" dirty="0" smtClean="0"/>
              <a:t> </a:t>
            </a:r>
            <a:r>
              <a:rPr lang="ru-RU" sz="2000" dirty="0" smtClean="0"/>
              <a:t>начинается </a:t>
            </a:r>
            <a:r>
              <a:rPr lang="ru-RU" sz="2000" b="1" dirty="0" smtClean="0"/>
              <a:t>с </a:t>
            </a:r>
            <a:r>
              <a:rPr lang="ru-RU" sz="2000" b="1" dirty="0"/>
              <a:t>самого верхнего </a:t>
            </a:r>
            <a:r>
              <a:rPr lang="ru-RU" sz="2000" b="1" dirty="0" smtClean="0"/>
              <a:t>суперкласса</a:t>
            </a:r>
            <a:endParaRPr lang="ru-RU" sz="2000" b="1" dirty="0"/>
          </a:p>
        </p:txBody>
      </p:sp>
    </p:spTree>
    <p:extLst>
      <p:ext uri="{BB962C8B-B14F-4D97-AF65-F5344CB8AC3E}">
        <p14:creationId xmlns:p14="http://schemas.microsoft.com/office/powerpoint/2010/main" val="802205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2" id="{7A239349-6704-674D-AAFD-6260F4F7F9BD}" vid="{9E1F7BA3-B23A-D34E-96F5-9AAC5CB7F84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Шаблон2</Template>
  <TotalTime>3278</TotalTime>
  <Words>1458</Words>
  <Application>Microsoft Macintosh PowerPoint</Application>
  <PresentationFormat>Экран (16:9)</PresentationFormat>
  <Paragraphs>300</Paragraphs>
  <Slides>25</Slides>
  <Notes>20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25</vt:i4>
      </vt:variant>
    </vt:vector>
  </HeadingPairs>
  <TitlesOfParts>
    <vt:vector size="30" baseType="lpstr">
      <vt:lpstr>Andale Mono</vt:lpstr>
      <vt:lpstr>Calibri</vt:lpstr>
      <vt:lpstr>Courier New</vt:lpstr>
      <vt:lpstr>Arial</vt:lpstr>
      <vt:lpstr>1_Специальное оформление</vt:lpstr>
      <vt:lpstr>Java Serialization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Пользователь Microsoft Office</dc:creator>
  <cp:lastModifiedBy>Пользователь Microsoft Office</cp:lastModifiedBy>
  <cp:revision>99</cp:revision>
  <dcterms:created xsi:type="dcterms:W3CDTF">2016-08-04T09:16:41Z</dcterms:created>
  <dcterms:modified xsi:type="dcterms:W3CDTF">2016-08-10T04:30:15Z</dcterms:modified>
</cp:coreProperties>
</file>