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0"/>
  </p:notesMasterIdLst>
  <p:handoutMasterIdLst>
    <p:handoutMasterId r:id="rId61"/>
  </p:handoutMasterIdLst>
  <p:sldIdLst>
    <p:sldId id="265" r:id="rId2"/>
    <p:sldId id="375" r:id="rId3"/>
    <p:sldId id="376" r:id="rId4"/>
    <p:sldId id="378" r:id="rId5"/>
    <p:sldId id="380" r:id="rId6"/>
    <p:sldId id="381" r:id="rId7"/>
    <p:sldId id="383" r:id="rId8"/>
    <p:sldId id="467" r:id="rId9"/>
    <p:sldId id="468" r:id="rId10"/>
    <p:sldId id="379" r:id="rId11"/>
    <p:sldId id="469" r:id="rId12"/>
    <p:sldId id="382" r:id="rId13"/>
    <p:sldId id="394" r:id="rId14"/>
    <p:sldId id="384" r:id="rId15"/>
    <p:sldId id="385" r:id="rId16"/>
    <p:sldId id="386" r:id="rId17"/>
    <p:sldId id="388" r:id="rId18"/>
    <p:sldId id="389" r:id="rId19"/>
    <p:sldId id="390" r:id="rId20"/>
    <p:sldId id="494" r:id="rId21"/>
    <p:sldId id="471" r:id="rId22"/>
    <p:sldId id="472" r:id="rId23"/>
    <p:sldId id="473" r:id="rId24"/>
    <p:sldId id="511" r:id="rId25"/>
    <p:sldId id="474" r:id="rId26"/>
    <p:sldId id="475" r:id="rId27"/>
    <p:sldId id="483" r:id="rId28"/>
    <p:sldId id="484" r:id="rId29"/>
    <p:sldId id="485" r:id="rId30"/>
    <p:sldId id="482" r:id="rId31"/>
    <p:sldId id="398" r:id="rId32"/>
    <p:sldId id="399" r:id="rId33"/>
    <p:sldId id="400" r:id="rId34"/>
    <p:sldId id="488" r:id="rId35"/>
    <p:sldId id="486" r:id="rId36"/>
    <p:sldId id="401" r:id="rId37"/>
    <p:sldId id="403" r:id="rId38"/>
    <p:sldId id="402" r:id="rId39"/>
    <p:sldId id="489" r:id="rId40"/>
    <p:sldId id="490" r:id="rId41"/>
    <p:sldId id="395" r:id="rId42"/>
    <p:sldId id="396" r:id="rId43"/>
    <p:sldId id="492" r:id="rId44"/>
    <p:sldId id="397" r:id="rId45"/>
    <p:sldId id="491" r:id="rId46"/>
    <p:sldId id="405" r:id="rId47"/>
    <p:sldId id="493" r:id="rId48"/>
    <p:sldId id="406" r:id="rId49"/>
    <p:sldId id="407" r:id="rId50"/>
    <p:sldId id="408" r:id="rId51"/>
    <p:sldId id="409" r:id="rId52"/>
    <p:sldId id="495" r:id="rId53"/>
    <p:sldId id="411" r:id="rId54"/>
    <p:sldId id="412" r:id="rId55"/>
    <p:sldId id="413" r:id="rId56"/>
    <p:sldId id="496" r:id="rId57"/>
    <p:sldId id="510" r:id="rId58"/>
    <p:sldId id="466" r:id="rId59"/>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61AD3A"/>
    <a:srgbClr val="008000"/>
    <a:srgbClr val="9E9A00"/>
    <a:srgbClr val="00703C"/>
    <a:srgbClr val="98A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87" autoAdjust="0"/>
    <p:restoredTop sz="96176" autoAdjust="0"/>
  </p:normalViewPr>
  <p:slideViewPr>
    <p:cSldViewPr>
      <p:cViewPr varScale="1">
        <p:scale>
          <a:sx n="95" d="100"/>
          <a:sy n="95" d="100"/>
        </p:scale>
        <p:origin x="-420" y="-84"/>
      </p:cViewPr>
      <p:guideLst>
        <p:guide orient="horz" pos="1620"/>
        <p:guide pos="5556"/>
      </p:guideLst>
    </p:cSldViewPr>
  </p:slideViewPr>
  <p:notesTextViewPr>
    <p:cViewPr>
      <p:scale>
        <a:sx n="100" d="100"/>
        <a:sy n="100" d="100"/>
      </p:scale>
      <p:origin x="0" y="0"/>
    </p:cViewPr>
  </p:notesTextViewPr>
  <p:sorterViewPr>
    <p:cViewPr>
      <p:scale>
        <a:sx n="100" d="100"/>
        <a:sy n="100" d="100"/>
      </p:scale>
      <p:origin x="0" y="7212"/>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13/08/2016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13/08/2016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endParaRPr lang="en-US" dirty="0" smtClean="0"/>
          </a:p>
          <a:p>
            <a:r>
              <a:rPr lang="en-US" dirty="0" smtClean="0"/>
              <a:t>Process finished with exit code 0</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9981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Thread.UncaughtExceptionHandler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 new interface in Java SE5; it allows you to attach an exception handler to each </a:t>
            </a:r>
            <a:r>
              <a:rPr lang="en-US" sz="1200" b="1" i="0" u="none" strike="noStrike" kern="1200" baseline="0" dirty="0" smtClean="0">
                <a:solidFill>
                  <a:schemeClr val="tx1"/>
                </a:solidFill>
                <a:latin typeface="+mn-lt"/>
                <a:ea typeface="+mn-ea"/>
                <a:cs typeface="+mn-cs"/>
              </a:rPr>
              <a:t>Thread </a:t>
            </a:r>
            <a:r>
              <a:rPr lang="en-US" sz="1200" b="0" i="0" u="none" strike="noStrike" kern="1200" baseline="0" dirty="0" smtClean="0">
                <a:solidFill>
                  <a:schemeClr val="tx1"/>
                </a:solidFill>
                <a:latin typeface="+mn-lt"/>
                <a:ea typeface="+mn-ea"/>
                <a:cs typeface="+mn-cs"/>
              </a:rPr>
              <a:t>object. </a:t>
            </a:r>
            <a:r>
              <a:rPr lang="en-US" sz="1200" b="1" i="0" u="none" strike="noStrike" kern="1200" baseline="0" dirty="0" err="1" smtClean="0">
                <a:solidFill>
                  <a:schemeClr val="tx1"/>
                </a:solidFill>
                <a:latin typeface="+mn-lt"/>
                <a:ea typeface="+mn-ea"/>
                <a:cs typeface="+mn-cs"/>
              </a:rPr>
              <a:t>Thread.UncaughtExceptionHandler.uncaughtException</a:t>
            </a:r>
            <a:r>
              <a:rPr lang="en-US" sz="1200" b="1" i="0" u="none" strike="noStrike" kern="1200" baseline="0" dirty="0" smtClean="0">
                <a:solidFill>
                  <a:schemeClr val="tx1"/>
                </a:solidFill>
                <a:latin typeface="+mn-lt"/>
                <a:ea typeface="+mn-ea"/>
                <a:cs typeface="+mn-cs"/>
              </a:rPr>
              <a:t>( ) </a:t>
            </a:r>
            <a:r>
              <a:rPr lang="en-US" sz="1200" b="0" i="0" u="none" strike="noStrike" kern="1200" baseline="0" dirty="0" smtClean="0">
                <a:solidFill>
                  <a:schemeClr val="tx1"/>
                </a:solidFill>
                <a:latin typeface="+mn-lt"/>
                <a:ea typeface="+mn-ea"/>
                <a:cs typeface="+mn-cs"/>
              </a:rPr>
              <a:t>is automatically called when that thread is about to die from an uncaught exception.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Thread.UncaughtExceptionHandler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 new interface in Java SE5; it allows you to attach an exception handler to each </a:t>
            </a:r>
            <a:r>
              <a:rPr lang="en-US" sz="1200" b="1" i="0" u="none" strike="noStrike" kern="1200" baseline="0" dirty="0" smtClean="0">
                <a:solidFill>
                  <a:schemeClr val="tx1"/>
                </a:solidFill>
                <a:latin typeface="+mn-lt"/>
                <a:ea typeface="+mn-ea"/>
                <a:cs typeface="+mn-cs"/>
              </a:rPr>
              <a:t>Thread </a:t>
            </a:r>
            <a:r>
              <a:rPr lang="en-US" sz="1200" b="0" i="0" u="none" strike="noStrike" kern="1200" baseline="0" dirty="0" smtClean="0">
                <a:solidFill>
                  <a:schemeClr val="tx1"/>
                </a:solidFill>
                <a:latin typeface="+mn-lt"/>
                <a:ea typeface="+mn-ea"/>
                <a:cs typeface="+mn-cs"/>
              </a:rPr>
              <a:t>object. </a:t>
            </a:r>
            <a:r>
              <a:rPr lang="en-US" sz="1200" b="1" i="0" u="none" strike="noStrike" kern="1200" baseline="0" dirty="0" err="1" smtClean="0">
                <a:solidFill>
                  <a:schemeClr val="tx1"/>
                </a:solidFill>
                <a:latin typeface="+mn-lt"/>
                <a:ea typeface="+mn-ea"/>
                <a:cs typeface="+mn-cs"/>
              </a:rPr>
              <a:t>Thread.UncaughtExceptionHandler.uncaughtException</a:t>
            </a:r>
            <a:r>
              <a:rPr lang="en-US" sz="1200" b="1" i="0" u="none" strike="noStrike" kern="1200" baseline="0" smtClean="0">
                <a:solidFill>
                  <a:schemeClr val="tx1"/>
                </a:solidFill>
                <a:latin typeface="+mn-lt"/>
                <a:ea typeface="+mn-ea"/>
                <a:cs typeface="+mn-cs"/>
              </a:rPr>
              <a:t>( ) </a:t>
            </a:r>
            <a:r>
              <a:rPr lang="en-US" sz="1200" b="0" i="0" u="none" strike="noStrike" kern="1200" baseline="0" smtClean="0">
                <a:solidFill>
                  <a:schemeClr val="tx1"/>
                </a:solidFill>
                <a:latin typeface="+mn-lt"/>
                <a:ea typeface="+mn-ea"/>
                <a:cs typeface="+mn-cs"/>
              </a:rPr>
              <a:t>is automatically called when that thread is about to die from an uncaught exception.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085459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en-US" spc="299" dirty="0" smtClean="0">
                <a:uFill>
                  <a:solidFill>
                    <a:srgbClr val="FFFFFF"/>
                  </a:solidFill>
                </a:uFill>
                <a:latin typeface="Arial"/>
              </a:rPr>
              <a:t>MULTITHREADING</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Некоторые языки спроектированы таким образом, чтобы изолировать конкурентные задачи друг от друга.</a:t>
            </a:r>
          </a:p>
          <a:p>
            <a:endParaRPr lang="ru-RU" sz="2000" dirty="0" smtClean="0"/>
          </a:p>
          <a:p>
            <a:r>
              <a:rPr lang="ru-RU" sz="2000" dirty="0" smtClean="0"/>
              <a:t>Например </a:t>
            </a:r>
            <a:r>
              <a:rPr lang="en-US" sz="2000" dirty="0" smtClean="0">
                <a:solidFill>
                  <a:srgbClr val="00B050"/>
                </a:solidFill>
              </a:rPr>
              <a:t>ERLANG</a:t>
            </a:r>
            <a:r>
              <a:rPr lang="ru-RU" sz="2000" dirty="0" smtClean="0">
                <a:solidFill>
                  <a:srgbClr val="00B050"/>
                </a:solidFill>
              </a:rPr>
              <a:t>. </a:t>
            </a:r>
          </a:p>
          <a:p>
            <a:endParaRPr lang="ru-RU" sz="2000" dirty="0" smtClean="0"/>
          </a:p>
          <a:p>
            <a:r>
              <a:rPr lang="ru-RU" sz="2000" dirty="0" smtClean="0"/>
              <a:t>Он также поддерживает безопасные механизмы взаимодействия между параллельными задачами.</a:t>
            </a:r>
            <a:endParaRPr lang="en-US" sz="2000" dirty="0" smtClean="0"/>
          </a:p>
          <a:p>
            <a:endParaRPr lang="en-US" sz="2000" dirty="0" smtClean="0"/>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spTree>
    <p:extLst>
      <p:ext uri="{BB962C8B-B14F-4D97-AF65-F5344CB8AC3E}">
        <p14:creationId xmlns:p14="http://schemas.microsoft.com/office/powerpoint/2010/main" val="154802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dirty="0" smtClean="0"/>
              <a:t>Java </a:t>
            </a:r>
            <a:r>
              <a:rPr lang="ru-RU" sz="2000" dirty="0" smtClean="0"/>
              <a:t>со своего рождения так же имеет встроенную поддержку построение многопоточного конкурентного кода. </a:t>
            </a:r>
            <a:endParaRPr lang="ru-RU" sz="2000" dirty="0"/>
          </a:p>
          <a:p>
            <a:endParaRPr lang="ru-RU" sz="2000" dirty="0" smtClean="0"/>
          </a:p>
          <a:p>
            <a:r>
              <a:rPr lang="ru-RU" sz="2000" dirty="0" smtClean="0">
                <a:solidFill>
                  <a:srgbClr val="FFC000"/>
                </a:solidFill>
              </a:rPr>
              <a:t>Придерживается более традиционного подхода решения вопроса многозадачности – создание </a:t>
            </a:r>
            <a:r>
              <a:rPr lang="ru-RU" sz="2000" dirty="0" smtClean="0">
                <a:solidFill>
                  <a:srgbClr val="00B050"/>
                </a:solidFill>
              </a:rPr>
              <a:t>потоков</a:t>
            </a:r>
            <a:r>
              <a:rPr lang="ru-RU" sz="2000" dirty="0" smtClean="0">
                <a:solidFill>
                  <a:srgbClr val="FFC000"/>
                </a:solidFill>
              </a:rPr>
              <a:t> в рамках одного процесса.</a:t>
            </a:r>
          </a:p>
          <a:p>
            <a:endParaRPr lang="ru-RU" sz="2000" dirty="0">
              <a:solidFill>
                <a:srgbClr val="FFC000"/>
              </a:solidFill>
            </a:endParaRPr>
          </a:p>
          <a:p>
            <a:endParaRPr lang="ru-RU" sz="2000" dirty="0" smtClean="0">
              <a:solidFill>
                <a:srgbClr val="FFC000"/>
              </a:solidFill>
            </a:endParaRPr>
          </a:p>
          <a:p>
            <a:r>
              <a:rPr lang="ru-RU" sz="2000" dirty="0">
                <a:solidFill>
                  <a:srgbClr val="00B050"/>
                </a:solidFill>
              </a:rPr>
              <a:t>Поток </a:t>
            </a:r>
            <a:r>
              <a:rPr lang="ru-RU" sz="2000" dirty="0">
                <a:solidFill>
                  <a:schemeClr val="tx1"/>
                </a:solidFill>
              </a:rPr>
              <a:t>в </a:t>
            </a:r>
            <a:r>
              <a:rPr lang="en-US" sz="2000" dirty="0">
                <a:solidFill>
                  <a:schemeClr val="tx1"/>
                </a:solidFill>
              </a:rPr>
              <a:t>java </a:t>
            </a:r>
            <a:r>
              <a:rPr lang="ru-RU" sz="2000" dirty="0" err="1">
                <a:solidFill>
                  <a:schemeClr val="tx1"/>
                </a:solidFill>
              </a:rPr>
              <a:t>мапится</a:t>
            </a:r>
            <a:r>
              <a:rPr lang="ru-RU" sz="2000" dirty="0">
                <a:solidFill>
                  <a:schemeClr val="tx1"/>
                </a:solidFill>
              </a:rPr>
              <a:t> на поток операционной системы, где запущена программа</a:t>
            </a:r>
            <a:endParaRPr lang="ru-RU" sz="2000" dirty="0">
              <a:solidFill>
                <a:srgbClr val="00B050"/>
              </a:solidFill>
            </a:endParaRPr>
          </a:p>
          <a:p>
            <a:endParaRPr lang="ru-RU" sz="2000" dirty="0" smtClean="0">
              <a:solidFill>
                <a:srgbClr val="FFC000"/>
              </a:solidFill>
            </a:endParaRPr>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spTree>
    <p:extLst>
      <p:ext uri="{BB962C8B-B14F-4D97-AF65-F5344CB8AC3E}">
        <p14:creationId xmlns:p14="http://schemas.microsoft.com/office/powerpoint/2010/main" val="489328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a:p>
            <a:endParaRPr lang="ru-RU" dirty="0"/>
          </a:p>
          <a:p>
            <a:endParaRPr lang="ru-RU" dirty="0" smtClean="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pic>
        <p:nvPicPr>
          <p:cNvPr id="2050" name="Picture 2" descr="D:\Andrey\Documents\Обучение\Лекция-11\thread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40457"/>
            <a:ext cx="63055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67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Задача (</a:t>
            </a:r>
            <a:r>
              <a:rPr lang="en-US" sz="2000" dirty="0" smtClean="0">
                <a:solidFill>
                  <a:srgbClr val="FF0000"/>
                </a:solidFill>
              </a:rPr>
              <a:t>task</a:t>
            </a:r>
            <a:r>
              <a:rPr lang="ru-RU" sz="2000" dirty="0" smtClean="0">
                <a:solidFill>
                  <a:srgbClr val="FF0000"/>
                </a:solidFill>
              </a:rPr>
              <a:t>)</a:t>
            </a:r>
            <a:r>
              <a:rPr lang="en-US" sz="2000" dirty="0" smtClean="0">
                <a:solidFill>
                  <a:srgbClr val="FF0000"/>
                </a:solidFill>
              </a:rPr>
              <a:t> </a:t>
            </a:r>
            <a:r>
              <a:rPr lang="en-US" sz="2000" dirty="0" smtClean="0"/>
              <a:t>– </a:t>
            </a:r>
            <a:r>
              <a:rPr lang="ru-RU" sz="2000" dirty="0" smtClean="0"/>
              <a:t>некоторая работа которая может быть выполнена.</a:t>
            </a:r>
          </a:p>
          <a:p>
            <a:endParaRPr lang="ru-RU" sz="2000" dirty="0"/>
          </a:p>
          <a:p>
            <a:r>
              <a:rPr lang="ru-RU" sz="2000" dirty="0" smtClean="0">
                <a:solidFill>
                  <a:srgbClr val="FF0000"/>
                </a:solidFill>
              </a:rPr>
              <a:t>Поток (</a:t>
            </a:r>
            <a:r>
              <a:rPr lang="en-US" sz="2000" dirty="0" smtClean="0">
                <a:solidFill>
                  <a:srgbClr val="FF0000"/>
                </a:solidFill>
              </a:rPr>
              <a:t>thread</a:t>
            </a:r>
            <a:r>
              <a:rPr lang="ru-RU" sz="2000" dirty="0" smtClean="0">
                <a:solidFill>
                  <a:srgbClr val="FF0000"/>
                </a:solidFill>
              </a:rPr>
              <a:t>)</a:t>
            </a:r>
            <a:r>
              <a:rPr lang="en-US" sz="2000" dirty="0" smtClean="0">
                <a:solidFill>
                  <a:srgbClr val="FF0000"/>
                </a:solidFill>
              </a:rPr>
              <a:t> </a:t>
            </a:r>
            <a:r>
              <a:rPr lang="en-US" sz="2000" dirty="0" smtClean="0"/>
              <a:t>– </a:t>
            </a:r>
            <a:r>
              <a:rPr lang="ru-RU" sz="2000" dirty="0" smtClean="0"/>
              <a:t>механизм который может выполнить задачу.</a:t>
            </a:r>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err="1" smtClean="0">
                <a:uFill>
                  <a:solidFill>
                    <a:srgbClr val="FFFFFF"/>
                  </a:solidFill>
                </a:uFill>
              </a:rPr>
              <a:t>терминалогия</a:t>
            </a:r>
            <a:endParaRPr lang="ru-RU" dirty="0"/>
          </a:p>
        </p:txBody>
      </p:sp>
    </p:spTree>
    <p:extLst>
      <p:ext uri="{BB962C8B-B14F-4D97-AF65-F5344CB8AC3E}">
        <p14:creationId xmlns:p14="http://schemas.microsoft.com/office/powerpoint/2010/main" val="4239964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Определить неделимую задачу для выполнения можно с помощью реализации интерфейса </a:t>
            </a:r>
            <a:r>
              <a:rPr lang="en-US" sz="2000" dirty="0" smtClean="0"/>
              <a:t>Runnable:</a:t>
            </a:r>
            <a:endParaRPr lang="ru-RU" sz="2000" dirty="0" smtClean="0">
              <a:solidFill>
                <a:srgbClr val="00B050"/>
              </a:solidFill>
            </a:endParaRPr>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runnable</a:t>
            </a:r>
            <a:endParaRPr lang="ru-RU" dirty="0"/>
          </a:p>
        </p:txBody>
      </p:sp>
      <p:sp>
        <p:nvSpPr>
          <p:cNvPr id="4" name="Rectangle 1"/>
          <p:cNvSpPr>
            <a:spLocks noChangeArrowheads="1"/>
          </p:cNvSpPr>
          <p:nvPr/>
        </p:nvSpPr>
        <p:spPr bwMode="auto">
          <a:xfrm>
            <a:off x="251520" y="2105437"/>
            <a:ext cx="7879080"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3</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format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"#%d(%s)"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urier New" pitchFamily="49" charset="0"/>
                <a:cs typeface="Courier New" pitchFamily="49" charset="0"/>
              </a:rPr>
              <a:t>	</a:t>
            </a:r>
            <a:r>
              <a:rPr lang="en-US" sz="2000" dirty="0" smtClean="0">
                <a:solidFill>
                  <a:srgbClr val="000000"/>
                </a:solidFill>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35357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Запустить можно задачу в рамках </a:t>
            </a:r>
            <a:r>
              <a:rPr lang="en-US" sz="2000" dirty="0" smtClean="0"/>
              <a:t>main </a:t>
            </a:r>
            <a:r>
              <a:rPr lang="ru-RU" sz="2000" dirty="0" smtClean="0"/>
              <a:t>потока можно так:</a:t>
            </a:r>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runnable</a:t>
            </a:r>
            <a:endParaRPr lang="ru-RU" dirty="0"/>
          </a:p>
        </p:txBody>
      </p:sp>
      <p:sp>
        <p:nvSpPr>
          <p:cNvPr id="5" name="Rectangle 1"/>
          <p:cNvSpPr>
            <a:spLocks noChangeArrowheads="1"/>
          </p:cNvSpPr>
          <p:nvPr/>
        </p:nvSpPr>
        <p:spPr bwMode="auto">
          <a:xfrm>
            <a:off x="251520" y="1923678"/>
            <a:ext cx="6340197"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launch</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launch.run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98483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Для запуска задачи в отдельном потоке можно использовать класс </a:t>
            </a:r>
            <a:r>
              <a:rPr lang="en-US" sz="2000" dirty="0" smtClean="0"/>
              <a:t>Thread:</a:t>
            </a:r>
            <a:endParaRPr lang="ru-RU" sz="2000" dirty="0" smtClean="0">
              <a:solidFill>
                <a:srgbClr val="00B050"/>
              </a:solidFill>
            </a:endParaRPr>
          </a:p>
          <a:p>
            <a:endParaRPr lang="ru-RU" sz="2000" dirty="0"/>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err="1" smtClean="0">
                <a:uFill>
                  <a:solidFill>
                    <a:srgbClr val="FFFFFF"/>
                  </a:solidFill>
                </a:uFill>
              </a:rPr>
              <a:t>THread</a:t>
            </a:r>
            <a:endParaRPr lang="ru-RU" dirty="0"/>
          </a:p>
        </p:txBody>
      </p:sp>
      <p:sp>
        <p:nvSpPr>
          <p:cNvPr id="6" name="Rectangle 1"/>
          <p:cNvSpPr>
            <a:spLocks noChangeArrowheads="1"/>
          </p:cNvSpPr>
          <p:nvPr/>
        </p:nvSpPr>
        <p:spPr bwMode="auto">
          <a:xfrm>
            <a:off x="251520" y="1779662"/>
            <a:ext cx="6647974"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817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Следовательно можно попробовать создать несколько параллельных потоков</a:t>
            </a:r>
            <a:endParaRPr lang="ru-RU" sz="2000" dirty="0" smtClean="0">
              <a:solidFill>
                <a:srgbClr val="00B050"/>
              </a:solidFill>
            </a:endParaRPr>
          </a:p>
          <a:p>
            <a:endParaRPr lang="ru-RU" sz="2000" dirty="0"/>
          </a:p>
          <a:p>
            <a:endParaRPr lang="ru-RU" sz="2000" dirty="0"/>
          </a:p>
          <a:p>
            <a:endParaRPr lang="ru-RU" sz="2000" dirty="0" smtClean="0"/>
          </a:p>
          <a:p>
            <a:endParaRPr lang="en-US" sz="2000" dirty="0" smtClean="0"/>
          </a:p>
          <a:p>
            <a:endParaRPr lang="en-US" sz="2000" dirty="0"/>
          </a:p>
          <a:p>
            <a:endParaRPr lang="ru-RU" sz="2000" dirty="0" smtClean="0"/>
          </a:p>
          <a:p>
            <a:r>
              <a:rPr lang="ru-RU" sz="2000" dirty="0">
                <a:solidFill>
                  <a:srgbClr val="FFC000"/>
                </a:solidFill>
              </a:rPr>
              <a:t>Вывод </a:t>
            </a:r>
            <a:r>
              <a:rPr lang="ru-RU" sz="2000" dirty="0" smtClean="0">
                <a:solidFill>
                  <a:srgbClr val="FFC000"/>
                </a:solidFill>
              </a:rPr>
              <a:t>программы</a:t>
            </a:r>
            <a:r>
              <a:rPr lang="ru-RU" sz="2000" dirty="0">
                <a:solidFill>
                  <a:srgbClr val="FFC000"/>
                </a:solidFill>
              </a:rPr>
              <a:t>?</a:t>
            </a:r>
            <a:endParaRPr lang="en-US" sz="2000" dirty="0" smtClean="0">
              <a:solidFill>
                <a:srgbClr val="FFC000"/>
              </a:solidFill>
            </a:endParaRP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err="1" smtClean="0">
                <a:uFill>
                  <a:solidFill>
                    <a:srgbClr val="FFFFFF"/>
                  </a:solidFill>
                </a:uFill>
              </a:rPr>
              <a:t>THread</a:t>
            </a:r>
            <a:endParaRPr lang="ru-RU" dirty="0"/>
          </a:p>
        </p:txBody>
      </p:sp>
      <p:sp>
        <p:nvSpPr>
          <p:cNvPr id="5" name="Rectangle 2"/>
          <p:cNvSpPr>
            <a:spLocks noChangeArrowheads="1"/>
          </p:cNvSpPr>
          <p:nvPr/>
        </p:nvSpPr>
        <p:spPr bwMode="auto">
          <a:xfrm>
            <a:off x="251520" y="1856894"/>
            <a:ext cx="8186857" cy="193899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10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Waiting</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end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of</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some</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task</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7630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Вывод программы:</a:t>
            </a:r>
            <a:endParaRPr lang="en-US" sz="2000" dirty="0" smtClean="0">
              <a:solidFill>
                <a:schemeClr val="tx1"/>
              </a:solidFill>
            </a:endParaRP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a:t>
            </a:r>
            <a:endParaRPr lang="ru-RU" dirty="0"/>
          </a:p>
        </p:txBody>
      </p:sp>
      <p:sp>
        <p:nvSpPr>
          <p:cNvPr id="5" name="Прямоугольник 4"/>
          <p:cNvSpPr/>
          <p:nvPr/>
        </p:nvSpPr>
        <p:spPr>
          <a:xfrm>
            <a:off x="251520" y="1581636"/>
            <a:ext cx="8136904" cy="2554545"/>
          </a:xfrm>
          <a:prstGeom prst="rect">
            <a:avLst/>
          </a:prstGeom>
          <a:ln>
            <a:solidFill>
              <a:schemeClr val="accent1"/>
            </a:solidFill>
          </a:ln>
        </p:spPr>
        <p:txBody>
          <a:bodyPr wrap="square">
            <a:spAutoFit/>
          </a:bodyPr>
          <a:lstStyle/>
          <a:p>
            <a:r>
              <a:rPr lang="en-US" sz="2000" dirty="0"/>
              <a:t>Waiting end of some task.</a:t>
            </a:r>
          </a:p>
          <a:p>
            <a:r>
              <a:rPr lang="en-US" sz="2000" dirty="0"/>
              <a:t>#0(</a:t>
            </a:r>
            <a:r>
              <a:rPr lang="en-US" sz="2000" dirty="0">
                <a:solidFill>
                  <a:srgbClr val="92D050"/>
                </a:solidFill>
              </a:rPr>
              <a:t>Thread-4</a:t>
            </a:r>
            <a:r>
              <a:rPr lang="en-US" sz="2000" dirty="0"/>
              <a:t>)#1(</a:t>
            </a:r>
            <a:r>
              <a:rPr lang="en-US" sz="2000" dirty="0">
                <a:solidFill>
                  <a:srgbClr val="92D050"/>
                </a:solidFill>
              </a:rPr>
              <a:t>Thread-4</a:t>
            </a:r>
            <a:r>
              <a:rPr lang="en-US" sz="2000" dirty="0"/>
              <a:t>)#2(</a:t>
            </a:r>
            <a:r>
              <a:rPr lang="en-US" sz="2000" dirty="0">
                <a:solidFill>
                  <a:srgbClr val="92D050"/>
                </a:solidFill>
              </a:rPr>
              <a:t>Thread-4</a:t>
            </a:r>
            <a:r>
              <a:rPr lang="en-US" sz="2000" dirty="0"/>
              <a:t>)#0(</a:t>
            </a:r>
            <a:r>
              <a:rPr lang="en-US" sz="2000" dirty="0">
                <a:solidFill>
                  <a:srgbClr val="00B0F0"/>
                </a:solidFill>
              </a:rPr>
              <a:t>Thread-5</a:t>
            </a:r>
            <a:r>
              <a:rPr lang="en-US" sz="2000" dirty="0"/>
              <a:t>)#0(Thread-6)#0(Thread-0)#1(Thread-6)#0(Thread-8)#1(Thread-8)#2(Thread-8)#0(Thread-7)#1(Thread-7)#2(Thread-7)#2(Thread-6)#0(Thread-9)#1(Thread-9)#2(Thread-9)#0(Thread-1)#1(Thread-1)#2(Thread-1)#1(Thread-0)#2(Thread-0)#1(</a:t>
            </a:r>
            <a:r>
              <a:rPr lang="en-US" sz="2000" dirty="0">
                <a:solidFill>
                  <a:srgbClr val="00B0F0"/>
                </a:solidFill>
              </a:rPr>
              <a:t>Thread-5</a:t>
            </a:r>
            <a:r>
              <a:rPr lang="en-US" sz="2000" dirty="0"/>
              <a:t>)#0(Thread-2)#2(</a:t>
            </a:r>
            <a:r>
              <a:rPr lang="en-US" sz="2000" dirty="0">
                <a:solidFill>
                  <a:srgbClr val="00B0F0"/>
                </a:solidFill>
              </a:rPr>
              <a:t>Thread-5</a:t>
            </a:r>
            <a:r>
              <a:rPr lang="en-US" sz="2000" dirty="0"/>
              <a:t>)#1(Thread-2)#2(Thread-2)#0(Thread-3)#1(Thread-3)#2(Thread-3)</a:t>
            </a:r>
          </a:p>
          <a:p>
            <a:r>
              <a:rPr lang="en-US" sz="2000" dirty="0"/>
              <a:t>Process finished with exit code 0</a:t>
            </a:r>
            <a:endParaRPr lang="ru-RU" sz="2000" dirty="0"/>
          </a:p>
        </p:txBody>
      </p:sp>
    </p:spTree>
    <p:extLst>
      <p:ext uri="{BB962C8B-B14F-4D97-AF65-F5344CB8AC3E}">
        <p14:creationId xmlns:p14="http://schemas.microsoft.com/office/powerpoint/2010/main" val="3995698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ru-RU" sz="2000" dirty="0"/>
              <a:t>п</a:t>
            </a:r>
            <a:r>
              <a:rPr lang="ru-RU" sz="2000" dirty="0" smtClean="0"/>
              <a:t>ереключение между потоками контролируется планировщиком ОС</a:t>
            </a:r>
          </a:p>
          <a:p>
            <a:pPr marL="285750" indent="-285750">
              <a:buFont typeface="Arial" pitchFamily="34" charset="0"/>
              <a:buChar char="•"/>
            </a:pPr>
            <a:r>
              <a:rPr lang="ru-RU" sz="2000" dirty="0" smtClean="0"/>
              <a:t>на многопроцессорной машине планировщик распределит потоки по процессорам</a:t>
            </a:r>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вывод</a:t>
            </a:r>
            <a:endParaRPr lang="ru-RU" dirty="0"/>
          </a:p>
        </p:txBody>
      </p:sp>
    </p:spTree>
    <p:extLst>
      <p:ext uri="{BB962C8B-B14F-4D97-AF65-F5344CB8AC3E}">
        <p14:creationId xmlns:p14="http://schemas.microsoft.com/office/powerpoint/2010/main" val="818919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pPr marL="285750" indent="-285750">
              <a:buFont typeface="Arial" pitchFamily="34" charset="0"/>
              <a:buChar char="•"/>
            </a:pPr>
            <a:r>
              <a:rPr lang="ru-RU" sz="2000" b="1" dirty="0"/>
              <a:t>закон </a:t>
            </a:r>
            <a:r>
              <a:rPr lang="ru-RU" sz="2000" b="1" dirty="0" err="1"/>
              <a:t>амдала</a:t>
            </a:r>
            <a:endParaRPr lang="ru-RU" sz="2000" b="1" dirty="0"/>
          </a:p>
          <a:p>
            <a:pPr marL="285750" indent="-285750">
              <a:buFont typeface="Arial" pitchFamily="34" charset="0"/>
              <a:buChar char="•"/>
            </a:pPr>
            <a:r>
              <a:rPr lang="ru-RU" sz="2000" b="1" dirty="0"/>
              <a:t>реализация </a:t>
            </a:r>
            <a:r>
              <a:rPr lang="ru-RU" sz="2000" b="1" dirty="0" err="1"/>
              <a:t>многопоточности</a:t>
            </a:r>
            <a:r>
              <a:rPr lang="ru-RU" sz="2000" b="1" dirty="0"/>
              <a:t> в </a:t>
            </a:r>
            <a:r>
              <a:rPr lang="ru-RU" sz="2000" b="1" dirty="0" err="1"/>
              <a:t>java</a:t>
            </a:r>
            <a:endParaRPr lang="ru-RU" sz="2000" b="1" dirty="0"/>
          </a:p>
          <a:p>
            <a:pPr marL="285750" indent="-285750">
              <a:buFont typeface="Arial" pitchFamily="34" charset="0"/>
              <a:buChar char="•"/>
            </a:pPr>
            <a:r>
              <a:rPr lang="ru-RU" sz="2000" b="1" dirty="0"/>
              <a:t>создание потоков</a:t>
            </a:r>
          </a:p>
          <a:p>
            <a:pPr marL="285750" indent="-285750">
              <a:buFont typeface="Arial" pitchFamily="34" charset="0"/>
              <a:buChar char="•"/>
            </a:pPr>
            <a:r>
              <a:rPr lang="ru-RU" sz="2000" b="1" dirty="0"/>
              <a:t>состояния потока</a:t>
            </a:r>
          </a:p>
          <a:p>
            <a:pPr marL="285750" indent="-285750">
              <a:buFont typeface="Arial" pitchFamily="34" charset="0"/>
              <a:buChar char="•"/>
            </a:pPr>
            <a:r>
              <a:rPr lang="ru-RU" sz="2000" b="1" dirty="0" err="1"/>
              <a:t>sleep</a:t>
            </a:r>
            <a:r>
              <a:rPr lang="ru-RU" sz="2000" b="1" dirty="0"/>
              <a:t> и </a:t>
            </a:r>
            <a:r>
              <a:rPr lang="ru-RU" sz="2000" b="1" dirty="0" err="1"/>
              <a:t>yield</a:t>
            </a:r>
            <a:endParaRPr lang="ru-RU" sz="2000" b="1" dirty="0"/>
          </a:p>
          <a:p>
            <a:pPr marL="285750" indent="-285750">
              <a:buFont typeface="Arial" pitchFamily="34" charset="0"/>
              <a:buChar char="•"/>
            </a:pPr>
            <a:r>
              <a:rPr lang="ru-RU" sz="2000" b="1" dirty="0"/>
              <a:t>приоритеты потоков</a:t>
            </a:r>
          </a:p>
          <a:p>
            <a:pPr marL="285750" indent="-285750">
              <a:buFont typeface="Arial" pitchFamily="34" charset="0"/>
              <a:buChar char="•"/>
            </a:pPr>
            <a:r>
              <a:rPr lang="ru-RU" sz="2000" b="1" dirty="0"/>
              <a:t>демоны</a:t>
            </a:r>
          </a:p>
          <a:p>
            <a:pPr marL="285750" indent="-285750">
              <a:buFont typeface="Arial" pitchFamily="34" charset="0"/>
              <a:buChar char="•"/>
            </a:pPr>
            <a:r>
              <a:rPr lang="ru-RU" sz="2000" b="1" dirty="0"/>
              <a:t>ожидание завершения потока</a:t>
            </a:r>
          </a:p>
          <a:p>
            <a:pPr marL="285750" indent="-285750">
              <a:buFont typeface="Arial" pitchFamily="34" charset="0"/>
              <a:buChar char="•"/>
            </a:pPr>
            <a:r>
              <a:rPr lang="ru-RU" sz="2000" b="1" dirty="0"/>
              <a:t>обработка исключений</a:t>
            </a:r>
            <a:endParaRPr lang="ru-RU" sz="2000" dirty="0" smtClean="0"/>
          </a:p>
          <a:p>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a:uFill>
                  <a:solidFill>
                    <a:srgbClr val="FFFFFF"/>
                  </a:solidFill>
                </a:uFill>
              </a:rPr>
              <a:t>Узнаем</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ru-RU" sz="2000" dirty="0"/>
              <a:t>п</a:t>
            </a:r>
            <a:r>
              <a:rPr lang="ru-RU" sz="2000" dirty="0" smtClean="0"/>
              <a:t>ереключение между потоками контролируется планировщиком ОС</a:t>
            </a:r>
          </a:p>
          <a:p>
            <a:pPr marL="285750" indent="-285750">
              <a:buFont typeface="Arial" pitchFamily="34" charset="0"/>
              <a:buChar char="•"/>
            </a:pPr>
            <a:r>
              <a:rPr lang="ru-RU" sz="2000" dirty="0" smtClean="0"/>
              <a:t>на многопроцессорной машине планировщик распределит потоки по процессорам</a:t>
            </a:r>
          </a:p>
          <a:p>
            <a:pPr marL="285750" indent="-285750">
              <a:buFont typeface="Arial" pitchFamily="34" charset="0"/>
              <a:buChar char="•"/>
            </a:pPr>
            <a:r>
              <a:rPr lang="ru-RU" sz="2000" dirty="0"/>
              <a:t>а</a:t>
            </a:r>
            <a:r>
              <a:rPr lang="ru-RU" sz="2000" dirty="0" smtClean="0"/>
              <a:t>лгоритм планировщика не детерминирован – следовательно вывод предыдущей программы так же будет отличатся от запуска к запуску</a:t>
            </a:r>
          </a:p>
          <a:p>
            <a:pPr marL="285750" indent="-285750">
              <a:buFont typeface="Arial" pitchFamily="34" charset="0"/>
              <a:buChar char="•"/>
            </a:pPr>
            <a:r>
              <a:rPr lang="ru-RU" sz="2000" dirty="0" smtClean="0"/>
              <a:t>каждый объект типа </a:t>
            </a:r>
            <a:r>
              <a:rPr lang="en-US" sz="2000" dirty="0" smtClean="0"/>
              <a:t>Thread </a:t>
            </a:r>
            <a:r>
              <a:rPr lang="ru-RU" sz="2000" dirty="0" smtClean="0"/>
              <a:t>регистрирует себя в определённом месте и </a:t>
            </a:r>
            <a:r>
              <a:rPr lang="en-US" sz="2000" dirty="0" smtClean="0"/>
              <a:t>garbage collector </a:t>
            </a:r>
            <a:r>
              <a:rPr lang="ru-RU" sz="2000" dirty="0" smtClean="0"/>
              <a:t>не может удалить этот объект до тех пор пока не завершиться выполнение функции </a:t>
            </a:r>
            <a:r>
              <a:rPr lang="en-US" sz="2000" dirty="0" smtClean="0"/>
              <a:t>run()</a:t>
            </a:r>
            <a:endParaRPr lang="ru-RU" sz="2000" dirty="0"/>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вывод</a:t>
            </a:r>
            <a:endParaRPr lang="ru-RU" dirty="0"/>
          </a:p>
        </p:txBody>
      </p:sp>
    </p:spTree>
    <p:extLst>
      <p:ext uri="{BB962C8B-B14F-4D97-AF65-F5344CB8AC3E}">
        <p14:creationId xmlns:p14="http://schemas.microsoft.com/office/powerpoint/2010/main" val="247635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Реализовать</a:t>
            </a:r>
            <a:r>
              <a:rPr lang="en-US" sz="2000" dirty="0" smtClean="0">
                <a:solidFill>
                  <a:schemeClr val="tx1"/>
                </a:solidFill>
              </a:rPr>
              <a:t> Runnable:</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6" name="Rectangle 2"/>
          <p:cNvSpPr>
            <a:spLocks noChangeArrowheads="1"/>
          </p:cNvSpPr>
          <p:nvPr/>
        </p:nvSpPr>
        <p:spPr bwMode="auto">
          <a:xfrm>
            <a:off x="251520" y="1561891"/>
            <a:ext cx="7417415"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386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Унаследовать класс </a:t>
            </a:r>
            <a:r>
              <a:rPr lang="en-US" sz="2000" dirty="0" smtClean="0">
                <a:solidFill>
                  <a:schemeClr val="tx1"/>
                </a:solidFill>
              </a:rPr>
              <a:t>Thread:</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5" name="Rectangle 1"/>
          <p:cNvSpPr>
            <a:spLocks noChangeArrowheads="1"/>
          </p:cNvSpPr>
          <p:nvPr/>
        </p:nvSpPr>
        <p:spPr bwMode="auto">
          <a:xfrm>
            <a:off x="251520" y="1470139"/>
            <a:ext cx="6955750" cy="347787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SimpleThread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SimpleThread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2605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Через анонимный класс</a:t>
            </a:r>
            <a:r>
              <a:rPr lang="en-US" sz="2000" dirty="0" smtClean="0">
                <a:solidFill>
                  <a:schemeClr val="tx1"/>
                </a:solidFill>
              </a:rPr>
              <a:t>:</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4" name="Rectangle 1"/>
          <p:cNvSpPr>
            <a:spLocks noChangeArrowheads="1"/>
          </p:cNvSpPr>
          <p:nvPr/>
        </p:nvSpPr>
        <p:spPr bwMode="auto">
          <a:xfrm>
            <a:off x="280546" y="1561891"/>
            <a:ext cx="6955750"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9026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C000"/>
                </a:solidFill>
              </a:rPr>
              <a:t>Замечание:</a:t>
            </a:r>
          </a:p>
          <a:p>
            <a:endParaRPr lang="ru-RU" sz="2000" dirty="0" smtClean="0">
              <a:solidFill>
                <a:schemeClr val="tx1"/>
              </a:solidFill>
            </a:endParaRPr>
          </a:p>
          <a:p>
            <a:r>
              <a:rPr lang="ru-RU" sz="2000" dirty="0" smtClean="0">
                <a:solidFill>
                  <a:schemeClr val="tx1"/>
                </a:solidFill>
              </a:rPr>
              <a:t>Хорошей практикой является отделение потока от бизнес логики.</a:t>
            </a:r>
          </a:p>
          <a:p>
            <a:endParaRPr lang="ru-RU" sz="2000" dirty="0" smtClean="0">
              <a:solidFill>
                <a:schemeClr val="tx1"/>
              </a:solidFill>
            </a:endParaRPr>
          </a:p>
          <a:p>
            <a:r>
              <a:rPr lang="ru-RU" sz="2000" dirty="0" smtClean="0">
                <a:solidFill>
                  <a:schemeClr val="tx1"/>
                </a:solidFill>
              </a:rPr>
              <a:t>Т.е. класс </a:t>
            </a:r>
            <a:r>
              <a:rPr lang="en-US" sz="2000" dirty="0" smtClean="0">
                <a:solidFill>
                  <a:schemeClr val="tx1"/>
                </a:solidFill>
              </a:rPr>
              <a:t>Runnable </a:t>
            </a:r>
            <a:r>
              <a:rPr lang="ru-RU" sz="2000" dirty="0" smtClean="0">
                <a:solidFill>
                  <a:schemeClr val="tx1"/>
                </a:solidFill>
              </a:rPr>
              <a:t>не должен содержать бизнес логикой, а должен быть просто инструментом для её запуска в отдельном потоке.</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Tree>
    <p:extLst>
      <p:ext uri="{BB962C8B-B14F-4D97-AF65-F5344CB8AC3E}">
        <p14:creationId xmlns:p14="http://schemas.microsoft.com/office/powerpoint/2010/main" val="2381381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Важно:</a:t>
            </a:r>
          </a:p>
          <a:p>
            <a:endParaRPr lang="ru-RU" sz="2000" dirty="0">
              <a:solidFill>
                <a:srgbClr val="FF0000"/>
              </a:solidFill>
            </a:endParaRPr>
          </a:p>
          <a:p>
            <a:pPr marL="342900" indent="-342900">
              <a:buFont typeface="Arial" pitchFamily="34" charset="0"/>
              <a:buChar char="•"/>
            </a:pPr>
            <a:r>
              <a:rPr lang="ru-RU" sz="2000" dirty="0" smtClean="0">
                <a:solidFill>
                  <a:schemeClr val="tx1"/>
                </a:solidFill>
              </a:rPr>
              <a:t>Создавать потоки руками можно только в простых примерах и тестах</a:t>
            </a:r>
          </a:p>
          <a:p>
            <a:pPr marL="342900" indent="-342900">
              <a:buFont typeface="Arial" pitchFamily="34" charset="0"/>
              <a:buChar char="•"/>
            </a:pPr>
            <a:r>
              <a:rPr lang="ru-RU" sz="2000" dirty="0" smtClean="0">
                <a:solidFill>
                  <a:schemeClr val="tx1"/>
                </a:solidFill>
              </a:rPr>
              <a:t>Более правильным решением является использование </a:t>
            </a:r>
            <a:r>
              <a:rPr lang="en-US" sz="2000" dirty="0" smtClean="0">
                <a:solidFill>
                  <a:schemeClr val="tx1"/>
                </a:solidFill>
              </a:rPr>
              <a:t>thread </a:t>
            </a:r>
            <a:r>
              <a:rPr lang="ru-RU" sz="2000" dirty="0" smtClean="0">
                <a:solidFill>
                  <a:schemeClr val="tx1"/>
                </a:solidFill>
              </a:rPr>
              <a:t>пулов</a:t>
            </a:r>
          </a:p>
          <a:p>
            <a:pPr marL="342900" indent="-342900">
              <a:buFont typeface="Arial" pitchFamily="34" charset="0"/>
              <a:buChar char="•"/>
            </a:pPr>
            <a:r>
              <a:rPr lang="ru-RU" sz="2000" dirty="0" smtClean="0">
                <a:solidFill>
                  <a:schemeClr val="tx1"/>
                </a:solidFill>
              </a:rPr>
              <a:t>Создавать и запускать поток в конструкторе нельзя – </a:t>
            </a:r>
            <a:r>
              <a:rPr lang="ru-RU" sz="2000" dirty="0" smtClean="0">
                <a:solidFill>
                  <a:schemeClr val="tx1"/>
                </a:solidFill>
              </a:rPr>
              <a:t>опасно</a:t>
            </a:r>
            <a:endParaRPr lang="en-US" sz="2000" dirty="0" smtClean="0">
              <a:solidFill>
                <a:schemeClr val="tx1"/>
              </a:solidFill>
            </a:endParaRPr>
          </a:p>
          <a:p>
            <a:pPr marL="342900" indent="-342900">
              <a:buFont typeface="Arial" pitchFamily="34" charset="0"/>
              <a:buChar char="•"/>
            </a:pPr>
            <a:endParaRPr lang="ru-RU" sz="2000" dirty="0" smtClean="0">
              <a:solidFill>
                <a:schemeClr val="tx1"/>
              </a:solidFill>
            </a:endParaRPr>
          </a:p>
          <a:p>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Tree>
    <p:extLst>
      <p:ext uri="{BB962C8B-B14F-4D97-AF65-F5344CB8AC3E}">
        <p14:creationId xmlns:p14="http://schemas.microsoft.com/office/powerpoint/2010/main" val="3024470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394682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a:p>
            <a:pPr marL="342900" indent="-342900">
              <a:buFont typeface="+mj-lt"/>
              <a:buAutoNum type="arabicPeriod"/>
            </a:pPr>
            <a:r>
              <a:rPr lang="en-US" sz="2000" dirty="0" smtClean="0">
                <a:solidFill>
                  <a:srgbClr val="FFC000"/>
                </a:solidFill>
              </a:rPr>
              <a:t>Blocked</a:t>
            </a:r>
            <a:r>
              <a:rPr lang="en-US" sz="2000" dirty="0" smtClean="0">
                <a:solidFill>
                  <a:schemeClr val="tx1"/>
                </a:solidFill>
              </a:rPr>
              <a:t> – </a:t>
            </a:r>
            <a:r>
              <a:rPr lang="ru-RU" sz="2000" dirty="0" smtClean="0">
                <a:solidFill>
                  <a:schemeClr val="tx1"/>
                </a:solidFill>
              </a:rPr>
              <a:t>планировщик НЕ планирует его и не выделяет </a:t>
            </a:r>
            <a:r>
              <a:rPr lang="en-US" sz="2000" dirty="0" smtClean="0">
                <a:solidFill>
                  <a:schemeClr val="tx1"/>
                </a:solidFill>
              </a:rPr>
              <a:t>CPU</a:t>
            </a:r>
            <a:r>
              <a:rPr lang="ru-RU" sz="2000" dirty="0" smtClean="0">
                <a:solidFill>
                  <a:schemeClr val="tx1"/>
                </a:solidFill>
              </a:rPr>
              <a:t>, до возвращения в </a:t>
            </a:r>
            <a:r>
              <a:rPr lang="en-US" sz="2000" dirty="0" smtClean="0">
                <a:solidFill>
                  <a:schemeClr val="tx1"/>
                </a:solidFill>
              </a:rPr>
              <a:t>run</a:t>
            </a:r>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a:p>
            <a:pPr marL="342900" indent="-342900">
              <a:buFont typeface="+mj-lt"/>
              <a:buAutoNum type="arabicPeriod"/>
            </a:pPr>
            <a:r>
              <a:rPr lang="en-US" sz="2000" dirty="0" smtClean="0">
                <a:solidFill>
                  <a:srgbClr val="FFC000"/>
                </a:solidFill>
              </a:rPr>
              <a:t>Blocked</a:t>
            </a:r>
            <a:r>
              <a:rPr lang="en-US" sz="2000" dirty="0" smtClean="0">
                <a:solidFill>
                  <a:schemeClr val="tx1"/>
                </a:solidFill>
              </a:rPr>
              <a:t> – </a:t>
            </a:r>
            <a:r>
              <a:rPr lang="ru-RU" sz="2000" dirty="0" smtClean="0">
                <a:solidFill>
                  <a:schemeClr val="tx1"/>
                </a:solidFill>
              </a:rPr>
              <a:t>планировщик НЕ планирует его и не выделяет </a:t>
            </a:r>
            <a:r>
              <a:rPr lang="en-US" sz="2000" dirty="0" smtClean="0">
                <a:solidFill>
                  <a:schemeClr val="tx1"/>
                </a:solidFill>
              </a:rPr>
              <a:t>CPU</a:t>
            </a:r>
            <a:r>
              <a:rPr lang="ru-RU" sz="2000" dirty="0" smtClean="0">
                <a:solidFill>
                  <a:schemeClr val="tx1"/>
                </a:solidFill>
              </a:rPr>
              <a:t>, до возвращения в </a:t>
            </a:r>
            <a:r>
              <a:rPr lang="en-US" sz="2000" dirty="0" smtClean="0">
                <a:solidFill>
                  <a:schemeClr val="tx1"/>
                </a:solidFill>
              </a:rPr>
              <a:t>run</a:t>
            </a:r>
            <a:endParaRPr lang="ru-RU" sz="2000" dirty="0" smtClean="0">
              <a:solidFill>
                <a:schemeClr val="tx1"/>
              </a:solidFill>
            </a:endParaRPr>
          </a:p>
          <a:p>
            <a:pPr marL="342900" indent="-342900">
              <a:buFont typeface="+mj-lt"/>
              <a:buAutoNum type="arabicPeriod"/>
            </a:pPr>
            <a:r>
              <a:rPr lang="en-US" sz="2000" dirty="0" smtClean="0">
                <a:solidFill>
                  <a:srgbClr val="FF0000"/>
                </a:solidFill>
              </a:rPr>
              <a:t>Dead </a:t>
            </a:r>
            <a:r>
              <a:rPr lang="ru-RU" sz="2000" dirty="0" smtClean="0">
                <a:solidFill>
                  <a:srgbClr val="FF0000"/>
                </a:solidFill>
              </a:rPr>
              <a:t>или </a:t>
            </a:r>
            <a:r>
              <a:rPr lang="en-US" sz="2000" dirty="0" smtClean="0">
                <a:solidFill>
                  <a:srgbClr val="FF0000"/>
                </a:solidFill>
              </a:rPr>
              <a:t>terminate </a:t>
            </a:r>
            <a:r>
              <a:rPr lang="ru-RU" sz="2000" dirty="0" smtClean="0">
                <a:solidFill>
                  <a:schemeClr val="tx1"/>
                </a:solidFill>
              </a:rPr>
              <a:t>– планировщик не планирует, задача завершена и НЕ может больше выполняться </a:t>
            </a: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Большинство проблем решается с помощью последовательных программ.</a:t>
            </a:r>
          </a:p>
          <a:p>
            <a:endParaRPr lang="ru-RU" sz="2000" dirty="0"/>
          </a:p>
          <a:p>
            <a:r>
              <a:rPr lang="ru-RU" sz="2000" dirty="0" smtClean="0"/>
              <a:t>Однако в некоторых случаях бывает удобно и более быстро выполнять некоторые часть программы параллельно.</a:t>
            </a:r>
            <a:endParaRPr lang="ru-RU" sz="2000" dirty="0"/>
          </a:p>
          <a:p>
            <a:endParaRPr lang="ru-RU" sz="2000" dirty="0"/>
          </a:p>
          <a:p>
            <a:r>
              <a:rPr lang="ru-RU" sz="2000" dirty="0" smtClean="0"/>
              <a:t>Например – </a:t>
            </a:r>
            <a:r>
              <a:rPr lang="en-US" sz="2000" dirty="0" smtClean="0"/>
              <a:t>web </a:t>
            </a:r>
            <a:r>
              <a:rPr lang="ru-RU" sz="2000" dirty="0" smtClean="0"/>
              <a:t>сервер, который может обрабатывать несколько запросов от пользователей параллельно.</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задача</a:t>
            </a:r>
            <a:endParaRPr lang="ru-RU" dirty="0"/>
          </a:p>
        </p:txBody>
      </p:sp>
    </p:spTree>
    <p:extLst>
      <p:ext uri="{BB962C8B-B14F-4D97-AF65-F5344CB8AC3E}">
        <p14:creationId xmlns:p14="http://schemas.microsoft.com/office/powerpoint/2010/main" val="74522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pic>
        <p:nvPicPr>
          <p:cNvPr id="33794" name="Picture 2" descr="http://www.careerride.com/Images/st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91630"/>
            <a:ext cx="718444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73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Заставить поток «заснуть» на определённое время можно с помощью </a:t>
            </a:r>
            <a:r>
              <a:rPr lang="en-US" sz="2000" dirty="0" err="1" smtClean="0">
                <a:solidFill>
                  <a:schemeClr val="tx1"/>
                </a:solidFill>
              </a:rPr>
              <a:t>Thread.sleep</a:t>
            </a:r>
            <a:r>
              <a:rPr lang="en-US" sz="2000" dirty="0" smtClean="0">
                <a:solidFill>
                  <a:schemeClr val="tx1"/>
                </a:solidFill>
              </a:rPr>
              <a:t>():</a:t>
            </a:r>
            <a:endParaRPr lang="ru-RU" sz="2000" dirty="0" smtClean="0"/>
          </a:p>
          <a:p>
            <a:endParaRPr lang="en-US" sz="2000" dirty="0" smtClean="0"/>
          </a:p>
          <a:p>
            <a:endParaRPr lang="en-US" sz="2000" dirty="0"/>
          </a:p>
          <a:p>
            <a:r>
              <a:rPr lang="ru-RU" sz="2000" dirty="0">
                <a:solidFill>
                  <a:srgbClr val="FF0000"/>
                </a:solidFill>
              </a:rPr>
              <a:t>В </a:t>
            </a:r>
            <a:r>
              <a:rPr lang="en-US" sz="2000" dirty="0">
                <a:solidFill>
                  <a:srgbClr val="FF0000"/>
                </a:solidFill>
              </a:rPr>
              <a:t>sleep</a:t>
            </a:r>
            <a:r>
              <a:rPr lang="ru-RU" sz="2000" dirty="0">
                <a:solidFill>
                  <a:srgbClr val="FF0000"/>
                </a:solidFill>
              </a:rPr>
              <a:t> состоянии</a:t>
            </a:r>
            <a:r>
              <a:rPr lang="en-US" sz="2000" dirty="0">
                <a:solidFill>
                  <a:srgbClr val="FF0000"/>
                </a:solidFill>
              </a:rPr>
              <a:t> </a:t>
            </a:r>
            <a:r>
              <a:rPr lang="ru-RU" sz="2000" dirty="0">
                <a:solidFill>
                  <a:srgbClr val="FF0000"/>
                </a:solidFill>
              </a:rPr>
              <a:t> поток  перестаёт планироваться </a:t>
            </a:r>
            <a:r>
              <a:rPr lang="ru-RU" sz="2000" dirty="0" smtClean="0">
                <a:solidFill>
                  <a:srgbClr val="FF0000"/>
                </a:solidFill>
              </a:rPr>
              <a:t>ОС.</a:t>
            </a:r>
            <a:endParaRPr lang="ru-RU" sz="2000" dirty="0">
              <a:solidFill>
                <a:srgbClr val="FF0000"/>
              </a:solidFill>
            </a:endParaRPr>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 sleeping</a:t>
            </a:r>
            <a:endParaRPr lang="ru-RU" dirty="0"/>
          </a:p>
        </p:txBody>
      </p:sp>
      <p:sp>
        <p:nvSpPr>
          <p:cNvPr id="5" name="Rectangle 1"/>
          <p:cNvSpPr>
            <a:spLocks noChangeArrowheads="1"/>
          </p:cNvSpPr>
          <p:nvPr/>
        </p:nvSpPr>
        <p:spPr bwMode="auto">
          <a:xfrm>
            <a:off x="311329" y="1883608"/>
            <a:ext cx="310854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1000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91507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Более удобная форма:</a:t>
            </a:r>
          </a:p>
          <a:p>
            <a:endParaRPr lang="ru-RU" sz="2000" dirty="0" smtClean="0">
              <a:solidFill>
                <a:srgbClr val="FF0000"/>
              </a:solidFill>
            </a:endParaRPr>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 sleeping</a:t>
            </a:r>
            <a:endParaRPr lang="ru-RU" dirty="0"/>
          </a:p>
        </p:txBody>
      </p:sp>
      <p:sp>
        <p:nvSpPr>
          <p:cNvPr id="5" name="Rectangle 2"/>
          <p:cNvSpPr>
            <a:spLocks noChangeArrowheads="1"/>
          </p:cNvSpPr>
          <p:nvPr/>
        </p:nvSpPr>
        <p:spPr bwMode="auto">
          <a:xfrm>
            <a:off x="251520" y="1707654"/>
            <a:ext cx="4955203"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MILLISECONDS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MICROSECONDS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MINUTES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968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Есть возможность из потока дать «подсказку» планировщику о том что наш поток сделал достаточно и готов уступить квант времени другим потокам (используется редко).</a:t>
            </a:r>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a:uFill>
                  <a:solidFill>
                    <a:srgbClr val="FFFFFF"/>
                  </a:solidFill>
                </a:uFill>
              </a:rPr>
              <a:t>Yielding</a:t>
            </a:r>
            <a:endParaRPr lang="ru-RU" dirty="0"/>
          </a:p>
        </p:txBody>
      </p:sp>
      <p:sp>
        <p:nvSpPr>
          <p:cNvPr id="4" name="Rectangle 1"/>
          <p:cNvSpPr>
            <a:spLocks noChangeArrowheads="1"/>
          </p:cNvSpPr>
          <p:nvPr/>
        </p:nvSpPr>
        <p:spPr bwMode="auto">
          <a:xfrm>
            <a:off x="323528" y="2157700"/>
            <a:ext cx="6340197"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getNewTask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t.execute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B05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03675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Есть возможность задать приоритет потоку через метод </a:t>
            </a:r>
            <a:r>
              <a:rPr lang="en-US" sz="2400" dirty="0" err="1" smtClean="0"/>
              <a:t>setPriority</a:t>
            </a:r>
            <a:r>
              <a:rPr lang="ru-RU" sz="2400" dirty="0" smtClean="0"/>
              <a:t> у класса.</a:t>
            </a:r>
            <a:endParaRPr lang="ru-RU" sz="2400" dirty="0" smtClean="0">
              <a:solidFill>
                <a:schemeClr val="tx1"/>
              </a:solidFill>
            </a:endParaRPr>
          </a:p>
          <a:p>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3695960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Есть возможность задать приоритет потоку.</a:t>
            </a:r>
          </a:p>
          <a:p>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 - пример</a:t>
            </a:r>
            <a:endParaRPr lang="ru-RU" dirty="0"/>
          </a:p>
        </p:txBody>
      </p:sp>
      <p:sp>
        <p:nvSpPr>
          <p:cNvPr id="4" name="Rectangle 1"/>
          <p:cNvSpPr>
            <a:spLocks noChangeArrowheads="1"/>
          </p:cNvSpPr>
          <p:nvPr/>
        </p:nvSpPr>
        <p:spPr bwMode="auto">
          <a:xfrm>
            <a:off x="251520" y="1696035"/>
            <a:ext cx="8712968"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PriorityTest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3</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format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"#%s(%d)"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744715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Запустим:</a:t>
            </a:r>
          </a:p>
          <a:p>
            <a:endParaRPr lang="ru-RU" sz="2400" dirty="0" smtClean="0"/>
          </a:p>
          <a:p>
            <a:endParaRPr lang="ru-RU" sz="2400" dirty="0"/>
          </a:p>
          <a:p>
            <a:endParaRPr lang="ru-RU" sz="2400" dirty="0" smtClean="0"/>
          </a:p>
          <a:p>
            <a:endParaRPr lang="ru-RU" sz="2400" dirty="0"/>
          </a:p>
          <a:p>
            <a:endParaRPr lang="ru-RU" sz="2400" dirty="0" smtClean="0"/>
          </a:p>
          <a:p>
            <a:endParaRPr lang="ru-RU" sz="2400" dirty="0"/>
          </a:p>
          <a:p>
            <a:r>
              <a:rPr lang="ru-RU" sz="2400" dirty="0" smtClean="0"/>
              <a:t>Какой будет вывод у программы?</a:t>
            </a:r>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
        <p:nvSpPr>
          <p:cNvPr id="5" name="Rectangle 1"/>
          <p:cNvSpPr>
            <a:spLocks noChangeArrowheads="1"/>
          </p:cNvSpPr>
          <p:nvPr/>
        </p:nvSpPr>
        <p:spPr bwMode="auto">
          <a:xfrm>
            <a:off x="251520" y="1563638"/>
            <a:ext cx="8424936"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lang="ru-RU" sz="2000" dirty="0">
                <a:solidFill>
                  <a:srgbClr val="0000FF"/>
                </a:solidFill>
                <a:latin typeface="Courier New" pitchFamily="49" charset="0"/>
                <a:cs typeface="Courier New" pitchFamily="49" charset="0"/>
              </a:rPr>
              <a:t>4</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PriorityTest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2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MAX_PRIORITY</a:t>
            </a:r>
            <a:r>
              <a:rPr kumimoji="0" lang="ru-RU" sz="2000" b="1" i="1" u="none" strike="noStrike" cap="none" normalizeH="0" baseline="0" dirty="0" smtClean="0">
                <a:ln>
                  <a:noFill/>
                </a:ln>
                <a:solidFill>
                  <a:srgbClr val="660E7A"/>
                </a:solidFill>
                <a:effectLst/>
                <a:latin typeface="Courier New" pitchFamily="49" charset="0"/>
                <a:cs typeface="Courier New" pitchFamily="49" charset="0"/>
              </a:rPr>
              <a:t> </a:t>
            </a:r>
            <a:r>
              <a:rPr kumimoji="0" lang="en-US" sz="2000" b="1" i="1"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MIN_PRIORITY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91406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
        <p:nvSpPr>
          <p:cNvPr id="4" name="Прямоугольник 3"/>
          <p:cNvSpPr/>
          <p:nvPr/>
        </p:nvSpPr>
        <p:spPr>
          <a:xfrm>
            <a:off x="251520" y="843558"/>
            <a:ext cx="4572000" cy="4093428"/>
          </a:xfrm>
          <a:prstGeom prst="rect">
            <a:avLst/>
          </a:prstGeom>
          <a:ln>
            <a:solidFill>
              <a:schemeClr val="accent1"/>
            </a:solidFill>
          </a:ln>
        </p:spPr>
        <p:txBody>
          <a:bodyPr>
            <a:spAutoFit/>
          </a:bodyPr>
          <a:lstStyle/>
          <a:p>
            <a:r>
              <a:rPr lang="en-US" sz="2000" dirty="0">
                <a:solidFill>
                  <a:srgbClr val="FF0000"/>
                </a:solidFill>
              </a:rPr>
              <a:t>#Thread-2(10)</a:t>
            </a:r>
          </a:p>
          <a:p>
            <a:r>
              <a:rPr lang="en-US" sz="2000" dirty="0">
                <a:solidFill>
                  <a:srgbClr val="FF0000"/>
                </a:solidFill>
              </a:rPr>
              <a:t>#Thread-2(10)</a:t>
            </a:r>
          </a:p>
          <a:p>
            <a:r>
              <a:rPr lang="en-US" sz="2000" dirty="0">
                <a:solidFill>
                  <a:srgbClr val="FF0000"/>
                </a:solidFill>
              </a:rPr>
              <a:t>#Thread-0(10)</a:t>
            </a:r>
          </a:p>
          <a:p>
            <a:r>
              <a:rPr lang="en-US" sz="2000" dirty="0">
                <a:solidFill>
                  <a:srgbClr val="FF0000"/>
                </a:solidFill>
              </a:rPr>
              <a:t>#Thread-0(10)</a:t>
            </a:r>
          </a:p>
          <a:p>
            <a:r>
              <a:rPr lang="en-US" sz="2000" dirty="0">
                <a:solidFill>
                  <a:srgbClr val="FF0000"/>
                </a:solidFill>
              </a:rPr>
              <a:t>#Thread-0(10)</a:t>
            </a:r>
          </a:p>
          <a:p>
            <a:r>
              <a:rPr lang="en-US" sz="2000" dirty="0">
                <a:solidFill>
                  <a:srgbClr val="FF0000"/>
                </a:solidFill>
              </a:rPr>
              <a:t>#Thread-2(10)</a:t>
            </a:r>
          </a:p>
          <a:p>
            <a:r>
              <a:rPr lang="en-US" sz="2000" dirty="0" smtClean="0">
                <a:solidFill>
                  <a:srgbClr val="00B050"/>
                </a:solidFill>
              </a:rPr>
              <a:t>#</a:t>
            </a:r>
            <a:r>
              <a:rPr lang="en-US" sz="2000" dirty="0">
                <a:solidFill>
                  <a:srgbClr val="00B050"/>
                </a:solidFill>
              </a:rPr>
              <a:t>Thread-1(1)</a:t>
            </a:r>
          </a:p>
          <a:p>
            <a:r>
              <a:rPr lang="en-US" sz="2000" dirty="0">
                <a:solidFill>
                  <a:srgbClr val="00B050"/>
                </a:solidFill>
              </a:rPr>
              <a:t>#Thread-3(1)</a:t>
            </a:r>
          </a:p>
          <a:p>
            <a:r>
              <a:rPr lang="en-US" sz="2000" dirty="0" smtClean="0">
                <a:solidFill>
                  <a:srgbClr val="00B050"/>
                </a:solidFill>
              </a:rPr>
              <a:t>#</a:t>
            </a:r>
            <a:r>
              <a:rPr lang="en-US" sz="2000" dirty="0">
                <a:solidFill>
                  <a:srgbClr val="00B050"/>
                </a:solidFill>
              </a:rPr>
              <a:t>Thread-1(1)</a:t>
            </a:r>
          </a:p>
          <a:p>
            <a:r>
              <a:rPr lang="en-US" sz="2000" dirty="0">
                <a:solidFill>
                  <a:srgbClr val="00B050"/>
                </a:solidFill>
              </a:rPr>
              <a:t>#Thread-3(1)</a:t>
            </a:r>
          </a:p>
          <a:p>
            <a:r>
              <a:rPr lang="en-US" sz="2000" dirty="0">
                <a:solidFill>
                  <a:srgbClr val="00B050"/>
                </a:solidFill>
              </a:rPr>
              <a:t>#Thread-1(1)</a:t>
            </a:r>
          </a:p>
          <a:p>
            <a:r>
              <a:rPr lang="en-US" sz="2000" dirty="0" smtClean="0">
                <a:solidFill>
                  <a:srgbClr val="00B050"/>
                </a:solidFill>
              </a:rPr>
              <a:t>#</a:t>
            </a:r>
            <a:r>
              <a:rPr lang="en-US" sz="2000" dirty="0">
                <a:solidFill>
                  <a:srgbClr val="00B050"/>
                </a:solidFill>
              </a:rPr>
              <a:t>Thread-3(1)</a:t>
            </a:r>
          </a:p>
          <a:p>
            <a:r>
              <a:rPr lang="en-US" sz="2000" dirty="0" smtClean="0"/>
              <a:t>Process </a:t>
            </a:r>
            <a:r>
              <a:rPr lang="en-US" sz="2000" dirty="0"/>
              <a:t>finished with exit code 0</a:t>
            </a:r>
            <a:endParaRPr lang="ru-RU" sz="2000" dirty="0"/>
          </a:p>
        </p:txBody>
      </p:sp>
    </p:spTree>
    <p:extLst>
      <p:ext uri="{BB962C8B-B14F-4D97-AF65-F5344CB8AC3E}">
        <p14:creationId xmlns:p14="http://schemas.microsoft.com/office/powerpoint/2010/main" val="4139254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97342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pPr marL="285750" indent="-285750">
              <a:buFont typeface="Arial" pitchFamily="34" charset="0"/>
              <a:buChar char="•"/>
            </a:pPr>
            <a:r>
              <a:rPr lang="ru-RU" sz="2000" dirty="0" smtClean="0"/>
              <a:t>Так же это не значит что потоки с более низким приоритетом вообще не будут планироваться.</a:t>
            </a:r>
          </a:p>
          <a:p>
            <a:pPr marL="285750" indent="-285750">
              <a:buFont typeface="Arial" pitchFamily="34" charset="0"/>
              <a:buChar char="•"/>
            </a:pPr>
            <a:r>
              <a:rPr lang="ru-RU" sz="2000" dirty="0" smtClean="0"/>
              <a:t>Обычно манипулирование приоритетом потока является ошибочной практикой.</a:t>
            </a: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1738682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260711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pPr marL="285750" indent="-285750">
              <a:buFont typeface="Arial" pitchFamily="34" charset="0"/>
              <a:buChar char="•"/>
            </a:pPr>
            <a:r>
              <a:rPr lang="ru-RU" sz="2000" dirty="0" smtClean="0"/>
              <a:t>Так же это не значит что потоки с более низким приоритетом вообще не будут планироваться.</a:t>
            </a:r>
          </a:p>
          <a:p>
            <a:pPr marL="285750" indent="-285750">
              <a:buFont typeface="Arial" pitchFamily="34" charset="0"/>
              <a:buChar char="•"/>
            </a:pPr>
            <a:r>
              <a:rPr lang="ru-RU" sz="2000" dirty="0" smtClean="0"/>
              <a:t>Обычно манипулирование приоритетом потока является ошибочной практикой.</a:t>
            </a:r>
          </a:p>
          <a:p>
            <a:pPr marL="285750" indent="-285750">
              <a:buFont typeface="Arial" pitchFamily="34" charset="0"/>
              <a:buChar char="•"/>
            </a:pPr>
            <a:r>
              <a:rPr lang="ru-RU" sz="2000" dirty="0" smtClean="0"/>
              <a:t>Задать приоритет можно с помощью метода </a:t>
            </a:r>
            <a:r>
              <a:rPr lang="en-US" sz="2000" dirty="0" err="1" smtClean="0"/>
              <a:t>setPriority</a:t>
            </a:r>
            <a:r>
              <a:rPr lang="en-US" sz="2000" dirty="0" smtClean="0"/>
              <a:t>().</a:t>
            </a:r>
          </a:p>
          <a:p>
            <a:pPr marL="285750" indent="-285750">
              <a:buFont typeface="Arial" pitchFamily="34" charset="0"/>
              <a:buChar char="•"/>
            </a:pPr>
            <a:r>
              <a:rPr lang="ru-RU" sz="2000" dirty="0" smtClean="0"/>
              <a:t>Обычно стараются использовать 3 из 10 уровней приоритета: </a:t>
            </a:r>
            <a:r>
              <a:rPr lang="en-US" sz="2000" dirty="0"/>
              <a:t>MAX_PRIORITY, </a:t>
            </a:r>
            <a:r>
              <a:rPr lang="en-US" sz="2000" dirty="0" smtClean="0"/>
              <a:t>NORM_PRIORITY</a:t>
            </a:r>
            <a:r>
              <a:rPr lang="ru-RU" sz="2000" dirty="0" smtClean="0"/>
              <a:t> и </a:t>
            </a:r>
            <a:r>
              <a:rPr lang="en-US" sz="2000" dirty="0" smtClean="0"/>
              <a:t>MIN_PRIORITY</a:t>
            </a:r>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17386820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b="1" dirty="0" smtClean="0">
                <a:solidFill>
                  <a:schemeClr val="tx1"/>
                </a:solidFill>
              </a:rPr>
              <a:t>Daemon threads </a:t>
            </a:r>
            <a:r>
              <a:rPr lang="ru-RU" sz="2000" dirty="0" smtClean="0"/>
              <a:t>предназначены для выполнения минорных задач до тех пор пока программа не закончит выполнение.</a:t>
            </a:r>
          </a:p>
          <a:p>
            <a:endParaRPr lang="ru-RU" sz="2000" dirty="0" smtClean="0"/>
          </a:p>
          <a:p>
            <a:r>
              <a:rPr lang="ru-RU" sz="2000" dirty="0" smtClean="0"/>
              <a:t>Программа закончит выполнение только тогда когда все НЕ демон потоки завершат свою работу.</a:t>
            </a:r>
          </a:p>
          <a:p>
            <a:endParaRPr lang="ru-RU" sz="2000" dirty="0" smtClean="0"/>
          </a:p>
          <a:p>
            <a:r>
              <a:rPr lang="ru-RU" sz="2000" dirty="0" smtClean="0"/>
              <a:t>Таким образом, завершая выполнение, программа убивает все демон потоки и завершается.</a:t>
            </a:r>
          </a:p>
          <a:p>
            <a:endParaRPr lang="en-US" sz="2000" dirty="0" smtClean="0"/>
          </a:p>
          <a:p>
            <a:endParaRPr lang="en-US" sz="2000" dirty="0" smtClean="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a:t>
            </a:r>
            <a:endParaRPr lang="ru-RU" dirty="0"/>
          </a:p>
        </p:txBody>
      </p:sp>
    </p:spTree>
    <p:extLst>
      <p:ext uri="{BB962C8B-B14F-4D97-AF65-F5344CB8AC3E}">
        <p14:creationId xmlns:p14="http://schemas.microsoft.com/office/powerpoint/2010/main" val="63405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a:p>
            <a:endParaRPr lang="ru-RU" dirty="0" smtClean="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4" name="Rectangle 1"/>
          <p:cNvSpPr>
            <a:spLocks noChangeArrowheads="1"/>
          </p:cNvSpPr>
          <p:nvPr/>
        </p:nvSpPr>
        <p:spPr bwMode="auto">
          <a:xfrm>
            <a:off x="251520" y="1131590"/>
            <a:ext cx="8186857"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DaemonExample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invoke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long</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logic</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(&gt;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one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second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finally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done</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9152126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endParaRPr lang="en-US" dirty="0"/>
          </a:p>
          <a:p>
            <a:endParaRPr lang="ru-RU" dirty="0" smtClean="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smtClean="0"/>
          </a:p>
          <a:p>
            <a:endParaRPr lang="ru-RU" dirty="0"/>
          </a:p>
          <a:p>
            <a:r>
              <a:rPr lang="ru-RU" sz="2000" dirty="0" smtClean="0"/>
              <a:t>Что выведет программа?</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5" name="Rectangle 1"/>
          <p:cNvSpPr>
            <a:spLocks noChangeArrowheads="1"/>
          </p:cNvSpPr>
          <p:nvPr/>
        </p:nvSpPr>
        <p:spPr bwMode="auto">
          <a:xfrm>
            <a:off x="179512" y="1241341"/>
            <a:ext cx="8424935"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DaemonExample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t.setDaemon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Daemon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started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6136837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a:p>
            <a:endParaRPr lang="ru-RU" dirty="0" smtClean="0"/>
          </a:p>
          <a:p>
            <a:endParaRPr lang="ru-RU" dirty="0" smtClean="0"/>
          </a:p>
          <a:p>
            <a:pPr marL="285750" indent="-285750">
              <a:buFont typeface="Arial" pitchFamily="34" charset="0"/>
              <a:buChar char="•"/>
            </a:pPr>
            <a:endParaRPr lang="ru-RU" dirty="0" smtClean="0">
              <a:solidFill>
                <a:schemeClr val="tx1"/>
              </a:solidFill>
            </a:endParaRPr>
          </a:p>
          <a:p>
            <a:endParaRPr lang="ru-RU" dirty="0" smtClean="0"/>
          </a:p>
          <a:p>
            <a:endParaRPr lang="ru-RU" dirty="0"/>
          </a:p>
          <a:p>
            <a:r>
              <a:rPr lang="ru-RU" sz="2000" dirty="0" smtClean="0"/>
              <a:t>Код из </a:t>
            </a:r>
            <a:r>
              <a:rPr lang="en-US" sz="2000" dirty="0" smtClean="0"/>
              <a:t>finally </a:t>
            </a:r>
            <a:r>
              <a:rPr lang="ru-RU" sz="2000" dirty="0" smtClean="0"/>
              <a:t>блока не вызвался.</a:t>
            </a:r>
            <a:endParaRPr lang="ru-RU" sz="2000"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7" name="Прямоугольник 6"/>
          <p:cNvSpPr/>
          <p:nvPr/>
        </p:nvSpPr>
        <p:spPr>
          <a:xfrm>
            <a:off x="323528" y="1131590"/>
            <a:ext cx="4572000" cy="1015663"/>
          </a:xfrm>
          <a:prstGeom prst="rect">
            <a:avLst/>
          </a:prstGeom>
          <a:ln>
            <a:solidFill>
              <a:schemeClr val="accent1">
                <a:alpha val="46000"/>
              </a:schemeClr>
            </a:solidFill>
          </a:ln>
        </p:spPr>
        <p:txBody>
          <a:bodyPr>
            <a:spAutoFit/>
          </a:bodyPr>
          <a:lstStyle/>
          <a:p>
            <a:r>
              <a:rPr lang="en-US" sz="2000" dirty="0">
                <a:solidFill>
                  <a:srgbClr val="00B050"/>
                </a:solidFill>
              </a:rPr>
              <a:t>Daemon thread has been started.</a:t>
            </a:r>
          </a:p>
          <a:p>
            <a:endParaRPr lang="en-US" sz="2000" dirty="0">
              <a:solidFill>
                <a:srgbClr val="00B050"/>
              </a:solidFill>
            </a:endParaRPr>
          </a:p>
          <a:p>
            <a:r>
              <a:rPr lang="en-US" sz="2000" dirty="0">
                <a:solidFill>
                  <a:srgbClr val="00B050"/>
                </a:solidFill>
              </a:rPr>
              <a:t>Process finished with exit code 0</a:t>
            </a:r>
            <a:endParaRPr lang="ru-RU" sz="2000" dirty="0">
              <a:solidFill>
                <a:srgbClr val="00B050"/>
              </a:solidFill>
            </a:endParaRPr>
          </a:p>
        </p:txBody>
      </p:sp>
    </p:spTree>
    <p:extLst>
      <p:ext uri="{BB962C8B-B14F-4D97-AF65-F5344CB8AC3E}">
        <p14:creationId xmlns:p14="http://schemas.microsoft.com/office/powerpoint/2010/main" val="3020947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endParaRPr lang="en-US" sz="2000" dirty="0" smtClean="0">
              <a:solidFill>
                <a:srgbClr val="FF0000"/>
              </a:solidFill>
            </a:endParaRPr>
          </a:p>
          <a:p>
            <a:pPr marL="285750" indent="-285750">
              <a:buFont typeface="Arial" pitchFamily="34" charset="0"/>
              <a:buChar char="•"/>
            </a:pPr>
            <a:r>
              <a:rPr lang="ru-RU" sz="2000" dirty="0" smtClean="0"/>
              <a:t>чтобы поток сделать демоном, нужно на нём перед стартом вызвать метод </a:t>
            </a:r>
            <a:r>
              <a:rPr lang="en-US" sz="2000" dirty="0" err="1" smtClean="0">
                <a:solidFill>
                  <a:srgbClr val="008000"/>
                </a:solidFill>
              </a:rPr>
              <a:t>setDaemon</a:t>
            </a:r>
            <a:r>
              <a:rPr lang="en-US" sz="2000" dirty="0" smtClean="0">
                <a:solidFill>
                  <a:srgbClr val="008000"/>
                </a:solidFill>
              </a:rPr>
              <a:t>(</a:t>
            </a:r>
            <a:r>
              <a:rPr lang="en-US" sz="2000" b="1" dirty="0" smtClean="0">
                <a:solidFill>
                  <a:srgbClr val="008000"/>
                </a:solidFill>
              </a:rPr>
              <a:t>true</a:t>
            </a:r>
            <a:r>
              <a:rPr lang="en-US" sz="2000" dirty="0" smtClean="0">
                <a:solidFill>
                  <a:srgbClr val="008000"/>
                </a:solidFill>
              </a:rPr>
              <a:t>)</a:t>
            </a:r>
            <a:endParaRPr lang="ru-RU" sz="2000" dirty="0" smtClean="0">
              <a:solidFill>
                <a:srgbClr val="008000"/>
              </a:solidFill>
            </a:endParaRPr>
          </a:p>
          <a:p>
            <a:pPr marL="285750" indent="-285750">
              <a:buFont typeface="Arial" pitchFamily="34" charset="0"/>
              <a:buChar char="•"/>
            </a:pPr>
            <a:r>
              <a:rPr lang="en-US" sz="2000" dirty="0" smtClean="0">
                <a:solidFill>
                  <a:schemeClr val="tx1"/>
                </a:solidFill>
              </a:rPr>
              <a:t>finally </a:t>
            </a:r>
            <a:r>
              <a:rPr lang="ru-RU" sz="2000" dirty="0" smtClean="0">
                <a:solidFill>
                  <a:schemeClr val="tx1"/>
                </a:solidFill>
              </a:rPr>
              <a:t>блок не будет вызван, т.к. поток прерывается «грубо», без освобождения занимаемых ресурсов</a:t>
            </a:r>
          </a:p>
          <a:p>
            <a:pPr marL="0" indent="0"/>
            <a:endParaRPr lang="ru-RU" sz="2000" dirty="0">
              <a:solidFill>
                <a:schemeClr val="tx1"/>
              </a:solidFill>
            </a:endParaRPr>
          </a:p>
          <a:p>
            <a:pPr marL="0" indent="0"/>
            <a:r>
              <a:rPr lang="ru-RU" sz="2000" dirty="0" smtClean="0">
                <a:solidFill>
                  <a:schemeClr val="tx1"/>
                </a:solidFill>
              </a:rPr>
              <a:t>Так же:</a:t>
            </a:r>
          </a:p>
          <a:p>
            <a:pPr marL="285750" indent="-285750">
              <a:buFont typeface="Arial" pitchFamily="34" charset="0"/>
              <a:buChar char="•"/>
            </a:pPr>
            <a:r>
              <a:rPr lang="ru-RU" sz="2000" dirty="0" smtClean="0">
                <a:solidFill>
                  <a:schemeClr val="tx1"/>
                </a:solidFill>
              </a:rPr>
              <a:t>узнать является ли поток демоном можно вызвав метод </a:t>
            </a:r>
            <a:r>
              <a:rPr lang="en-US" sz="2000" dirty="0" err="1" smtClean="0">
                <a:solidFill>
                  <a:schemeClr val="tx1"/>
                </a:solidFill>
              </a:rPr>
              <a:t>isDaemon</a:t>
            </a:r>
            <a:r>
              <a:rPr lang="en-US" sz="2000" dirty="0" smtClean="0">
                <a:solidFill>
                  <a:schemeClr val="tx1"/>
                </a:solidFill>
              </a:rPr>
              <a:t>() </a:t>
            </a:r>
            <a:r>
              <a:rPr lang="ru-RU" sz="2000" dirty="0" smtClean="0">
                <a:solidFill>
                  <a:schemeClr val="tx1"/>
                </a:solidFill>
              </a:rPr>
              <a:t>на потоке</a:t>
            </a:r>
          </a:p>
          <a:p>
            <a:pPr marL="285750" indent="-285750">
              <a:buFont typeface="Arial" pitchFamily="34" charset="0"/>
              <a:buChar char="•"/>
            </a:pPr>
            <a:endParaRPr lang="ru-RU" sz="2000" dirty="0" smtClean="0">
              <a:solidFill>
                <a:schemeClr val="tx1"/>
              </a:solidFill>
            </a:endParaRPr>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a:t>
            </a:r>
            <a:endParaRPr lang="ru-RU" dirty="0"/>
          </a:p>
        </p:txBody>
      </p:sp>
    </p:spTree>
    <p:extLst>
      <p:ext uri="{BB962C8B-B14F-4D97-AF65-F5344CB8AC3E}">
        <p14:creationId xmlns:p14="http://schemas.microsoft.com/office/powerpoint/2010/main" val="837341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843558"/>
            <a:ext cx="8641472" cy="3599877"/>
          </a:xfrm>
        </p:spPr>
        <p:txBody>
          <a:bodyPr>
            <a:normAutofit/>
          </a:bodyPr>
          <a:lstStyle/>
          <a:p>
            <a:r>
              <a:rPr lang="ru-RU" sz="2000" dirty="0" smtClean="0"/>
              <a:t>Любой поток может дождаться завершения работу другого потока с помощью метода класса </a:t>
            </a:r>
            <a:r>
              <a:rPr lang="en-US" sz="2000" dirty="0" smtClean="0"/>
              <a:t>Thread -</a:t>
            </a:r>
            <a:r>
              <a:rPr lang="ru-RU" sz="2000" dirty="0" smtClean="0"/>
              <a:t> </a:t>
            </a:r>
            <a:r>
              <a:rPr lang="en-US" sz="2000" dirty="0" smtClean="0"/>
              <a:t>join().</a:t>
            </a:r>
          </a:p>
          <a:p>
            <a:endParaRPr lang="en-US" sz="2000" dirty="0"/>
          </a:p>
          <a:p>
            <a:endParaRPr lang="en-US"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Ожидание завершения потока</a:t>
            </a:r>
            <a:endParaRPr lang="ru-RU" dirty="0"/>
          </a:p>
        </p:txBody>
      </p:sp>
      <p:sp>
        <p:nvSpPr>
          <p:cNvPr id="4" name="Rectangle 1"/>
          <p:cNvSpPr>
            <a:spLocks noChangeArrowheads="1"/>
          </p:cNvSpPr>
          <p:nvPr/>
        </p:nvSpPr>
        <p:spPr bwMode="auto">
          <a:xfrm>
            <a:off x="251520" y="2067694"/>
            <a:ext cx="5416868"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Join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.join</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681752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843558"/>
            <a:ext cx="8641472" cy="3599877"/>
          </a:xfrm>
        </p:spPr>
        <p:txBody>
          <a:bodyPr>
            <a:normAutofit/>
          </a:bodyPr>
          <a:lstStyle/>
          <a:p>
            <a:r>
              <a:rPr lang="ru-RU" sz="2000" dirty="0" smtClean="0">
                <a:solidFill>
                  <a:srgbClr val="FF0000"/>
                </a:solidFill>
              </a:rPr>
              <a:t>Важно</a:t>
            </a:r>
            <a:r>
              <a:rPr lang="ru-RU" sz="2000" dirty="0">
                <a:solidFill>
                  <a:srgbClr val="FF0000"/>
                </a:solidFill>
              </a:rPr>
              <a:t>:</a:t>
            </a:r>
          </a:p>
          <a:p>
            <a:pPr marL="285750" indent="-285750">
              <a:buFont typeface="Arial" pitchFamily="34" charset="0"/>
              <a:buChar char="•"/>
            </a:pPr>
            <a:r>
              <a:rPr lang="ru-RU" sz="2000" dirty="0">
                <a:solidFill>
                  <a:schemeClr val="tx1"/>
                </a:solidFill>
              </a:rPr>
              <a:t>ожидающий поток блокируется и не планируется пока ожидаемый не завершит свою работу </a:t>
            </a:r>
          </a:p>
          <a:p>
            <a:pPr marL="285750" indent="-285750">
              <a:buFont typeface="Arial" pitchFamily="34" charset="0"/>
              <a:buChar char="•"/>
            </a:pPr>
            <a:r>
              <a:rPr lang="en-US" sz="2000" dirty="0" smtClean="0">
                <a:solidFill>
                  <a:schemeClr val="tx1"/>
                </a:solidFill>
              </a:rPr>
              <a:t>join </a:t>
            </a:r>
            <a:r>
              <a:rPr lang="ru-RU" sz="2000" dirty="0">
                <a:solidFill>
                  <a:schemeClr val="tx1"/>
                </a:solidFill>
              </a:rPr>
              <a:t>может быть вызван с аргументом задающим кол-во </a:t>
            </a:r>
            <a:r>
              <a:rPr lang="ru-RU" sz="2000" dirty="0" err="1">
                <a:solidFill>
                  <a:schemeClr val="tx1"/>
                </a:solidFill>
              </a:rPr>
              <a:t>мс</a:t>
            </a:r>
            <a:r>
              <a:rPr lang="ru-RU" sz="2000" dirty="0">
                <a:solidFill>
                  <a:schemeClr val="tx1"/>
                </a:solidFill>
              </a:rPr>
              <a:t> которое необходимо ожидать</a:t>
            </a:r>
          </a:p>
          <a:p>
            <a:pPr marL="285750" indent="-285750">
              <a:buFont typeface="Arial" pitchFamily="34" charset="0"/>
              <a:buChar char="•"/>
            </a:pPr>
            <a:r>
              <a:rPr lang="ru-RU" sz="2000" dirty="0">
                <a:solidFill>
                  <a:schemeClr val="tx1"/>
                </a:solidFill>
              </a:rPr>
              <a:t>состояние потока можно проверить с помощью </a:t>
            </a:r>
            <a:r>
              <a:rPr lang="en-US" sz="2000" dirty="0" err="1">
                <a:solidFill>
                  <a:schemeClr val="tx1"/>
                </a:solidFill>
              </a:rPr>
              <a:t>isAlive</a:t>
            </a:r>
            <a:r>
              <a:rPr lang="en-US" sz="2000" dirty="0">
                <a:solidFill>
                  <a:schemeClr val="tx1"/>
                </a:solidFill>
              </a:rPr>
              <a:t> </a:t>
            </a:r>
            <a:r>
              <a:rPr lang="ru-RU" sz="2000" dirty="0">
                <a:solidFill>
                  <a:schemeClr val="tx1"/>
                </a:solidFill>
              </a:rPr>
              <a:t>метода</a:t>
            </a:r>
            <a:endParaRPr lang="en-US" sz="2000" dirty="0">
              <a:solidFill>
                <a:schemeClr val="tx1"/>
              </a:solidFill>
            </a:endParaRPr>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Ожидание завершения потока</a:t>
            </a:r>
            <a:endParaRPr lang="ru-RU" dirty="0"/>
          </a:p>
        </p:txBody>
      </p:sp>
    </p:spTree>
    <p:extLst>
      <p:ext uri="{BB962C8B-B14F-4D97-AF65-F5344CB8AC3E}">
        <p14:creationId xmlns:p14="http://schemas.microsoft.com/office/powerpoint/2010/main" val="3324418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Какой вывод будет у программы?</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5" name="Rectangle 1"/>
          <p:cNvSpPr>
            <a:spLocks noChangeArrowheads="1"/>
          </p:cNvSpPr>
          <p:nvPr/>
        </p:nvSpPr>
        <p:spPr bwMode="auto">
          <a:xfrm>
            <a:off x="251521" y="1696035"/>
            <a:ext cx="8208912"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throw</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RuntimeException</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8074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endParaRPr lang="ru-RU" sz="2000" dirty="0" smtClean="0"/>
          </a:p>
          <a:p>
            <a:endParaRPr lang="ru-RU" sz="2000" dirty="0"/>
          </a:p>
          <a:p>
            <a:endParaRPr lang="ru-RU" sz="2000" dirty="0" smtClean="0"/>
          </a:p>
          <a:p>
            <a:endParaRPr lang="ru-RU" sz="2000" dirty="0"/>
          </a:p>
          <a:p>
            <a:endParaRPr lang="ru-RU" sz="2000" dirty="0" smtClean="0"/>
          </a:p>
          <a:p>
            <a:endParaRPr lang="ru-RU" sz="2000" dirty="0"/>
          </a:p>
          <a:p>
            <a:endParaRPr lang="en-US" sz="2000" dirty="0" smtClean="0"/>
          </a:p>
          <a:p>
            <a:endParaRPr lang="en-US" sz="2000" dirty="0" smtClean="0"/>
          </a:p>
          <a:p>
            <a:r>
              <a:rPr lang="ru-RU" sz="2000" dirty="0" smtClean="0"/>
              <a:t>Если исключение будет выброшено из функции </a:t>
            </a:r>
            <a:r>
              <a:rPr lang="en-US" sz="2000" dirty="0" smtClean="0"/>
              <a:t>run()</a:t>
            </a:r>
            <a:r>
              <a:rPr lang="ru-RU" sz="2000" dirty="0" smtClean="0"/>
              <a:t>, оно запишется на консоль, поток завершит работу.</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4" name="Прямоугольник 3"/>
          <p:cNvSpPr/>
          <p:nvPr/>
        </p:nvSpPr>
        <p:spPr>
          <a:xfrm>
            <a:off x="323528" y="1203598"/>
            <a:ext cx="5310336" cy="2554545"/>
          </a:xfrm>
          <a:prstGeom prst="rect">
            <a:avLst/>
          </a:prstGeom>
          <a:ln>
            <a:solidFill>
              <a:schemeClr val="accent1">
                <a:alpha val="49000"/>
              </a:schemeClr>
            </a:solidFill>
          </a:ln>
        </p:spPr>
        <p:txBody>
          <a:bodyPr wrap="square">
            <a:spAutoFit/>
          </a:bodyPr>
          <a:lstStyle/>
          <a:p>
            <a:r>
              <a:rPr lang="en-US" sz="2000" dirty="0"/>
              <a:t>Exception in thread "Thread-0" </a:t>
            </a:r>
            <a:r>
              <a:rPr lang="en-US" sz="2000" dirty="0" err="1">
                <a:solidFill>
                  <a:srgbClr val="FF0000"/>
                </a:solidFill>
              </a:rPr>
              <a:t>java.lang.RuntimeException</a:t>
            </a:r>
            <a:endParaRPr lang="en-US" sz="2000" dirty="0">
              <a:solidFill>
                <a:srgbClr val="FF0000"/>
              </a:solidFill>
            </a:endParaRPr>
          </a:p>
          <a:p>
            <a:r>
              <a:rPr lang="en-US" sz="2000" dirty="0"/>
              <a:t>	at </a:t>
            </a:r>
            <a:r>
              <a:rPr lang="en-US" sz="2000" dirty="0" err="1"/>
              <a:t>ThrowExceptionSimpleCase.run</a:t>
            </a:r>
            <a:r>
              <a:rPr lang="en-US" sz="2000" dirty="0"/>
              <a:t>(ThrowExceptionSimpleCase.java:3)</a:t>
            </a:r>
          </a:p>
          <a:p>
            <a:r>
              <a:rPr lang="en-US" sz="2000" dirty="0"/>
              <a:t>	at </a:t>
            </a:r>
            <a:r>
              <a:rPr lang="en-US" sz="2000" dirty="0" err="1"/>
              <a:t>java.lang.Thread.run</a:t>
            </a:r>
            <a:r>
              <a:rPr lang="en-US" sz="2000" dirty="0"/>
              <a:t>(Thread.java:745)</a:t>
            </a:r>
          </a:p>
          <a:p>
            <a:endParaRPr lang="en-US" sz="2000" dirty="0"/>
          </a:p>
          <a:p>
            <a:r>
              <a:rPr lang="en-US" sz="2000" dirty="0"/>
              <a:t>Process finished with exit code 0</a:t>
            </a:r>
            <a:endParaRPr lang="ru-RU" sz="2000" dirty="0"/>
          </a:p>
        </p:txBody>
      </p:sp>
    </p:spTree>
    <p:extLst>
      <p:ext uri="{BB962C8B-B14F-4D97-AF65-F5344CB8AC3E}">
        <p14:creationId xmlns:p14="http://schemas.microsoft.com/office/powerpoint/2010/main" val="238812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smtClean="0"/>
          </a:p>
          <a:p>
            <a:r>
              <a:rPr lang="ru-RU" sz="2000" dirty="0" smtClean="0"/>
              <a:t>Но не только – </a:t>
            </a:r>
            <a:r>
              <a:rPr lang="ru-RU" sz="2000" dirty="0" smtClean="0">
                <a:solidFill>
                  <a:srgbClr val="C00000"/>
                </a:solidFill>
              </a:rPr>
              <a:t>на одноядерной машине производительность так же может быть увеличена</a:t>
            </a:r>
            <a:r>
              <a:rPr lang="ru-RU" sz="2000" dirty="0" smtClean="0"/>
              <a:t>.</a:t>
            </a:r>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17130298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Попробуем поймать исключение:</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5" name="Rectangle 1"/>
          <p:cNvSpPr>
            <a:spLocks noChangeArrowheads="1"/>
          </p:cNvSpPr>
          <p:nvPr/>
        </p:nvSpPr>
        <p:spPr bwMode="auto">
          <a:xfrm>
            <a:off x="251520" y="1869667"/>
            <a:ext cx="8136904"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en-US"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RuntimeException</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ex</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Exception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88990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en-US" dirty="0" smtClean="0"/>
          </a:p>
          <a:p>
            <a:endParaRPr lang="en-US" dirty="0"/>
          </a:p>
          <a:p>
            <a:endParaRPr lang="en-US" dirty="0" smtClean="0"/>
          </a:p>
          <a:p>
            <a:endParaRPr lang="en-US" dirty="0"/>
          </a:p>
          <a:p>
            <a:endParaRPr lang="en-US" dirty="0" smtClean="0"/>
          </a:p>
          <a:p>
            <a:r>
              <a:rPr lang="ru-RU" sz="2000" dirty="0" smtClean="0"/>
              <a:t>Ничего не поменялось!</a:t>
            </a:r>
          </a:p>
          <a:p>
            <a:r>
              <a:rPr lang="ru-RU" sz="2000" dirty="0" smtClean="0"/>
              <a:t>Нельзя перехватить исключение из контекста другого потока.</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4" name="Прямоугольник 3"/>
          <p:cNvSpPr/>
          <p:nvPr/>
        </p:nvSpPr>
        <p:spPr>
          <a:xfrm>
            <a:off x="323528" y="1203598"/>
            <a:ext cx="5310336" cy="2554545"/>
          </a:xfrm>
          <a:prstGeom prst="rect">
            <a:avLst/>
          </a:prstGeom>
          <a:ln>
            <a:solidFill>
              <a:schemeClr val="accent1"/>
            </a:solidFill>
          </a:ln>
        </p:spPr>
        <p:txBody>
          <a:bodyPr wrap="square">
            <a:spAutoFit/>
          </a:bodyPr>
          <a:lstStyle/>
          <a:p>
            <a:r>
              <a:rPr lang="en-US" sz="2000" dirty="0"/>
              <a:t>Exception in thread "Thread-0" </a:t>
            </a:r>
            <a:r>
              <a:rPr lang="en-US" sz="2000" dirty="0" err="1">
                <a:solidFill>
                  <a:srgbClr val="FF0000"/>
                </a:solidFill>
              </a:rPr>
              <a:t>java.lang.RuntimeException</a:t>
            </a:r>
            <a:endParaRPr lang="en-US" sz="2000" dirty="0">
              <a:solidFill>
                <a:srgbClr val="FF0000"/>
              </a:solidFill>
            </a:endParaRPr>
          </a:p>
          <a:p>
            <a:r>
              <a:rPr lang="en-US" sz="2000" dirty="0"/>
              <a:t>	at </a:t>
            </a:r>
            <a:r>
              <a:rPr lang="en-US" sz="2000" dirty="0" err="1"/>
              <a:t>ThrowExceptionSimpleCase.run</a:t>
            </a:r>
            <a:r>
              <a:rPr lang="en-US" sz="2000" dirty="0"/>
              <a:t>(ThrowExceptionSimpleCase.java:3)</a:t>
            </a:r>
          </a:p>
          <a:p>
            <a:r>
              <a:rPr lang="en-US" sz="2000" dirty="0"/>
              <a:t>	at </a:t>
            </a:r>
            <a:r>
              <a:rPr lang="en-US" sz="2000" dirty="0" err="1"/>
              <a:t>java.lang.Thread.run</a:t>
            </a:r>
            <a:r>
              <a:rPr lang="en-US" sz="2000" dirty="0"/>
              <a:t>(Thread.java:745)</a:t>
            </a:r>
          </a:p>
          <a:p>
            <a:endParaRPr lang="en-US" sz="2000" dirty="0"/>
          </a:p>
          <a:p>
            <a:r>
              <a:rPr lang="en-US" sz="2000" dirty="0"/>
              <a:t>Process finished with exit code 0</a:t>
            </a:r>
            <a:endParaRPr lang="ru-RU" sz="2000" dirty="0"/>
          </a:p>
        </p:txBody>
      </p:sp>
    </p:spTree>
    <p:extLst>
      <p:ext uri="{BB962C8B-B14F-4D97-AF65-F5344CB8AC3E}">
        <p14:creationId xmlns:p14="http://schemas.microsoft.com/office/powerpoint/2010/main" val="44029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Метод </a:t>
            </a:r>
            <a:r>
              <a:rPr lang="en-US" sz="2000" dirty="0" err="1" smtClean="0"/>
              <a:t>Thread.UncaughtExceptionHandler</a:t>
            </a:r>
            <a:r>
              <a:rPr lang="ru-RU" sz="2000" dirty="0" smtClean="0"/>
              <a:t>() </a:t>
            </a:r>
            <a:r>
              <a:rPr lang="ru-RU" sz="2000" dirty="0"/>
              <a:t>позволяет задавать обработчик </a:t>
            </a:r>
            <a:r>
              <a:rPr lang="en-US" sz="2000" dirty="0"/>
              <a:t>uncaught</a:t>
            </a:r>
            <a:r>
              <a:rPr lang="ru-RU" sz="2000" dirty="0"/>
              <a:t> исключений потоку</a:t>
            </a:r>
            <a:r>
              <a:rPr lang="ru-RU" sz="2000" dirty="0" smtClean="0"/>
              <a:t>.</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4" name="Rectangle 1"/>
          <p:cNvSpPr>
            <a:spLocks noChangeArrowheads="1"/>
          </p:cNvSpPr>
          <p:nvPr/>
        </p:nvSpPr>
        <p:spPr bwMode="auto">
          <a:xfrm>
            <a:off x="251520" y="1889413"/>
            <a:ext cx="8496944"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t.setUncaughtExceptionHandler</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((t1, e) -&gt;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.printf</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Exception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%s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e, t1.getName()));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872783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1800" dirty="0" smtClean="0">
                <a:solidFill>
                  <a:schemeClr val="tx1"/>
                </a:solidFill>
              </a:rPr>
              <a:t>Вывод программы:</a:t>
            </a:r>
            <a:endParaRPr lang="en-US" sz="18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4" name="Прямоугольник 3"/>
          <p:cNvSpPr/>
          <p:nvPr/>
        </p:nvSpPr>
        <p:spPr>
          <a:xfrm>
            <a:off x="251520" y="1707654"/>
            <a:ext cx="7038528" cy="1015663"/>
          </a:xfrm>
          <a:prstGeom prst="rect">
            <a:avLst/>
          </a:prstGeom>
          <a:ln>
            <a:solidFill>
              <a:schemeClr val="accent1"/>
            </a:solidFill>
          </a:ln>
        </p:spPr>
        <p:txBody>
          <a:bodyPr wrap="square">
            <a:spAutoFit/>
          </a:bodyPr>
          <a:lstStyle/>
          <a:p>
            <a:r>
              <a:rPr lang="en-US" sz="2000" dirty="0">
                <a:solidFill>
                  <a:srgbClr val="008000"/>
                </a:solidFill>
              </a:rPr>
              <a:t>Exception </a:t>
            </a:r>
            <a:r>
              <a:rPr lang="en-US" sz="2000" dirty="0" err="1">
                <a:solidFill>
                  <a:srgbClr val="008000"/>
                </a:solidFill>
              </a:rPr>
              <a:t>java.lang.RuntimeException</a:t>
            </a:r>
            <a:r>
              <a:rPr lang="en-US" sz="2000" dirty="0">
                <a:solidFill>
                  <a:srgbClr val="008000"/>
                </a:solidFill>
              </a:rPr>
              <a:t> has been catch from thread Thread-0</a:t>
            </a:r>
          </a:p>
          <a:p>
            <a:r>
              <a:rPr lang="en-US" sz="2000" dirty="0"/>
              <a:t>Process finished with exit code 0</a:t>
            </a:r>
            <a:endParaRPr lang="ru-RU" sz="2000" dirty="0"/>
          </a:p>
        </p:txBody>
      </p:sp>
    </p:spTree>
    <p:extLst>
      <p:ext uri="{BB962C8B-B14F-4D97-AF65-F5344CB8AC3E}">
        <p14:creationId xmlns:p14="http://schemas.microsoft.com/office/powerpoint/2010/main" val="1756848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Метод</a:t>
            </a:r>
            <a:r>
              <a:rPr lang="en-US" sz="2000" dirty="0" smtClean="0"/>
              <a:t> </a:t>
            </a:r>
            <a:r>
              <a:rPr lang="en-US" sz="2000" dirty="0" err="1" smtClean="0">
                <a:solidFill>
                  <a:srgbClr val="00B050"/>
                </a:solidFill>
              </a:rPr>
              <a:t>Thread.setDefaultUncaughtExceptionHandler</a:t>
            </a:r>
            <a:r>
              <a:rPr lang="en-US" sz="2000" dirty="0" smtClean="0">
                <a:solidFill>
                  <a:srgbClr val="00B050"/>
                </a:solidFill>
              </a:rPr>
              <a:t>(</a:t>
            </a:r>
            <a:r>
              <a:rPr lang="en-US" sz="2000" dirty="0" smtClean="0"/>
              <a:t>) </a:t>
            </a:r>
            <a:r>
              <a:rPr lang="ru-RU" sz="2000" dirty="0" smtClean="0"/>
              <a:t> позволяет задавать обработчик </a:t>
            </a:r>
            <a:r>
              <a:rPr lang="en-US" sz="2000" dirty="0" smtClean="0"/>
              <a:t>uncaught</a:t>
            </a:r>
            <a:r>
              <a:rPr lang="ru-RU" sz="2000" dirty="0" smtClean="0"/>
              <a:t> исключени</a:t>
            </a:r>
            <a:r>
              <a:rPr lang="ru-RU" sz="2000" dirty="0"/>
              <a:t>й</a:t>
            </a:r>
            <a:r>
              <a:rPr lang="ru-RU" sz="2000" dirty="0" smtClean="0"/>
              <a:t> всем потокам </a:t>
            </a:r>
            <a:r>
              <a:rPr lang="ru-RU" sz="2000" dirty="0" err="1" smtClean="0"/>
              <a:t>по-умолчанию</a:t>
            </a:r>
            <a:r>
              <a:rPr lang="ru-RU" sz="2000" dirty="0" smtClean="0"/>
              <a:t>.</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Tree>
    <p:extLst>
      <p:ext uri="{BB962C8B-B14F-4D97-AF65-F5344CB8AC3E}">
        <p14:creationId xmlns:p14="http://schemas.microsoft.com/office/powerpoint/2010/main" val="1804797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Следующие методы класса </a:t>
            </a:r>
            <a:r>
              <a:rPr lang="en-US" sz="2000" dirty="0" smtClean="0"/>
              <a:t>Thread </a:t>
            </a:r>
            <a:r>
              <a:rPr lang="ru-RU" sz="2000" dirty="0" smtClean="0"/>
              <a:t>устарели и являются опасными, т.к. не освобождают занятые ими ресурсы.</a:t>
            </a:r>
          </a:p>
          <a:p>
            <a:endParaRPr lang="ru-RU" sz="2000" dirty="0"/>
          </a:p>
          <a:p>
            <a:endParaRPr lang="ru-RU" sz="2000" dirty="0" smtClean="0"/>
          </a:p>
          <a:p>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Устаревший функционал</a:t>
            </a:r>
            <a:endParaRPr lang="ru-RU" dirty="0"/>
          </a:p>
        </p:txBody>
      </p:sp>
      <p:sp>
        <p:nvSpPr>
          <p:cNvPr id="4" name="Rectangle 1"/>
          <p:cNvSpPr>
            <a:spLocks noChangeArrowheads="1"/>
          </p:cNvSpPr>
          <p:nvPr/>
        </p:nvSpPr>
        <p:spPr bwMode="auto">
          <a:xfrm>
            <a:off x="323528" y="2531680"/>
            <a:ext cx="387798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stop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314690" y="2891720"/>
            <a:ext cx="787908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stop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obj</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323528" y="3251760"/>
            <a:ext cx="341632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destroy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323528" y="3611800"/>
            <a:ext cx="43396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suspend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323528" y="3971840"/>
            <a:ext cx="418576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resume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20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Цитата про функциональность группы потоков:</a:t>
            </a:r>
          </a:p>
          <a:p>
            <a:endParaRPr lang="ru-RU" sz="2000" dirty="0" smtClean="0"/>
          </a:p>
          <a:p>
            <a:r>
              <a:rPr lang="en-US" sz="2000" i="1" dirty="0">
                <a:solidFill>
                  <a:srgbClr val="FF0000"/>
                </a:solidFill>
              </a:rPr>
              <a:t>"Thread groups are best viewed as an unsuccessful experiment</a:t>
            </a:r>
            <a:r>
              <a:rPr lang="en-US" sz="2000" dirty="0">
                <a:solidFill>
                  <a:srgbClr val="FF0000"/>
                </a:solidFill>
              </a:rPr>
              <a:t>, </a:t>
            </a:r>
            <a:r>
              <a:rPr lang="en-US" sz="2000" i="1" dirty="0">
                <a:solidFill>
                  <a:srgbClr val="FF0000"/>
                </a:solidFill>
              </a:rPr>
              <a:t>and you may simply ignore their existence." </a:t>
            </a:r>
            <a:endParaRPr lang="en-US" sz="2000" dirty="0">
              <a:solidFill>
                <a:srgbClr val="FF0000"/>
              </a:solidFill>
            </a:endParaRPr>
          </a:p>
          <a:p>
            <a:pPr algn="r"/>
            <a:r>
              <a:rPr lang="en-US" sz="2000" dirty="0"/>
              <a:t>Joshua Bloch</a:t>
            </a:r>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Устаревший функционал</a:t>
            </a:r>
            <a:endParaRPr lang="ru-RU" dirty="0"/>
          </a:p>
        </p:txBody>
      </p:sp>
    </p:spTree>
    <p:extLst>
      <p:ext uri="{BB962C8B-B14F-4D97-AF65-F5344CB8AC3E}">
        <p14:creationId xmlns:p14="http://schemas.microsoft.com/office/powerpoint/2010/main" val="817713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342900" indent="-342900">
              <a:buFont typeface="Arial" pitchFamily="34" charset="0"/>
              <a:buChar char="•"/>
            </a:pPr>
            <a:r>
              <a:rPr lang="en-US" sz="2000" dirty="0" smtClean="0">
                <a:solidFill>
                  <a:schemeClr val="tx1"/>
                </a:solidFill>
              </a:rPr>
              <a:t>“Thinking </a:t>
            </a:r>
            <a:r>
              <a:rPr lang="en-US" sz="2000" dirty="0">
                <a:solidFill>
                  <a:schemeClr val="tx1"/>
                </a:solidFill>
              </a:rPr>
              <a:t>in </a:t>
            </a:r>
            <a:r>
              <a:rPr lang="en-US" sz="2000" dirty="0" smtClean="0">
                <a:solidFill>
                  <a:schemeClr val="tx1"/>
                </a:solidFill>
              </a:rPr>
              <a:t>Java” </a:t>
            </a:r>
            <a:r>
              <a:rPr lang="en-US" sz="2000" dirty="0">
                <a:solidFill>
                  <a:schemeClr val="tx1"/>
                </a:solidFill>
              </a:rPr>
              <a:t>Bruce </a:t>
            </a:r>
            <a:r>
              <a:rPr lang="en-US" sz="2000" dirty="0" err="1">
                <a:solidFill>
                  <a:schemeClr val="tx1"/>
                </a:solidFill>
              </a:rPr>
              <a:t>Eckel</a:t>
            </a:r>
            <a:r>
              <a:rPr lang="en-US" sz="2000" dirty="0">
                <a:solidFill>
                  <a:schemeClr val="tx1"/>
                </a:solidFill>
              </a:rPr>
              <a:t> </a:t>
            </a:r>
            <a:endParaRPr lang="en-US" sz="2000" dirty="0" smtClean="0">
              <a:solidFill>
                <a:schemeClr val="tx1"/>
              </a:solidFill>
            </a:endParaRPr>
          </a:p>
          <a:p>
            <a:pPr marL="342900" indent="-342900">
              <a:buFont typeface="Arial" pitchFamily="34" charset="0"/>
              <a:buChar char="•"/>
            </a:pPr>
            <a:r>
              <a:rPr lang="en-US" sz="2000" dirty="0" smtClean="0">
                <a:solidFill>
                  <a:schemeClr val="tx1"/>
                </a:solidFill>
              </a:rPr>
              <a:t>“Java Concurrency </a:t>
            </a:r>
            <a:r>
              <a:rPr lang="en-US" sz="2000" dirty="0">
                <a:solidFill>
                  <a:schemeClr val="tx1"/>
                </a:solidFill>
              </a:rPr>
              <a:t>In Practice</a:t>
            </a:r>
            <a:r>
              <a:rPr lang="en-US" sz="2000" dirty="0" smtClean="0">
                <a:solidFill>
                  <a:schemeClr val="tx1"/>
                </a:solidFill>
              </a:rPr>
              <a:t>”</a:t>
            </a:r>
          </a:p>
          <a:p>
            <a:pPr marL="342900" indent="-342900">
              <a:buFont typeface="Arial" pitchFamily="34" charset="0"/>
              <a:buChar char="•"/>
            </a:pPr>
            <a:r>
              <a:rPr lang="en-US" sz="2000" dirty="0" smtClean="0">
                <a:solidFill>
                  <a:schemeClr val="tx1"/>
                </a:solidFill>
              </a:rPr>
              <a:t>“SCJP </a:t>
            </a:r>
            <a:r>
              <a:rPr lang="en-US" sz="2000" dirty="0">
                <a:solidFill>
                  <a:schemeClr val="tx1"/>
                </a:solidFill>
              </a:rPr>
              <a:t>Sun Certified Programmer for Java </a:t>
            </a:r>
            <a:r>
              <a:rPr lang="en-US" sz="2000" dirty="0" smtClean="0">
                <a:solidFill>
                  <a:schemeClr val="tx1"/>
                </a:solidFill>
              </a:rPr>
              <a:t>7 Study Guide”</a:t>
            </a: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Список литературы</a:t>
            </a:r>
            <a:endParaRPr lang="ru-RU" dirty="0"/>
          </a:p>
        </p:txBody>
      </p:sp>
    </p:spTree>
    <p:extLst>
      <p:ext uri="{BB962C8B-B14F-4D97-AF65-F5344CB8AC3E}">
        <p14:creationId xmlns:p14="http://schemas.microsoft.com/office/powerpoint/2010/main" val="2369168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en-US" sz="2000" smtClean="0">
                <a:solidFill>
                  <a:schemeClr val="tx1"/>
                </a:solidFill>
              </a:rPr>
              <a:t>???</a:t>
            </a: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задание</a:t>
            </a:r>
            <a:endParaRPr lang="ru-RU" dirty="0"/>
          </a:p>
        </p:txBody>
      </p:sp>
    </p:spTree>
    <p:extLst>
      <p:ext uri="{BB962C8B-B14F-4D97-AF65-F5344CB8AC3E}">
        <p14:creationId xmlns:p14="http://schemas.microsoft.com/office/powerpoint/2010/main" val="29292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smtClean="0"/>
          </a:p>
          <a:p>
            <a:r>
              <a:rPr lang="ru-RU" sz="2000" dirty="0" smtClean="0"/>
              <a:t>Но не только – </a:t>
            </a:r>
            <a:r>
              <a:rPr lang="ru-RU" sz="2000" dirty="0" smtClean="0">
                <a:solidFill>
                  <a:srgbClr val="C00000"/>
                </a:solidFill>
              </a:rPr>
              <a:t>на одноядерной машине производительность так же может быть увеличена</a:t>
            </a:r>
            <a:r>
              <a:rPr lang="ru-RU" sz="2000" dirty="0" smtClean="0"/>
              <a:t>.</a:t>
            </a:r>
          </a:p>
          <a:p>
            <a:endParaRPr lang="ru-RU" sz="2000" dirty="0"/>
          </a:p>
          <a:p>
            <a:r>
              <a:rPr lang="ru-RU" sz="2000" dirty="0" smtClean="0">
                <a:solidFill>
                  <a:srgbClr val="00B050"/>
                </a:solidFill>
              </a:rPr>
              <a:t>Достигается когда поток блокируется на </a:t>
            </a:r>
            <a:r>
              <a:rPr lang="en-US" sz="2000" dirty="0" smtClean="0">
                <a:solidFill>
                  <a:srgbClr val="00B050"/>
                </a:solidFill>
              </a:rPr>
              <a:t>I/O </a:t>
            </a:r>
            <a:r>
              <a:rPr lang="ru-RU" sz="2000" dirty="0" smtClean="0">
                <a:solidFill>
                  <a:srgbClr val="00B050"/>
                </a:solidFill>
              </a:rPr>
              <a:t>операциях и процессор может в это время выполнять код другого потока, не блокируя программу в целом.</a:t>
            </a:r>
            <a:endParaRPr lang="ru-RU" sz="2000" dirty="0">
              <a:solidFill>
                <a:srgbClr val="00B050"/>
              </a:solidFill>
            </a:endParaRPr>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174225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C000"/>
                </a:solidFill>
              </a:rPr>
              <a:t>Возникает проблема взаимодействия между потоками в рамках работы с ОБЩИМИ данными.</a:t>
            </a:r>
          </a:p>
          <a:p>
            <a:endParaRPr lang="ru-RU" sz="2000" dirty="0" smtClean="0">
              <a:solidFill>
                <a:srgbClr val="FFC000"/>
              </a:solidFill>
            </a:endParaRPr>
          </a:p>
          <a:p>
            <a:r>
              <a:rPr lang="ru-RU" sz="2000" dirty="0" smtClean="0">
                <a:solidFill>
                  <a:srgbClr val="FFC000"/>
                </a:solidFill>
              </a:rPr>
              <a:t>Проблема синхронизации потоков.</a:t>
            </a:r>
            <a:endParaRPr lang="ru-RU" sz="2000" dirty="0">
              <a:solidFill>
                <a:srgbClr val="FFC000"/>
              </a:solidFill>
            </a:endParaRPr>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Большая проблема</a:t>
            </a:r>
            <a:endParaRPr lang="ru-RU" dirty="0"/>
          </a:p>
        </p:txBody>
      </p:sp>
    </p:spTree>
    <p:extLst>
      <p:ext uri="{BB962C8B-B14F-4D97-AF65-F5344CB8AC3E}">
        <p14:creationId xmlns:p14="http://schemas.microsoft.com/office/powerpoint/2010/main" val="3598435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a:t>В случае, когда задача разделяется на несколько частей, суммарное время её выполнения на параллельной системе не может быть меньше времени выполнения самого длинного </a:t>
            </a:r>
            <a:r>
              <a:rPr lang="ru-RU" sz="2000" dirty="0" smtClean="0"/>
              <a:t>фрагмента.</a:t>
            </a:r>
          </a:p>
          <a:p>
            <a:endParaRPr lang="ru-RU" sz="2000" dirty="0"/>
          </a:p>
          <a:p>
            <a:endParaRPr lang="ru-RU" sz="2000" dirty="0" smtClean="0"/>
          </a:p>
          <a:p>
            <a:endParaRPr lang="ru-RU" sz="2000" dirty="0" smtClean="0"/>
          </a:p>
          <a:p>
            <a:r>
              <a:rPr lang="en-US" sz="2000" dirty="0" smtClean="0"/>
              <a:t>a – </a:t>
            </a:r>
            <a:r>
              <a:rPr lang="ru-RU" sz="2000" dirty="0" smtClean="0"/>
              <a:t>доля последовательных вычислений</a:t>
            </a:r>
          </a:p>
          <a:p>
            <a:r>
              <a:rPr lang="en-US" sz="2000" dirty="0" smtClean="0"/>
              <a:t>P – </a:t>
            </a:r>
            <a:r>
              <a:rPr lang="ru-RU" sz="2000" dirty="0" smtClean="0"/>
              <a:t>кол-во процессоров</a:t>
            </a:r>
          </a:p>
          <a:p>
            <a:r>
              <a:rPr lang="en-US" sz="2000" dirty="0" smtClean="0"/>
              <a:t>S - </a:t>
            </a:r>
            <a:r>
              <a:rPr lang="ru-RU" sz="2000" dirty="0" smtClean="0"/>
              <a:t>ускорение</a:t>
            </a:r>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Закон </a:t>
            </a:r>
            <a:r>
              <a:rPr lang="ru-RU" spc="299" dirty="0" err="1" smtClean="0">
                <a:uFill>
                  <a:solidFill>
                    <a:srgbClr val="FFFFFF"/>
                  </a:solidFill>
                </a:uFill>
              </a:rPr>
              <a:t>амдала</a:t>
            </a:r>
            <a:endParaRPr lang="ru-RU" dirty="0"/>
          </a:p>
        </p:txBody>
      </p:sp>
      <p:sp>
        <p:nvSpPr>
          <p:cNvPr id="4" name="AutoShape 4" descr="S_{p}={\cfrac  {1}{\alpha +{\cfrac  {1-\alpha }{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60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55726"/>
            <a:ext cx="15335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755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Закон </a:t>
            </a:r>
            <a:r>
              <a:rPr lang="ru-RU" spc="299" dirty="0" err="1" smtClean="0">
                <a:uFill>
                  <a:solidFill>
                    <a:srgbClr val="FFFFFF"/>
                  </a:solidFill>
                </a:uFill>
              </a:rPr>
              <a:t>амдала</a:t>
            </a:r>
            <a:endParaRPr lang="ru-RU" dirty="0"/>
          </a:p>
        </p:txBody>
      </p:sp>
      <p:pic>
        <p:nvPicPr>
          <p:cNvPr id="46082" name="Picture 2" descr="https://upload.wikimedia.org/wikipedia/commons/thumb/e/ea/AmdahlsLaw.svg/648px-AmdahlsLaw.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31590"/>
            <a:ext cx="4800532"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760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9952</TotalTime>
  <Words>2925</Words>
  <Application>Microsoft Office PowerPoint</Application>
  <PresentationFormat>Экран (16:9)</PresentationFormat>
  <Paragraphs>491</Paragraphs>
  <Slides>58</Slides>
  <Notes>44</Notes>
  <HiddenSlides>0</HiddenSlides>
  <MMClips>0</MMClips>
  <ScaleCrop>false</ScaleCrop>
  <HeadingPairs>
    <vt:vector size="4" baseType="variant">
      <vt:variant>
        <vt:lpstr>Тема</vt:lpstr>
      </vt:variant>
      <vt:variant>
        <vt:i4>1</vt:i4>
      </vt:variant>
      <vt:variant>
        <vt:lpstr>Заголовки слайдов</vt:lpstr>
      </vt:variant>
      <vt:variant>
        <vt:i4>58</vt:i4>
      </vt:variant>
    </vt:vector>
  </HeadingPairs>
  <TitlesOfParts>
    <vt:vector size="59" baseType="lpstr">
      <vt:lpstr>1_Специальное оформление</vt:lpstr>
      <vt:lpstr>MULTITHREADING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661</cp:revision>
  <dcterms:created xsi:type="dcterms:W3CDTF">2014-01-14T11:27:58Z</dcterms:created>
  <dcterms:modified xsi:type="dcterms:W3CDTF">2016-08-13T16:37:35Z</dcterms:modified>
</cp:coreProperties>
</file>