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64"/>
  </p:notesMasterIdLst>
  <p:handoutMasterIdLst>
    <p:handoutMasterId r:id="rId65"/>
  </p:handoutMasterIdLst>
  <p:sldIdLst>
    <p:sldId id="265" r:id="rId2"/>
    <p:sldId id="375" r:id="rId3"/>
    <p:sldId id="414" r:id="rId4"/>
    <p:sldId id="415" r:id="rId5"/>
    <p:sldId id="416" r:id="rId6"/>
    <p:sldId id="417" r:id="rId7"/>
    <p:sldId id="418" r:id="rId8"/>
    <p:sldId id="419" r:id="rId9"/>
    <p:sldId id="420" r:id="rId10"/>
    <p:sldId id="497" r:id="rId11"/>
    <p:sldId id="422" r:id="rId12"/>
    <p:sldId id="499" r:id="rId13"/>
    <p:sldId id="500" r:id="rId14"/>
    <p:sldId id="498" r:id="rId15"/>
    <p:sldId id="424" r:id="rId16"/>
    <p:sldId id="426" r:id="rId17"/>
    <p:sldId id="425" r:id="rId18"/>
    <p:sldId id="427" r:id="rId19"/>
    <p:sldId id="428" r:id="rId20"/>
    <p:sldId id="429" r:id="rId21"/>
    <p:sldId id="470" r:id="rId22"/>
    <p:sldId id="501" r:id="rId23"/>
    <p:sldId id="502" r:id="rId24"/>
    <p:sldId id="445" r:id="rId25"/>
    <p:sldId id="446" r:id="rId26"/>
    <p:sldId id="431" r:id="rId27"/>
    <p:sldId id="430" r:id="rId28"/>
    <p:sldId id="432" r:id="rId29"/>
    <p:sldId id="433" r:id="rId30"/>
    <p:sldId id="434" r:id="rId31"/>
    <p:sldId id="511" r:id="rId32"/>
    <p:sldId id="437" r:id="rId33"/>
    <p:sldId id="439" r:id="rId34"/>
    <p:sldId id="440" r:id="rId35"/>
    <p:sldId id="503" r:id="rId36"/>
    <p:sldId id="441" r:id="rId37"/>
    <p:sldId id="442" r:id="rId38"/>
    <p:sldId id="438" r:id="rId39"/>
    <p:sldId id="444" r:id="rId40"/>
    <p:sldId id="447" r:id="rId41"/>
    <p:sldId id="448" r:id="rId42"/>
    <p:sldId id="449" r:id="rId43"/>
    <p:sldId id="450" r:id="rId44"/>
    <p:sldId id="504" r:id="rId45"/>
    <p:sldId id="452" r:id="rId46"/>
    <p:sldId id="455" r:id="rId47"/>
    <p:sldId id="456" r:id="rId48"/>
    <p:sldId id="505" r:id="rId49"/>
    <p:sldId id="457" r:id="rId50"/>
    <p:sldId id="506" r:id="rId51"/>
    <p:sldId id="458" r:id="rId52"/>
    <p:sldId id="462" r:id="rId53"/>
    <p:sldId id="463" r:id="rId54"/>
    <p:sldId id="460" r:id="rId55"/>
    <p:sldId id="509" r:id="rId56"/>
    <p:sldId id="508" r:id="rId57"/>
    <p:sldId id="461" r:id="rId58"/>
    <p:sldId id="459" r:id="rId59"/>
    <p:sldId id="464" r:id="rId60"/>
    <p:sldId id="465" r:id="rId61"/>
    <p:sldId id="510" r:id="rId62"/>
    <p:sldId id="466" r:id="rId63"/>
  </p:sldIdLst>
  <p:sldSz cx="9144000" cy="5143500" type="screen16x9"/>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AF2F"/>
    <a:srgbClr val="61AD3A"/>
    <a:srgbClr val="008000"/>
    <a:srgbClr val="9E9A00"/>
    <a:srgbClr val="00703C"/>
    <a:srgbClr val="98A8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3887" autoAdjust="0"/>
    <p:restoredTop sz="96176" autoAdjust="0"/>
  </p:normalViewPr>
  <p:slideViewPr>
    <p:cSldViewPr>
      <p:cViewPr varScale="1">
        <p:scale>
          <a:sx n="95" d="100"/>
          <a:sy n="95" d="100"/>
        </p:scale>
        <p:origin x="-420" y="-84"/>
      </p:cViewPr>
      <p:guideLst>
        <p:guide orient="horz" pos="1620"/>
        <p:guide pos="5556"/>
      </p:guideLst>
    </p:cSldViewPr>
  </p:slideViewPr>
  <p:notesTextViewPr>
    <p:cViewPr>
      <p:scale>
        <a:sx n="100" d="100"/>
        <a:sy n="100" d="100"/>
      </p:scale>
      <p:origin x="0" y="0"/>
    </p:cViewPr>
  </p:notesTextViewPr>
  <p:sorterViewPr>
    <p:cViewPr>
      <p:scale>
        <a:sx n="100" d="100"/>
        <a:sy n="100" d="100"/>
      </p:scale>
      <p:origin x="0" y="7212"/>
    </p:cViewPr>
  </p:sorterViewPr>
  <p:notesViewPr>
    <p:cSldViewPr>
      <p:cViewPr varScale="1">
        <p:scale>
          <a:sx n="53" d="100"/>
          <a:sy n="53" d="100"/>
        </p:scale>
        <p:origin x="-28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128AFA-2B04-4CF2-A280-3CACFA02DCDA}" type="datetimeFigureOut">
              <a:rPr lang="ru-RU" smtClean="0"/>
              <a:t>13/08/2016</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D21173-5B62-4834-BAEB-FECAA6566180}" type="slidenum">
              <a:rPr lang="ru-RU" smtClean="0"/>
              <a:t>‹#›</a:t>
            </a:fld>
            <a:endParaRPr lang="ru-RU"/>
          </a:p>
        </p:txBody>
      </p:sp>
    </p:spTree>
    <p:extLst>
      <p:ext uri="{BB962C8B-B14F-4D97-AF65-F5344CB8AC3E}">
        <p14:creationId xmlns:p14="http://schemas.microsoft.com/office/powerpoint/2010/main" val="10194207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AD82F9-BEBE-4E06-81EB-AA847F9B1290}" type="datetimeFigureOut">
              <a:rPr lang="ru-RU" smtClean="0"/>
              <a:t>13/08/2016</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A9C45F-848A-43CD-9EBE-7F74492E615F}" type="slidenum">
              <a:rPr lang="ru-RU" smtClean="0"/>
              <a:t>‹#›</a:t>
            </a:fld>
            <a:endParaRPr lang="ru-RU"/>
          </a:p>
        </p:txBody>
      </p:sp>
    </p:spTree>
    <p:extLst>
      <p:ext uri="{BB962C8B-B14F-4D97-AF65-F5344CB8AC3E}">
        <p14:creationId xmlns:p14="http://schemas.microsoft.com/office/powerpoint/2010/main" val="3647788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3</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12</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13</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14</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15</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16</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17</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18</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19</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20</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21</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4</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22</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23</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24</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25</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26</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27</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28</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29</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30</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31</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5</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32</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33</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34</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35</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36</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37</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38</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39</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40</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41</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6</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42</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43</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44</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45</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46</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47</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48</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49</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50</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51</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7</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52</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53</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54</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55</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56</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57</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58</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59</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60</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61</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8</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62</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You can't guarantee that a single thread will stay running throughout the entire atomic operation. But you can guarantee that even if the thread running the atomic operation moves in and out of the running state, no other running thread will be able to act on the same data. </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9</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You can't guarantee that a single thread will stay running throughout the entire atomic operation. But you can guarantee that even if the thread running the atomic operation moves in and out of the running state, no other running thread will be able to act on the same data. </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10</a:t>
            </a:fld>
            <a:endParaRPr lang="ru-RU"/>
          </a:p>
        </p:txBody>
      </p:sp>
    </p:spTree>
    <p:extLst>
      <p:ext uri="{BB962C8B-B14F-4D97-AF65-F5344CB8AC3E}">
        <p14:creationId xmlns:p14="http://schemas.microsoft.com/office/powerpoint/2010/main" val="1085459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11</a:t>
            </a:fld>
            <a:endParaRPr lang="ru-RU"/>
          </a:p>
        </p:txBody>
      </p:sp>
    </p:spTree>
    <p:extLst>
      <p:ext uri="{BB962C8B-B14F-4D97-AF65-F5344CB8AC3E}">
        <p14:creationId xmlns:p14="http://schemas.microsoft.com/office/powerpoint/2010/main" val="10854591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pic>
        <p:nvPicPr>
          <p:cNvPr id="3074" name="Picture 2" descr="D:\Папка Алечки Витальевны\Шаблоны для презентаций\фон\обложка пятнышки.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330" t="14139" r="2400" b="16914"/>
          <a:stretch/>
        </p:blipFill>
        <p:spPr bwMode="auto">
          <a:xfrm>
            <a:off x="41300" y="98029"/>
            <a:ext cx="9036000" cy="4956572"/>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ctrTitle" hasCustomPrompt="1"/>
          </p:nvPr>
        </p:nvSpPr>
        <p:spPr>
          <a:xfrm>
            <a:off x="976064" y="1850161"/>
            <a:ext cx="5036096" cy="1101725"/>
          </a:xfrm>
          <a:prstGeom prst="rect">
            <a:avLst/>
          </a:prstGeom>
        </p:spPr>
        <p:txBody>
          <a:bodyPr/>
          <a:lstStyle>
            <a:lvl1pPr>
              <a:defRPr sz="2800" cap="none" baseline="0">
                <a:solidFill>
                  <a:srgbClr val="00703C"/>
                </a:solidFill>
                <a:latin typeface="Arial" panose="020B0604020202020204" pitchFamily="34" charset="0"/>
                <a:cs typeface="Arial" panose="020B0604020202020204" pitchFamily="34" charset="0"/>
              </a:defRPr>
            </a:lvl1pPr>
          </a:lstStyle>
          <a:p>
            <a:r>
              <a:rPr lang="ru-RU" dirty="0" smtClean="0"/>
              <a:t>Название презентации</a:t>
            </a:r>
            <a:endParaRPr lang="ru-RU" dirty="0"/>
          </a:p>
        </p:txBody>
      </p:sp>
      <p:sp>
        <p:nvSpPr>
          <p:cNvPr id="4" name="Дата 3"/>
          <p:cNvSpPr>
            <a:spLocks noGrp="1"/>
          </p:cNvSpPr>
          <p:nvPr>
            <p:ph type="dt" sz="half" idx="10"/>
          </p:nvPr>
        </p:nvSpPr>
        <p:spPr>
          <a:xfrm>
            <a:off x="6748832" y="4735337"/>
            <a:ext cx="2133600" cy="274637"/>
          </a:xfrm>
          <a:prstGeom prst="rect">
            <a:avLst/>
          </a:prstGeom>
        </p:spPr>
        <p:txBody>
          <a:bodyPr/>
          <a:lstStyle>
            <a:lvl1pPr>
              <a:defRPr>
                <a:solidFill>
                  <a:schemeClr val="tx1">
                    <a:lumMod val="85000"/>
                    <a:lumOff val="15000"/>
                  </a:schemeClr>
                </a:solidFill>
              </a:defRPr>
            </a:lvl1pPr>
          </a:lstStyle>
          <a:p>
            <a:r>
              <a:rPr lang="ru-RU" smtClean="0"/>
              <a:t>Дата</a:t>
            </a:r>
            <a:endParaRPr lang="ru-RU" dirty="0"/>
          </a:p>
        </p:txBody>
      </p:sp>
      <p:pic>
        <p:nvPicPr>
          <p:cNvPr id="3075" name="Picture 3" descr="D:\Папка Алечки Витальевны\Шаблоны для презентаций\лого..jpg"/>
          <p:cNvPicPr>
            <a:picLocks noChangeAspect="1" noChangeArrowheads="1"/>
          </p:cNvPicPr>
          <p:nvPr userDrawn="1"/>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t="17833" b="36320"/>
          <a:stretch/>
        </p:blipFill>
        <p:spPr bwMode="auto">
          <a:xfrm>
            <a:off x="5292080" y="411503"/>
            <a:ext cx="3600000" cy="416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508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3" name="Объект 2"/>
          <p:cNvSpPr>
            <a:spLocks noGrp="1"/>
          </p:cNvSpPr>
          <p:nvPr>
            <p:ph idx="1"/>
          </p:nvPr>
        </p:nvSpPr>
        <p:spPr>
          <a:xfrm>
            <a:off x="250928" y="1122065"/>
            <a:ext cx="8641472" cy="3599877"/>
          </a:xfrm>
        </p:spPr>
        <p:txBody>
          <a:bodyPr>
            <a:normAutofit/>
          </a:bodyPr>
          <a:lstStyle>
            <a:lvl1pPr marL="180975" indent="-180975">
              <a:defRPr sz="1400">
                <a:solidFill>
                  <a:schemeClr val="tx1">
                    <a:lumMod val="85000"/>
                    <a:lumOff val="15000"/>
                  </a:schemeClr>
                </a:solidFill>
              </a:defRPr>
            </a:lvl1pPr>
          </a:lstStyle>
          <a:p>
            <a:pPr lvl="0"/>
            <a:r>
              <a:rPr lang="ru-RU" dirty="0" smtClean="0"/>
              <a:t>Образец текста</a:t>
            </a:r>
          </a:p>
        </p:txBody>
      </p:sp>
      <p:sp>
        <p:nvSpPr>
          <p:cNvPr id="6" name="Номер слайда 5"/>
          <p:cNvSpPr>
            <a:spLocks noGrp="1"/>
          </p:cNvSpPr>
          <p:nvPr>
            <p:ph type="sldNum" sz="quarter" idx="12"/>
          </p:nvPr>
        </p:nvSpPr>
        <p:spPr>
          <a:xfrm>
            <a:off x="6954808" y="4807455"/>
            <a:ext cx="2133600" cy="274637"/>
          </a:xfrm>
        </p:spPr>
        <p:txBody>
          <a:bodyPr/>
          <a:lstStyle/>
          <a:p>
            <a:fld id="{A22995AA-C26E-4AF6-A7BA-848B15EA881E}" type="slidenum">
              <a:rPr lang="ru-RU" smtClean="0"/>
              <a:t>‹#›</a:t>
            </a:fld>
            <a:endParaRPr lang="ru-RU"/>
          </a:p>
        </p:txBody>
      </p:sp>
      <p:pic>
        <p:nvPicPr>
          <p:cNvPr id="12" name="Picture 2" descr="D:\Папка Алечки Витальевны\Шаблоны для презентаций\Лого от Тим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72400" y="80045"/>
            <a:ext cx="720000" cy="475094"/>
          </a:xfrm>
          <a:prstGeom prst="rect">
            <a:avLst/>
          </a:prstGeom>
          <a:noFill/>
          <a:extLst>
            <a:ext uri="{909E8E84-426E-40DD-AFC4-6F175D3DCCD1}">
              <a14:hiddenFill xmlns:a14="http://schemas.microsoft.com/office/drawing/2010/main">
                <a:solidFill>
                  <a:srgbClr val="FFFFFF"/>
                </a:solidFill>
              </a14:hiddenFill>
            </a:ext>
          </a:extLst>
        </p:spPr>
      </p:pic>
      <p:sp>
        <p:nvSpPr>
          <p:cNvPr id="13" name="Текст 12"/>
          <p:cNvSpPr>
            <a:spLocks noGrp="1"/>
          </p:cNvSpPr>
          <p:nvPr>
            <p:ph type="body" sz="quarter" idx="13" hasCustomPrompt="1"/>
          </p:nvPr>
        </p:nvSpPr>
        <p:spPr>
          <a:xfrm>
            <a:off x="241472" y="80045"/>
            <a:ext cx="6552728" cy="544765"/>
          </a:xfrm>
        </p:spPr>
        <p:txBody>
          <a:bodyPr wrap="square" lIns="0" bIns="0">
            <a:spAutoFit/>
          </a:bodyPr>
          <a:lstStyle>
            <a:lvl1pPr>
              <a:defRPr kumimoji="0" lang="ru-RU" sz="1800" b="1" i="0" u="none" strike="noStrike" cap="all" spc="300" normalizeH="0" baseline="0" smtClean="0">
                <a:ln>
                  <a:noFill/>
                </a:ln>
                <a:solidFill>
                  <a:srgbClr val="00703C"/>
                </a:solidFill>
                <a:effectLst/>
                <a:uLnTx/>
                <a:uFillTx/>
                <a:ea typeface="+mj-ea"/>
                <a:cs typeface="+mj-cs"/>
              </a:defRPr>
            </a:lvl1pPr>
            <a:lvl2pPr>
              <a:defRPr lang="ru-RU" sz="1800" smtClean="0"/>
            </a:lvl2pPr>
            <a:lvl3pPr>
              <a:defRPr lang="ru-RU" sz="1800" smtClean="0"/>
            </a:lvl3pPr>
            <a:lvl4pPr>
              <a:defRPr lang="ru-RU" sz="1800" smtClean="0"/>
            </a:lvl4pPr>
            <a:lvl5pPr>
              <a:defRPr lang="ru-RU" sz="1800"/>
            </a:lvl5pPr>
          </a:lstStyle>
          <a:p>
            <a:pPr marL="0" lvl="0">
              <a:lnSpc>
                <a:spcPct val="90000"/>
              </a:lnSpc>
              <a:spcBef>
                <a:spcPct val="0"/>
              </a:spcBef>
              <a:buNone/>
            </a:pPr>
            <a:r>
              <a:rPr lang="ru-RU" dirty="0" smtClean="0"/>
              <a:t>Образец Заголовка</a:t>
            </a:r>
          </a:p>
          <a:p>
            <a:pPr marL="0" lvl="0">
              <a:lnSpc>
                <a:spcPct val="90000"/>
              </a:lnSpc>
              <a:spcBef>
                <a:spcPct val="0"/>
              </a:spcBef>
              <a:buNone/>
            </a:pPr>
            <a:r>
              <a:rPr lang="ru-RU" dirty="0" err="1" smtClean="0"/>
              <a:t>обь</a:t>
            </a:r>
            <a:endParaRPr lang="ru-RU" dirty="0" smtClean="0"/>
          </a:p>
        </p:txBody>
      </p:sp>
    </p:spTree>
    <p:extLst>
      <p:ext uri="{BB962C8B-B14F-4D97-AF65-F5344CB8AC3E}">
        <p14:creationId xmlns:p14="http://schemas.microsoft.com/office/powerpoint/2010/main" val="1962641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A22995AA-C26E-4AF6-A7BA-848B15EA881E}" type="slidenum">
              <a:rPr lang="ru-RU" smtClean="0"/>
              <a:t>‹#›</a:t>
            </a:fld>
            <a:endParaRPr lang="ru-RU"/>
          </a:p>
        </p:txBody>
      </p:sp>
      <p:pic>
        <p:nvPicPr>
          <p:cNvPr id="4" name="Picture 2" descr="D:\Папка Алечки Витальевны\Шаблоны для презентаций\Лого от Тим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72400" y="80045"/>
            <a:ext cx="720000" cy="475094"/>
          </a:xfrm>
          <a:prstGeom prst="rect">
            <a:avLst/>
          </a:prstGeom>
          <a:noFill/>
          <a:extLst>
            <a:ext uri="{909E8E84-426E-40DD-AFC4-6F175D3DCCD1}">
              <a14:hiddenFill xmlns:a14="http://schemas.microsoft.com/office/drawing/2010/main">
                <a:solidFill>
                  <a:srgbClr val="FFFFFF"/>
                </a:solidFill>
              </a14:hiddenFill>
            </a:ext>
          </a:extLst>
        </p:spPr>
      </p:pic>
      <p:sp>
        <p:nvSpPr>
          <p:cNvPr id="5" name="Текст 12"/>
          <p:cNvSpPr>
            <a:spLocks noGrp="1"/>
          </p:cNvSpPr>
          <p:nvPr>
            <p:ph type="body" sz="quarter" idx="13" hasCustomPrompt="1"/>
          </p:nvPr>
        </p:nvSpPr>
        <p:spPr>
          <a:xfrm>
            <a:off x="241472" y="80045"/>
            <a:ext cx="6552728" cy="544765"/>
          </a:xfrm>
        </p:spPr>
        <p:txBody>
          <a:bodyPr wrap="square" lIns="0" bIns="0">
            <a:spAutoFit/>
          </a:bodyPr>
          <a:lstStyle>
            <a:lvl1pPr>
              <a:defRPr kumimoji="0" lang="ru-RU" sz="1800" b="1" i="0" u="none" strike="noStrike" cap="all" spc="300" normalizeH="0" baseline="0" smtClean="0">
                <a:ln>
                  <a:noFill/>
                </a:ln>
                <a:solidFill>
                  <a:srgbClr val="00703C"/>
                </a:solidFill>
                <a:effectLst/>
                <a:uLnTx/>
                <a:uFillTx/>
                <a:ea typeface="+mj-ea"/>
                <a:cs typeface="+mj-cs"/>
              </a:defRPr>
            </a:lvl1pPr>
            <a:lvl2pPr>
              <a:defRPr lang="ru-RU" sz="1800" smtClean="0"/>
            </a:lvl2pPr>
            <a:lvl3pPr>
              <a:defRPr lang="ru-RU" sz="1800" smtClean="0"/>
            </a:lvl3pPr>
            <a:lvl4pPr>
              <a:defRPr lang="ru-RU" sz="1800" smtClean="0"/>
            </a:lvl4pPr>
            <a:lvl5pPr>
              <a:defRPr lang="ru-RU" sz="1800"/>
            </a:lvl5pPr>
          </a:lstStyle>
          <a:p>
            <a:pPr marL="0" lvl="0">
              <a:lnSpc>
                <a:spcPct val="90000"/>
              </a:lnSpc>
              <a:spcBef>
                <a:spcPct val="0"/>
              </a:spcBef>
              <a:buNone/>
            </a:pPr>
            <a:r>
              <a:rPr lang="ru-RU" dirty="0" smtClean="0"/>
              <a:t>Образец Заголовка</a:t>
            </a:r>
          </a:p>
          <a:p>
            <a:pPr marL="0" lvl="0">
              <a:lnSpc>
                <a:spcPct val="90000"/>
              </a:lnSpc>
              <a:spcBef>
                <a:spcPct val="0"/>
              </a:spcBef>
              <a:buNone/>
            </a:pPr>
            <a:r>
              <a:rPr lang="ru-RU" dirty="0" err="1" smtClean="0"/>
              <a:t>обь</a:t>
            </a:r>
            <a:endParaRPr lang="ru-RU" dirty="0" smtClean="0"/>
          </a:p>
        </p:txBody>
      </p:sp>
    </p:spTree>
    <p:extLst>
      <p:ext uri="{BB962C8B-B14F-4D97-AF65-F5344CB8AC3E}">
        <p14:creationId xmlns:p14="http://schemas.microsoft.com/office/powerpoint/2010/main" val="33133494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251520" y="987574"/>
            <a:ext cx="8640880" cy="3734368"/>
          </a:xfrm>
          <a:prstGeom prst="rect">
            <a:avLst/>
          </a:prstGeom>
        </p:spPr>
        <p:txBody>
          <a:bodyPr vert="horz" lIns="91440" tIns="45720" rIns="91440" bIns="45720" rtlCol="0">
            <a:normAutofit/>
          </a:bodyPr>
          <a:lstStyle/>
          <a:p>
            <a:pPr lvl="0"/>
            <a:r>
              <a:rPr lang="ru-RU" dirty="0" smtClean="0"/>
              <a:t>Образец текста</a:t>
            </a:r>
          </a:p>
        </p:txBody>
      </p:sp>
      <p:sp>
        <p:nvSpPr>
          <p:cNvPr id="6" name="Номер слайда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A22995AA-C26E-4AF6-A7BA-848B15EA881E}" type="slidenum">
              <a:rPr lang="ru-RU" smtClean="0"/>
              <a:t>‹#›</a:t>
            </a:fld>
            <a:endParaRPr lang="ru-RU"/>
          </a:p>
        </p:txBody>
      </p:sp>
      <p:cxnSp>
        <p:nvCxnSpPr>
          <p:cNvPr id="13" name="Прямая соединительная линия 12"/>
          <p:cNvCxnSpPr/>
          <p:nvPr userDrawn="1"/>
        </p:nvCxnSpPr>
        <p:spPr>
          <a:xfrm>
            <a:off x="251520" y="627534"/>
            <a:ext cx="8640880" cy="0"/>
          </a:xfrm>
          <a:prstGeom prst="line">
            <a:avLst/>
          </a:prstGeom>
          <a:ln>
            <a:solidFill>
              <a:srgbClr val="008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64673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Lst>
  <p:txStyles>
    <p:titleStyle>
      <a:lvl1pPr algn="l" defTabSz="914400" rtl="0" eaLnBrk="1" latinLnBrk="0" hangingPunct="1">
        <a:spcBef>
          <a:spcPct val="0"/>
        </a:spcBef>
        <a:buNone/>
        <a:defRPr kumimoji="0" lang="ru-RU" sz="1800" b="1" i="0" u="none" strike="noStrike" kern="1200" cap="all" spc="300" normalizeH="0" baseline="0" dirty="0">
          <a:ln>
            <a:noFill/>
          </a:ln>
          <a:solidFill>
            <a:srgbClr val="00703C"/>
          </a:solidFill>
          <a:effectLst/>
          <a:uLnTx/>
          <a:uFillTx/>
          <a:latin typeface="+mn-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ctrTitle"/>
          </p:nvPr>
        </p:nvSpPr>
        <p:spPr>
          <a:xfrm>
            <a:off x="976064" y="1850161"/>
            <a:ext cx="5468144" cy="1101725"/>
          </a:xfrm>
        </p:spPr>
        <p:txBody>
          <a:bodyPr/>
          <a:lstStyle/>
          <a:p>
            <a:r>
              <a:rPr lang="en-US" spc="299" dirty="0" smtClean="0">
                <a:uFill>
                  <a:solidFill>
                    <a:srgbClr val="FFFFFF"/>
                  </a:solidFill>
                </a:uFill>
                <a:latin typeface="Arial"/>
              </a:rPr>
              <a:t>MULTITHREADING part 2</a:t>
            </a:r>
            <a:r>
              <a:rPr lang="en-US" dirty="0"/>
              <a:t/>
            </a:r>
            <a:br>
              <a:rPr lang="en-US" dirty="0"/>
            </a:br>
            <a:endParaRPr lang="ru-RU" dirty="0"/>
          </a:p>
        </p:txBody>
      </p:sp>
    </p:spTree>
    <p:extLst>
      <p:ext uri="{BB962C8B-B14F-4D97-AF65-F5344CB8AC3E}">
        <p14:creationId xmlns:p14="http://schemas.microsoft.com/office/powerpoint/2010/main" val="18185670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t>Что нужно сделать в </a:t>
            </a:r>
            <a:r>
              <a:rPr lang="en-US" sz="2000" dirty="0" smtClean="0"/>
              <a:t>java </a:t>
            </a:r>
            <a:r>
              <a:rPr lang="ru-RU" sz="2000" dirty="0" smtClean="0"/>
              <a:t>для достижения целей атомарности:</a:t>
            </a:r>
          </a:p>
          <a:p>
            <a:endParaRPr lang="ru-RU" sz="2000" dirty="0" smtClean="0"/>
          </a:p>
          <a:p>
            <a:pPr marL="342900" indent="-342900">
              <a:buFont typeface="+mj-lt"/>
              <a:buAutoNum type="arabicPeriod"/>
            </a:pPr>
            <a:r>
              <a:rPr lang="ru-RU" sz="2000" dirty="0" smtClean="0"/>
              <a:t>Применить модификатор доступа </a:t>
            </a:r>
            <a:r>
              <a:rPr lang="en-US" sz="2000" b="1" dirty="0" smtClean="0">
                <a:solidFill>
                  <a:srgbClr val="00B050"/>
                </a:solidFill>
              </a:rPr>
              <a:t>private</a:t>
            </a:r>
            <a:r>
              <a:rPr lang="en-US" sz="2000" dirty="0" smtClean="0"/>
              <a:t> </a:t>
            </a:r>
            <a:r>
              <a:rPr lang="ru-RU" sz="2000" dirty="0" smtClean="0"/>
              <a:t>для общих полей</a:t>
            </a:r>
          </a:p>
          <a:p>
            <a:pPr marL="342900" indent="-342900">
              <a:buFont typeface="+mj-lt"/>
              <a:buAutoNum type="arabicPeriod"/>
            </a:pPr>
            <a:r>
              <a:rPr lang="ru-RU" sz="2000" dirty="0" smtClean="0"/>
              <a:t>Синхронизировать доступ к общим полям с помощью ключевого слова </a:t>
            </a:r>
            <a:r>
              <a:rPr lang="en-US" sz="2000" b="1" dirty="0">
                <a:solidFill>
                  <a:srgbClr val="00B050"/>
                </a:solidFill>
              </a:rPr>
              <a:t>synchronized</a:t>
            </a:r>
            <a:r>
              <a:rPr lang="en-US" sz="2000" b="1" dirty="0"/>
              <a:t> </a:t>
            </a:r>
            <a:endParaRPr lang="ru-RU" sz="2000" dirty="0"/>
          </a:p>
          <a:p>
            <a:endParaRPr lang="ru-RU" sz="2000" dirty="0"/>
          </a:p>
          <a:p>
            <a:endParaRPr lang="ru-RU" sz="2000" dirty="0" smtClean="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решение</a:t>
            </a:r>
            <a:endParaRPr lang="ru-RU" dirty="0"/>
          </a:p>
        </p:txBody>
      </p:sp>
      <p:sp>
        <p:nvSpPr>
          <p:cNvPr id="4" name="Rectangle 1"/>
          <p:cNvSpPr>
            <a:spLocks noChangeArrowheads="1"/>
          </p:cNvSpPr>
          <p:nvPr/>
        </p:nvSpPr>
        <p:spPr bwMode="auto">
          <a:xfrm>
            <a:off x="251520" y="3356287"/>
            <a:ext cx="8032968" cy="1015663"/>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B050"/>
                </a:solidFill>
                <a:effectLst/>
                <a:latin typeface="Courier New" pitchFamily="49" charset="0"/>
                <a:cs typeface="Courier New" pitchFamily="49" charset="0"/>
              </a:rPr>
              <a:t>synchronized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makeWithdrawal</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int</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amt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without</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changes</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sz="2000" b="0" i="1" u="none" strike="noStrike" cap="none" normalizeH="0" baseline="0" dirty="0" smtClean="0">
                <a:ln>
                  <a:noFill/>
                </a:ln>
                <a:solidFill>
                  <a:srgbClr val="80808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8212906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t>Вывод предыдущего примера:</a:t>
            </a:r>
            <a:endParaRPr lang="en-US"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решение</a:t>
            </a:r>
            <a:endParaRPr lang="ru-RU" dirty="0"/>
          </a:p>
        </p:txBody>
      </p:sp>
      <p:sp>
        <p:nvSpPr>
          <p:cNvPr id="5" name="Прямоугольник 4"/>
          <p:cNvSpPr/>
          <p:nvPr/>
        </p:nvSpPr>
        <p:spPr>
          <a:xfrm>
            <a:off x="323528" y="1707654"/>
            <a:ext cx="7272808" cy="1631216"/>
          </a:xfrm>
          <a:prstGeom prst="rect">
            <a:avLst/>
          </a:prstGeom>
          <a:ln>
            <a:solidFill>
              <a:schemeClr val="accent1"/>
            </a:solidFill>
          </a:ln>
        </p:spPr>
        <p:txBody>
          <a:bodyPr wrap="square">
            <a:spAutoFit/>
          </a:bodyPr>
          <a:lstStyle/>
          <a:p>
            <a:r>
              <a:rPr lang="en-US" sz="2000" dirty="0"/>
              <a:t>Not enough in account for Thread-0 to </a:t>
            </a:r>
            <a:r>
              <a:rPr lang="en-US" sz="2000" dirty="0">
                <a:solidFill>
                  <a:srgbClr val="00B050"/>
                </a:solidFill>
              </a:rPr>
              <a:t>withdraw 0</a:t>
            </a:r>
          </a:p>
          <a:p>
            <a:r>
              <a:rPr lang="en-US" sz="2000" dirty="0"/>
              <a:t>Not enough in account for Thread-1 to </a:t>
            </a:r>
            <a:r>
              <a:rPr lang="en-US" sz="2000" dirty="0">
                <a:solidFill>
                  <a:srgbClr val="00B050"/>
                </a:solidFill>
              </a:rPr>
              <a:t>withdraw 0</a:t>
            </a:r>
          </a:p>
          <a:p>
            <a:r>
              <a:rPr lang="en-US" sz="2000" dirty="0"/>
              <a:t>Not enough in account for Thread-1 to </a:t>
            </a:r>
            <a:r>
              <a:rPr lang="en-US" sz="2000" dirty="0">
                <a:solidFill>
                  <a:srgbClr val="00B050"/>
                </a:solidFill>
              </a:rPr>
              <a:t>withdraw 0</a:t>
            </a:r>
          </a:p>
          <a:p>
            <a:r>
              <a:rPr lang="en-US" sz="2000" dirty="0"/>
              <a:t>Not enough in account for Thread-1 to </a:t>
            </a:r>
            <a:r>
              <a:rPr lang="en-US" sz="2000" dirty="0">
                <a:solidFill>
                  <a:srgbClr val="00B050"/>
                </a:solidFill>
              </a:rPr>
              <a:t>withdraw 0</a:t>
            </a:r>
          </a:p>
          <a:p>
            <a:r>
              <a:rPr lang="en-US" sz="2000" dirty="0"/>
              <a:t>Not enough in account for Thread-1 to </a:t>
            </a:r>
            <a:r>
              <a:rPr lang="en-US" sz="2000" dirty="0">
                <a:solidFill>
                  <a:srgbClr val="00B050"/>
                </a:solidFill>
              </a:rPr>
              <a:t>withdraw 0</a:t>
            </a:r>
            <a:endParaRPr lang="ru-RU" sz="2000" dirty="0">
              <a:solidFill>
                <a:srgbClr val="00B050"/>
              </a:solidFill>
            </a:endParaRPr>
          </a:p>
        </p:txBody>
      </p:sp>
    </p:spTree>
    <p:extLst>
      <p:ext uri="{BB962C8B-B14F-4D97-AF65-F5344CB8AC3E}">
        <p14:creationId xmlns:p14="http://schemas.microsoft.com/office/powerpoint/2010/main" val="13718612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solidFill>
                  <a:schemeClr val="tx1"/>
                </a:solidFill>
              </a:rPr>
              <a:t>Каждый </a:t>
            </a:r>
            <a:r>
              <a:rPr lang="ru-RU" sz="2000" dirty="0" smtClean="0">
                <a:solidFill>
                  <a:srgbClr val="00B050"/>
                </a:solidFill>
              </a:rPr>
              <a:t>объект</a:t>
            </a:r>
            <a:r>
              <a:rPr lang="ru-RU" sz="2000" dirty="0" smtClean="0">
                <a:solidFill>
                  <a:schemeClr val="tx1"/>
                </a:solidFill>
              </a:rPr>
              <a:t> в </a:t>
            </a:r>
            <a:r>
              <a:rPr lang="en-US" sz="2000" dirty="0" smtClean="0">
                <a:solidFill>
                  <a:schemeClr val="tx1"/>
                </a:solidFill>
              </a:rPr>
              <a:t>java </a:t>
            </a:r>
            <a:r>
              <a:rPr lang="ru-RU" sz="2000" dirty="0" smtClean="0">
                <a:solidFill>
                  <a:schemeClr val="tx1"/>
                </a:solidFill>
              </a:rPr>
              <a:t>имеет встроенный монитор и  он работает как </a:t>
            </a:r>
            <a:r>
              <a:rPr lang="ru-RU" sz="2000" dirty="0" err="1" smtClean="0">
                <a:solidFill>
                  <a:schemeClr val="tx1"/>
                </a:solidFill>
              </a:rPr>
              <a:t>мьютекс</a:t>
            </a:r>
            <a:r>
              <a:rPr lang="ru-RU" sz="2000" dirty="0" smtClean="0">
                <a:solidFill>
                  <a:schemeClr val="tx1"/>
                </a:solidFill>
              </a:rPr>
              <a:t>.</a:t>
            </a: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Java object </a:t>
            </a:r>
            <a:r>
              <a:rPr lang="ru-RU" dirty="0" smtClean="0"/>
              <a:t>и </a:t>
            </a:r>
            <a:r>
              <a:rPr lang="en-US" dirty="0" smtClean="0"/>
              <a:t>monitor</a:t>
            </a:r>
            <a:endParaRPr lang="ru-RU" dirty="0"/>
          </a:p>
        </p:txBody>
      </p:sp>
      <p:sp>
        <p:nvSpPr>
          <p:cNvPr id="4" name="Rectangle 1"/>
          <p:cNvSpPr>
            <a:spLocks noChangeArrowheads="1"/>
          </p:cNvSpPr>
          <p:nvPr/>
        </p:nvSpPr>
        <p:spPr bwMode="auto">
          <a:xfrm>
            <a:off x="251520" y="1851670"/>
            <a:ext cx="5570756" cy="1015663"/>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B050"/>
                </a:solidFill>
                <a:effectLst/>
                <a:latin typeface="Courier New" pitchFamily="49" charset="0"/>
                <a:cs typeface="Courier New" pitchFamily="49" charset="0"/>
              </a:rPr>
              <a:t>synchronized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invoke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do</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some</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logic</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thread</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safely</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sz="2000" b="0" i="1" u="none" strike="noStrike" cap="none" normalizeH="0" baseline="0" dirty="0" smtClean="0">
                <a:ln>
                  <a:noFill/>
                </a:ln>
                <a:solidFill>
                  <a:srgbClr val="80808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756192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solidFill>
                  <a:schemeClr val="tx1"/>
                </a:solidFill>
              </a:rPr>
              <a:t>Каждый </a:t>
            </a:r>
            <a:r>
              <a:rPr lang="ru-RU" sz="2000" dirty="0" smtClean="0">
                <a:solidFill>
                  <a:srgbClr val="00B0F0"/>
                </a:solidFill>
              </a:rPr>
              <a:t>класс</a:t>
            </a:r>
            <a:r>
              <a:rPr lang="ru-RU" sz="2000" dirty="0" smtClean="0">
                <a:solidFill>
                  <a:schemeClr val="tx1"/>
                </a:solidFill>
              </a:rPr>
              <a:t> в </a:t>
            </a:r>
            <a:r>
              <a:rPr lang="en-US" sz="2000" dirty="0" smtClean="0">
                <a:solidFill>
                  <a:schemeClr val="tx1"/>
                </a:solidFill>
              </a:rPr>
              <a:t>java </a:t>
            </a:r>
            <a:r>
              <a:rPr lang="ru-RU" sz="2000" dirty="0" smtClean="0">
                <a:solidFill>
                  <a:schemeClr val="tx1"/>
                </a:solidFill>
              </a:rPr>
              <a:t>имеет встроенный монитор и он работает как </a:t>
            </a:r>
            <a:r>
              <a:rPr lang="ru-RU" sz="2000" dirty="0" err="1" smtClean="0">
                <a:solidFill>
                  <a:schemeClr val="tx1"/>
                </a:solidFill>
              </a:rPr>
              <a:t>мьютекс</a:t>
            </a:r>
            <a:r>
              <a:rPr lang="ru-RU" sz="2000" dirty="0" smtClean="0">
                <a:solidFill>
                  <a:schemeClr val="tx1"/>
                </a:solidFill>
              </a:rPr>
              <a:t>.</a:t>
            </a: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Java object </a:t>
            </a:r>
            <a:r>
              <a:rPr lang="ru-RU" dirty="0" smtClean="0"/>
              <a:t>и </a:t>
            </a:r>
            <a:r>
              <a:rPr lang="en-US" dirty="0" smtClean="0"/>
              <a:t>monitor</a:t>
            </a:r>
            <a:endParaRPr lang="ru-RU" dirty="0"/>
          </a:p>
        </p:txBody>
      </p:sp>
      <p:sp>
        <p:nvSpPr>
          <p:cNvPr id="5" name="Rectangle 1"/>
          <p:cNvSpPr>
            <a:spLocks noChangeArrowheads="1"/>
          </p:cNvSpPr>
          <p:nvPr/>
        </p:nvSpPr>
        <p:spPr bwMode="auto">
          <a:xfrm>
            <a:off x="251520" y="1851670"/>
            <a:ext cx="6647974" cy="1015663"/>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B0F0"/>
                </a:solidFill>
                <a:effectLst/>
                <a:latin typeface="Courier New" pitchFamily="49" charset="0"/>
                <a:cs typeface="Courier New" pitchFamily="49" charset="0"/>
              </a:rPr>
              <a:t>static</a:t>
            </a:r>
            <a:r>
              <a:rPr kumimoji="0" lang="ru-RU" sz="2000" b="1" i="0" u="none" strike="noStrike" cap="none" normalizeH="0" baseline="0" dirty="0" smtClean="0">
                <a:ln>
                  <a:noFill/>
                </a:ln>
                <a:solidFill>
                  <a:srgbClr val="00B0F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B0F0"/>
                </a:solidFill>
                <a:effectLst/>
                <a:latin typeface="Courier New" pitchFamily="49" charset="0"/>
                <a:cs typeface="Courier New" pitchFamily="49" charset="0"/>
              </a:rPr>
              <a:t>synchronized</a:t>
            </a:r>
            <a:r>
              <a:rPr kumimoji="0" lang="ru-RU" sz="2000" b="1" i="0" u="none" strike="noStrike" cap="none" normalizeH="0" baseline="0" dirty="0" smtClean="0">
                <a:ln>
                  <a:noFill/>
                </a:ln>
                <a:solidFill>
                  <a:srgbClr val="00B0F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invoke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do</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some</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logic</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thread</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safely</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sz="2000" b="0" i="1" u="none" strike="noStrike" cap="none" normalizeH="0" baseline="0" dirty="0" smtClean="0">
                <a:ln>
                  <a:noFill/>
                </a:ln>
                <a:solidFill>
                  <a:srgbClr val="80808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715169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solidFill>
                  <a:schemeClr val="tx1"/>
                </a:solidFill>
              </a:rPr>
              <a:t>К общим ресурсами могут являться и область памяти, файлы, </a:t>
            </a:r>
            <a:r>
              <a:rPr lang="en-US" sz="2000" dirty="0" smtClean="0">
                <a:solidFill>
                  <a:schemeClr val="tx1"/>
                </a:solidFill>
              </a:rPr>
              <a:t>I/O </a:t>
            </a:r>
            <a:r>
              <a:rPr lang="ru-RU" sz="2000" dirty="0" smtClean="0">
                <a:solidFill>
                  <a:schemeClr val="tx1"/>
                </a:solidFill>
              </a:rPr>
              <a:t>порты и т.п.</a:t>
            </a: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Защита общих ресурсов с </a:t>
            </a:r>
            <a:r>
              <a:rPr lang="en-US" dirty="0"/>
              <a:t>synchronized</a:t>
            </a:r>
            <a:endParaRPr lang="ru-RU" dirty="0"/>
          </a:p>
        </p:txBody>
      </p:sp>
    </p:spTree>
    <p:extLst>
      <p:ext uri="{BB962C8B-B14F-4D97-AF65-F5344CB8AC3E}">
        <p14:creationId xmlns:p14="http://schemas.microsoft.com/office/powerpoint/2010/main" val="30460277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solidFill>
                  <a:schemeClr val="tx1"/>
                </a:solidFill>
              </a:rPr>
              <a:t>Так как синхронизация уменьшает выигрыш по производительности от параллельной обработки, следовательно нужно </a:t>
            </a:r>
            <a:r>
              <a:rPr lang="ru-RU" sz="2000" dirty="0" smtClean="0">
                <a:solidFill>
                  <a:srgbClr val="61AD3A"/>
                </a:solidFill>
              </a:rPr>
              <a:t>уменьшать её </a:t>
            </a:r>
            <a:r>
              <a:rPr lang="ru-RU" sz="2000" dirty="0" err="1" smtClean="0">
                <a:solidFill>
                  <a:srgbClr val="61AD3A"/>
                </a:solidFill>
              </a:rPr>
              <a:t>скоуп</a:t>
            </a:r>
            <a:r>
              <a:rPr lang="ru-RU" sz="2000" dirty="0">
                <a:solidFill>
                  <a:srgbClr val="61AD3A"/>
                </a:solidFill>
              </a:rPr>
              <a:t> </a:t>
            </a:r>
            <a:r>
              <a:rPr lang="ru-RU" sz="2000" dirty="0" smtClean="0">
                <a:solidFill>
                  <a:schemeClr val="tx1"/>
                </a:solidFill>
              </a:rPr>
              <a:t>и синхронизировать </a:t>
            </a:r>
            <a:r>
              <a:rPr lang="ru-RU" sz="2000" dirty="0" smtClean="0">
                <a:solidFill>
                  <a:srgbClr val="61AD3A"/>
                </a:solidFill>
              </a:rPr>
              <a:t>не больше того кода </a:t>
            </a:r>
            <a:r>
              <a:rPr lang="ru-RU" sz="2000" dirty="0" smtClean="0">
                <a:solidFill>
                  <a:schemeClr val="tx1"/>
                </a:solidFill>
              </a:rPr>
              <a:t>который необходим для защиты общих данных.</a:t>
            </a:r>
          </a:p>
          <a:p>
            <a:endParaRPr lang="ru-RU" sz="2000" dirty="0">
              <a:solidFill>
                <a:schemeClr val="tx1"/>
              </a:solidFill>
            </a:endParaRPr>
          </a:p>
          <a:p>
            <a:r>
              <a:rPr lang="ru-RU" sz="2000" dirty="0"/>
              <a:t>Такая </a:t>
            </a:r>
            <a:r>
              <a:rPr lang="ru-RU" sz="2000" dirty="0" smtClean="0"/>
              <a:t>область называется </a:t>
            </a:r>
            <a:r>
              <a:rPr lang="ru-RU" sz="2000" dirty="0">
                <a:solidFill>
                  <a:srgbClr val="00B050"/>
                </a:solidFill>
              </a:rPr>
              <a:t>критической секцией</a:t>
            </a:r>
            <a:r>
              <a:rPr lang="ru-RU" sz="2000" dirty="0" smtClean="0">
                <a:solidFill>
                  <a:srgbClr val="00B050"/>
                </a:solidFill>
              </a:rPr>
              <a:t>.</a:t>
            </a:r>
            <a:endParaRPr lang="ru-RU" sz="2000" dirty="0" smtClean="0">
              <a:solidFill>
                <a:schemeClr val="tx1"/>
              </a:solidFill>
            </a:endParaRPr>
          </a:p>
          <a:p>
            <a:endParaRPr lang="ru-RU" sz="2000" dirty="0">
              <a:solidFill>
                <a:schemeClr val="tx1"/>
              </a:solidFill>
            </a:endParaRPr>
          </a:p>
          <a:p>
            <a:r>
              <a:rPr lang="ru-RU" sz="2000" dirty="0" smtClean="0">
                <a:solidFill>
                  <a:schemeClr val="tx1"/>
                </a:solidFill>
              </a:rPr>
              <a:t>Нужен механизм </a:t>
            </a:r>
            <a:r>
              <a:rPr lang="ru-RU" sz="2000" dirty="0"/>
              <a:t>синхронизировать доступ не ко </a:t>
            </a:r>
            <a:r>
              <a:rPr lang="ru-RU" sz="2000" dirty="0">
                <a:solidFill>
                  <a:srgbClr val="FF0000"/>
                </a:solidFill>
              </a:rPr>
              <a:t>всей функции</a:t>
            </a:r>
            <a:r>
              <a:rPr lang="ru-RU" sz="2000" dirty="0"/>
              <a:t>, а только </a:t>
            </a:r>
            <a:r>
              <a:rPr lang="ru-RU" sz="2000" dirty="0">
                <a:solidFill>
                  <a:srgbClr val="00B050"/>
                </a:solidFill>
              </a:rPr>
              <a:t>к части</a:t>
            </a:r>
            <a:r>
              <a:rPr lang="ru-RU" sz="2000" dirty="0"/>
              <a:t>.</a:t>
            </a:r>
          </a:p>
          <a:p>
            <a:endParaRPr lang="ru-RU" sz="2000" dirty="0" smtClean="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Критическая секция</a:t>
            </a:r>
            <a:endParaRPr lang="ru-RU" dirty="0"/>
          </a:p>
        </p:txBody>
      </p:sp>
    </p:spTree>
    <p:extLst>
      <p:ext uri="{BB962C8B-B14F-4D97-AF65-F5344CB8AC3E}">
        <p14:creationId xmlns:p14="http://schemas.microsoft.com/office/powerpoint/2010/main" val="32440766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t>В </a:t>
            </a:r>
            <a:r>
              <a:rPr lang="en-US" sz="2000" dirty="0" smtClean="0"/>
              <a:t>java </a:t>
            </a:r>
            <a:r>
              <a:rPr lang="ru-RU" sz="2000" dirty="0" smtClean="0"/>
              <a:t>критическую секцию можно задать так:</a:t>
            </a:r>
            <a:endParaRPr lang="ru-RU" sz="2000" dirty="0" smtClean="0">
              <a:solidFill>
                <a:srgbClr val="00B050"/>
              </a:solidFill>
            </a:endParaRPr>
          </a:p>
          <a:p>
            <a:endParaRPr lang="ru-RU" sz="2000" dirty="0" smtClean="0">
              <a:solidFill>
                <a:srgbClr val="00B050"/>
              </a:solidFill>
            </a:endParaRPr>
          </a:p>
          <a:p>
            <a:endParaRPr lang="ru-RU" sz="2000" dirty="0">
              <a:solidFill>
                <a:srgbClr val="00B050"/>
              </a:solidFill>
            </a:endParaRPr>
          </a:p>
          <a:p>
            <a:endParaRPr lang="ru-RU" sz="2000" dirty="0" smtClean="0">
              <a:solidFill>
                <a:srgbClr val="00B050"/>
              </a:solidFill>
            </a:endParaRPr>
          </a:p>
          <a:p>
            <a:endParaRPr lang="ru-RU" sz="2000" dirty="0">
              <a:solidFill>
                <a:srgbClr val="00B050"/>
              </a:solidFill>
            </a:endParaRPr>
          </a:p>
          <a:p>
            <a:endParaRPr lang="ru-RU" sz="2000" dirty="0" smtClean="0">
              <a:solidFill>
                <a:srgbClr val="00B050"/>
              </a:solidFill>
            </a:endParaRPr>
          </a:p>
          <a:p>
            <a:endParaRPr lang="ru-RU" sz="2000" dirty="0" smtClean="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Критическая секция</a:t>
            </a:r>
            <a:endParaRPr lang="ru-RU" dirty="0"/>
          </a:p>
        </p:txBody>
      </p:sp>
      <p:sp>
        <p:nvSpPr>
          <p:cNvPr id="6" name="Rectangle 1"/>
          <p:cNvSpPr>
            <a:spLocks noChangeArrowheads="1"/>
          </p:cNvSpPr>
          <p:nvPr/>
        </p:nvSpPr>
        <p:spPr bwMode="auto">
          <a:xfrm>
            <a:off x="323528" y="1811020"/>
            <a:ext cx="6186309" cy="1015663"/>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synchronized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lang="en-US" sz="2000" b="1" dirty="0" err="1" smtClean="0">
                <a:solidFill>
                  <a:srgbClr val="000080"/>
                </a:solidFill>
                <a:latin typeface="Courier New" pitchFamily="49" charset="0"/>
                <a:cs typeface="Courier New" pitchFamily="49" charset="0"/>
              </a:rPr>
              <a:t>lock_object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accessed</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only</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one</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task</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at</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time</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sz="2000" b="0" i="1" u="none" strike="noStrike" cap="none" normalizeH="0" baseline="0" dirty="0" smtClean="0">
                <a:ln>
                  <a:noFill/>
                </a:ln>
                <a:solidFill>
                  <a:srgbClr val="80808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570418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endParaRPr lang="ru-RU" dirty="0" smtClean="0">
              <a:solidFill>
                <a:srgbClr val="00B050"/>
              </a:solidFill>
            </a:endParaRPr>
          </a:p>
          <a:p>
            <a:endParaRPr lang="ru-RU" dirty="0">
              <a:solidFill>
                <a:srgbClr val="00B050"/>
              </a:solidFill>
            </a:endParaRPr>
          </a:p>
          <a:p>
            <a:endParaRPr lang="ru-RU" dirty="0" smtClean="0">
              <a:solidFill>
                <a:srgbClr val="00B050"/>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Критическая секция - пример</a:t>
            </a:r>
            <a:endParaRPr lang="ru-RU" dirty="0"/>
          </a:p>
        </p:txBody>
      </p:sp>
      <p:sp>
        <p:nvSpPr>
          <p:cNvPr id="4" name="Rectangle 1"/>
          <p:cNvSpPr>
            <a:spLocks noChangeArrowheads="1"/>
          </p:cNvSpPr>
          <p:nvPr/>
        </p:nvSpPr>
        <p:spPr bwMode="auto">
          <a:xfrm>
            <a:off x="395536" y="1149588"/>
            <a:ext cx="6955750" cy="2862322"/>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increment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Pair</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temp</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synchronized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FF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FF0000"/>
                </a:solidFill>
                <a:effectLst/>
                <a:latin typeface="Courier New" pitchFamily="49" charset="0"/>
                <a:cs typeface="Courier New" pitchFamily="49" charset="0"/>
              </a:rPr>
              <a:t>p.incrementX</a:t>
            </a:r>
            <a:r>
              <a:rPr kumimoji="0" lang="ru-RU" sz="2000" b="0" i="0" u="none" strike="noStrike" cap="none" normalizeH="0" baseline="0" dirty="0" smtClean="0">
                <a:ln>
                  <a:noFill/>
                </a:ln>
                <a:solidFill>
                  <a:srgbClr val="FF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FF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FF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FF0000"/>
                </a:solidFill>
                <a:effectLst/>
                <a:latin typeface="Courier New" pitchFamily="49" charset="0"/>
                <a:cs typeface="Courier New" pitchFamily="49" charset="0"/>
              </a:rPr>
              <a:t>p.incrementY</a:t>
            </a:r>
            <a:r>
              <a:rPr kumimoji="0" lang="ru-RU" sz="2000" b="0" i="0" u="none" strike="noStrike" cap="none" normalizeH="0" baseline="0" dirty="0" smtClean="0">
                <a:ln>
                  <a:noFill/>
                </a:ln>
                <a:solidFill>
                  <a:srgbClr val="FF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FF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FF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FF0000"/>
                </a:solidFill>
                <a:effectLst/>
                <a:latin typeface="Courier New" pitchFamily="49" charset="0"/>
                <a:cs typeface="Courier New" pitchFamily="49" charset="0"/>
              </a:rPr>
              <a:t>temp</a:t>
            </a:r>
            <a:r>
              <a:rPr kumimoji="0" lang="ru-RU" sz="2000" b="0" i="0" u="none" strike="noStrike" cap="none" normalizeH="0" baseline="0" dirty="0" smtClean="0">
                <a:ln>
                  <a:noFill/>
                </a:ln>
                <a:solidFill>
                  <a:srgbClr val="FF0000"/>
                </a:solidFill>
                <a:effectLst/>
                <a:latin typeface="Courier New" pitchFamily="49" charset="0"/>
                <a:cs typeface="Courier New" pitchFamily="49" charset="0"/>
              </a:rPr>
              <a:t> = </a:t>
            </a:r>
            <a:r>
              <a:rPr kumimoji="0" lang="ru-RU" sz="2000" b="0" i="0" u="none" strike="noStrike" cap="none" normalizeH="0" baseline="0" dirty="0" err="1" smtClean="0">
                <a:ln>
                  <a:noFill/>
                </a:ln>
                <a:solidFill>
                  <a:srgbClr val="FF0000"/>
                </a:solidFill>
                <a:effectLst/>
                <a:latin typeface="Courier New" pitchFamily="49" charset="0"/>
                <a:cs typeface="Courier New" pitchFamily="49" charset="0"/>
              </a:rPr>
              <a:t>getPair</a:t>
            </a:r>
            <a:r>
              <a:rPr kumimoji="0" lang="ru-RU" sz="2000" b="0" i="0" u="none" strike="noStrike" cap="none" normalizeH="0" baseline="0" dirty="0" smtClean="0">
                <a:ln>
                  <a:noFill/>
                </a:ln>
                <a:solidFill>
                  <a:srgbClr val="FF0000"/>
                </a:solidFill>
                <a:effectLst/>
                <a:latin typeface="Courier New" pitchFamily="49" charset="0"/>
                <a:cs typeface="Courier New" pitchFamily="49" charset="0"/>
              </a:rPr>
              <a: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B050"/>
                </a:solidFill>
                <a:effectLst/>
                <a:latin typeface="Courier New" pitchFamily="49" charset="0"/>
                <a:cs typeface="Courier New" pitchFamily="49" charset="0"/>
              </a:rPr>
              <a:t>store</a:t>
            </a:r>
            <a:r>
              <a:rPr kumimoji="0" lang="en-US" sz="2000" b="0" i="0" u="none" strike="noStrike" cap="none" normalizeH="0" baseline="0" dirty="0" err="1" smtClean="0">
                <a:ln>
                  <a:noFill/>
                </a:ln>
                <a:solidFill>
                  <a:srgbClr val="00B050"/>
                </a:solidFill>
                <a:effectLst/>
                <a:latin typeface="Courier New" pitchFamily="49" charset="0"/>
                <a:cs typeface="Courier New" pitchFamily="49" charset="0"/>
              </a:rPr>
              <a:t>ToDataBase</a:t>
            </a:r>
            <a:r>
              <a:rPr kumimoji="0" lang="ru-RU" sz="2000" b="0" i="0" u="none" strike="noStrike" cap="none" normalizeH="0" baseline="0" dirty="0" smtClean="0">
                <a:ln>
                  <a:noFill/>
                </a:ln>
                <a:solidFill>
                  <a:srgbClr val="00B05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B050"/>
                </a:solidFill>
                <a:effectLst/>
                <a:latin typeface="Courier New" pitchFamily="49" charset="0"/>
                <a:cs typeface="Courier New" pitchFamily="49" charset="0"/>
              </a:rPr>
              <a:t>temp</a:t>
            </a:r>
            <a:r>
              <a:rPr kumimoji="0" lang="ru-RU" sz="2000" b="0" i="0" u="none" strike="noStrike" cap="none" normalizeH="0" baseline="0" dirty="0" smtClean="0">
                <a:ln>
                  <a:noFill/>
                </a:ln>
                <a:solidFill>
                  <a:srgbClr val="00B050"/>
                </a:solidFill>
                <a:effectLst/>
                <a:latin typeface="Courier New" pitchFamily="49" charset="0"/>
                <a:cs typeface="Courier New" pitchFamily="49" charset="0"/>
              </a:rPr>
              <a: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long</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operation</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sz="2000" b="0" i="1" u="none" strike="noStrike" cap="none" normalizeH="0" baseline="0" dirty="0" smtClean="0">
                <a:ln>
                  <a:noFill/>
                </a:ln>
                <a:solidFill>
                  <a:srgbClr val="80808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0859561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solidFill>
                  <a:schemeClr val="tx1"/>
                </a:solidFill>
              </a:rPr>
              <a:t>Следуя принципу инкапсуляции, лучше было бы </a:t>
            </a:r>
            <a:r>
              <a:rPr lang="ru-RU" sz="2000" dirty="0" smtClean="0">
                <a:solidFill>
                  <a:srgbClr val="00B050"/>
                </a:solidFill>
              </a:rPr>
              <a:t>спрятать</a:t>
            </a:r>
            <a:r>
              <a:rPr lang="ru-RU" sz="2000" dirty="0" smtClean="0">
                <a:solidFill>
                  <a:schemeClr val="tx1"/>
                </a:solidFill>
              </a:rPr>
              <a:t> механизм синхронизации в сам класс.</a:t>
            </a:r>
          </a:p>
          <a:p>
            <a:endParaRPr lang="ru-RU" sz="2000" dirty="0">
              <a:solidFill>
                <a:srgbClr val="00B050"/>
              </a:solidFill>
            </a:endParaRPr>
          </a:p>
          <a:p>
            <a:endParaRPr lang="ru-RU" sz="2000" dirty="0" smtClean="0">
              <a:solidFill>
                <a:srgbClr val="00B050"/>
              </a:solidFill>
            </a:endParaRPr>
          </a:p>
          <a:p>
            <a:endParaRPr lang="ru-RU" sz="2000" dirty="0">
              <a:solidFill>
                <a:srgbClr val="00B050"/>
              </a:solidFill>
            </a:endParaRPr>
          </a:p>
          <a:p>
            <a:endParaRPr lang="ru-RU" sz="2000" dirty="0" smtClean="0">
              <a:solidFill>
                <a:srgbClr val="00B050"/>
              </a:solidFill>
            </a:endParaRPr>
          </a:p>
          <a:p>
            <a:endParaRPr lang="ru-RU" sz="2000" dirty="0" smtClean="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Java monitor pattern</a:t>
            </a:r>
            <a:endParaRPr lang="ru-RU" dirty="0"/>
          </a:p>
        </p:txBody>
      </p:sp>
      <p:sp>
        <p:nvSpPr>
          <p:cNvPr id="4" name="Rectangle 1"/>
          <p:cNvSpPr>
            <a:spLocks noChangeArrowheads="1"/>
          </p:cNvSpPr>
          <p:nvPr/>
        </p:nvSpPr>
        <p:spPr bwMode="auto">
          <a:xfrm>
            <a:off x="394945" y="1941676"/>
            <a:ext cx="7417415" cy="2862322"/>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PrivateLockExample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Object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660E7A"/>
                </a:solidFill>
                <a:effectLst/>
                <a:latin typeface="Courier New" pitchFamily="49" charset="0"/>
                <a:cs typeface="Courier New" pitchFamily="49" charset="0"/>
              </a:rPr>
              <a:t>myLock</a:t>
            </a:r>
            <a:r>
              <a:rPr kumimoji="0" lang="ru-RU" sz="20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Object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someMethod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synchronized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660E7A"/>
                </a:solidFill>
                <a:effectLst/>
                <a:latin typeface="Courier New" pitchFamily="49" charset="0"/>
                <a:cs typeface="Courier New" pitchFamily="49" charset="0"/>
              </a:rPr>
              <a:t>myLock</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Access</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or</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modify</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the</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shared</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data</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sz="2000" b="0" i="1" u="none" strike="noStrike" cap="none" normalizeH="0" baseline="0" dirty="0" smtClean="0">
                <a:ln>
                  <a:noFill/>
                </a:ln>
                <a:solidFill>
                  <a:srgbClr val="808080"/>
                </a:solidFill>
                <a:effectLst/>
                <a:latin typeface="Courier New" pitchFamily="49" charset="0"/>
                <a:cs typeface="Courier New" pitchFamily="49" charset="0"/>
              </a:rPr>
            </a:b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253515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solidFill>
                  <a:srgbClr val="FF0000"/>
                </a:solidFill>
              </a:rPr>
              <a:t>Таким образом: </a:t>
            </a:r>
          </a:p>
          <a:p>
            <a:endParaRPr lang="en-US" sz="2000" dirty="0" smtClean="0">
              <a:solidFill>
                <a:srgbClr val="FF0000"/>
              </a:solidFill>
            </a:endParaRPr>
          </a:p>
          <a:p>
            <a:pPr marL="342900" indent="-342900">
              <a:buFont typeface="Arial" pitchFamily="34" charset="0"/>
              <a:buChar char="•"/>
            </a:pPr>
            <a:r>
              <a:rPr lang="ru-RU" sz="2000" dirty="0" smtClean="0">
                <a:solidFill>
                  <a:schemeClr val="tx1"/>
                </a:solidFill>
              </a:rPr>
              <a:t>Мы запрещаем пользователю участвовать в нашей политики синхронизации корректно или нет</a:t>
            </a:r>
            <a:endParaRPr lang="en-US" sz="2000" dirty="0" smtClean="0">
              <a:solidFill>
                <a:schemeClr val="tx1"/>
              </a:solidFill>
            </a:endParaRPr>
          </a:p>
          <a:p>
            <a:pPr marL="342900" indent="-342900">
              <a:buFont typeface="Arial" pitchFamily="34" charset="0"/>
              <a:buChar char="•"/>
            </a:pPr>
            <a:r>
              <a:rPr lang="ru-RU" sz="2000" dirty="0" smtClean="0">
                <a:solidFill>
                  <a:schemeClr val="tx1"/>
                </a:solidFill>
              </a:rPr>
              <a:t>Уменьшаем </a:t>
            </a:r>
            <a:r>
              <a:rPr lang="ru-RU" sz="2000" dirty="0" err="1" smtClean="0">
                <a:solidFill>
                  <a:schemeClr val="tx1"/>
                </a:solidFill>
              </a:rPr>
              <a:t>скоуп</a:t>
            </a:r>
            <a:r>
              <a:rPr lang="ru-RU" sz="2000" dirty="0" smtClean="0">
                <a:solidFill>
                  <a:schemeClr val="tx1"/>
                </a:solidFill>
              </a:rPr>
              <a:t> поиска потенциальных </a:t>
            </a:r>
            <a:r>
              <a:rPr lang="en-US" sz="2000" dirty="0" smtClean="0">
                <a:solidFill>
                  <a:schemeClr val="tx1"/>
                </a:solidFill>
              </a:rPr>
              <a:t>concurrent </a:t>
            </a:r>
            <a:r>
              <a:rPr lang="ru-RU" sz="2000" dirty="0" smtClean="0">
                <a:solidFill>
                  <a:schemeClr val="tx1"/>
                </a:solidFill>
              </a:rPr>
              <a:t>проблем</a:t>
            </a:r>
            <a:endParaRPr lang="en-US" sz="2000" dirty="0" smtClean="0">
              <a:solidFill>
                <a:schemeClr val="tx1"/>
              </a:solidFill>
            </a:endParaRPr>
          </a:p>
          <a:p>
            <a:pPr marL="342900" indent="-342900">
              <a:buFont typeface="Arial" pitchFamily="34" charset="0"/>
              <a:buChar char="•"/>
            </a:pPr>
            <a:r>
              <a:rPr lang="ru-RU" sz="2000" dirty="0">
                <a:solidFill>
                  <a:schemeClr val="tx1"/>
                </a:solidFill>
              </a:rPr>
              <a:t>Теперь можно использовать несколько мониторов для ортогональных </a:t>
            </a:r>
            <a:r>
              <a:rPr lang="ru-RU" sz="2000" dirty="0" smtClean="0">
                <a:solidFill>
                  <a:schemeClr val="tx1"/>
                </a:solidFill>
              </a:rPr>
              <a:t>данных</a:t>
            </a:r>
            <a:endParaRPr lang="ru-RU" sz="2000" dirty="0">
              <a:solidFill>
                <a:schemeClr val="tx1"/>
              </a:solidFill>
            </a:endParaRPr>
          </a:p>
          <a:p>
            <a:endParaRPr lang="ru-RU" sz="2000" dirty="0" smtClean="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Java monitor pattern</a:t>
            </a:r>
            <a:endParaRPr lang="ru-RU" dirty="0"/>
          </a:p>
        </p:txBody>
      </p:sp>
    </p:spTree>
    <p:extLst>
      <p:ext uri="{BB962C8B-B14F-4D97-AF65-F5344CB8AC3E}">
        <p14:creationId xmlns:p14="http://schemas.microsoft.com/office/powerpoint/2010/main" val="1117145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Autofit/>
          </a:bodyPr>
          <a:lstStyle/>
          <a:p>
            <a:pPr marL="285750" indent="-285750">
              <a:lnSpc>
                <a:spcPct val="160000"/>
              </a:lnSpc>
              <a:buFont typeface="Arial" pitchFamily="34" charset="0"/>
              <a:buChar char="•"/>
            </a:pPr>
            <a:r>
              <a:rPr lang="ru-RU" sz="2000" b="1" dirty="0" smtClean="0"/>
              <a:t>Что </a:t>
            </a:r>
            <a:r>
              <a:rPr lang="ru-RU" sz="2000" b="1" dirty="0" smtClean="0"/>
              <a:t>такое общие ресурсы</a:t>
            </a:r>
            <a:r>
              <a:rPr lang="ru-RU" sz="2000" b="1" dirty="0"/>
              <a:t>? </a:t>
            </a:r>
            <a:r>
              <a:rPr lang="ru-RU" sz="2000" b="1" dirty="0" smtClean="0"/>
              <a:t>Зачем они нужны?</a:t>
            </a:r>
            <a:endParaRPr lang="ru-RU" sz="2000" b="1" dirty="0"/>
          </a:p>
          <a:p>
            <a:pPr marL="285750" indent="-285750">
              <a:lnSpc>
                <a:spcPct val="160000"/>
              </a:lnSpc>
              <a:buFont typeface="Arial" pitchFamily="34" charset="0"/>
              <a:buChar char="•"/>
            </a:pPr>
            <a:r>
              <a:rPr lang="ru-RU" sz="2000" b="1" dirty="0" smtClean="0"/>
              <a:t>Основные примитивы синхронизации.</a:t>
            </a:r>
          </a:p>
          <a:p>
            <a:pPr marL="285750" indent="-285750">
              <a:lnSpc>
                <a:spcPct val="160000"/>
              </a:lnSpc>
              <a:buFont typeface="Arial" pitchFamily="34" charset="0"/>
              <a:buChar char="•"/>
            </a:pPr>
            <a:r>
              <a:rPr lang="ru-RU" sz="2000" b="1" dirty="0" smtClean="0"/>
              <a:t>Как останавливать работу потока.</a:t>
            </a:r>
          </a:p>
          <a:p>
            <a:pPr marL="285750" indent="-285750">
              <a:lnSpc>
                <a:spcPct val="160000"/>
              </a:lnSpc>
              <a:buFont typeface="Arial" pitchFamily="34" charset="0"/>
              <a:buChar char="•"/>
            </a:pPr>
            <a:r>
              <a:rPr lang="ru-RU" sz="2000" b="1" dirty="0" smtClean="0"/>
              <a:t>Кооперация между потоками.</a:t>
            </a:r>
          </a:p>
          <a:p>
            <a:pPr marL="285750" indent="-285750">
              <a:lnSpc>
                <a:spcPct val="160000"/>
              </a:lnSpc>
              <a:buFont typeface="Arial" pitchFamily="34" charset="0"/>
              <a:buChar char="•"/>
            </a:pPr>
            <a:r>
              <a:rPr lang="ru-RU" sz="2000" b="1" dirty="0" smtClean="0"/>
              <a:t>Основные проблемы многопоточного кода</a:t>
            </a:r>
          </a:p>
          <a:p>
            <a:pPr marL="285750" indent="-285750">
              <a:lnSpc>
                <a:spcPct val="160000"/>
              </a:lnSpc>
              <a:buFont typeface="Arial" pitchFamily="34" charset="0"/>
              <a:buChar char="•"/>
            </a:pPr>
            <a:endParaRPr lang="ru-RU" sz="2000" dirty="0" smtClean="0"/>
          </a:p>
          <a:p>
            <a:pPr>
              <a:lnSpc>
                <a:spcPct val="160000"/>
              </a:lnSpc>
            </a:pPr>
            <a:endParaRPr lang="ru-RU" sz="2000" dirty="0"/>
          </a:p>
          <a:p>
            <a:pPr>
              <a:lnSpc>
                <a:spcPct val="160000"/>
              </a:lnSpc>
            </a:pPr>
            <a:endParaRPr lang="ru-RU"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a:uFill>
                  <a:solidFill>
                    <a:srgbClr val="FFFFFF"/>
                  </a:solidFill>
                </a:uFill>
              </a:rPr>
              <a:t>Узнаем</a:t>
            </a:r>
            <a:endParaRPr lang="ru-RU" dirty="0"/>
          </a:p>
        </p:txBody>
      </p:sp>
    </p:spTree>
    <p:extLst>
      <p:ext uri="{BB962C8B-B14F-4D97-AF65-F5344CB8AC3E}">
        <p14:creationId xmlns:p14="http://schemas.microsoft.com/office/powerpoint/2010/main" val="40969370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endParaRPr lang="ru-RU" dirty="0" smtClean="0">
              <a:solidFill>
                <a:srgbClr val="00B050"/>
              </a:solidFill>
            </a:endParaRPr>
          </a:p>
          <a:p>
            <a:endParaRPr lang="ru-RU" dirty="0">
              <a:solidFill>
                <a:srgbClr val="00B050"/>
              </a:solidFill>
            </a:endParaRPr>
          </a:p>
          <a:p>
            <a:endParaRPr lang="ru-RU" dirty="0" smtClean="0">
              <a:solidFill>
                <a:srgbClr val="00B050"/>
              </a:solidFill>
            </a:endParaRPr>
          </a:p>
          <a:p>
            <a:endParaRPr lang="ru-RU" dirty="0" smtClean="0">
              <a:solidFill>
                <a:schemeClr val="tx1"/>
              </a:solidFill>
            </a:endParaRPr>
          </a:p>
          <a:p>
            <a:endParaRPr lang="ru-RU" dirty="0">
              <a:solidFill>
                <a:schemeClr val="tx1"/>
              </a:solidFill>
            </a:endParaRPr>
          </a:p>
          <a:p>
            <a:endParaRPr lang="ru-RU" dirty="0" smtClean="0">
              <a:solidFill>
                <a:schemeClr val="tx1"/>
              </a:solidFill>
            </a:endParaRPr>
          </a:p>
          <a:p>
            <a:endParaRPr lang="ru-RU" dirty="0">
              <a:solidFill>
                <a:schemeClr val="tx1"/>
              </a:solidFill>
            </a:endParaRPr>
          </a:p>
        </p:txBody>
      </p:sp>
      <p:sp>
        <p:nvSpPr>
          <p:cNvPr id="3" name="Текст 2"/>
          <p:cNvSpPr>
            <a:spLocks noGrp="1"/>
          </p:cNvSpPr>
          <p:nvPr>
            <p:ph type="body" sz="quarter" idx="13"/>
          </p:nvPr>
        </p:nvSpPr>
        <p:spPr>
          <a:xfrm>
            <a:off x="241472" y="59949"/>
            <a:ext cx="6552728" cy="600164"/>
          </a:xfrm>
        </p:spPr>
        <p:txBody>
          <a:bodyPr/>
          <a:lstStyle/>
          <a:p>
            <a:pPr>
              <a:lnSpc>
                <a:spcPct val="100000"/>
              </a:lnSpc>
            </a:pPr>
            <a:r>
              <a:rPr lang="en-US" dirty="0" smtClean="0"/>
              <a:t>Java monitor pattern</a:t>
            </a:r>
            <a:r>
              <a:rPr lang="ru-RU" dirty="0" smtClean="0"/>
              <a:t> – ортогональные данные</a:t>
            </a:r>
            <a:endParaRPr lang="ru-RU" dirty="0"/>
          </a:p>
        </p:txBody>
      </p:sp>
      <p:sp>
        <p:nvSpPr>
          <p:cNvPr id="5" name="Rectangle 1"/>
          <p:cNvSpPr>
            <a:spLocks noChangeArrowheads="1"/>
          </p:cNvSpPr>
          <p:nvPr/>
        </p:nvSpPr>
        <p:spPr bwMode="auto">
          <a:xfrm>
            <a:off x="251520" y="750644"/>
            <a:ext cx="7151317" cy="4278094"/>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Cube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Object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72AF2F"/>
                </a:solidFill>
                <a:effectLst/>
                <a:latin typeface="Courier New" pitchFamily="49" charset="0"/>
                <a:cs typeface="Courier New" pitchFamily="49" charset="0"/>
              </a:rPr>
              <a:t>volumeLock</a:t>
            </a:r>
            <a:r>
              <a:rPr kumimoji="0" lang="ru-RU" sz="17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Object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Object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B0F0"/>
                </a:solidFill>
                <a:effectLst/>
                <a:latin typeface="Courier New" pitchFamily="49" charset="0"/>
                <a:cs typeface="Courier New" pitchFamily="49" charset="0"/>
              </a:rPr>
              <a:t>positionLock</a:t>
            </a:r>
            <a:r>
              <a:rPr kumimoji="0" lang="ru-RU" sz="17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Object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int</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length</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width</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height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int</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smtClean="0">
                <a:ln>
                  <a:noFill/>
                </a:ln>
                <a:solidFill>
                  <a:srgbClr val="660E7A"/>
                </a:solidFill>
                <a:effectLst/>
                <a:latin typeface="Courier New" pitchFamily="49" charset="0"/>
                <a:cs typeface="Courier New" pitchFamily="49" charset="0"/>
              </a:rPr>
              <a:t>x</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smtClean="0">
                <a:ln>
                  <a:noFill/>
                </a:ln>
                <a:solidFill>
                  <a:srgbClr val="660E7A"/>
                </a:solidFill>
                <a:effectLst/>
                <a:latin typeface="Courier New" pitchFamily="49" charset="0"/>
                <a:cs typeface="Courier New" pitchFamily="49" charset="0"/>
              </a:rPr>
              <a: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smtClean="0">
                <a:ln>
                  <a:noFill/>
                </a:ln>
                <a:solidFill>
                  <a:srgbClr val="660E7A"/>
                </a:solidFill>
                <a:effectLst/>
                <a:latin typeface="Courier New" pitchFamily="49" charset="0"/>
                <a:cs typeface="Courier New" pitchFamily="49" charset="0"/>
              </a:rPr>
              <a:t>z</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increaseVolume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synchronized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72AF2F"/>
                </a:solidFill>
                <a:effectLst/>
                <a:latin typeface="Courier New" pitchFamily="49" charset="0"/>
                <a:cs typeface="Courier New" pitchFamily="49" charset="0"/>
              </a:rPr>
              <a:t>volumeLock</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length</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width</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height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move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synchronized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B0F0"/>
                </a:solidFill>
                <a:effectLst/>
                <a:latin typeface="Courier New" pitchFamily="49" charset="0"/>
                <a:cs typeface="Courier New" pitchFamily="49" charset="0"/>
              </a:rPr>
              <a:t>positionLock</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smtClean="0">
                <a:ln>
                  <a:noFill/>
                </a:ln>
                <a:solidFill>
                  <a:srgbClr val="660E7A"/>
                </a:solidFill>
                <a:effectLst/>
                <a:latin typeface="Courier New" pitchFamily="49" charset="0"/>
                <a:cs typeface="Courier New" pitchFamily="49" charset="0"/>
              </a:rPr>
              <a:t>x</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smtClean="0">
                <a:ln>
                  <a:noFill/>
                </a:ln>
                <a:solidFill>
                  <a:srgbClr val="660E7A"/>
                </a:solidFill>
                <a:effectLst/>
                <a:latin typeface="Courier New" pitchFamily="49" charset="0"/>
                <a:cs typeface="Courier New" pitchFamily="49" charset="0"/>
              </a:rPr>
              <a: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smtClean="0">
                <a:ln>
                  <a:noFill/>
                </a:ln>
                <a:solidFill>
                  <a:srgbClr val="660E7A"/>
                </a:solidFill>
                <a:effectLst/>
                <a:latin typeface="Courier New" pitchFamily="49" charset="0"/>
                <a:cs typeface="Courier New" pitchFamily="49" charset="0"/>
              </a:rPr>
              <a:t>z</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0695431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Autofit/>
          </a:bodyPr>
          <a:lstStyle/>
          <a:p>
            <a:r>
              <a:rPr lang="ru-RU" sz="2000" dirty="0" smtClean="0">
                <a:solidFill>
                  <a:srgbClr val="FF0000"/>
                </a:solidFill>
              </a:rPr>
              <a:t>Важно:</a:t>
            </a:r>
            <a:endParaRPr lang="en-US" sz="2000" dirty="0" smtClean="0">
              <a:solidFill>
                <a:srgbClr val="FF0000"/>
              </a:solidFill>
            </a:endParaRPr>
          </a:p>
          <a:p>
            <a:pPr marL="285750" indent="-285750">
              <a:buFont typeface="Arial" pitchFamily="34" charset="0"/>
              <a:buChar char="•"/>
            </a:pPr>
            <a:r>
              <a:rPr lang="ru-RU" sz="2000" dirty="0" smtClean="0">
                <a:solidFill>
                  <a:schemeClr val="tx1"/>
                </a:solidFill>
              </a:rPr>
              <a:t>К общим ресурсами могут являться и область памяти, файлы, </a:t>
            </a:r>
            <a:r>
              <a:rPr lang="en-US" sz="2000" dirty="0" smtClean="0">
                <a:solidFill>
                  <a:schemeClr val="tx1"/>
                </a:solidFill>
              </a:rPr>
              <a:t>I/O </a:t>
            </a:r>
            <a:r>
              <a:rPr lang="ru-RU" sz="2000" dirty="0" smtClean="0">
                <a:solidFill>
                  <a:schemeClr val="tx1"/>
                </a:solidFill>
              </a:rPr>
              <a:t>порты и т.п.</a:t>
            </a:r>
          </a:p>
          <a:p>
            <a:pPr marL="285750" indent="-285750">
              <a:buFont typeface="Arial" pitchFamily="34" charset="0"/>
              <a:buChar char="•"/>
            </a:pPr>
            <a:r>
              <a:rPr lang="ru-RU" sz="2000" dirty="0" smtClean="0">
                <a:solidFill>
                  <a:schemeClr val="tx1"/>
                </a:solidFill>
              </a:rPr>
              <a:t>Любой объект содержит в себе один встроенный монитор</a:t>
            </a:r>
          </a:p>
          <a:p>
            <a:pPr marL="285750" indent="-285750">
              <a:buFont typeface="Arial" pitchFamily="34" charset="0"/>
              <a:buChar char="•"/>
            </a:pPr>
            <a:r>
              <a:rPr lang="ru-RU" sz="2000" dirty="0" smtClean="0">
                <a:solidFill>
                  <a:schemeClr val="tx1"/>
                </a:solidFill>
              </a:rPr>
              <a:t>Любой класс содержит в себе один встроенный монитор          </a:t>
            </a: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Защита общих ресурсов с </a:t>
            </a:r>
            <a:r>
              <a:rPr lang="en-US" dirty="0"/>
              <a:t>synchronized</a:t>
            </a:r>
            <a:endParaRPr lang="ru-RU" dirty="0"/>
          </a:p>
        </p:txBody>
      </p:sp>
    </p:spTree>
    <p:extLst>
      <p:ext uri="{BB962C8B-B14F-4D97-AF65-F5344CB8AC3E}">
        <p14:creationId xmlns:p14="http://schemas.microsoft.com/office/powerpoint/2010/main" val="13976826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Autofit/>
          </a:bodyPr>
          <a:lstStyle/>
          <a:p>
            <a:r>
              <a:rPr lang="ru-RU" sz="2000" dirty="0" smtClean="0">
                <a:solidFill>
                  <a:srgbClr val="FF0000"/>
                </a:solidFill>
              </a:rPr>
              <a:t>Важно:</a:t>
            </a:r>
          </a:p>
          <a:p>
            <a:pPr marL="342900" indent="-342900">
              <a:buFont typeface="Arial" pitchFamily="34" charset="0"/>
              <a:buChar char="•"/>
            </a:pPr>
            <a:r>
              <a:rPr lang="ru-RU" sz="2000" dirty="0" smtClean="0">
                <a:solidFill>
                  <a:schemeClr val="tx1"/>
                </a:solidFill>
              </a:rPr>
              <a:t>В рамках одной задачи можно захватывать монитор больше одного раза из одного потока</a:t>
            </a:r>
          </a:p>
          <a:p>
            <a:pPr marL="285750" indent="-285750">
              <a:buFont typeface="Arial" pitchFamily="34" charset="0"/>
              <a:buChar char="•"/>
            </a:pPr>
            <a:r>
              <a:rPr lang="ru-RU" sz="2000" dirty="0" smtClean="0">
                <a:solidFill>
                  <a:schemeClr val="tx1"/>
                </a:solidFill>
              </a:rPr>
              <a:t>Каждый метод, который имеет доступ к общему ресурсу должен быть синхронизирован</a:t>
            </a:r>
          </a:p>
          <a:p>
            <a:pPr marL="285750" indent="-285750">
              <a:buFont typeface="Arial" pitchFamily="34" charset="0"/>
              <a:buChar char="•"/>
            </a:pPr>
            <a:r>
              <a:rPr lang="ru-RU" sz="2000" dirty="0" smtClean="0">
                <a:solidFill>
                  <a:schemeClr val="tx1"/>
                </a:solidFill>
              </a:rPr>
              <a:t>Единовременное выполнение блока кода под </a:t>
            </a:r>
            <a:r>
              <a:rPr lang="en-US" sz="2000" dirty="0" smtClean="0">
                <a:solidFill>
                  <a:schemeClr val="tx1"/>
                </a:solidFill>
              </a:rPr>
              <a:t>synchronized </a:t>
            </a:r>
            <a:r>
              <a:rPr lang="ru-RU" sz="2000" dirty="0" smtClean="0">
                <a:solidFill>
                  <a:schemeClr val="tx1"/>
                </a:solidFill>
              </a:rPr>
              <a:t>из разных потоков НЕ возможно</a:t>
            </a: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Защита общих ресурсов с </a:t>
            </a:r>
            <a:r>
              <a:rPr lang="en-US" dirty="0"/>
              <a:t>synchronized</a:t>
            </a:r>
            <a:endParaRPr lang="ru-RU" dirty="0"/>
          </a:p>
        </p:txBody>
      </p:sp>
    </p:spTree>
    <p:extLst>
      <p:ext uri="{BB962C8B-B14F-4D97-AF65-F5344CB8AC3E}">
        <p14:creationId xmlns:p14="http://schemas.microsoft.com/office/powerpoint/2010/main" val="27934915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Autofit/>
          </a:bodyPr>
          <a:lstStyle/>
          <a:p>
            <a:r>
              <a:rPr lang="ru-RU" sz="2000" dirty="0" smtClean="0">
                <a:solidFill>
                  <a:srgbClr val="FF0000"/>
                </a:solidFill>
              </a:rPr>
              <a:t>Важно:</a:t>
            </a:r>
          </a:p>
          <a:p>
            <a:pPr marL="285750" indent="-285750">
              <a:buFont typeface="Arial" pitchFamily="34" charset="0"/>
              <a:buChar char="•"/>
            </a:pPr>
            <a:r>
              <a:rPr lang="ru-RU" sz="2000" dirty="0" smtClean="0">
                <a:solidFill>
                  <a:schemeClr val="tx1"/>
                </a:solidFill>
              </a:rPr>
              <a:t>Если ресурс занят то поток встаёт в ожидании на входе в метод до того пока захвативший монитор поток не отпустит его</a:t>
            </a:r>
          </a:p>
          <a:p>
            <a:pPr marL="285750" indent="-285750">
              <a:buFont typeface="Arial" pitchFamily="34" charset="0"/>
              <a:buChar char="•"/>
            </a:pPr>
            <a:r>
              <a:rPr lang="ru-RU" sz="2000" dirty="0" smtClean="0">
                <a:solidFill>
                  <a:schemeClr val="tx1"/>
                </a:solidFill>
              </a:rPr>
              <a:t>Один поток может одновременно захватить несколько мониторов</a:t>
            </a:r>
          </a:p>
          <a:p>
            <a:pPr marL="285750" indent="-285750">
              <a:buFont typeface="Arial" pitchFamily="34" charset="0"/>
              <a:buChar char="•"/>
            </a:pPr>
            <a:r>
              <a:rPr lang="ru-RU" sz="2000" dirty="0" smtClean="0">
                <a:solidFill>
                  <a:schemeClr val="tx1"/>
                </a:solidFill>
              </a:rPr>
              <a:t>Необходимо уменьшать область кода под монитором</a:t>
            </a:r>
          </a:p>
          <a:p>
            <a:pPr marL="285750" indent="-285750">
              <a:buFont typeface="Arial" pitchFamily="34" charset="0"/>
              <a:buChar char="•"/>
            </a:pPr>
            <a:r>
              <a:rPr lang="en-US" sz="2000" dirty="0" smtClean="0">
                <a:solidFill>
                  <a:schemeClr val="tx1"/>
                </a:solidFill>
              </a:rPr>
              <a:t>Monitor pattern </a:t>
            </a:r>
            <a:r>
              <a:rPr lang="ru-RU" sz="2000" dirty="0" smtClean="0">
                <a:solidFill>
                  <a:schemeClr val="tx1"/>
                </a:solidFill>
              </a:rPr>
              <a:t>является более предпочтительным</a:t>
            </a: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Защита общих ресурсов с </a:t>
            </a:r>
            <a:r>
              <a:rPr lang="en-US" dirty="0"/>
              <a:t>synchronized</a:t>
            </a:r>
            <a:endParaRPr lang="ru-RU" dirty="0"/>
          </a:p>
        </p:txBody>
      </p:sp>
    </p:spTree>
    <p:extLst>
      <p:ext uri="{BB962C8B-B14F-4D97-AF65-F5344CB8AC3E}">
        <p14:creationId xmlns:p14="http://schemas.microsoft.com/office/powerpoint/2010/main" val="27934915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solidFill>
                  <a:schemeClr val="tx1"/>
                </a:solidFill>
              </a:rPr>
              <a:t>Можно получить </a:t>
            </a:r>
            <a:r>
              <a:rPr lang="ru-RU" sz="2000" dirty="0" err="1" smtClean="0">
                <a:solidFill>
                  <a:schemeClr val="tx1"/>
                </a:solidFill>
              </a:rPr>
              <a:t>потокобезопасную</a:t>
            </a:r>
            <a:r>
              <a:rPr lang="ru-RU" sz="2000" dirty="0" smtClean="0">
                <a:solidFill>
                  <a:schemeClr val="tx1"/>
                </a:solidFill>
              </a:rPr>
              <a:t> обёртку любой коллекции</a:t>
            </a:r>
            <a:r>
              <a:rPr lang="en-US" sz="2000" dirty="0">
                <a:solidFill>
                  <a:schemeClr val="tx1"/>
                </a:solidFill>
              </a:rPr>
              <a:t>:</a:t>
            </a:r>
            <a:r>
              <a:rPr lang="ru-RU" sz="2000" dirty="0" smtClean="0">
                <a:solidFill>
                  <a:srgbClr val="FF0000"/>
                </a:solidFill>
              </a:rPr>
              <a:t> </a:t>
            </a:r>
            <a:endParaRPr lang="ru-RU" sz="2000" dirty="0" smtClean="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Синхронизированные коллекции</a:t>
            </a:r>
            <a:endParaRPr lang="ru-RU" dirty="0"/>
          </a:p>
        </p:txBody>
      </p:sp>
      <p:sp>
        <p:nvSpPr>
          <p:cNvPr id="6" name="Rectangle 2"/>
          <p:cNvSpPr>
            <a:spLocks noChangeArrowheads="1"/>
          </p:cNvSpPr>
          <p:nvPr/>
        </p:nvSpPr>
        <p:spPr bwMode="auto">
          <a:xfrm>
            <a:off x="107504" y="1603702"/>
            <a:ext cx="8965916" cy="3416320"/>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Collection</a:t>
            </a:r>
            <a:r>
              <a:rPr kumimoji="0" lang="ru-RU"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names</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ru-RU" dirty="0">
                <a:solidFill>
                  <a:srgbClr val="000000"/>
                </a:solidFill>
                <a:latin typeface="Courier New" pitchFamily="49" charset="0"/>
                <a:cs typeface="Courier New" pitchFamily="49" charset="0"/>
              </a:rPr>
              <a:t>	</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Collections.</a:t>
            </a:r>
            <a:r>
              <a:rPr kumimoji="0" lang="ru-RU" b="0" i="1" u="none" strike="noStrike" cap="none" normalizeH="0" baseline="0" dirty="0" err="1" smtClean="0">
                <a:ln>
                  <a:noFill/>
                </a:ln>
                <a:solidFill>
                  <a:srgbClr val="000000"/>
                </a:solidFill>
                <a:effectLst/>
                <a:latin typeface="Courier New" pitchFamily="49" charset="0"/>
                <a:cs typeface="Courier New" pitchFamily="49" charset="0"/>
              </a:rPr>
              <a:t>synchronizedCollection</a:t>
            </a:r>
            <a:r>
              <a:rPr kumimoji="0" 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LinkedList</a:t>
            </a:r>
            <a:r>
              <a:rPr kumimoji="0" lang="ru-RU" b="0" i="0" u="none" strike="noStrike" cap="none" normalizeH="0" baseline="0" dirty="0" smtClean="0">
                <a:ln>
                  <a:noFill/>
                </a:ln>
                <a:solidFill>
                  <a:srgbClr val="000000"/>
                </a:solidFill>
                <a:effectLst/>
                <a:latin typeface="Courier New" pitchFamily="49" charset="0"/>
                <a:cs typeface="Courier New" pitchFamily="49" charset="0"/>
              </a:rPr>
              <a:t>&lt;&gt;());</a:t>
            </a:r>
            <a:endParaRPr kumimoji="0" lang="en-US"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names</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ru-RU" dirty="0">
                <a:solidFill>
                  <a:srgbClr val="000000"/>
                </a:solidFill>
                <a:latin typeface="Courier New" pitchFamily="49" charset="0"/>
                <a:cs typeface="Courier New" pitchFamily="49" charset="0"/>
              </a:rPr>
              <a:t>	</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Collections.</a:t>
            </a:r>
            <a:r>
              <a:rPr kumimoji="0" lang="ru-RU" b="0" i="1" u="none" strike="noStrike" cap="none" normalizeH="0" baseline="0" dirty="0" err="1" smtClean="0">
                <a:ln>
                  <a:noFill/>
                </a:ln>
                <a:solidFill>
                  <a:srgbClr val="000000"/>
                </a:solidFill>
                <a:effectLst/>
                <a:latin typeface="Courier New" pitchFamily="49" charset="0"/>
                <a:cs typeface="Courier New" pitchFamily="49" charset="0"/>
              </a:rPr>
              <a:t>synchronizedList</a:t>
            </a:r>
            <a:r>
              <a:rPr kumimoji="0" 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LinkedList</a:t>
            </a:r>
            <a:r>
              <a:rPr kumimoji="0" lang="ru-RU" b="0" i="0" u="none" strike="noStrike" cap="none" normalizeH="0" baseline="0" dirty="0" smtClean="0">
                <a:ln>
                  <a:noFill/>
                </a:ln>
                <a:solidFill>
                  <a:srgbClr val="000000"/>
                </a:solidFill>
                <a:effectLst/>
                <a:latin typeface="Courier New" pitchFamily="49" charset="0"/>
                <a:cs typeface="Courier New" pitchFamily="49" charset="0"/>
              </a:rPr>
              <a:t>&lt;&gt;());</a:t>
            </a:r>
            <a:endParaRPr kumimoji="0" lang="en-US"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Set</a:t>
            </a:r>
            <a:r>
              <a:rPr kumimoji="0" lang="ru-RU"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names</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ru-RU" dirty="0">
                <a:solidFill>
                  <a:srgbClr val="000000"/>
                </a:solidFill>
                <a:latin typeface="Courier New" pitchFamily="49" charset="0"/>
                <a:cs typeface="Courier New" pitchFamily="49" charset="0"/>
              </a:rPr>
              <a:t>	</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Collections.</a:t>
            </a:r>
            <a:r>
              <a:rPr kumimoji="0" lang="ru-RU" b="0" i="1" u="none" strike="noStrike" cap="none" normalizeH="0" baseline="0" dirty="0" err="1" smtClean="0">
                <a:ln>
                  <a:noFill/>
                </a:ln>
                <a:solidFill>
                  <a:srgbClr val="000000"/>
                </a:solidFill>
                <a:effectLst/>
                <a:latin typeface="Courier New" pitchFamily="49" charset="0"/>
                <a:cs typeface="Courier New" pitchFamily="49" charset="0"/>
              </a:rPr>
              <a:t>synchronizedSet</a:t>
            </a:r>
            <a:r>
              <a:rPr kumimoji="0" 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HashSet</a:t>
            </a:r>
            <a:r>
              <a:rPr kumimoji="0" lang="ru-RU" b="0" i="0" u="none" strike="noStrike" cap="none" normalizeH="0" baseline="0" dirty="0" smtClean="0">
                <a:ln>
                  <a:noFill/>
                </a:ln>
                <a:solidFill>
                  <a:srgbClr val="000000"/>
                </a:solidFill>
                <a:effectLst/>
                <a:latin typeface="Courier New" pitchFamily="49" charset="0"/>
                <a:cs typeface="Courier New" pitchFamily="49" charset="0"/>
              </a:rPr>
              <a:t>&lt;&gt;());</a:t>
            </a:r>
            <a:endParaRPr kumimoji="0" lang="en-US"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Map</a:t>
            </a:r>
            <a:r>
              <a:rPr kumimoji="0" lang="ru-RU"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fullName</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ru-RU" dirty="0">
                <a:solidFill>
                  <a:srgbClr val="000000"/>
                </a:solidFill>
                <a:latin typeface="Courier New" pitchFamily="49" charset="0"/>
                <a:cs typeface="Courier New" pitchFamily="49" charset="0"/>
              </a:rPr>
              <a:t>	</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Collections.</a:t>
            </a:r>
            <a:r>
              <a:rPr kumimoji="0" lang="ru-RU" b="0" i="1" u="none" strike="noStrike" cap="none" normalizeH="0" baseline="0" dirty="0" err="1" smtClean="0">
                <a:ln>
                  <a:noFill/>
                </a:ln>
                <a:solidFill>
                  <a:srgbClr val="000000"/>
                </a:solidFill>
                <a:effectLst/>
                <a:latin typeface="Courier New" pitchFamily="49" charset="0"/>
                <a:cs typeface="Courier New" pitchFamily="49" charset="0"/>
              </a:rPr>
              <a:t>synchronizedMap</a:t>
            </a:r>
            <a:r>
              <a:rPr kumimoji="0" 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HashMap</a:t>
            </a:r>
            <a:r>
              <a:rPr kumimoji="0" lang="ru-RU"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b="0" i="0" u="none" strike="noStrike" cap="none" normalizeH="0" baseline="0" dirty="0" smtClean="0">
                <a:ln>
                  <a:noFill/>
                </a:ln>
                <a:solidFill>
                  <a:srgbClr val="000000"/>
                </a:solidFill>
                <a:effectLst/>
                <a:latin typeface="Courier New" pitchFamily="49" charset="0"/>
                <a:cs typeface="Courier New" pitchFamily="49" charset="0"/>
              </a:rPr>
              <a:t>&gt;);</a:t>
            </a:r>
            <a:endParaRPr kumimoji="0" lang="en-US"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546507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endParaRPr lang="ru-RU" dirty="0" smtClean="0">
              <a:solidFill>
                <a:schemeClr val="tx1"/>
              </a:solidFill>
            </a:endParaRPr>
          </a:p>
        </p:txBody>
      </p:sp>
      <p:sp>
        <p:nvSpPr>
          <p:cNvPr id="3" name="Текст 2"/>
          <p:cNvSpPr>
            <a:spLocks noGrp="1"/>
          </p:cNvSpPr>
          <p:nvPr>
            <p:ph type="body" sz="quarter" idx="13"/>
          </p:nvPr>
        </p:nvSpPr>
        <p:spPr>
          <a:xfrm>
            <a:off x="241472" y="59949"/>
            <a:ext cx="7570888" cy="600164"/>
          </a:xfrm>
        </p:spPr>
        <p:txBody>
          <a:bodyPr/>
          <a:lstStyle/>
          <a:p>
            <a:pPr>
              <a:lnSpc>
                <a:spcPct val="100000"/>
              </a:lnSpc>
            </a:pPr>
            <a:r>
              <a:rPr lang="ru-RU" dirty="0"/>
              <a:t>Синхронизированные </a:t>
            </a:r>
            <a:r>
              <a:rPr lang="ru-RU" dirty="0" smtClean="0"/>
              <a:t>коллекции</a:t>
            </a:r>
            <a:r>
              <a:rPr lang="en-US" dirty="0" smtClean="0"/>
              <a:t> – </a:t>
            </a:r>
            <a:r>
              <a:rPr lang="ru-RU" dirty="0" smtClean="0"/>
              <a:t>предостережение</a:t>
            </a:r>
            <a:endParaRPr lang="ru-RU" dirty="0"/>
          </a:p>
        </p:txBody>
      </p:sp>
      <p:sp>
        <p:nvSpPr>
          <p:cNvPr id="4" name="Rectangle 1"/>
          <p:cNvSpPr>
            <a:spLocks noChangeArrowheads="1"/>
          </p:cNvSpPr>
          <p:nvPr/>
        </p:nvSpPr>
        <p:spPr bwMode="auto">
          <a:xfrm>
            <a:off x="453366" y="844713"/>
            <a:ext cx="7863050" cy="4247317"/>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SyncCollectionsWarning</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b="1" i="0" u="none" strike="noStrike" cap="none" normalizeH="0" baseline="0" dirty="0" err="1" smtClean="0">
                <a:ln>
                  <a:noFill/>
                </a:ln>
                <a:solidFill>
                  <a:srgbClr val="660E7A"/>
                </a:solidFill>
                <a:effectLst/>
                <a:latin typeface="Courier New" pitchFamily="49" charset="0"/>
                <a:cs typeface="Courier New" pitchFamily="49" charset="0"/>
              </a:rPr>
              <a:t>names</a:t>
            </a:r>
            <a:r>
              <a:rPr kumimoji="0" 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ru-RU" dirty="0">
                <a:solidFill>
                  <a:srgbClr val="000000"/>
                </a:solidFill>
                <a:latin typeface="Courier New" pitchFamily="49" charset="0"/>
                <a:cs typeface="Courier New" pitchFamily="49" charset="0"/>
              </a:rPr>
              <a:t>	</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Collections.</a:t>
            </a:r>
            <a:r>
              <a:rPr kumimoji="0" lang="ru-RU" b="0" i="1" u="none" strike="noStrike" cap="none" normalizeH="0" baseline="0" dirty="0" err="1" smtClean="0">
                <a:ln>
                  <a:noFill/>
                </a:ln>
                <a:solidFill>
                  <a:srgbClr val="000000"/>
                </a:solidFill>
                <a:effectLst/>
                <a:latin typeface="Courier New" pitchFamily="49" charset="0"/>
                <a:cs typeface="Courier New" pitchFamily="49" charset="0"/>
              </a:rPr>
              <a:t>synchronizedList</a:t>
            </a:r>
            <a:r>
              <a:rPr kumimoji="0" 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LinkedList</a:t>
            </a:r>
            <a:r>
              <a:rPr kumimoji="0" lang="ru-RU" b="0" i="0" u="none" strike="noStrike" cap="none" normalizeH="0" baseline="0" dirty="0" smtClean="0">
                <a:ln>
                  <a:noFill/>
                </a:ln>
                <a:solidFill>
                  <a:srgbClr val="000000"/>
                </a:solidFill>
                <a:effectLst/>
                <a:latin typeface="Courier New" pitchFamily="49" charset="0"/>
                <a:cs typeface="Courier New" pitchFamily="49" charset="0"/>
              </a:rPr>
              <a:t>&lt;&gt;());</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b="0" i="1" u="none" strike="noStrike" cap="none" normalizeH="0" baseline="0" dirty="0" err="1" smtClean="0">
                <a:ln>
                  <a:noFill/>
                </a:ln>
                <a:solidFill>
                  <a:srgbClr val="808080"/>
                </a:solidFill>
                <a:effectLst/>
                <a:latin typeface="Courier New" pitchFamily="49" charset="0"/>
                <a:cs typeface="Courier New" pitchFamily="49" charset="0"/>
              </a:rPr>
              <a:t>thread</a:t>
            </a:r>
            <a:r>
              <a:rPr kumimoji="0" lang="ru-RU"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b="0" i="1" u="none" strike="noStrike" cap="none" normalizeH="0" baseline="0" dirty="0" err="1" smtClean="0">
                <a:ln>
                  <a:noFill/>
                </a:ln>
                <a:solidFill>
                  <a:srgbClr val="808080"/>
                </a:solidFill>
                <a:effectLst/>
                <a:latin typeface="Courier New" pitchFamily="49" charset="0"/>
                <a:cs typeface="Courier New" pitchFamily="49" charset="0"/>
              </a:rPr>
              <a:t>safe</a:t>
            </a:r>
            <a:r>
              <a:rPr kumimoji="0" lang="ru-RU" b="0" i="1" u="none" strike="noStrike" cap="none" normalizeH="0" baseline="0" dirty="0" smtClean="0">
                <a:ln>
                  <a:noFill/>
                </a:ln>
                <a:solidFill>
                  <a:srgbClr val="808080"/>
                </a:solidFill>
                <a:effectLst/>
                <a:latin typeface="Courier New" pitchFamily="49" charset="0"/>
                <a:cs typeface="Courier New" pitchFamily="49" charset="0"/>
              </a:rPr>
              <a:t/>
            </a:r>
            <a:br>
              <a:rPr kumimoji="0" lang="ru-RU" b="0" i="1" u="none" strike="noStrike" cap="none" normalizeH="0" baseline="0" dirty="0" smtClean="0">
                <a:ln>
                  <a:noFill/>
                </a:ln>
                <a:solidFill>
                  <a:srgbClr val="808080"/>
                </a:solidFill>
                <a:effectLst/>
                <a:latin typeface="Courier New" pitchFamily="49" charset="0"/>
                <a:cs typeface="Courier New" pitchFamily="49" charset="0"/>
              </a:rPr>
            </a:br>
            <a:r>
              <a:rPr kumimoji="0" lang="ru-RU"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add</a:t>
            </a:r>
            <a:r>
              <a:rPr kumimoji="0" 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660E7A"/>
                </a:solidFill>
                <a:effectLst/>
                <a:latin typeface="Courier New" pitchFamily="49" charset="0"/>
                <a:cs typeface="Courier New" pitchFamily="49" charset="0"/>
              </a:rPr>
              <a:t>names</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.add</a:t>
            </a:r>
            <a:r>
              <a:rPr kumimoji="0" 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0" i="1" u="none" strike="noStrike" cap="none" normalizeH="0" baseline="0" dirty="0" smtClean="0">
                <a:ln>
                  <a:noFill/>
                </a:ln>
                <a:solidFill>
                  <a:srgbClr val="FF0000"/>
                </a:solidFill>
                <a:effectLst/>
                <a:latin typeface="Courier New" pitchFamily="49" charset="0"/>
                <a:cs typeface="Courier New" pitchFamily="49" charset="0"/>
              </a:rPr>
              <a:t>//</a:t>
            </a:r>
            <a:r>
              <a:rPr kumimoji="0" lang="ru-RU" b="0" i="1" u="none" strike="noStrike" cap="none" normalizeH="0" baseline="0" dirty="0" err="1" smtClean="0">
                <a:ln>
                  <a:noFill/>
                </a:ln>
                <a:solidFill>
                  <a:srgbClr val="FF0000"/>
                </a:solidFill>
                <a:effectLst/>
                <a:latin typeface="Courier New" pitchFamily="49" charset="0"/>
                <a:cs typeface="Courier New" pitchFamily="49" charset="0"/>
              </a:rPr>
              <a:t>not</a:t>
            </a:r>
            <a:r>
              <a:rPr kumimoji="0" lang="ru-RU" b="0" i="1" u="none" strike="noStrike" cap="none" normalizeH="0" baseline="0" dirty="0" smtClean="0">
                <a:ln>
                  <a:noFill/>
                </a:ln>
                <a:solidFill>
                  <a:srgbClr val="FF0000"/>
                </a:solidFill>
                <a:effectLst/>
                <a:latin typeface="Courier New" pitchFamily="49" charset="0"/>
                <a:cs typeface="Courier New" pitchFamily="49" charset="0"/>
              </a:rPr>
              <a:t> </a:t>
            </a:r>
            <a:r>
              <a:rPr kumimoji="0" lang="ru-RU" b="0" i="1" u="none" strike="noStrike" cap="none" normalizeH="0" baseline="0" dirty="0" err="1" smtClean="0">
                <a:ln>
                  <a:noFill/>
                </a:ln>
                <a:solidFill>
                  <a:srgbClr val="FF0000"/>
                </a:solidFill>
                <a:effectLst/>
                <a:latin typeface="Courier New" pitchFamily="49" charset="0"/>
                <a:cs typeface="Courier New" pitchFamily="49" charset="0"/>
              </a:rPr>
              <a:t>thread</a:t>
            </a:r>
            <a:r>
              <a:rPr kumimoji="0" lang="ru-RU" b="0" i="1" u="none" strike="noStrike" cap="none" normalizeH="0" baseline="0" dirty="0" smtClean="0">
                <a:ln>
                  <a:noFill/>
                </a:ln>
                <a:solidFill>
                  <a:srgbClr val="FF0000"/>
                </a:solidFill>
                <a:effectLst/>
                <a:latin typeface="Courier New" pitchFamily="49" charset="0"/>
                <a:cs typeface="Courier New" pitchFamily="49" charset="0"/>
              </a:rPr>
              <a:t> </a:t>
            </a:r>
            <a:r>
              <a:rPr kumimoji="0" lang="ru-RU" b="0" i="1" u="none" strike="noStrike" cap="none" normalizeH="0" baseline="0" dirty="0" err="1" smtClean="0">
                <a:ln>
                  <a:noFill/>
                </a:ln>
                <a:solidFill>
                  <a:srgbClr val="FF0000"/>
                </a:solidFill>
                <a:effectLst/>
                <a:latin typeface="Courier New" pitchFamily="49" charset="0"/>
                <a:cs typeface="Courier New" pitchFamily="49" charset="0"/>
              </a:rPr>
              <a:t>save</a:t>
            </a:r>
            <a:r>
              <a:rPr kumimoji="0" lang="ru-RU" b="0" i="1" u="none" strike="noStrike" cap="none" normalizeH="0" baseline="0" dirty="0" smtClean="0">
                <a:ln>
                  <a:noFill/>
                </a:ln>
                <a:solidFill>
                  <a:srgbClr val="808080"/>
                </a:solidFill>
                <a:effectLst/>
                <a:latin typeface="Courier New" pitchFamily="49" charset="0"/>
                <a:cs typeface="Courier New" pitchFamily="49" charset="0"/>
              </a:rPr>
              <a:t/>
            </a:r>
            <a:br>
              <a:rPr kumimoji="0" lang="ru-RU" b="0" i="1" u="none" strike="noStrike" cap="none" normalizeH="0" baseline="0" dirty="0" smtClean="0">
                <a:ln>
                  <a:noFill/>
                </a:ln>
                <a:solidFill>
                  <a:srgbClr val="808080"/>
                </a:solidFill>
                <a:effectLst/>
                <a:latin typeface="Courier New" pitchFamily="49" charset="0"/>
                <a:cs typeface="Courier New" pitchFamily="49" charset="0"/>
              </a:rPr>
            </a:br>
            <a:r>
              <a:rPr kumimoji="0" lang="ru-RU"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removeFirst</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if</a:t>
            </a:r>
            <a:r>
              <a:rPr kumimoji="0" 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b="1" i="0" u="none" strike="noStrike" cap="none" normalizeH="0" baseline="0" dirty="0" err="1" smtClean="0">
                <a:ln>
                  <a:noFill/>
                </a:ln>
                <a:solidFill>
                  <a:srgbClr val="660E7A"/>
                </a:solidFill>
                <a:effectLst/>
                <a:latin typeface="Courier New" pitchFamily="49" charset="0"/>
                <a:cs typeface="Courier New" pitchFamily="49" charset="0"/>
              </a:rPr>
              <a:t>names</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.size</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&gt; </a:t>
            </a:r>
            <a:r>
              <a:rPr kumimoji="0" lang="ru-RU" b="0" i="0" u="none" strike="noStrike" cap="none" normalizeH="0" baseline="0" dirty="0" smtClean="0">
                <a:ln>
                  <a:noFill/>
                </a:ln>
                <a:solidFill>
                  <a:srgbClr val="0000FF"/>
                </a:solidFill>
                <a:effectLst/>
                <a:latin typeface="Courier New" pitchFamily="49" charset="0"/>
                <a:cs typeface="Courier New" pitchFamily="49" charset="0"/>
              </a:rPr>
              <a:t>0</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660E7A"/>
                </a:solidFill>
                <a:effectLst/>
                <a:latin typeface="Courier New" pitchFamily="49" charset="0"/>
                <a:cs typeface="Courier New" pitchFamily="49" charset="0"/>
              </a:rPr>
              <a:t>names</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.remove</a:t>
            </a:r>
            <a:r>
              <a:rPr kumimoji="0" 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b="0" i="0" u="none" strike="noStrike" cap="none" normalizeH="0" baseline="0" dirty="0" smtClean="0">
                <a:ln>
                  <a:noFill/>
                </a:ln>
                <a:solidFill>
                  <a:srgbClr val="0000FF"/>
                </a:solidFill>
                <a:effectLst/>
                <a:latin typeface="Courier New" pitchFamily="49" charset="0"/>
                <a:cs typeface="Courier New" pitchFamily="49" charset="0"/>
              </a:rPr>
              <a:t>0</a:t>
            </a:r>
            <a:r>
              <a:rPr kumimoji="0" 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null</a:t>
            </a:r>
            <a:r>
              <a:rPr kumimoji="0" 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8599726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solidFill>
                  <a:schemeClr val="tx1"/>
                </a:solidFill>
              </a:rPr>
              <a:t>Какие проблемы в следующем коде?</a:t>
            </a:r>
            <a:endParaRPr lang="en-US" sz="2000" dirty="0">
              <a:solidFill>
                <a:schemeClr val="tx1"/>
              </a:solidFill>
            </a:endParaRPr>
          </a:p>
          <a:p>
            <a:endParaRPr lang="en-US" sz="2000" dirty="0" smtClean="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задача</a:t>
            </a:r>
            <a:endParaRPr lang="ru-RU" dirty="0"/>
          </a:p>
        </p:txBody>
      </p:sp>
      <p:sp>
        <p:nvSpPr>
          <p:cNvPr id="4" name="Rectangle 1"/>
          <p:cNvSpPr>
            <a:spLocks noChangeArrowheads="1"/>
          </p:cNvSpPr>
          <p:nvPr/>
        </p:nvSpPr>
        <p:spPr bwMode="auto">
          <a:xfrm>
            <a:off x="308822" y="1491630"/>
            <a:ext cx="6186309" cy="3477875"/>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Test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Runnable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boolean</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660E7A"/>
                </a:solidFill>
                <a:effectLst/>
                <a:latin typeface="Courier New" pitchFamily="49" charset="0"/>
                <a:cs typeface="Courier New" pitchFamily="49" charset="0"/>
              </a:rPr>
              <a:t>endFlag</a:t>
            </a:r>
            <a:r>
              <a:rPr kumimoji="0" lang="ru-RU" sz="20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false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end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660E7A"/>
                </a:solidFill>
                <a:effectLst/>
                <a:latin typeface="Courier New" pitchFamily="49" charset="0"/>
                <a:cs typeface="Courier New" pitchFamily="49" charset="0"/>
              </a:rPr>
              <a:t>endFlag</a:t>
            </a:r>
            <a:r>
              <a:rPr kumimoji="0" lang="ru-RU" sz="20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true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run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while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660E7A"/>
                </a:solidFill>
                <a:effectLst/>
                <a:latin typeface="Courier New" pitchFamily="49" charset="0"/>
                <a:cs typeface="Courier New" pitchFamily="49" charset="0"/>
              </a:rPr>
              <a:t>endFlag</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do</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some</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tasks</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sz="2000" b="0" i="1" u="none" strike="noStrike" cap="none" normalizeH="0" baseline="0" dirty="0" smtClean="0">
                <a:ln>
                  <a:noFill/>
                </a:ln>
                <a:solidFill>
                  <a:srgbClr val="808080"/>
                </a:solidFill>
                <a:effectLst/>
                <a:latin typeface="Courier New" pitchFamily="49" charset="0"/>
                <a:cs typeface="Courier New" pitchFamily="49" charset="0"/>
              </a:rPr>
            </a:b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1041492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solidFill>
                  <a:schemeClr val="tx1"/>
                </a:solidFill>
              </a:rPr>
              <a:t>Один </a:t>
            </a:r>
            <a:r>
              <a:rPr lang="ru-RU" sz="2000" dirty="0">
                <a:solidFill>
                  <a:schemeClr val="tx1"/>
                </a:solidFill>
              </a:rPr>
              <a:t>поток не обязан видеть </a:t>
            </a:r>
            <a:r>
              <a:rPr lang="ru-RU" sz="2000" dirty="0" smtClean="0">
                <a:solidFill>
                  <a:schemeClr val="tx1"/>
                </a:solidFill>
              </a:rPr>
              <a:t>изменения другого. И может их не увидеть никогда.</a:t>
            </a:r>
          </a:p>
          <a:p>
            <a:endParaRPr lang="ru-RU" sz="2000" dirty="0">
              <a:solidFill>
                <a:schemeClr val="tx1"/>
              </a:solidFill>
            </a:endParaRPr>
          </a:p>
          <a:p>
            <a:r>
              <a:rPr lang="ru-RU" sz="2000" dirty="0" smtClean="0">
                <a:solidFill>
                  <a:srgbClr val="00B050"/>
                </a:solidFill>
              </a:rPr>
              <a:t>Синхронизация решает этот вопрос. </a:t>
            </a:r>
          </a:p>
          <a:p>
            <a:endParaRPr lang="ru-RU" sz="2000" dirty="0">
              <a:solidFill>
                <a:srgbClr val="00B050"/>
              </a:solidFill>
            </a:endParaRPr>
          </a:p>
          <a:p>
            <a:endParaRPr lang="ru-RU" sz="2000" dirty="0" smtClean="0">
              <a:solidFill>
                <a:srgbClr val="00B050"/>
              </a:solidFill>
            </a:endParaRPr>
          </a:p>
          <a:p>
            <a:endParaRPr lang="ru-RU" sz="2000" dirty="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проблемы</a:t>
            </a:r>
            <a:endParaRPr lang="ru-RU" dirty="0"/>
          </a:p>
        </p:txBody>
      </p:sp>
    </p:spTree>
    <p:extLst>
      <p:ext uri="{BB962C8B-B14F-4D97-AF65-F5344CB8AC3E}">
        <p14:creationId xmlns:p14="http://schemas.microsoft.com/office/powerpoint/2010/main" val="526847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solidFill>
                  <a:schemeClr val="tx1"/>
                </a:solidFill>
              </a:rPr>
              <a:t>Так же можно использовать ключевое слово языка </a:t>
            </a:r>
            <a:r>
              <a:rPr lang="en-US" sz="2000" dirty="0" smtClean="0">
                <a:solidFill>
                  <a:srgbClr val="00B050"/>
                </a:solidFill>
              </a:rPr>
              <a:t>volatile</a:t>
            </a:r>
            <a:r>
              <a:rPr lang="en-US" sz="2000" dirty="0" smtClean="0">
                <a:solidFill>
                  <a:schemeClr val="tx1"/>
                </a:solidFill>
              </a:rPr>
              <a:t>:</a:t>
            </a:r>
            <a:endParaRPr lang="en-US" sz="2000" dirty="0">
              <a:solidFill>
                <a:schemeClr val="tx1"/>
              </a:solidFill>
            </a:endParaRPr>
          </a:p>
          <a:p>
            <a:endParaRPr lang="en-US" sz="2000" dirty="0" smtClean="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volatility</a:t>
            </a:r>
            <a:endParaRPr lang="ru-RU" dirty="0"/>
          </a:p>
        </p:txBody>
      </p:sp>
      <p:sp>
        <p:nvSpPr>
          <p:cNvPr id="4" name="Rectangle 1"/>
          <p:cNvSpPr>
            <a:spLocks noChangeArrowheads="1"/>
          </p:cNvSpPr>
          <p:nvPr/>
        </p:nvSpPr>
        <p:spPr bwMode="auto">
          <a:xfrm>
            <a:off x="251520" y="1542147"/>
            <a:ext cx="7109639" cy="3477875"/>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Test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Runnable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en-US" sz="2000" b="1" i="0" u="none" strike="noStrike" cap="none" normalizeH="0" baseline="0" dirty="0" smtClean="0">
                <a:ln>
                  <a:noFill/>
                </a:ln>
                <a:solidFill>
                  <a:srgbClr val="00B050"/>
                </a:solidFill>
                <a:effectLst/>
                <a:latin typeface="Courier New" pitchFamily="49" charset="0"/>
                <a:cs typeface="Courier New" pitchFamily="49" charset="0"/>
              </a:rPr>
              <a:t>volatile</a:t>
            </a:r>
            <a:r>
              <a:rPr kumimoji="0" lang="en-US" sz="2000" b="1" i="0" u="none" strike="noStrike" cap="none" normalizeH="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boolean</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660E7A"/>
                </a:solidFill>
                <a:effectLst/>
                <a:latin typeface="Courier New" pitchFamily="49" charset="0"/>
                <a:cs typeface="Courier New" pitchFamily="49" charset="0"/>
              </a:rPr>
              <a:t>endFlag</a:t>
            </a:r>
            <a:r>
              <a:rPr kumimoji="0" lang="ru-RU" sz="20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false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end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660E7A"/>
                </a:solidFill>
                <a:effectLst/>
                <a:latin typeface="Courier New" pitchFamily="49" charset="0"/>
                <a:cs typeface="Courier New" pitchFamily="49" charset="0"/>
              </a:rPr>
              <a:t>endFlag</a:t>
            </a:r>
            <a:r>
              <a:rPr kumimoji="0" lang="ru-RU" sz="20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true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run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while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660E7A"/>
                </a:solidFill>
                <a:effectLst/>
                <a:latin typeface="Courier New" pitchFamily="49" charset="0"/>
                <a:cs typeface="Courier New" pitchFamily="49" charset="0"/>
              </a:rPr>
              <a:t>endFlag</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do</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some</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1" u="none" strike="noStrike" cap="none" normalizeH="0" baseline="0" dirty="0" err="1" smtClean="0">
                <a:ln>
                  <a:noFill/>
                </a:ln>
                <a:solidFill>
                  <a:srgbClr val="808080"/>
                </a:solidFill>
                <a:effectLst/>
                <a:latin typeface="Courier New" pitchFamily="49" charset="0"/>
                <a:cs typeface="Courier New" pitchFamily="49" charset="0"/>
              </a:rPr>
              <a:t>tasks</a:t>
            </a: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sz="2000" b="0" i="1" u="none" strike="noStrike" cap="none" normalizeH="0" baseline="0" dirty="0" smtClean="0">
                <a:ln>
                  <a:noFill/>
                </a:ln>
                <a:solidFill>
                  <a:srgbClr val="808080"/>
                </a:solidFill>
                <a:effectLst/>
                <a:latin typeface="Courier New" pitchFamily="49" charset="0"/>
                <a:cs typeface="Courier New" pitchFamily="49" charset="0"/>
              </a:rPr>
            </a:br>
            <a:r>
              <a:rPr kumimoji="0" lang="ru-RU" sz="20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1546909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solidFill>
                  <a:schemeClr val="tx1"/>
                </a:solidFill>
              </a:rPr>
              <a:t>Что даёт </a:t>
            </a:r>
            <a:r>
              <a:rPr lang="en-US" sz="2000" dirty="0" smtClean="0">
                <a:solidFill>
                  <a:srgbClr val="00B050"/>
                </a:solidFill>
              </a:rPr>
              <a:t>volatile</a:t>
            </a:r>
            <a:r>
              <a:rPr lang="en-US" sz="2000" dirty="0" smtClean="0">
                <a:solidFill>
                  <a:schemeClr val="tx1"/>
                </a:solidFill>
              </a:rPr>
              <a:t>:</a:t>
            </a: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342900" indent="-342900">
              <a:buFont typeface="Arial" pitchFamily="34" charset="0"/>
              <a:buChar char="•"/>
            </a:pPr>
            <a:r>
              <a:rPr lang="ru-RU" sz="2000" dirty="0" smtClean="0">
                <a:solidFill>
                  <a:schemeClr val="tx1"/>
                </a:solidFill>
              </a:rPr>
              <a:t>Поток при чтении обязательно увидит самые актуальные </a:t>
            </a:r>
            <a:r>
              <a:rPr lang="ru-RU" sz="2000" dirty="0" smtClean="0">
                <a:solidFill>
                  <a:schemeClr val="tx1"/>
                </a:solidFill>
              </a:rPr>
              <a:t>изменения</a:t>
            </a:r>
          </a:p>
          <a:p>
            <a:pPr marL="342900" indent="-342900">
              <a:buFont typeface="Arial" pitchFamily="34" charset="0"/>
              <a:buChar char="•"/>
            </a:pPr>
            <a:r>
              <a:rPr lang="ru-RU" sz="2000" dirty="0" smtClean="0">
                <a:solidFill>
                  <a:schemeClr val="tx1"/>
                </a:solidFill>
              </a:rPr>
              <a:t>На 32 битных платформах позволяет атомарно считывать и писать</a:t>
            </a:r>
            <a:r>
              <a:rPr lang="en-US" sz="2000" dirty="0" smtClean="0">
                <a:solidFill>
                  <a:schemeClr val="tx1"/>
                </a:solidFill>
              </a:rPr>
              <a:t> double </a:t>
            </a:r>
            <a:r>
              <a:rPr lang="ru-RU" sz="2000" dirty="0" smtClean="0">
                <a:solidFill>
                  <a:schemeClr val="tx1"/>
                </a:solidFill>
              </a:rPr>
              <a:t>и </a:t>
            </a:r>
            <a:r>
              <a:rPr lang="en-US" sz="2000" dirty="0" smtClean="0">
                <a:solidFill>
                  <a:schemeClr val="tx1"/>
                </a:solidFill>
              </a:rPr>
              <a:t>long </a:t>
            </a:r>
            <a:r>
              <a:rPr lang="ru-RU" sz="2000" dirty="0" smtClean="0">
                <a:solidFill>
                  <a:schemeClr val="tx1"/>
                </a:solidFill>
              </a:rPr>
              <a:t>переменные (не путать с атомарными операциями!)</a:t>
            </a:r>
            <a:r>
              <a:rPr lang="ru-RU" sz="2000" dirty="0" smtClean="0">
                <a:solidFill>
                  <a:schemeClr val="tx1"/>
                </a:solidFill>
              </a:rPr>
              <a:t> </a:t>
            </a:r>
            <a:endParaRPr lang="ru-RU" sz="2000" dirty="0" smtClean="0">
              <a:solidFill>
                <a:srgbClr val="00B050"/>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en-US" sz="2000" dirty="0">
              <a:solidFill>
                <a:schemeClr val="tx1"/>
              </a:solidFill>
            </a:endParaRPr>
          </a:p>
          <a:p>
            <a:endParaRPr lang="en-US" sz="2000" dirty="0" smtClean="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volatility</a:t>
            </a:r>
            <a:endParaRPr lang="ru-RU" dirty="0"/>
          </a:p>
        </p:txBody>
      </p:sp>
    </p:spTree>
    <p:extLst>
      <p:ext uri="{BB962C8B-B14F-4D97-AF65-F5344CB8AC3E}">
        <p14:creationId xmlns:p14="http://schemas.microsoft.com/office/powerpoint/2010/main" val="55306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t>В многопоточном коде в отличие от однопоточного возникает проблема, когда два и более потоков пытаются использовать один и тот же ресурс.</a:t>
            </a:r>
          </a:p>
          <a:p>
            <a:endParaRPr lang="ru-RU" sz="2000" dirty="0" smtClean="0"/>
          </a:p>
          <a:p>
            <a:r>
              <a:rPr lang="ru-RU" sz="2000" dirty="0" smtClean="0"/>
              <a:t>Может возникнуть не консистентное состояние общего объекта.</a:t>
            </a:r>
          </a:p>
          <a:p>
            <a:endParaRPr lang="ru-RU" sz="2000" dirty="0"/>
          </a:p>
          <a:p>
            <a:endParaRPr lang="ru-RU" sz="2000" dirty="0"/>
          </a:p>
          <a:p>
            <a:endParaRPr lang="ru-RU" sz="2000" dirty="0" smtClean="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Общие ресурсы</a:t>
            </a:r>
            <a:endParaRPr lang="ru-RU" dirty="0"/>
          </a:p>
        </p:txBody>
      </p:sp>
    </p:spTree>
    <p:extLst>
      <p:ext uri="{BB962C8B-B14F-4D97-AF65-F5344CB8AC3E}">
        <p14:creationId xmlns:p14="http://schemas.microsoft.com/office/powerpoint/2010/main" val="32533613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solidFill>
                  <a:srgbClr val="FF0000"/>
                </a:solidFill>
              </a:rPr>
              <a:t>Ограничения</a:t>
            </a:r>
            <a:r>
              <a:rPr lang="en-US" sz="2000" dirty="0" smtClean="0">
                <a:solidFill>
                  <a:schemeClr val="tx1"/>
                </a:solidFill>
              </a:rPr>
              <a:t>:</a:t>
            </a: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r>
              <a:rPr lang="ru-RU" sz="2000" dirty="0" smtClean="0">
                <a:solidFill>
                  <a:schemeClr val="tx1"/>
                </a:solidFill>
              </a:rPr>
              <a:t>Не </a:t>
            </a:r>
            <a:r>
              <a:rPr lang="ru-RU" sz="2000" dirty="0">
                <a:solidFill>
                  <a:schemeClr val="tx1"/>
                </a:solidFill>
              </a:rPr>
              <a:t>может участвовать в инварианте с другими </a:t>
            </a:r>
            <a:r>
              <a:rPr lang="en-US" sz="2000" dirty="0">
                <a:solidFill>
                  <a:schemeClr val="tx1"/>
                </a:solidFill>
              </a:rPr>
              <a:t>state </a:t>
            </a:r>
            <a:r>
              <a:rPr lang="ru-RU" sz="2000" dirty="0" smtClean="0">
                <a:solidFill>
                  <a:schemeClr val="tx1"/>
                </a:solidFill>
              </a:rPr>
              <a:t>переменными</a:t>
            </a:r>
          </a:p>
          <a:p>
            <a:pPr marL="285750" indent="-285750">
              <a:buFont typeface="Arial" pitchFamily="34" charset="0"/>
              <a:buChar char="•"/>
            </a:pPr>
            <a:r>
              <a:rPr lang="ru-RU" sz="2000" dirty="0" smtClean="0">
                <a:solidFill>
                  <a:schemeClr val="tx1"/>
                </a:solidFill>
              </a:rPr>
              <a:t>Не работает, если завязаться на предыдущее состояние перед обновлением – не  </a:t>
            </a:r>
            <a:r>
              <a:rPr lang="ru-RU" sz="2000" dirty="0" smtClean="0">
                <a:solidFill>
                  <a:srgbClr val="FF0000"/>
                </a:solidFill>
              </a:rPr>
              <a:t>АТОМАРНО</a:t>
            </a:r>
          </a:p>
          <a:p>
            <a:pPr marL="285750" indent="-285750">
              <a:buFont typeface="Arial" pitchFamily="34" charset="0"/>
              <a:buChar char="•"/>
            </a:pPr>
            <a:endParaRPr lang="en-US" sz="2000" dirty="0">
              <a:solidFill>
                <a:schemeClr val="tx1"/>
              </a:solidFill>
            </a:endParaRPr>
          </a:p>
          <a:p>
            <a:endParaRPr lang="en-US" sz="2000" dirty="0" smtClean="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volatility</a:t>
            </a:r>
            <a:endParaRPr lang="ru-RU" dirty="0"/>
          </a:p>
        </p:txBody>
      </p:sp>
    </p:spTree>
    <p:extLst>
      <p:ext uri="{BB962C8B-B14F-4D97-AF65-F5344CB8AC3E}">
        <p14:creationId xmlns:p14="http://schemas.microsoft.com/office/powerpoint/2010/main" val="13779677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pPr marL="285750" indent="-285750">
              <a:buFont typeface="Arial" pitchFamily="34" charset="0"/>
              <a:buChar char="•"/>
            </a:pPr>
            <a:r>
              <a:rPr lang="ru-RU" sz="2000" dirty="0" smtClean="0">
                <a:solidFill>
                  <a:schemeClr val="tx1"/>
                </a:solidFill>
              </a:rPr>
              <a:t>Обычный инкремент – это 3 действия!</a:t>
            </a:r>
            <a:endParaRPr lang="en-US" sz="2000" dirty="0">
              <a:solidFill>
                <a:schemeClr val="tx1"/>
              </a:solidFill>
            </a:endParaRPr>
          </a:p>
          <a:p>
            <a:endParaRPr lang="en-US" sz="2000" dirty="0" smtClean="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volatility</a:t>
            </a:r>
            <a:endParaRPr lang="ru-RU" dirty="0"/>
          </a:p>
        </p:txBody>
      </p:sp>
      <p:pic>
        <p:nvPicPr>
          <p:cNvPr id="4" name="Рисунок 3"/>
          <p:cNvPicPr/>
          <p:nvPr/>
        </p:nvPicPr>
        <p:blipFill>
          <a:blip r:embed="rId3"/>
          <a:stretch/>
        </p:blipFill>
        <p:spPr>
          <a:xfrm>
            <a:off x="395536" y="1563638"/>
            <a:ext cx="7992888" cy="3456384"/>
          </a:xfrm>
          <a:prstGeom prst="rect">
            <a:avLst/>
          </a:prstGeom>
          <a:ln>
            <a:noFill/>
          </a:ln>
        </p:spPr>
      </p:pic>
    </p:spTree>
    <p:extLst>
      <p:ext uri="{BB962C8B-B14F-4D97-AF65-F5344CB8AC3E}">
        <p14:creationId xmlns:p14="http://schemas.microsoft.com/office/powerpoint/2010/main" val="14197443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en-US" sz="2000" dirty="0">
                <a:solidFill>
                  <a:srgbClr val="00B050"/>
                </a:solidFill>
              </a:rPr>
              <a:t>Immutable </a:t>
            </a:r>
            <a:r>
              <a:rPr lang="ru-RU" sz="2000" dirty="0" smtClean="0">
                <a:solidFill>
                  <a:srgbClr val="00B050"/>
                </a:solidFill>
              </a:rPr>
              <a:t>объекты</a:t>
            </a:r>
            <a:r>
              <a:rPr lang="ru-RU" sz="2000" dirty="0" smtClean="0">
                <a:solidFill>
                  <a:schemeClr val="tx1"/>
                </a:solidFill>
              </a:rPr>
              <a:t> – такие объекты, которые обладают следующими свойствами:</a:t>
            </a: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r>
              <a:rPr lang="ru-RU" sz="2000" dirty="0" smtClean="0">
                <a:solidFill>
                  <a:schemeClr val="tx1"/>
                </a:solidFill>
              </a:rPr>
              <a:t>Состояние объекта НЕ может изменяться после его создания</a:t>
            </a:r>
          </a:p>
          <a:p>
            <a:pPr marL="285750" indent="-285750">
              <a:buFont typeface="Arial" pitchFamily="34" charset="0"/>
              <a:buChar char="•"/>
            </a:pPr>
            <a:r>
              <a:rPr lang="ru-RU" sz="2000" dirty="0" smtClean="0">
                <a:solidFill>
                  <a:schemeClr val="tx1"/>
                </a:solidFill>
              </a:rPr>
              <a:t>Все его поля финальные </a:t>
            </a:r>
            <a:r>
              <a:rPr lang="en-US" sz="2000" dirty="0" smtClean="0">
                <a:solidFill>
                  <a:schemeClr val="tx1"/>
                </a:solidFill>
              </a:rPr>
              <a:t>final</a:t>
            </a:r>
            <a:endParaRPr lang="ru-RU" sz="2000" dirty="0" smtClean="0">
              <a:solidFill>
                <a:schemeClr val="tx1"/>
              </a:solidFill>
            </a:endParaRPr>
          </a:p>
          <a:p>
            <a:pPr marL="285750" indent="-285750">
              <a:buFont typeface="Arial" pitchFamily="34" charset="0"/>
              <a:buChar char="•"/>
            </a:pPr>
            <a:r>
              <a:rPr lang="ru-RU" sz="2000" dirty="0" smtClean="0">
                <a:solidFill>
                  <a:schemeClr val="tx1"/>
                </a:solidFill>
              </a:rPr>
              <a:t>Ссылка на объект как  </a:t>
            </a:r>
            <a:r>
              <a:rPr lang="en-US" sz="2000" dirty="0" smtClean="0">
                <a:solidFill>
                  <a:schemeClr val="tx1"/>
                </a:solidFill>
              </a:rPr>
              <a:t>this </a:t>
            </a:r>
            <a:r>
              <a:rPr lang="ru-RU" sz="2000" dirty="0" smtClean="0">
                <a:solidFill>
                  <a:schemeClr val="tx1"/>
                </a:solidFill>
              </a:rPr>
              <a:t>ни куда не передавалась из конструктора</a:t>
            </a:r>
          </a:p>
          <a:p>
            <a:pPr marL="285750" indent="-285750">
              <a:buFont typeface="Arial" pitchFamily="34" charset="0"/>
              <a:buChar char="•"/>
            </a:pPr>
            <a:endParaRPr lang="ru-RU" sz="2000" dirty="0">
              <a:solidFill>
                <a:schemeClr val="tx1"/>
              </a:solidFill>
            </a:endParaRPr>
          </a:p>
          <a:p>
            <a:endParaRPr lang="ru-RU" sz="2000" dirty="0" smtClean="0">
              <a:solidFill>
                <a:schemeClr val="tx1"/>
              </a:solidFill>
            </a:endParaRPr>
          </a:p>
          <a:p>
            <a:endParaRPr lang="ru-RU" sz="2000" dirty="0">
              <a:solidFill>
                <a:schemeClr val="tx1"/>
              </a:solidFill>
            </a:endParaRPr>
          </a:p>
          <a:p>
            <a:pPr marL="285750" indent="-285750">
              <a:buFont typeface="Arial" pitchFamily="34" charset="0"/>
              <a:buChar char="•"/>
            </a:pPr>
            <a:endParaRPr lang="en-US" sz="2000" dirty="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Неизменяемые объекты</a:t>
            </a:r>
            <a:endParaRPr lang="ru-RU" dirty="0"/>
          </a:p>
        </p:txBody>
      </p:sp>
    </p:spTree>
    <p:extLst>
      <p:ext uri="{BB962C8B-B14F-4D97-AF65-F5344CB8AC3E}">
        <p14:creationId xmlns:p14="http://schemas.microsoft.com/office/powerpoint/2010/main" val="37173725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solidFill>
                  <a:schemeClr val="tx1"/>
                </a:solidFill>
              </a:rPr>
              <a:t>Является ли следующий объект неизменяемым?</a:t>
            </a:r>
          </a:p>
          <a:p>
            <a:pPr marL="285750" indent="-285750">
              <a:buFont typeface="Arial" pitchFamily="34" charset="0"/>
              <a:buChar char="•"/>
            </a:pPr>
            <a:endParaRPr lang="ru-RU" sz="2000" dirty="0">
              <a:solidFill>
                <a:schemeClr val="tx1"/>
              </a:solidFill>
            </a:endParaRPr>
          </a:p>
          <a:p>
            <a:endParaRPr lang="ru-RU" sz="2000" dirty="0" smtClean="0">
              <a:solidFill>
                <a:schemeClr val="tx1"/>
              </a:solidFill>
            </a:endParaRPr>
          </a:p>
          <a:p>
            <a:endParaRPr lang="ru-RU" sz="2000" dirty="0">
              <a:solidFill>
                <a:schemeClr val="tx1"/>
              </a:solidFill>
            </a:endParaRPr>
          </a:p>
          <a:p>
            <a:pPr marL="285750" indent="-285750">
              <a:buFont typeface="Arial" pitchFamily="34" charset="0"/>
              <a:buChar char="•"/>
            </a:pPr>
            <a:endParaRPr lang="en-US" sz="2000" dirty="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пример</a:t>
            </a:r>
            <a:endParaRPr lang="ru-RU" dirty="0"/>
          </a:p>
        </p:txBody>
      </p:sp>
      <p:sp>
        <p:nvSpPr>
          <p:cNvPr id="4" name="Rectangle 1"/>
          <p:cNvSpPr>
            <a:spLocks noChangeArrowheads="1"/>
          </p:cNvSpPr>
          <p:nvPr/>
        </p:nvSpPr>
        <p:spPr bwMode="auto">
          <a:xfrm>
            <a:off x="323528" y="1461486"/>
            <a:ext cx="5121915" cy="3539430"/>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6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600" b="0" i="0" u="none" strike="noStrike" cap="none" normalizeH="0" baseline="0" dirty="0" err="1" smtClean="0">
                <a:ln>
                  <a:noFill/>
                </a:ln>
                <a:solidFill>
                  <a:srgbClr val="000000"/>
                </a:solidFill>
                <a:effectLst/>
                <a:latin typeface="Courier New" pitchFamily="49" charset="0"/>
                <a:cs typeface="Courier New" pitchFamily="49" charset="0"/>
              </a:rPr>
              <a:t>Man</a:t>
            </a: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6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600"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6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600" b="1" i="0" u="none" strike="noStrike" cap="none" normalizeH="0" baseline="0" dirty="0" err="1" smtClean="0">
                <a:ln>
                  <a:noFill/>
                </a:ln>
                <a:solidFill>
                  <a:srgbClr val="660E7A"/>
                </a:solidFill>
                <a:effectLst/>
                <a:latin typeface="Courier New" pitchFamily="49" charset="0"/>
                <a:cs typeface="Courier New" pitchFamily="49" charset="0"/>
              </a:rPr>
              <a:t>name</a:t>
            </a: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6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600"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600" b="0" i="0" u="none" strike="noStrike" cap="none" normalizeH="0" baseline="0" dirty="0" err="1" smtClean="0">
                <a:ln>
                  <a:noFill/>
                </a:ln>
                <a:solidFill>
                  <a:srgbClr val="000000"/>
                </a:solidFill>
                <a:effectLst/>
                <a:latin typeface="Courier New" pitchFamily="49" charset="0"/>
                <a:cs typeface="Courier New" pitchFamily="49" charset="0"/>
              </a:rPr>
              <a:t>Date</a:t>
            </a: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600" b="1" i="0" u="none" strike="noStrike" cap="none" normalizeH="0" baseline="0" dirty="0" err="1" smtClean="0">
                <a:ln>
                  <a:noFill/>
                </a:ln>
                <a:solidFill>
                  <a:srgbClr val="660E7A"/>
                </a:solidFill>
                <a:effectLst/>
                <a:latin typeface="Courier New" pitchFamily="49" charset="0"/>
                <a:cs typeface="Courier New" pitchFamily="49" charset="0"/>
              </a:rPr>
              <a:t>date</a:t>
            </a: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600" b="0" i="0" u="none" strike="noStrike" cap="none" normalizeH="0" baseline="0" dirty="0" err="1" smtClean="0">
                <a:ln>
                  <a:noFill/>
                </a:ln>
                <a:solidFill>
                  <a:srgbClr val="000000"/>
                </a:solidFill>
                <a:effectLst/>
                <a:latin typeface="Courier New" pitchFamily="49" charset="0"/>
                <a:cs typeface="Courier New" pitchFamily="49" charset="0"/>
              </a:rPr>
              <a:t>Man</a:t>
            </a: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6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6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600" b="0" i="0" u="none" strike="noStrike" cap="none" normalizeH="0" baseline="0" dirty="0" err="1" smtClean="0">
                <a:ln>
                  <a:noFill/>
                </a:ln>
                <a:solidFill>
                  <a:srgbClr val="000000"/>
                </a:solidFill>
                <a:effectLst/>
                <a:latin typeface="Courier New" pitchFamily="49" charset="0"/>
                <a:cs typeface="Courier New" pitchFamily="49" charset="0"/>
              </a:rPr>
              <a:t>Date</a:t>
            </a: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600" b="0" i="0" u="none" strike="noStrike" cap="none" normalizeH="0" baseline="0" dirty="0" err="1" smtClean="0">
                <a:ln>
                  <a:noFill/>
                </a:ln>
                <a:solidFill>
                  <a:srgbClr val="000000"/>
                </a:solidFill>
                <a:effectLst/>
                <a:latin typeface="Courier New" pitchFamily="49" charset="0"/>
                <a:cs typeface="Courier New" pitchFamily="49" charset="0"/>
              </a:rPr>
              <a:t>date</a:t>
            </a: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600" b="1" i="0" u="none" strike="noStrike" cap="none" normalizeH="0" baseline="0" dirty="0" smtClean="0">
                <a:ln>
                  <a:noFill/>
                </a:ln>
                <a:solidFill>
                  <a:srgbClr val="000080"/>
                </a:solidFill>
                <a:effectLst/>
                <a:latin typeface="Courier New" pitchFamily="49" charset="0"/>
                <a:cs typeface="Courier New" pitchFamily="49" charset="0"/>
              </a:rPr>
              <a:t>this</a:t>
            </a: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600" b="1" i="0" u="none" strike="noStrike" cap="none" normalizeH="0" baseline="0" dirty="0" smtClean="0">
                <a:ln>
                  <a:noFill/>
                </a:ln>
                <a:solidFill>
                  <a:srgbClr val="660E7A"/>
                </a:solidFill>
                <a:effectLst/>
                <a:latin typeface="Courier New" pitchFamily="49" charset="0"/>
                <a:cs typeface="Courier New" pitchFamily="49" charset="0"/>
              </a:rPr>
              <a:t>name </a:t>
            </a: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6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600" b="1"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ru-RU" sz="1600" b="0" i="0" u="none" strike="noStrike" cap="none" normalizeH="0" baseline="0" dirty="0" err="1" smtClean="0">
                <a:ln>
                  <a:noFill/>
                </a:ln>
                <a:solidFill>
                  <a:srgbClr val="000000"/>
                </a:solidFill>
                <a:effectLst/>
                <a:latin typeface="Courier New" pitchFamily="49" charset="0"/>
                <a:cs typeface="Courier New" pitchFamily="49" charset="0"/>
              </a:rPr>
              <a:t>.</a:t>
            </a:r>
            <a:r>
              <a:rPr kumimoji="0" lang="ru-RU" sz="1600" b="1" i="0" u="none" strike="noStrike" cap="none" normalizeH="0" baseline="0" dirty="0" err="1" smtClean="0">
                <a:ln>
                  <a:noFill/>
                </a:ln>
                <a:solidFill>
                  <a:srgbClr val="660E7A"/>
                </a:solidFill>
                <a:effectLst/>
                <a:latin typeface="Courier New" pitchFamily="49" charset="0"/>
                <a:cs typeface="Courier New" pitchFamily="49" charset="0"/>
              </a:rPr>
              <a:t>date</a:t>
            </a:r>
            <a:r>
              <a:rPr kumimoji="0" lang="ru-RU" sz="16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600" b="0" i="0" u="none" strike="noStrike" cap="none" normalizeH="0" baseline="0" dirty="0" err="1" smtClean="0">
                <a:ln>
                  <a:noFill/>
                </a:ln>
                <a:solidFill>
                  <a:srgbClr val="000000"/>
                </a:solidFill>
                <a:effectLst/>
                <a:latin typeface="Courier New" pitchFamily="49" charset="0"/>
                <a:cs typeface="Courier New" pitchFamily="49" charset="0"/>
              </a:rPr>
              <a:t>date</a:t>
            </a: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6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600" b="0" i="0" u="none" strike="noStrike" cap="none" normalizeH="0" baseline="0" dirty="0" err="1" smtClean="0">
                <a:ln>
                  <a:noFill/>
                </a:ln>
                <a:solidFill>
                  <a:srgbClr val="000000"/>
                </a:solidFill>
                <a:effectLst/>
                <a:latin typeface="Courier New" pitchFamily="49" charset="0"/>
                <a:cs typeface="Courier New" pitchFamily="49" charset="0"/>
              </a:rPr>
              <a:t>getName</a:t>
            </a: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600"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600" b="1" i="0" u="none" strike="noStrike" cap="none" normalizeH="0" baseline="0" dirty="0" err="1" smtClean="0">
                <a:ln>
                  <a:noFill/>
                </a:ln>
                <a:solidFill>
                  <a:srgbClr val="660E7A"/>
                </a:solidFill>
                <a:effectLst/>
                <a:latin typeface="Courier New" pitchFamily="49" charset="0"/>
                <a:cs typeface="Courier New" pitchFamily="49" charset="0"/>
              </a:rPr>
              <a:t>name</a:t>
            </a: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600" b="0" i="0" u="none" strike="noStrike" cap="none" normalizeH="0" baseline="0" dirty="0" err="1" smtClean="0">
                <a:ln>
                  <a:noFill/>
                </a:ln>
                <a:solidFill>
                  <a:srgbClr val="000000"/>
                </a:solidFill>
                <a:effectLst/>
                <a:latin typeface="Courier New" pitchFamily="49" charset="0"/>
                <a:cs typeface="Courier New" pitchFamily="49" charset="0"/>
              </a:rPr>
              <a:t>Date</a:t>
            </a: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600" b="0" i="0" u="none" strike="noStrike" cap="none" normalizeH="0" baseline="0" dirty="0" err="1" smtClean="0">
                <a:ln>
                  <a:noFill/>
                </a:ln>
                <a:solidFill>
                  <a:srgbClr val="000000"/>
                </a:solidFill>
                <a:effectLst/>
                <a:latin typeface="Courier New" pitchFamily="49" charset="0"/>
                <a:cs typeface="Courier New" pitchFamily="49" charset="0"/>
              </a:rPr>
              <a:t>getDate</a:t>
            </a: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600"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600" b="1" i="0" u="none" strike="noStrike" cap="none" normalizeH="0" baseline="0" dirty="0" err="1" smtClean="0">
                <a:ln>
                  <a:noFill/>
                </a:ln>
                <a:solidFill>
                  <a:srgbClr val="660E7A"/>
                </a:solidFill>
                <a:effectLst/>
                <a:latin typeface="Courier New" pitchFamily="49" charset="0"/>
                <a:cs typeface="Courier New" pitchFamily="49" charset="0"/>
              </a:rPr>
              <a:t>date</a:t>
            </a: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urier New" pitchFamily="49" charset="0"/>
                <a:cs typeface="Courier New" pitchFamily="49" charset="0"/>
              </a:rPr>
              <a:t>}</a:t>
            </a:r>
            <a:endParaRPr kumimoji="0" lang="ru-RU"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531028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r>
              <a:rPr lang="ru-RU" sz="2000" dirty="0" smtClean="0">
                <a:solidFill>
                  <a:srgbClr val="FF0000"/>
                </a:solidFill>
              </a:rPr>
              <a:t>Нет – нарушено правило 1:</a:t>
            </a:r>
          </a:p>
          <a:p>
            <a:pPr marL="285750" indent="-285750">
              <a:buFont typeface="Arial" pitchFamily="34" charset="0"/>
              <a:buChar char="•"/>
            </a:pPr>
            <a:endParaRPr lang="ru-RU" dirty="0">
              <a:solidFill>
                <a:schemeClr val="tx1"/>
              </a:solidFill>
            </a:endParaRPr>
          </a:p>
          <a:p>
            <a:endParaRPr lang="ru-RU" dirty="0" smtClean="0">
              <a:solidFill>
                <a:schemeClr val="tx1"/>
              </a:solidFill>
            </a:endParaRPr>
          </a:p>
          <a:p>
            <a:endParaRPr lang="ru-RU" dirty="0">
              <a:solidFill>
                <a:schemeClr val="tx1"/>
              </a:solidFill>
            </a:endParaRPr>
          </a:p>
          <a:p>
            <a:pPr marL="285750" indent="-285750">
              <a:buFont typeface="Arial" pitchFamily="34" charset="0"/>
              <a:buChar char="•"/>
            </a:pPr>
            <a:endParaRPr lang="ru-RU" dirty="0" smtClean="0">
              <a:solidFill>
                <a:schemeClr val="tx1"/>
              </a:solidFill>
            </a:endParaRPr>
          </a:p>
          <a:p>
            <a:pPr marL="285750" indent="-285750">
              <a:buFont typeface="Arial" pitchFamily="34" charset="0"/>
              <a:buChar char="•"/>
            </a:pPr>
            <a:endParaRPr lang="ru-RU" dirty="0">
              <a:solidFill>
                <a:schemeClr val="tx1"/>
              </a:solidFill>
            </a:endParaRPr>
          </a:p>
          <a:p>
            <a:pPr marL="285750" indent="-285750">
              <a:buFont typeface="Arial" pitchFamily="34" charset="0"/>
              <a:buChar char="•"/>
            </a:pPr>
            <a:endParaRPr lang="ru-RU" dirty="0" smtClean="0">
              <a:solidFill>
                <a:schemeClr val="tx1"/>
              </a:solidFill>
            </a:endParaRPr>
          </a:p>
          <a:p>
            <a:pPr marL="285750" indent="-285750">
              <a:buFont typeface="Arial" pitchFamily="34" charset="0"/>
              <a:buChar char="•"/>
            </a:pPr>
            <a:endParaRPr lang="ru-RU" dirty="0">
              <a:solidFill>
                <a:schemeClr val="tx1"/>
              </a:solidFill>
            </a:endParaRPr>
          </a:p>
          <a:p>
            <a:pPr marL="285750" indent="-285750">
              <a:buFont typeface="Arial" pitchFamily="34" charset="0"/>
              <a:buChar char="•"/>
            </a:pPr>
            <a:endParaRPr lang="en-US" dirty="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пример</a:t>
            </a:r>
            <a:endParaRPr lang="ru-RU" dirty="0"/>
          </a:p>
        </p:txBody>
      </p:sp>
      <p:sp>
        <p:nvSpPr>
          <p:cNvPr id="5" name="Rectangle 1"/>
          <p:cNvSpPr>
            <a:spLocks noChangeArrowheads="1"/>
          </p:cNvSpPr>
          <p:nvPr/>
        </p:nvSpPr>
        <p:spPr bwMode="auto">
          <a:xfrm>
            <a:off x="323528" y="1491630"/>
            <a:ext cx="8032968" cy="1631216"/>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static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main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args</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Man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andrey</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Man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Andrey</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Date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andrey.getDate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FF0000"/>
                </a:solidFill>
                <a:effectLst/>
                <a:latin typeface="Courier New" pitchFamily="49" charset="0"/>
                <a:cs typeface="Courier New" pitchFamily="49" charset="0"/>
              </a:rPr>
              <a:t>setTime</a:t>
            </a:r>
            <a:r>
              <a:rPr kumimoji="0" lang="ru-RU" sz="2000" b="0" i="0" u="none" strike="noStrike" cap="none" normalizeH="0" baseline="0" dirty="0" smtClean="0">
                <a:ln>
                  <a:noFill/>
                </a:ln>
                <a:solidFill>
                  <a:srgbClr val="FF0000"/>
                </a:solidFill>
                <a:effectLst/>
                <a:latin typeface="Courier New" pitchFamily="49" charset="0"/>
                <a:cs typeface="Courier New" pitchFamily="49" charset="0"/>
              </a:rPr>
              <a:t>(0)</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8968530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r>
              <a:rPr lang="ru-RU" sz="2000" dirty="0" smtClean="0">
                <a:solidFill>
                  <a:srgbClr val="FF0000"/>
                </a:solidFill>
              </a:rPr>
              <a:t>Нет – нарушено правило 1:</a:t>
            </a:r>
          </a:p>
          <a:p>
            <a:pPr marL="285750" indent="-285750">
              <a:buFont typeface="Arial" pitchFamily="34" charset="0"/>
              <a:buChar char="•"/>
            </a:pPr>
            <a:endParaRPr lang="ru-RU" dirty="0">
              <a:solidFill>
                <a:schemeClr val="tx1"/>
              </a:solidFill>
            </a:endParaRPr>
          </a:p>
          <a:p>
            <a:endParaRPr lang="ru-RU" dirty="0" smtClean="0">
              <a:solidFill>
                <a:schemeClr val="tx1"/>
              </a:solidFill>
            </a:endParaRPr>
          </a:p>
          <a:p>
            <a:endParaRPr lang="ru-RU" dirty="0">
              <a:solidFill>
                <a:schemeClr val="tx1"/>
              </a:solidFill>
            </a:endParaRPr>
          </a:p>
          <a:p>
            <a:pPr marL="285750" indent="-285750">
              <a:buFont typeface="Arial" pitchFamily="34" charset="0"/>
              <a:buChar char="•"/>
            </a:pPr>
            <a:endParaRPr lang="ru-RU" dirty="0" smtClean="0">
              <a:solidFill>
                <a:schemeClr val="tx1"/>
              </a:solidFill>
            </a:endParaRPr>
          </a:p>
          <a:p>
            <a:pPr marL="285750" indent="-285750">
              <a:buFont typeface="Arial" pitchFamily="34" charset="0"/>
              <a:buChar char="•"/>
            </a:pPr>
            <a:endParaRPr lang="ru-RU" dirty="0">
              <a:solidFill>
                <a:schemeClr val="tx1"/>
              </a:solidFill>
            </a:endParaRPr>
          </a:p>
          <a:p>
            <a:pPr marL="285750" indent="-285750">
              <a:buFont typeface="Arial" pitchFamily="34" charset="0"/>
              <a:buChar char="•"/>
            </a:pPr>
            <a:endParaRPr lang="ru-RU" dirty="0" smtClean="0">
              <a:solidFill>
                <a:schemeClr val="tx1"/>
              </a:solidFill>
            </a:endParaRPr>
          </a:p>
          <a:p>
            <a:pPr marL="285750" indent="-285750">
              <a:buFont typeface="Arial" pitchFamily="34" charset="0"/>
              <a:buChar char="•"/>
            </a:pPr>
            <a:endParaRPr lang="ru-RU" dirty="0">
              <a:solidFill>
                <a:schemeClr val="tx1"/>
              </a:solidFill>
            </a:endParaRPr>
          </a:p>
          <a:p>
            <a:pPr marL="285750" indent="-285750">
              <a:buFont typeface="Arial" pitchFamily="34" charset="0"/>
              <a:buChar char="•"/>
            </a:pPr>
            <a:endParaRPr lang="en-US" dirty="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пример</a:t>
            </a:r>
            <a:endParaRPr lang="ru-RU" dirty="0"/>
          </a:p>
        </p:txBody>
      </p:sp>
      <p:sp>
        <p:nvSpPr>
          <p:cNvPr id="5" name="Rectangle 1"/>
          <p:cNvSpPr>
            <a:spLocks noChangeArrowheads="1"/>
          </p:cNvSpPr>
          <p:nvPr/>
        </p:nvSpPr>
        <p:spPr bwMode="auto">
          <a:xfrm>
            <a:off x="323528" y="1732622"/>
            <a:ext cx="8032968" cy="1631216"/>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static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main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args</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Man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andrey</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Man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Andrey</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Date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andrey.getDate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FF0000"/>
                </a:solidFill>
                <a:effectLst/>
                <a:latin typeface="Courier New" pitchFamily="49" charset="0"/>
                <a:cs typeface="Courier New" pitchFamily="49" charset="0"/>
              </a:rPr>
              <a:t>setTime</a:t>
            </a:r>
            <a:r>
              <a:rPr kumimoji="0" lang="ru-RU" sz="2000" b="0" i="0" u="none" strike="noStrike" cap="none" normalizeH="0" baseline="0" dirty="0" smtClean="0">
                <a:ln>
                  <a:noFill/>
                </a:ln>
                <a:solidFill>
                  <a:srgbClr val="FF0000"/>
                </a:solidFill>
                <a:effectLst/>
                <a:latin typeface="Courier New" pitchFamily="49" charset="0"/>
                <a:cs typeface="Courier New" pitchFamily="49" charset="0"/>
              </a:rPr>
              <a:t>(0)</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04141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pPr marL="0" indent="0"/>
            <a:r>
              <a:rPr lang="ru-RU" sz="2000" dirty="0" smtClean="0">
                <a:solidFill>
                  <a:schemeClr val="tx1"/>
                </a:solidFill>
              </a:rPr>
              <a:t>Или даже так:</a:t>
            </a:r>
            <a:endParaRPr lang="ru-RU" sz="2000" dirty="0">
              <a:solidFill>
                <a:schemeClr val="tx1"/>
              </a:solidFill>
            </a:endParaRPr>
          </a:p>
          <a:p>
            <a:pPr marL="285750" indent="-285750">
              <a:buFont typeface="Arial" pitchFamily="34" charset="0"/>
              <a:buChar char="•"/>
            </a:pPr>
            <a:endParaRPr lang="en-US" sz="2000" dirty="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пример</a:t>
            </a:r>
            <a:endParaRPr lang="ru-RU" dirty="0"/>
          </a:p>
        </p:txBody>
      </p:sp>
      <p:sp>
        <p:nvSpPr>
          <p:cNvPr id="4" name="Rectangle 1"/>
          <p:cNvSpPr>
            <a:spLocks noChangeArrowheads="1"/>
          </p:cNvSpPr>
          <p:nvPr/>
        </p:nvSpPr>
        <p:spPr bwMode="auto">
          <a:xfrm>
            <a:off x="392043" y="1635646"/>
            <a:ext cx="6340197" cy="1631216"/>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static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main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args</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Date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d =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Date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Man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andrey</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Man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Andrey</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d);</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FF0000"/>
                </a:solidFill>
                <a:effectLst/>
                <a:latin typeface="Courier New" pitchFamily="49" charset="0"/>
                <a:cs typeface="Courier New" pitchFamily="49" charset="0"/>
              </a:rPr>
              <a:t>d.setTime</a:t>
            </a:r>
            <a:r>
              <a:rPr kumimoji="0" lang="ru-RU" sz="2000" b="0" i="0" u="none" strike="noStrike" cap="none" normalizeH="0" baseline="0" dirty="0" smtClean="0">
                <a:ln>
                  <a:noFill/>
                </a:ln>
                <a:solidFill>
                  <a:srgbClr val="FF0000"/>
                </a:solidFill>
                <a:effectLst/>
                <a:latin typeface="Courier New" pitchFamily="49" charset="0"/>
                <a:cs typeface="Courier New" pitchFamily="49" charset="0"/>
              </a:rPr>
              <a:t>(0)</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232858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285750" indent="-285750">
              <a:buFont typeface="Arial" pitchFamily="34" charset="0"/>
              <a:buChar char="•"/>
            </a:pPr>
            <a:endParaRPr lang="ru-RU" dirty="0">
              <a:solidFill>
                <a:schemeClr val="tx1"/>
              </a:solidFill>
            </a:endParaRPr>
          </a:p>
          <a:p>
            <a:pPr marL="285750" indent="-285750">
              <a:buFont typeface="Arial" pitchFamily="34" charset="0"/>
              <a:buChar char="•"/>
            </a:pPr>
            <a:endParaRPr lang="en-US" dirty="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Правильный Пример</a:t>
            </a:r>
            <a:endParaRPr lang="ru-RU" dirty="0"/>
          </a:p>
        </p:txBody>
      </p:sp>
      <p:sp>
        <p:nvSpPr>
          <p:cNvPr id="6" name="Rectangle 1"/>
          <p:cNvSpPr>
            <a:spLocks noChangeArrowheads="1"/>
          </p:cNvSpPr>
          <p:nvPr/>
        </p:nvSpPr>
        <p:spPr bwMode="auto">
          <a:xfrm>
            <a:off x="179512" y="987574"/>
            <a:ext cx="6388287" cy="3693319"/>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Man</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00B050"/>
                </a:solidFill>
                <a:effectLst/>
                <a:latin typeface="Courier New" pitchFamily="49" charset="0"/>
                <a:cs typeface="Courier New" pitchFamily="49" charset="0"/>
              </a:rPr>
              <a:t>final</a:t>
            </a:r>
            <a:r>
              <a:rPr kumimoji="0" 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660E7A"/>
                </a:solidFill>
                <a:effectLst/>
                <a:latin typeface="Courier New" pitchFamily="49" charset="0"/>
                <a:cs typeface="Courier New" pitchFamily="49" charset="0"/>
              </a:rPr>
              <a:t>name</a:t>
            </a:r>
            <a:r>
              <a:rPr kumimoji="0" 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00B050"/>
                </a:solidFill>
                <a:effectLst/>
                <a:latin typeface="Courier New" pitchFamily="49" charset="0"/>
                <a:cs typeface="Courier New" pitchFamily="49" charset="0"/>
              </a:rPr>
              <a:t>final</a:t>
            </a:r>
            <a:r>
              <a:rPr kumimoji="0" 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Date</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660E7A"/>
                </a:solidFill>
                <a:effectLst/>
                <a:latin typeface="Courier New" pitchFamily="49" charset="0"/>
                <a:cs typeface="Courier New" pitchFamily="49" charset="0"/>
              </a:rPr>
              <a:t>date</a:t>
            </a:r>
            <a:r>
              <a:rPr kumimoji="0" 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Man</a:t>
            </a:r>
            <a:r>
              <a:rPr kumimoji="0" 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Date</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date</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1" i="0" u="none" strike="noStrike" cap="none" normalizeH="0" baseline="0" dirty="0" smtClean="0">
                <a:ln>
                  <a:noFill/>
                </a:ln>
                <a:solidFill>
                  <a:srgbClr val="000080"/>
                </a:solidFill>
                <a:effectLst/>
                <a:latin typeface="Courier New" pitchFamily="49" charset="0"/>
                <a:cs typeface="Courier New" pitchFamily="49" charset="0"/>
              </a:rPr>
              <a:t>this</a:t>
            </a:r>
            <a:r>
              <a:rPr kumimoji="0" 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b="1" i="0" u="none" strike="noStrike" cap="none" normalizeH="0" baseline="0" dirty="0" smtClean="0">
                <a:ln>
                  <a:noFill/>
                </a:ln>
                <a:solidFill>
                  <a:srgbClr val="660E7A"/>
                </a:solidFill>
                <a:effectLst/>
                <a:latin typeface="Courier New" pitchFamily="49" charset="0"/>
                <a:cs typeface="Courier New" pitchFamily="49" charset="0"/>
              </a:rPr>
              <a:t>name </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a:t>
            </a:r>
            <a:r>
              <a:rPr kumimoji="0" lang="ru-RU" b="1" i="0" u="none" strike="noStrike" cap="none" normalizeH="0" baseline="0" dirty="0" err="1" smtClean="0">
                <a:ln>
                  <a:noFill/>
                </a:ln>
                <a:solidFill>
                  <a:srgbClr val="660E7A"/>
                </a:solidFill>
                <a:effectLst/>
                <a:latin typeface="Courier New" pitchFamily="49" charset="0"/>
                <a:cs typeface="Courier New" pitchFamily="49" charset="0"/>
              </a:rPr>
              <a:t>date</a:t>
            </a:r>
            <a:r>
              <a:rPr kumimoji="0" 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00B050"/>
                </a:solidFill>
                <a:effectLst/>
                <a:latin typeface="Courier New" pitchFamily="49" charset="0"/>
                <a:cs typeface="Courier New" pitchFamily="49" charset="0"/>
              </a:rPr>
              <a:t>new</a:t>
            </a:r>
            <a:r>
              <a:rPr kumimoji="0" lang="ru-RU" b="1" i="0" u="none" strike="noStrike" cap="none" normalizeH="0" baseline="0" dirty="0" smtClean="0">
                <a:ln>
                  <a:noFill/>
                </a:ln>
                <a:solidFill>
                  <a:srgbClr val="00B050"/>
                </a:solidFill>
                <a:effectLst/>
                <a:latin typeface="Courier New" pitchFamily="49" charset="0"/>
                <a:cs typeface="Courier New" pitchFamily="49" charset="0"/>
              </a:rPr>
              <a:t> </a:t>
            </a:r>
            <a:r>
              <a:rPr kumimoji="0" lang="ru-RU" b="0" i="0" u="none" strike="noStrike" cap="none" normalizeH="0" baseline="0" dirty="0" err="1" smtClean="0">
                <a:ln>
                  <a:noFill/>
                </a:ln>
                <a:solidFill>
                  <a:srgbClr val="00B050"/>
                </a:solidFill>
                <a:effectLst/>
                <a:latin typeface="Courier New" pitchFamily="49" charset="0"/>
                <a:cs typeface="Courier New" pitchFamily="49" charset="0"/>
              </a:rPr>
              <a:t>Date</a:t>
            </a:r>
            <a:r>
              <a:rPr kumimoji="0" lang="ru-RU" b="0" i="0" u="none" strike="noStrike" cap="none" normalizeH="0" baseline="0" dirty="0" smtClean="0">
                <a:ln>
                  <a:noFill/>
                </a:ln>
                <a:solidFill>
                  <a:srgbClr val="00B050"/>
                </a:solidFill>
                <a:effectLst/>
                <a:latin typeface="Courier New" pitchFamily="49" charset="0"/>
                <a:cs typeface="Courier New" pitchFamily="49" charset="0"/>
              </a:rPr>
              <a:t>(</a:t>
            </a:r>
            <a:r>
              <a:rPr kumimoji="0" lang="ru-RU" b="0" i="0" u="none" strike="noStrike" cap="none" normalizeH="0" baseline="0" dirty="0" err="1" smtClean="0">
                <a:ln>
                  <a:noFill/>
                </a:ln>
                <a:solidFill>
                  <a:srgbClr val="00B050"/>
                </a:solidFill>
                <a:effectLst/>
                <a:latin typeface="Courier New" pitchFamily="49" charset="0"/>
                <a:cs typeface="Courier New" pitchFamily="49" charset="0"/>
              </a:rPr>
              <a:t>date.getTime</a:t>
            </a:r>
            <a:r>
              <a:rPr kumimoji="0" lang="ru-RU" b="0" i="0" u="none" strike="noStrike" cap="none" normalizeH="0" baseline="0" dirty="0" smtClean="0">
                <a:ln>
                  <a:noFill/>
                </a:ln>
                <a:solidFill>
                  <a:srgbClr val="00B050"/>
                </a:solidFill>
                <a:effectLst/>
                <a:latin typeface="Courier New" pitchFamily="49" charset="0"/>
                <a:cs typeface="Courier New" pitchFamily="49" charset="0"/>
              </a:rPr>
              <a:t>());</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getName</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660E7A"/>
                </a:solidFill>
                <a:effectLst/>
                <a:latin typeface="Courier New" pitchFamily="49" charset="0"/>
                <a:cs typeface="Courier New" pitchFamily="49" charset="0"/>
              </a:rPr>
              <a:t>name</a:t>
            </a:r>
            <a:r>
              <a:rPr kumimoji="0" 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Date</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getDate</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00B050"/>
                </a:solidFill>
                <a:effectLst/>
                <a:latin typeface="Courier New" pitchFamily="49" charset="0"/>
                <a:cs typeface="Courier New" pitchFamily="49" charset="0"/>
              </a:rPr>
              <a:t>new</a:t>
            </a:r>
            <a:r>
              <a:rPr kumimoji="0" lang="ru-RU" b="1" i="0" u="none" strike="noStrike" cap="none" normalizeH="0" baseline="0" dirty="0" smtClean="0">
                <a:ln>
                  <a:noFill/>
                </a:ln>
                <a:solidFill>
                  <a:srgbClr val="00B050"/>
                </a:solidFill>
                <a:effectLst/>
                <a:latin typeface="Courier New" pitchFamily="49" charset="0"/>
                <a:cs typeface="Courier New" pitchFamily="49" charset="0"/>
              </a:rPr>
              <a:t> </a:t>
            </a:r>
            <a:r>
              <a:rPr kumimoji="0" lang="ru-RU" b="0" i="0" u="none" strike="noStrike" cap="none" normalizeH="0" baseline="0" dirty="0" err="1" smtClean="0">
                <a:ln>
                  <a:noFill/>
                </a:ln>
                <a:solidFill>
                  <a:srgbClr val="00B050"/>
                </a:solidFill>
                <a:effectLst/>
                <a:latin typeface="Courier New" pitchFamily="49" charset="0"/>
                <a:cs typeface="Courier New" pitchFamily="49" charset="0"/>
              </a:rPr>
              <a:t>Date</a:t>
            </a:r>
            <a:r>
              <a:rPr kumimoji="0" lang="ru-RU" b="0" i="0" u="none" strike="noStrike" cap="none" normalizeH="0" baseline="0" dirty="0" smtClean="0">
                <a:ln>
                  <a:noFill/>
                </a:ln>
                <a:solidFill>
                  <a:srgbClr val="00B050"/>
                </a:solidFill>
                <a:effectLst/>
                <a:latin typeface="Courier New" pitchFamily="49" charset="0"/>
                <a:cs typeface="Courier New" pitchFamily="49" charset="0"/>
              </a:rPr>
              <a:t>(</a:t>
            </a:r>
            <a:r>
              <a:rPr kumimoji="0" lang="ru-RU" b="1" i="0" u="none" strike="noStrike" cap="none" normalizeH="0" baseline="0" dirty="0" err="1" smtClean="0">
                <a:ln>
                  <a:noFill/>
                </a:ln>
                <a:solidFill>
                  <a:srgbClr val="00B050"/>
                </a:solidFill>
                <a:effectLst/>
                <a:latin typeface="Courier New" pitchFamily="49" charset="0"/>
                <a:cs typeface="Courier New" pitchFamily="49" charset="0"/>
              </a:rPr>
              <a:t>date</a:t>
            </a:r>
            <a:r>
              <a:rPr kumimoji="0" lang="ru-RU" b="0" i="0" u="none" strike="noStrike" cap="none" normalizeH="0" baseline="0" dirty="0" err="1" smtClean="0">
                <a:ln>
                  <a:noFill/>
                </a:ln>
                <a:solidFill>
                  <a:srgbClr val="00B050"/>
                </a:solidFill>
                <a:effectLst/>
                <a:latin typeface="Courier New" pitchFamily="49" charset="0"/>
                <a:cs typeface="Courier New" pitchFamily="49" charset="0"/>
              </a:rPr>
              <a:t>.getTime</a:t>
            </a:r>
            <a:r>
              <a:rPr kumimoji="0" lang="ru-RU" b="0" i="0" u="none" strike="noStrike" cap="none" normalizeH="0" baseline="0" dirty="0" smtClean="0">
                <a:ln>
                  <a:noFill/>
                </a:ln>
                <a:solidFill>
                  <a:srgbClr val="00B050"/>
                </a:solidFill>
                <a:effectLst/>
                <a:latin typeface="Courier New" pitchFamily="49" charset="0"/>
                <a:cs typeface="Courier New" pitchFamily="49" charset="0"/>
              </a:rPr>
              <a:t>())</a:t>
            </a:r>
            <a:r>
              <a:rPr kumimoji="0" 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endParaRPr kumimoji="0" 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575143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en-US" sz="2000" dirty="0" smtClean="0">
                <a:solidFill>
                  <a:srgbClr val="00B050"/>
                </a:solidFill>
              </a:rPr>
              <a:t>Immutable </a:t>
            </a:r>
            <a:r>
              <a:rPr lang="ru-RU" sz="2000" dirty="0" smtClean="0">
                <a:solidFill>
                  <a:srgbClr val="00B050"/>
                </a:solidFill>
              </a:rPr>
              <a:t>объекты</a:t>
            </a:r>
            <a:r>
              <a:rPr lang="ru-RU" sz="2000" dirty="0" smtClean="0">
                <a:solidFill>
                  <a:schemeClr val="tx1"/>
                </a:solidFill>
              </a:rPr>
              <a:t>  - могут использоваться безопасно из любого потока без дополнительной синхронизации.</a:t>
            </a:r>
          </a:p>
          <a:p>
            <a:endParaRPr lang="ru-RU" sz="2000" dirty="0">
              <a:solidFill>
                <a:schemeClr val="tx1"/>
              </a:solidFill>
            </a:endParaRPr>
          </a:p>
          <a:p>
            <a:r>
              <a:rPr lang="ru-RU" sz="2000" dirty="0" smtClean="0">
                <a:solidFill>
                  <a:schemeClr val="tx1"/>
                </a:solidFill>
              </a:rPr>
              <a:t>Если они правильно были опубликованы:</a:t>
            </a:r>
          </a:p>
          <a:p>
            <a:endParaRPr lang="ru-RU" sz="2000" dirty="0">
              <a:solidFill>
                <a:schemeClr val="tx1"/>
              </a:solidFill>
            </a:endParaRPr>
          </a:p>
          <a:p>
            <a:pPr marL="285750" indent="-285750">
              <a:buFont typeface="Arial" pitchFamily="34" charset="0"/>
              <a:buChar char="•"/>
            </a:pPr>
            <a:r>
              <a:rPr lang="ru-RU" sz="2000" dirty="0" smtClean="0">
                <a:solidFill>
                  <a:schemeClr val="tx1"/>
                </a:solidFill>
              </a:rPr>
              <a:t>Статическая инициализация или</a:t>
            </a:r>
          </a:p>
          <a:p>
            <a:pPr marL="285750" indent="-285750">
              <a:buFont typeface="Arial" pitchFamily="34" charset="0"/>
              <a:buChar char="•"/>
            </a:pPr>
            <a:r>
              <a:rPr lang="ru-RU" sz="2000" dirty="0" smtClean="0">
                <a:solidFill>
                  <a:schemeClr val="tx1"/>
                </a:solidFill>
              </a:rPr>
              <a:t>Сохранение как </a:t>
            </a:r>
            <a:r>
              <a:rPr lang="en-US" sz="2000" dirty="0" smtClean="0">
                <a:solidFill>
                  <a:schemeClr val="tx1"/>
                </a:solidFill>
              </a:rPr>
              <a:t>volatile</a:t>
            </a:r>
            <a:r>
              <a:rPr lang="ru-RU" sz="2000" dirty="0" smtClean="0">
                <a:solidFill>
                  <a:schemeClr val="tx1"/>
                </a:solidFill>
              </a:rPr>
              <a:t> поле или</a:t>
            </a:r>
          </a:p>
          <a:p>
            <a:pPr marL="285750" indent="-285750">
              <a:buFont typeface="Arial" pitchFamily="34" charset="0"/>
              <a:buChar char="•"/>
            </a:pPr>
            <a:r>
              <a:rPr lang="ru-RU" sz="2000" dirty="0" smtClean="0">
                <a:solidFill>
                  <a:schemeClr val="tx1"/>
                </a:solidFill>
              </a:rPr>
              <a:t>Сохранение как </a:t>
            </a:r>
            <a:r>
              <a:rPr lang="en-US" sz="2000" dirty="0" smtClean="0">
                <a:solidFill>
                  <a:schemeClr val="tx1"/>
                </a:solidFill>
              </a:rPr>
              <a:t>final</a:t>
            </a:r>
            <a:r>
              <a:rPr lang="ru-RU" sz="2000" dirty="0" smtClean="0">
                <a:solidFill>
                  <a:schemeClr val="tx1"/>
                </a:solidFill>
              </a:rPr>
              <a:t> поле</a:t>
            </a:r>
            <a:endParaRPr lang="en-US" sz="2000" dirty="0" smtClean="0">
              <a:solidFill>
                <a:schemeClr val="tx1"/>
              </a:solidFill>
            </a:endParaRPr>
          </a:p>
          <a:p>
            <a:pPr marL="285750" indent="-285750">
              <a:buFont typeface="Arial" pitchFamily="34" charset="0"/>
              <a:buChar char="•"/>
            </a:pPr>
            <a:endParaRPr lang="en-US" sz="2000" dirty="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Неизменяемые объекты - особенность</a:t>
            </a:r>
            <a:endParaRPr lang="ru-RU" dirty="0"/>
          </a:p>
        </p:txBody>
      </p:sp>
    </p:spTree>
    <p:extLst>
      <p:ext uri="{BB962C8B-B14F-4D97-AF65-F5344CB8AC3E}">
        <p14:creationId xmlns:p14="http://schemas.microsoft.com/office/powerpoint/2010/main" val="27479342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r>
              <a:rPr lang="en-US" sz="2000" dirty="0" err="1" smtClean="0">
                <a:solidFill>
                  <a:schemeClr val="tx1"/>
                </a:solidFill>
              </a:rPr>
              <a:t>BigInteger</a:t>
            </a:r>
            <a:r>
              <a:rPr lang="en-US" sz="2000" dirty="0" smtClean="0">
                <a:solidFill>
                  <a:schemeClr val="tx1"/>
                </a:solidFill>
              </a:rPr>
              <a:t> – </a:t>
            </a:r>
            <a:r>
              <a:rPr lang="ru-RU" sz="2000" dirty="0" smtClean="0">
                <a:solidFill>
                  <a:schemeClr val="tx1"/>
                </a:solidFill>
              </a:rPr>
              <a:t>всегда возвращает защищённую копию самого себя</a:t>
            </a:r>
          </a:p>
          <a:p>
            <a:pPr marL="285750" indent="-285750">
              <a:buFont typeface="Arial" pitchFamily="34" charset="0"/>
              <a:buChar char="•"/>
            </a:pPr>
            <a:r>
              <a:rPr lang="ru-RU" sz="2000" dirty="0" smtClean="0">
                <a:solidFill>
                  <a:schemeClr val="tx1"/>
                </a:solidFill>
              </a:rPr>
              <a:t>Все классы </a:t>
            </a:r>
            <a:r>
              <a:rPr lang="en-US" sz="2000" dirty="0"/>
              <a:t>Date-Time Package </a:t>
            </a:r>
            <a:r>
              <a:rPr lang="ru-RU" sz="2000" dirty="0" smtClean="0"/>
              <a:t> для </a:t>
            </a:r>
            <a:r>
              <a:rPr lang="en-US" sz="2000" dirty="0" smtClean="0">
                <a:solidFill>
                  <a:schemeClr val="tx1"/>
                </a:solidFill>
              </a:rPr>
              <a:t>java 8 </a:t>
            </a:r>
            <a:r>
              <a:rPr lang="ru-RU" sz="2000" dirty="0" smtClean="0">
                <a:solidFill>
                  <a:schemeClr val="tx1"/>
                </a:solidFill>
              </a:rPr>
              <a:t>– так возвращают защищённую копию самого себя</a:t>
            </a:r>
          </a:p>
          <a:p>
            <a:pPr marL="285750" indent="-285750">
              <a:buFont typeface="Arial" pitchFamily="34" charset="0"/>
              <a:buChar char="•"/>
            </a:pPr>
            <a:r>
              <a:rPr lang="ru-RU" sz="2000" dirty="0" smtClean="0">
                <a:solidFill>
                  <a:schemeClr val="tx1"/>
                </a:solidFill>
              </a:rPr>
              <a:t>Группа функций типа </a:t>
            </a:r>
            <a:r>
              <a:rPr lang="en-US" sz="2000" dirty="0" err="1" smtClean="0">
                <a:solidFill>
                  <a:schemeClr val="tx1"/>
                </a:solidFill>
              </a:rPr>
              <a:t>Collections.unmodifiable</a:t>
            </a:r>
            <a:r>
              <a:rPr lang="ru-RU" sz="2000" dirty="0" smtClean="0">
                <a:solidFill>
                  <a:schemeClr val="tx1"/>
                </a:solidFill>
              </a:rPr>
              <a:t>… которые возвращают неизменяемое представление коллекций</a:t>
            </a:r>
            <a:endParaRPr lang="en-US" sz="2000" dirty="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Immutable </a:t>
            </a:r>
            <a:r>
              <a:rPr lang="ru-RU" dirty="0" smtClean="0"/>
              <a:t>объекты в </a:t>
            </a:r>
            <a:r>
              <a:rPr lang="en-US" dirty="0" err="1" smtClean="0"/>
              <a:t>jdk</a:t>
            </a:r>
            <a:endParaRPr lang="ru-RU" dirty="0"/>
          </a:p>
        </p:txBody>
      </p:sp>
    </p:spTree>
    <p:extLst>
      <p:ext uri="{BB962C8B-B14F-4D97-AF65-F5344CB8AC3E}">
        <p14:creationId xmlns:p14="http://schemas.microsoft.com/office/powerpoint/2010/main" val="1794643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t>Определим интерфейс баланса:</a:t>
            </a:r>
          </a:p>
          <a:p>
            <a:endParaRPr lang="ru-RU" sz="2000" dirty="0"/>
          </a:p>
          <a:p>
            <a:endParaRPr lang="ru-RU" sz="2000" dirty="0"/>
          </a:p>
          <a:p>
            <a:endParaRPr lang="ru-RU" sz="2000" dirty="0" smtClean="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пример</a:t>
            </a:r>
            <a:endParaRPr lang="ru-RU" dirty="0"/>
          </a:p>
        </p:txBody>
      </p:sp>
      <p:sp>
        <p:nvSpPr>
          <p:cNvPr id="4" name="Rectangle 1"/>
          <p:cNvSpPr>
            <a:spLocks noChangeArrowheads="1"/>
          </p:cNvSpPr>
          <p:nvPr/>
        </p:nvSpPr>
        <p:spPr bwMode="auto">
          <a:xfrm>
            <a:off x="251520" y="1777915"/>
            <a:ext cx="6032421" cy="2862322"/>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Account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int</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660E7A"/>
                </a:solidFill>
                <a:effectLst/>
                <a:latin typeface="Courier New" pitchFamily="49" charset="0"/>
                <a:cs typeface="Courier New" pitchFamily="49" charset="0"/>
              </a:rPr>
              <a:t>balance</a:t>
            </a:r>
            <a:r>
              <a:rPr kumimoji="0" lang="ru-RU" sz="20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FF"/>
                </a:solidFill>
                <a:effectLst/>
                <a:latin typeface="Courier New" pitchFamily="49" charset="0"/>
                <a:cs typeface="Courier New" pitchFamily="49" charset="0"/>
              </a:rPr>
              <a:t>50</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int</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getBalance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660E7A"/>
                </a:solidFill>
                <a:effectLst/>
                <a:latin typeface="Courier New" pitchFamily="49" charset="0"/>
                <a:cs typeface="Courier New" pitchFamily="49" charset="0"/>
              </a:rPr>
              <a:t>balance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withdraw</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int</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amount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660E7A"/>
                </a:solidFill>
                <a:effectLst/>
                <a:latin typeface="Courier New" pitchFamily="49" charset="0"/>
                <a:cs typeface="Courier New" pitchFamily="49" charset="0"/>
              </a:rPr>
              <a:t>balance</a:t>
            </a:r>
            <a:r>
              <a:rPr kumimoji="0" lang="ru-RU" sz="20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660E7A"/>
                </a:solidFill>
                <a:effectLst/>
                <a:latin typeface="Courier New" pitchFamily="49" charset="0"/>
                <a:cs typeface="Courier New" pitchFamily="49" charset="0"/>
              </a:rPr>
              <a:t>balance</a:t>
            </a:r>
            <a:r>
              <a:rPr kumimoji="0" lang="ru-RU" sz="20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amount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8318477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pPr marL="0" indent="0"/>
            <a:r>
              <a:rPr lang="ru-RU" sz="2000" dirty="0" smtClean="0">
                <a:solidFill>
                  <a:schemeClr val="tx1"/>
                </a:solidFill>
              </a:rPr>
              <a:t>Иногда нужно остановить один поток из другого не дождавшись его завершения. </a:t>
            </a:r>
          </a:p>
          <a:p>
            <a:pPr marL="0" indent="0"/>
            <a:endParaRPr lang="ru-RU" sz="2000" dirty="0" smtClean="0">
              <a:solidFill>
                <a:schemeClr val="tx1"/>
              </a:solidFill>
            </a:endParaRPr>
          </a:p>
          <a:p>
            <a:pPr marL="0" indent="0"/>
            <a:r>
              <a:rPr lang="ru-RU" sz="2000" dirty="0" smtClean="0">
                <a:solidFill>
                  <a:schemeClr val="tx1"/>
                </a:solidFill>
              </a:rPr>
              <a:t>Возможные причины:</a:t>
            </a:r>
          </a:p>
          <a:p>
            <a:pPr marL="285750" indent="-285750">
              <a:buFont typeface="Arial" pitchFamily="34" charset="0"/>
              <a:buChar char="•"/>
            </a:pPr>
            <a:r>
              <a:rPr lang="ru-RU" sz="2000" dirty="0" smtClean="0">
                <a:solidFill>
                  <a:schemeClr val="tx1"/>
                </a:solidFill>
              </a:rPr>
              <a:t>Пользовательский запрос (нажал кнопку «</a:t>
            </a:r>
            <a:r>
              <a:rPr lang="en-US" sz="2000" dirty="0" smtClean="0">
                <a:solidFill>
                  <a:schemeClr val="tx1"/>
                </a:solidFill>
              </a:rPr>
              <a:t>cancel</a:t>
            </a:r>
            <a:r>
              <a:rPr lang="ru-RU" sz="2000" dirty="0" smtClean="0">
                <a:solidFill>
                  <a:schemeClr val="tx1"/>
                </a:solidFill>
              </a:rPr>
              <a:t>»)</a:t>
            </a:r>
            <a:endParaRPr lang="en-US" sz="2000" dirty="0" smtClean="0">
              <a:solidFill>
                <a:schemeClr val="tx1"/>
              </a:solidFill>
            </a:endParaRPr>
          </a:p>
          <a:p>
            <a:pPr marL="285750" indent="-285750">
              <a:buFont typeface="Arial" pitchFamily="34" charset="0"/>
              <a:buChar char="•"/>
            </a:pPr>
            <a:r>
              <a:rPr lang="ru-RU" sz="2000" dirty="0" smtClean="0">
                <a:solidFill>
                  <a:schemeClr val="tx1"/>
                </a:solidFill>
              </a:rPr>
              <a:t>Таймаут на операцию</a:t>
            </a:r>
          </a:p>
          <a:p>
            <a:pPr marL="285750" indent="-285750">
              <a:buFont typeface="Arial" pitchFamily="34" charset="0"/>
              <a:buChar char="•"/>
            </a:pPr>
            <a:r>
              <a:rPr lang="ru-RU" sz="2000" dirty="0" smtClean="0">
                <a:solidFill>
                  <a:schemeClr val="tx1"/>
                </a:solidFill>
              </a:rPr>
              <a:t>Изменились входные условия – задача больше актуальна</a:t>
            </a:r>
          </a:p>
          <a:p>
            <a:pPr marL="285750" indent="-285750">
              <a:buFont typeface="Arial" pitchFamily="34" charset="0"/>
              <a:buChar char="•"/>
            </a:pPr>
            <a:r>
              <a:rPr lang="ru-RU" sz="2000" dirty="0" smtClean="0">
                <a:solidFill>
                  <a:schemeClr val="tx1"/>
                </a:solidFill>
              </a:rPr>
              <a:t>Выключение сервиса</a:t>
            </a: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0" indent="0"/>
            <a:endParaRPr lang="en-US" sz="2000" dirty="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Остановка потока</a:t>
            </a:r>
            <a:endParaRPr lang="ru-RU" dirty="0"/>
          </a:p>
        </p:txBody>
      </p:sp>
    </p:spTree>
    <p:extLst>
      <p:ext uri="{BB962C8B-B14F-4D97-AF65-F5344CB8AC3E}">
        <p14:creationId xmlns:p14="http://schemas.microsoft.com/office/powerpoint/2010/main" val="9938301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pPr marL="0" indent="0"/>
            <a:r>
              <a:rPr lang="ru-RU" sz="2000" dirty="0" smtClean="0">
                <a:solidFill>
                  <a:schemeClr val="tx1"/>
                </a:solidFill>
              </a:rPr>
              <a:t>В </a:t>
            </a:r>
            <a:r>
              <a:rPr lang="en-US" sz="2000" dirty="0" smtClean="0">
                <a:solidFill>
                  <a:schemeClr val="tx1"/>
                </a:solidFill>
              </a:rPr>
              <a:t>java </a:t>
            </a:r>
            <a:r>
              <a:rPr lang="ru-RU" sz="2000" dirty="0" smtClean="0">
                <a:solidFill>
                  <a:schemeClr val="tx1"/>
                </a:solidFill>
              </a:rPr>
              <a:t>нет безопасного способа остановить поток.</a:t>
            </a:r>
          </a:p>
          <a:p>
            <a:pPr marL="0" indent="0"/>
            <a:r>
              <a:rPr lang="ru-RU" sz="2000" dirty="0" smtClean="0">
                <a:solidFill>
                  <a:schemeClr val="tx1"/>
                </a:solidFill>
              </a:rPr>
              <a:t>Существует механизм когда один поток запрашивает завершение другого, а другой как-то обрабатывает это условие и по возможности как можно скорее завершается.</a:t>
            </a:r>
          </a:p>
          <a:p>
            <a:pPr marL="0" indent="0"/>
            <a:endParaRPr lang="en-US" sz="2000" dirty="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Остановка потока</a:t>
            </a:r>
            <a:endParaRPr lang="ru-RU" dirty="0"/>
          </a:p>
        </p:txBody>
      </p:sp>
    </p:spTree>
    <p:extLst>
      <p:ext uri="{BB962C8B-B14F-4D97-AF65-F5344CB8AC3E}">
        <p14:creationId xmlns:p14="http://schemas.microsoft.com/office/powerpoint/2010/main" val="36574625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0928" y="915567"/>
            <a:ext cx="8641472" cy="4032448"/>
          </a:xfrm>
        </p:spPr>
        <p:txBody>
          <a:bodyPr>
            <a:noAutofit/>
          </a:bodyPr>
          <a:lstStyle/>
          <a:p>
            <a:pPr marL="0" indent="0"/>
            <a:r>
              <a:rPr lang="ru-RU" sz="2000" dirty="0" smtClean="0">
                <a:solidFill>
                  <a:schemeClr val="tx1"/>
                </a:solidFill>
              </a:rPr>
              <a:t>Зная о </a:t>
            </a:r>
            <a:r>
              <a:rPr lang="en-US" sz="2000" dirty="0" smtClean="0">
                <a:solidFill>
                  <a:schemeClr val="tx1"/>
                </a:solidFill>
              </a:rPr>
              <a:t>volatile </a:t>
            </a:r>
            <a:r>
              <a:rPr lang="ru-RU" sz="2000" dirty="0" smtClean="0">
                <a:solidFill>
                  <a:schemeClr val="tx1"/>
                </a:solidFill>
              </a:rPr>
              <a:t>попробуем решить задачу.</a:t>
            </a:r>
          </a:p>
          <a:p>
            <a:pPr marL="0" indent="0"/>
            <a:r>
              <a:rPr lang="ru-RU" sz="2000" dirty="0" smtClean="0">
                <a:solidFill>
                  <a:schemeClr val="tx1"/>
                </a:solidFill>
              </a:rPr>
              <a:t>Вспомним уже знакомы код:</a:t>
            </a:r>
          </a:p>
          <a:p>
            <a:pPr marL="0" indent="0"/>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0" indent="0"/>
            <a:endParaRPr lang="ru-RU" sz="2000" dirty="0" smtClean="0">
              <a:solidFill>
                <a:schemeClr val="tx1"/>
              </a:solidFill>
            </a:endParaRPr>
          </a:p>
          <a:p>
            <a:pPr marL="0" indent="0"/>
            <a:endParaRPr lang="ru-RU" sz="2000" dirty="0">
              <a:solidFill>
                <a:schemeClr val="tx1"/>
              </a:solidFill>
            </a:endParaRPr>
          </a:p>
          <a:p>
            <a:pPr marL="0" indent="0"/>
            <a:endParaRPr lang="ru-RU" sz="2000" dirty="0">
              <a:solidFill>
                <a:schemeClr val="tx1"/>
              </a:solidFill>
            </a:endParaRPr>
          </a:p>
          <a:p>
            <a:pPr marL="0" indent="0"/>
            <a:endParaRPr lang="ru-RU" sz="2000" dirty="0" smtClean="0">
              <a:solidFill>
                <a:schemeClr val="tx1"/>
              </a:solidFill>
            </a:endParaRPr>
          </a:p>
          <a:p>
            <a:pPr marL="0" indent="0"/>
            <a:r>
              <a:rPr lang="ru-RU" sz="2000" dirty="0" smtClean="0">
                <a:solidFill>
                  <a:schemeClr val="tx1"/>
                </a:solidFill>
              </a:rPr>
              <a:t>Вроде проблем нет – должно работать.</a:t>
            </a:r>
          </a:p>
          <a:p>
            <a:pPr marL="0" indent="0"/>
            <a:endParaRPr lang="en-US" sz="2000" dirty="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Остановка потока – своё решение</a:t>
            </a:r>
            <a:endParaRPr lang="ru-RU" dirty="0"/>
          </a:p>
        </p:txBody>
      </p:sp>
      <p:sp>
        <p:nvSpPr>
          <p:cNvPr id="4" name="Rectangle 1"/>
          <p:cNvSpPr>
            <a:spLocks noChangeArrowheads="1"/>
          </p:cNvSpPr>
          <p:nvPr/>
        </p:nvSpPr>
        <p:spPr bwMode="auto">
          <a:xfrm>
            <a:off x="395536" y="1787207"/>
            <a:ext cx="5739072" cy="2800767"/>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6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600" b="0" i="0" u="none" strike="noStrike" cap="none" normalizeH="0" baseline="0" dirty="0" err="1" smtClean="0">
                <a:ln>
                  <a:noFill/>
                </a:ln>
                <a:solidFill>
                  <a:srgbClr val="000000"/>
                </a:solidFill>
                <a:effectLst/>
                <a:latin typeface="Courier New" pitchFamily="49" charset="0"/>
                <a:cs typeface="Courier New" pitchFamily="49" charset="0"/>
              </a:rPr>
              <a:t>Test</a:t>
            </a: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6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600" b="0" i="0" u="none" strike="noStrike" cap="none" normalizeH="0" baseline="0" dirty="0" err="1" smtClean="0">
                <a:ln>
                  <a:noFill/>
                </a:ln>
                <a:solidFill>
                  <a:srgbClr val="000000"/>
                </a:solidFill>
                <a:effectLst/>
                <a:latin typeface="Courier New" pitchFamily="49" charset="0"/>
                <a:cs typeface="Courier New" pitchFamily="49" charset="0"/>
              </a:rPr>
              <a:t>Runnable</a:t>
            </a: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6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volatile </a:t>
            </a:r>
            <a:r>
              <a:rPr kumimoji="0" lang="ru-RU" sz="1600" b="1" i="0" u="none" strike="noStrike" cap="none" normalizeH="0" baseline="0" dirty="0" err="1" smtClean="0">
                <a:ln>
                  <a:noFill/>
                </a:ln>
                <a:solidFill>
                  <a:srgbClr val="000080"/>
                </a:solidFill>
                <a:effectLst/>
                <a:latin typeface="Courier New" pitchFamily="49" charset="0"/>
                <a:cs typeface="Courier New" pitchFamily="49" charset="0"/>
              </a:rPr>
              <a:t>boolean</a:t>
            </a:r>
            <a:r>
              <a:rPr kumimoji="0" 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600" b="1" i="0" u="none" strike="noStrike" cap="none" normalizeH="0" baseline="0" dirty="0" err="1" smtClean="0">
                <a:ln>
                  <a:noFill/>
                </a:ln>
                <a:solidFill>
                  <a:srgbClr val="660E7A"/>
                </a:solidFill>
                <a:effectLst/>
                <a:latin typeface="Courier New" pitchFamily="49" charset="0"/>
                <a:cs typeface="Courier New" pitchFamily="49" charset="0"/>
              </a:rPr>
              <a:t>endFlag</a:t>
            </a:r>
            <a:r>
              <a:rPr kumimoji="0" lang="ru-RU" sz="16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600" b="1" i="0" u="none" strike="noStrike" cap="none" normalizeH="0" baseline="0" dirty="0" err="1" smtClean="0">
                <a:ln>
                  <a:noFill/>
                </a:ln>
                <a:solidFill>
                  <a:srgbClr val="000080"/>
                </a:solidFill>
                <a:effectLst/>
                <a:latin typeface="Courier New" pitchFamily="49" charset="0"/>
                <a:cs typeface="Courier New" pitchFamily="49" charset="0"/>
              </a:rPr>
              <a:t>false</a:t>
            </a: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6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600" b="0" i="0" u="none" strike="noStrike" cap="none" normalizeH="0" baseline="0" dirty="0" err="1" smtClean="0">
                <a:ln>
                  <a:noFill/>
                </a:ln>
                <a:solidFill>
                  <a:srgbClr val="000000"/>
                </a:solidFill>
                <a:effectLst/>
                <a:latin typeface="Courier New" pitchFamily="49" charset="0"/>
                <a:cs typeface="Courier New" pitchFamily="49" charset="0"/>
              </a:rPr>
              <a:t>end</a:t>
            </a: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600" b="1" i="0" u="none" strike="noStrike" cap="none" normalizeH="0" baseline="0" dirty="0" err="1" smtClean="0">
                <a:ln>
                  <a:noFill/>
                </a:ln>
                <a:solidFill>
                  <a:srgbClr val="660E7A"/>
                </a:solidFill>
                <a:effectLst/>
                <a:latin typeface="Courier New" pitchFamily="49" charset="0"/>
                <a:cs typeface="Courier New" pitchFamily="49" charset="0"/>
              </a:rPr>
              <a:t>endFlag</a:t>
            </a:r>
            <a:r>
              <a:rPr kumimoji="0" lang="ru-RU" sz="16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600" b="1" i="0" u="none" strike="noStrike" cap="none" normalizeH="0" baseline="0" dirty="0" err="1" smtClean="0">
                <a:ln>
                  <a:noFill/>
                </a:ln>
                <a:solidFill>
                  <a:srgbClr val="000080"/>
                </a:solidFill>
                <a:effectLst/>
                <a:latin typeface="Courier New" pitchFamily="49" charset="0"/>
                <a:cs typeface="Courier New" pitchFamily="49" charset="0"/>
              </a:rPr>
              <a:t>true</a:t>
            </a: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6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600" b="0" i="0" u="none" strike="noStrike" cap="none" normalizeH="0" baseline="0" dirty="0" err="1" smtClean="0">
                <a:ln>
                  <a:noFill/>
                </a:ln>
                <a:solidFill>
                  <a:srgbClr val="000000"/>
                </a:solidFill>
                <a:effectLst/>
                <a:latin typeface="Courier New" pitchFamily="49" charset="0"/>
                <a:cs typeface="Courier New" pitchFamily="49" charset="0"/>
              </a:rPr>
              <a:t>run</a:t>
            </a: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600" b="1" i="0" u="none" strike="noStrike" cap="none" normalizeH="0" baseline="0" dirty="0" err="1" smtClean="0">
                <a:ln>
                  <a:noFill/>
                </a:ln>
                <a:solidFill>
                  <a:srgbClr val="000080"/>
                </a:solidFill>
                <a:effectLst/>
                <a:latin typeface="Courier New" pitchFamily="49" charset="0"/>
                <a:cs typeface="Courier New" pitchFamily="49" charset="0"/>
              </a:rPr>
              <a:t>while</a:t>
            </a: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600" b="1" i="0" u="none" strike="noStrike" cap="none" normalizeH="0" baseline="0" dirty="0" err="1" smtClean="0">
                <a:ln>
                  <a:noFill/>
                </a:ln>
                <a:solidFill>
                  <a:srgbClr val="660E7A"/>
                </a:solidFill>
                <a:effectLst/>
                <a:latin typeface="Courier New" pitchFamily="49" charset="0"/>
                <a:cs typeface="Courier New" pitchFamily="49" charset="0"/>
              </a:rPr>
              <a:t>endFlag</a:t>
            </a: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600" b="0" i="1" u="none" strike="noStrike" cap="none" normalizeH="0" baseline="0" dirty="0" smtClean="0">
                <a:ln>
                  <a:noFill/>
                </a:ln>
                <a:solidFill>
                  <a:srgbClr val="808080"/>
                </a:solidFill>
                <a:effectLst/>
                <a:latin typeface="Courier New" pitchFamily="49" charset="0"/>
                <a:cs typeface="Courier New" pitchFamily="49" charset="0"/>
              </a:rPr>
              <a:t>//</a:t>
            </a:r>
            <a:r>
              <a:rPr kumimoji="0" lang="ru-RU" sz="1600" b="0" i="1" u="none" strike="noStrike" cap="none" normalizeH="0" baseline="0" dirty="0" err="1" smtClean="0">
                <a:ln>
                  <a:noFill/>
                </a:ln>
                <a:solidFill>
                  <a:srgbClr val="808080"/>
                </a:solidFill>
                <a:effectLst/>
                <a:latin typeface="Courier New" pitchFamily="49" charset="0"/>
                <a:cs typeface="Courier New" pitchFamily="49" charset="0"/>
              </a:rPr>
              <a:t>do</a:t>
            </a:r>
            <a:r>
              <a:rPr kumimoji="0" lang="ru-RU"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600" b="0" i="1" u="none" strike="noStrike" cap="none" normalizeH="0" baseline="0" dirty="0" err="1" smtClean="0">
                <a:ln>
                  <a:noFill/>
                </a:ln>
                <a:solidFill>
                  <a:srgbClr val="808080"/>
                </a:solidFill>
                <a:effectLst/>
                <a:latin typeface="Courier New" pitchFamily="49" charset="0"/>
                <a:cs typeface="Courier New" pitchFamily="49" charset="0"/>
              </a:rPr>
              <a:t>some</a:t>
            </a:r>
            <a:r>
              <a:rPr kumimoji="0" lang="ru-RU"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600" b="0" i="1" u="none" strike="noStrike" cap="none" normalizeH="0" baseline="0" dirty="0" err="1" smtClean="0">
                <a:ln>
                  <a:noFill/>
                </a:ln>
                <a:solidFill>
                  <a:srgbClr val="808080"/>
                </a:solidFill>
                <a:effectLst/>
                <a:latin typeface="Courier New" pitchFamily="49" charset="0"/>
                <a:cs typeface="Courier New" pitchFamily="49" charset="0"/>
              </a:rPr>
              <a:t>tasks</a:t>
            </a:r>
            <a:r>
              <a:rPr kumimoji="0" lang="ru-RU" sz="16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sz="1600" b="0" i="1" u="none" strike="noStrike" cap="none" normalizeH="0" baseline="0" dirty="0" smtClean="0">
                <a:ln>
                  <a:noFill/>
                </a:ln>
                <a:solidFill>
                  <a:srgbClr val="808080"/>
                </a:solidFill>
                <a:effectLst/>
                <a:latin typeface="Courier New" pitchFamily="49" charset="0"/>
                <a:cs typeface="Courier New" pitchFamily="49" charset="0"/>
              </a:rPr>
            </a:br>
            <a:r>
              <a:rPr kumimoji="0" lang="ru-RU"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772383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pPr marL="0" indent="0"/>
            <a:r>
              <a:rPr lang="ru-RU" sz="2000" dirty="0" smtClean="0">
                <a:solidFill>
                  <a:schemeClr val="tx1"/>
                </a:solidFill>
              </a:rPr>
              <a:t>Теперь немного изменим код:</a:t>
            </a:r>
          </a:p>
          <a:p>
            <a:pPr marL="0" indent="0"/>
            <a:endParaRPr lang="ru-RU" sz="2000" dirty="0">
              <a:solidFill>
                <a:schemeClr val="tx1"/>
              </a:solidFill>
            </a:endParaRPr>
          </a:p>
          <a:p>
            <a:pPr marL="0" indent="0"/>
            <a:endParaRPr lang="ru-RU" sz="2000" dirty="0" smtClean="0">
              <a:solidFill>
                <a:schemeClr val="tx1"/>
              </a:solidFill>
            </a:endParaRPr>
          </a:p>
          <a:p>
            <a:pPr marL="0" indent="0"/>
            <a:r>
              <a:rPr lang="ru-RU" sz="2000" dirty="0">
                <a:solidFill>
                  <a:schemeClr val="tx1"/>
                </a:solidFill>
              </a:rPr>
              <a:t>	</a:t>
            </a:r>
            <a:r>
              <a:rPr lang="ru-RU" sz="2000" dirty="0" smtClean="0">
                <a:solidFill>
                  <a:schemeClr val="tx1"/>
                </a:solidFill>
              </a:rPr>
              <a:t>				    						</a:t>
            </a:r>
          </a:p>
          <a:p>
            <a:pPr marL="0" indent="0"/>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0" indent="0"/>
            <a:endParaRPr lang="ru-RU" sz="2000" dirty="0" smtClean="0">
              <a:solidFill>
                <a:schemeClr val="tx1"/>
              </a:solidFill>
            </a:endParaRPr>
          </a:p>
          <a:p>
            <a:pPr marL="0" indent="0"/>
            <a:endParaRPr lang="ru-RU" sz="2000" dirty="0">
              <a:solidFill>
                <a:schemeClr val="tx1"/>
              </a:solidFill>
            </a:endParaRPr>
          </a:p>
          <a:p>
            <a:pPr marL="0" indent="0"/>
            <a:endParaRPr lang="ru-RU" sz="2000" dirty="0" smtClean="0">
              <a:solidFill>
                <a:schemeClr val="tx1"/>
              </a:solidFill>
            </a:endParaRPr>
          </a:p>
          <a:p>
            <a:pPr marL="0" indent="0"/>
            <a:endParaRPr lang="ru-RU" sz="2000" dirty="0">
              <a:solidFill>
                <a:schemeClr val="tx1"/>
              </a:solidFill>
            </a:endParaRPr>
          </a:p>
          <a:p>
            <a:pPr marL="0" indent="0"/>
            <a:endParaRPr lang="ru-RU" sz="2000" dirty="0" smtClean="0">
              <a:solidFill>
                <a:schemeClr val="tx1"/>
              </a:solidFill>
            </a:endParaRPr>
          </a:p>
          <a:p>
            <a:pPr marL="0" indent="0"/>
            <a:endParaRPr lang="ru-RU" sz="2000" dirty="0">
              <a:solidFill>
                <a:schemeClr val="tx1"/>
              </a:solidFill>
            </a:endParaRPr>
          </a:p>
          <a:p>
            <a:pPr marL="0" indent="0"/>
            <a:endParaRPr lang="en-US" sz="2000" dirty="0">
              <a:solidFill>
                <a:schemeClr val="tx1"/>
              </a:solidFill>
            </a:endParaRPr>
          </a:p>
        </p:txBody>
      </p:sp>
      <p:sp>
        <p:nvSpPr>
          <p:cNvPr id="5" name="Rectangle 1"/>
          <p:cNvSpPr>
            <a:spLocks noChangeArrowheads="1"/>
          </p:cNvSpPr>
          <p:nvPr/>
        </p:nvSpPr>
        <p:spPr bwMode="auto">
          <a:xfrm>
            <a:off x="251520" y="1488509"/>
            <a:ext cx="6526146" cy="3416320"/>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run</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while</a:t>
            </a:r>
            <a:r>
              <a:rPr kumimoji="0" 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b="1" i="0" u="none" strike="noStrike" cap="none" normalizeH="0" baseline="0" dirty="0" err="1" smtClean="0">
                <a:ln>
                  <a:noFill/>
                </a:ln>
                <a:solidFill>
                  <a:srgbClr val="660E7A"/>
                </a:solidFill>
                <a:effectLst/>
                <a:latin typeface="Courier New" pitchFamily="49" charset="0"/>
                <a:cs typeface="Courier New" pitchFamily="49" charset="0"/>
              </a:rPr>
              <a:t>endFlag</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0" i="1" u="none" strike="noStrike" cap="none" normalizeH="0" baseline="0" dirty="0" smtClean="0">
                <a:ln>
                  <a:noFill/>
                </a:ln>
                <a:solidFill>
                  <a:srgbClr val="808080"/>
                </a:solidFill>
                <a:effectLst/>
                <a:latin typeface="Courier New" pitchFamily="49" charset="0"/>
                <a:cs typeface="Courier New" pitchFamily="49" charset="0"/>
              </a:rPr>
              <a:t>//</a:t>
            </a:r>
            <a:r>
              <a:rPr kumimoji="0" lang="ru-RU" b="0" i="1" u="none" strike="noStrike" cap="none" normalizeH="0" baseline="0" dirty="0" err="1" smtClean="0">
                <a:ln>
                  <a:noFill/>
                </a:ln>
                <a:solidFill>
                  <a:srgbClr val="808080"/>
                </a:solidFill>
                <a:effectLst/>
                <a:latin typeface="Courier New" pitchFamily="49" charset="0"/>
                <a:cs typeface="Courier New" pitchFamily="49" charset="0"/>
              </a:rPr>
              <a:t>do</a:t>
            </a:r>
            <a:r>
              <a:rPr kumimoji="0" lang="ru-RU"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b="0" i="1" u="none" strike="noStrike" cap="none" normalizeH="0" baseline="0" dirty="0" err="1" smtClean="0">
                <a:ln>
                  <a:noFill/>
                </a:ln>
                <a:solidFill>
                  <a:srgbClr val="808080"/>
                </a:solidFill>
                <a:effectLst/>
                <a:latin typeface="Courier New" pitchFamily="49" charset="0"/>
                <a:cs typeface="Courier New" pitchFamily="49" charset="0"/>
              </a:rPr>
              <a:t>some</a:t>
            </a:r>
            <a:r>
              <a:rPr kumimoji="0" lang="ru-RU"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b="0" i="1" u="none" strike="noStrike" cap="none" normalizeH="0" baseline="0" dirty="0" err="1" smtClean="0">
                <a:ln>
                  <a:noFill/>
                </a:ln>
                <a:solidFill>
                  <a:srgbClr val="808080"/>
                </a:solidFill>
                <a:effectLst/>
                <a:latin typeface="Courier New" pitchFamily="49" charset="0"/>
                <a:cs typeface="Courier New" pitchFamily="49" charset="0"/>
              </a:rPr>
              <a:t>tasks</a:t>
            </a:r>
            <a:r>
              <a:rPr kumimoji="0" lang="ru-RU" b="0" i="1" u="none" strike="noStrike" cap="none" normalizeH="0" baseline="0" dirty="0" smtClean="0">
                <a:ln>
                  <a:noFill/>
                </a:ln>
                <a:solidFill>
                  <a:srgbClr val="808080"/>
                </a:solidFill>
                <a:effectLst/>
                <a:latin typeface="Courier New" pitchFamily="49" charset="0"/>
                <a:cs typeface="Courier New" pitchFamily="49" charset="0"/>
              </a:rPr>
              <a:t/>
            </a:r>
            <a:br>
              <a:rPr kumimoji="0" lang="ru-RU" b="0" i="1" u="none" strike="noStrike" cap="none" normalizeH="0" baseline="0" dirty="0" smtClean="0">
                <a:ln>
                  <a:noFill/>
                </a:ln>
                <a:solidFill>
                  <a:srgbClr val="808080"/>
                </a:solidFill>
                <a:effectLst/>
                <a:latin typeface="Courier New" pitchFamily="49" charset="0"/>
                <a:cs typeface="Courier New" pitchFamily="49" charset="0"/>
              </a:rPr>
            </a:br>
            <a:r>
              <a:rPr kumimoji="0" lang="ru-RU"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try</a:t>
            </a:r>
            <a:r>
              <a:rPr kumimoji="0" 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0" i="1" u="none" strike="noStrike" cap="none" normalizeH="0" baseline="0" dirty="0" smtClean="0">
                <a:ln>
                  <a:noFill/>
                </a:ln>
                <a:solidFill>
                  <a:srgbClr val="808080"/>
                </a:solidFill>
                <a:effectLst/>
                <a:latin typeface="Courier New" pitchFamily="49" charset="0"/>
                <a:cs typeface="Courier New" pitchFamily="49" charset="0"/>
              </a:rPr>
              <a:t>//</a:t>
            </a:r>
            <a:r>
              <a:rPr kumimoji="0" lang="ru-RU" b="0" i="1" u="none" strike="noStrike" cap="none" normalizeH="0" baseline="0" dirty="0" err="1" smtClean="0">
                <a:ln>
                  <a:noFill/>
                </a:ln>
                <a:solidFill>
                  <a:srgbClr val="808080"/>
                </a:solidFill>
                <a:effectLst/>
                <a:latin typeface="Courier New" pitchFamily="49" charset="0"/>
                <a:cs typeface="Courier New" pitchFamily="49" charset="0"/>
              </a:rPr>
              <a:t>sleep</a:t>
            </a:r>
            <a:r>
              <a:rPr kumimoji="0" lang="ru-RU"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b="0" i="1" u="none" strike="noStrike" cap="none" normalizeH="0" baseline="0" dirty="0" err="1" smtClean="0">
                <a:ln>
                  <a:noFill/>
                </a:ln>
                <a:solidFill>
                  <a:srgbClr val="808080"/>
                </a:solidFill>
                <a:effectLst/>
                <a:latin typeface="Courier New" pitchFamily="49" charset="0"/>
                <a:cs typeface="Courier New" pitchFamily="49" charset="0"/>
              </a:rPr>
              <a:t>after</a:t>
            </a:r>
            <a:r>
              <a:rPr kumimoji="0" lang="ru-RU"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b="0" i="1" u="none" strike="noStrike" cap="none" normalizeH="0" baseline="0" dirty="0" err="1" smtClean="0">
                <a:ln>
                  <a:noFill/>
                </a:ln>
                <a:solidFill>
                  <a:srgbClr val="808080"/>
                </a:solidFill>
                <a:effectLst/>
                <a:latin typeface="Courier New" pitchFamily="49" charset="0"/>
                <a:cs typeface="Courier New" pitchFamily="49" charset="0"/>
              </a:rPr>
              <a:t>work</a:t>
            </a:r>
            <a:r>
              <a:rPr kumimoji="0" lang="ru-RU" b="0" i="1" u="none" strike="noStrike" cap="none" normalizeH="0" baseline="0" dirty="0" smtClean="0">
                <a:ln>
                  <a:noFill/>
                </a:ln>
                <a:solidFill>
                  <a:srgbClr val="808080"/>
                </a:solidFill>
                <a:effectLst/>
                <a:latin typeface="Courier New" pitchFamily="49" charset="0"/>
                <a:cs typeface="Courier New" pitchFamily="49" charset="0"/>
              </a:rPr>
              <a:t/>
            </a:r>
            <a:br>
              <a:rPr kumimoji="0" lang="ru-RU" b="0" i="1" u="none" strike="noStrike" cap="none" normalizeH="0" baseline="0" dirty="0" smtClean="0">
                <a:ln>
                  <a:noFill/>
                </a:ln>
                <a:solidFill>
                  <a:srgbClr val="808080"/>
                </a:solidFill>
                <a:effectLst/>
                <a:latin typeface="Courier New" pitchFamily="49" charset="0"/>
                <a:cs typeface="Courier New" pitchFamily="49" charset="0"/>
              </a:rPr>
            </a:br>
            <a:r>
              <a:rPr kumimoji="0" lang="ru-RU" b="0" i="1" u="none" strike="noStrike" cap="none" normalizeH="0" baseline="0" dirty="0" smtClean="0">
                <a:ln>
                  <a:noFill/>
                </a:ln>
                <a:solidFill>
                  <a:srgbClr val="FF0000"/>
                </a:solidFill>
                <a:effectLst/>
                <a:latin typeface="Courier New" pitchFamily="49" charset="0"/>
                <a:cs typeface="Courier New" pitchFamily="49" charset="0"/>
              </a:rPr>
              <a:t>                </a:t>
            </a:r>
            <a:r>
              <a:rPr kumimoji="0" lang="ru-RU" b="0" i="0" u="none" strike="noStrike" cap="none" normalizeH="0" baseline="0" dirty="0" err="1" smtClean="0">
                <a:ln>
                  <a:noFill/>
                </a:ln>
                <a:solidFill>
                  <a:srgbClr val="00B050"/>
                </a:solidFill>
                <a:effectLst/>
                <a:latin typeface="Courier New" pitchFamily="49" charset="0"/>
                <a:cs typeface="Courier New" pitchFamily="49" charset="0"/>
              </a:rPr>
              <a:t>TimeUnit.</a:t>
            </a:r>
            <a:r>
              <a:rPr kumimoji="0" lang="ru-RU" b="1" i="1" u="none" strike="noStrike" cap="none" normalizeH="0" baseline="0" dirty="0" err="1" smtClean="0">
                <a:ln>
                  <a:noFill/>
                </a:ln>
                <a:solidFill>
                  <a:srgbClr val="00B050"/>
                </a:solidFill>
                <a:effectLst/>
                <a:latin typeface="Courier New" pitchFamily="49" charset="0"/>
                <a:cs typeface="Courier New" pitchFamily="49" charset="0"/>
              </a:rPr>
              <a:t>MINUTES</a:t>
            </a:r>
            <a:r>
              <a:rPr kumimoji="0" lang="ru-RU" b="0" i="0" u="none" strike="noStrike" cap="none" normalizeH="0" baseline="0" dirty="0" err="1" smtClean="0">
                <a:ln>
                  <a:noFill/>
                </a:ln>
                <a:solidFill>
                  <a:srgbClr val="00B050"/>
                </a:solidFill>
                <a:effectLst/>
                <a:latin typeface="Courier New" pitchFamily="49" charset="0"/>
                <a:cs typeface="Courier New" pitchFamily="49" charset="0"/>
              </a:rPr>
              <a:t>.sleep</a:t>
            </a:r>
            <a:r>
              <a:rPr kumimoji="0" lang="ru-RU" b="0" i="0" u="none" strike="noStrike" cap="none" normalizeH="0" baseline="0" dirty="0" smtClean="0">
                <a:ln>
                  <a:noFill/>
                </a:ln>
                <a:solidFill>
                  <a:srgbClr val="00B050"/>
                </a:solidFill>
                <a:effectLst/>
                <a:latin typeface="Courier New" pitchFamily="49" charset="0"/>
                <a:cs typeface="Courier New" pitchFamily="49" charset="0"/>
              </a:rPr>
              <a:t>(10);</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catch</a:t>
            </a:r>
            <a:r>
              <a:rPr kumimoji="0" 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InterruptedException</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e) {</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Остановка потока – своё решение</a:t>
            </a:r>
            <a:endParaRPr lang="ru-RU" dirty="0"/>
          </a:p>
        </p:txBody>
      </p:sp>
    </p:spTree>
    <p:extLst>
      <p:ext uri="{BB962C8B-B14F-4D97-AF65-F5344CB8AC3E}">
        <p14:creationId xmlns:p14="http://schemas.microsoft.com/office/powerpoint/2010/main" val="13486384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pPr marL="0" indent="0"/>
            <a:r>
              <a:rPr lang="ru-RU" sz="2000" dirty="0" smtClean="0">
                <a:solidFill>
                  <a:schemeClr val="tx1"/>
                </a:solidFill>
              </a:rPr>
              <a:t>Теперь немного изменим код:</a:t>
            </a:r>
          </a:p>
          <a:p>
            <a:pPr marL="0" indent="0"/>
            <a:endParaRPr lang="ru-RU" sz="2000" dirty="0">
              <a:solidFill>
                <a:schemeClr val="tx1"/>
              </a:solidFill>
            </a:endParaRPr>
          </a:p>
          <a:p>
            <a:pPr marL="0" indent="0"/>
            <a:endParaRPr lang="ru-RU" sz="2000" dirty="0" smtClean="0">
              <a:solidFill>
                <a:schemeClr val="tx1"/>
              </a:solidFill>
            </a:endParaRPr>
          </a:p>
          <a:p>
            <a:pPr marL="0" indent="0"/>
            <a:r>
              <a:rPr lang="ru-RU" sz="2000" dirty="0">
                <a:solidFill>
                  <a:schemeClr val="tx1"/>
                </a:solidFill>
              </a:rPr>
              <a:t>	</a:t>
            </a:r>
            <a:r>
              <a:rPr lang="ru-RU" sz="2000" dirty="0" smtClean="0">
                <a:solidFill>
                  <a:schemeClr val="tx1"/>
                </a:solidFill>
              </a:rPr>
              <a:t>				             Проблема </a:t>
            </a:r>
            <a:r>
              <a:rPr lang="ru-RU" sz="2000" dirty="0">
                <a:solidFill>
                  <a:schemeClr val="tx1"/>
                </a:solidFill>
              </a:rPr>
              <a:t>– поток </a:t>
            </a:r>
            <a:r>
              <a:rPr lang="ru-RU" sz="2000" dirty="0">
                <a:solidFill>
                  <a:srgbClr val="FF0000"/>
                </a:solidFill>
              </a:rPr>
              <a:t>заснул </a:t>
            </a:r>
            <a:r>
              <a:rPr lang="ru-RU" sz="2000" dirty="0" smtClean="0">
                <a:solidFill>
                  <a:srgbClr val="FF0000"/>
                </a:solidFill>
              </a:rPr>
              <a:t>на</a:t>
            </a:r>
          </a:p>
          <a:p>
            <a:pPr marL="0" indent="0"/>
            <a:r>
              <a:rPr lang="ru-RU" sz="2000" dirty="0">
                <a:solidFill>
                  <a:srgbClr val="FF0000"/>
                </a:solidFill>
              </a:rPr>
              <a:t> </a:t>
            </a:r>
            <a:r>
              <a:rPr lang="ru-RU" sz="2000" dirty="0" smtClean="0">
                <a:solidFill>
                  <a:srgbClr val="FF0000"/>
                </a:solidFill>
              </a:rPr>
              <a:t>                                                                                             10 минут (</a:t>
            </a:r>
            <a:r>
              <a:rPr lang="en-US" sz="2000" dirty="0">
                <a:solidFill>
                  <a:srgbClr val="FF0000"/>
                </a:solidFill>
              </a:rPr>
              <a:t>blocked state</a:t>
            </a:r>
            <a:r>
              <a:rPr lang="ru-RU" sz="2000" dirty="0">
                <a:solidFill>
                  <a:srgbClr val="FF0000"/>
                </a:solidFill>
              </a:rPr>
              <a:t>)</a:t>
            </a:r>
          </a:p>
          <a:p>
            <a:pPr marL="0" indent="0"/>
            <a:r>
              <a:rPr lang="ru-RU" sz="2000" dirty="0" smtClean="0">
                <a:solidFill>
                  <a:schemeClr val="tx1"/>
                </a:solidFill>
              </a:rPr>
              <a:t>                          </a:t>
            </a:r>
            <a:r>
              <a:rPr lang="ru-RU" sz="2000" dirty="0">
                <a:solidFill>
                  <a:schemeClr val="tx1"/>
                </a:solidFill>
              </a:rPr>
              <a:t>				</a:t>
            </a:r>
            <a:r>
              <a:rPr lang="ru-RU" sz="2000" dirty="0" smtClean="0">
                <a:solidFill>
                  <a:schemeClr val="tx1"/>
                </a:solidFill>
              </a:rPr>
              <a:t>               хотя </a:t>
            </a:r>
            <a:r>
              <a:rPr lang="ru-RU" sz="2000" dirty="0">
                <a:solidFill>
                  <a:schemeClr val="tx1"/>
                </a:solidFill>
              </a:rPr>
              <a:t>мы его прервали! </a:t>
            </a:r>
            <a:r>
              <a:rPr lang="ru-RU" sz="2000" dirty="0" smtClean="0">
                <a:solidFill>
                  <a:schemeClr val="tx1"/>
                </a:solidFill>
              </a:rPr>
              <a:t>				</a:t>
            </a:r>
          </a:p>
          <a:p>
            <a:pPr marL="0" indent="0"/>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0" indent="0"/>
            <a:endParaRPr lang="ru-RU" sz="2000" dirty="0" smtClean="0">
              <a:solidFill>
                <a:schemeClr val="tx1"/>
              </a:solidFill>
            </a:endParaRPr>
          </a:p>
          <a:p>
            <a:pPr marL="0" indent="0"/>
            <a:endParaRPr lang="ru-RU" sz="2000" dirty="0">
              <a:solidFill>
                <a:schemeClr val="tx1"/>
              </a:solidFill>
            </a:endParaRPr>
          </a:p>
          <a:p>
            <a:pPr marL="0" indent="0"/>
            <a:endParaRPr lang="ru-RU" sz="2000" dirty="0" smtClean="0">
              <a:solidFill>
                <a:schemeClr val="tx1"/>
              </a:solidFill>
            </a:endParaRPr>
          </a:p>
          <a:p>
            <a:pPr marL="0" indent="0"/>
            <a:endParaRPr lang="ru-RU" sz="2000" dirty="0">
              <a:solidFill>
                <a:schemeClr val="tx1"/>
              </a:solidFill>
            </a:endParaRPr>
          </a:p>
          <a:p>
            <a:pPr marL="0" indent="0"/>
            <a:endParaRPr lang="ru-RU" sz="2000" dirty="0" smtClean="0">
              <a:solidFill>
                <a:schemeClr val="tx1"/>
              </a:solidFill>
            </a:endParaRPr>
          </a:p>
          <a:p>
            <a:pPr marL="0" indent="0"/>
            <a:endParaRPr lang="ru-RU" sz="2000" dirty="0">
              <a:solidFill>
                <a:schemeClr val="tx1"/>
              </a:solidFill>
            </a:endParaRPr>
          </a:p>
          <a:p>
            <a:pPr marL="0" indent="0"/>
            <a:endParaRPr lang="en-US" sz="2000" dirty="0">
              <a:solidFill>
                <a:schemeClr val="tx1"/>
              </a:solidFill>
            </a:endParaRPr>
          </a:p>
        </p:txBody>
      </p:sp>
      <p:sp>
        <p:nvSpPr>
          <p:cNvPr id="5" name="Rectangle 1"/>
          <p:cNvSpPr>
            <a:spLocks noChangeArrowheads="1"/>
          </p:cNvSpPr>
          <p:nvPr/>
        </p:nvSpPr>
        <p:spPr bwMode="auto">
          <a:xfrm>
            <a:off x="251520" y="1673175"/>
            <a:ext cx="5368777" cy="3046988"/>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6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600" b="0" i="0" u="none" strike="noStrike" cap="none" normalizeH="0" baseline="0" dirty="0" err="1" smtClean="0">
                <a:ln>
                  <a:noFill/>
                </a:ln>
                <a:solidFill>
                  <a:srgbClr val="000000"/>
                </a:solidFill>
                <a:effectLst/>
                <a:latin typeface="Courier New" pitchFamily="49" charset="0"/>
                <a:cs typeface="Courier New" pitchFamily="49" charset="0"/>
              </a:rPr>
              <a:t>run</a:t>
            </a: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600" b="1" i="0" u="none" strike="noStrike" cap="none" normalizeH="0" baseline="0" dirty="0" err="1" smtClean="0">
                <a:ln>
                  <a:noFill/>
                </a:ln>
                <a:solidFill>
                  <a:srgbClr val="000080"/>
                </a:solidFill>
                <a:effectLst/>
                <a:latin typeface="Courier New" pitchFamily="49" charset="0"/>
                <a:cs typeface="Courier New" pitchFamily="49" charset="0"/>
              </a:rPr>
              <a:t>while</a:t>
            </a: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600" b="1" i="0" u="none" strike="noStrike" cap="none" normalizeH="0" baseline="0" dirty="0" err="1" smtClean="0">
                <a:ln>
                  <a:noFill/>
                </a:ln>
                <a:solidFill>
                  <a:srgbClr val="660E7A"/>
                </a:solidFill>
                <a:effectLst/>
                <a:latin typeface="Courier New" pitchFamily="49" charset="0"/>
                <a:cs typeface="Courier New" pitchFamily="49" charset="0"/>
              </a:rPr>
              <a:t>endFlag</a:t>
            </a: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600" b="0" i="1" u="none" strike="noStrike" cap="none" normalizeH="0" baseline="0" dirty="0" smtClean="0">
                <a:ln>
                  <a:noFill/>
                </a:ln>
                <a:solidFill>
                  <a:srgbClr val="808080"/>
                </a:solidFill>
                <a:effectLst/>
                <a:latin typeface="Courier New" pitchFamily="49" charset="0"/>
                <a:cs typeface="Courier New" pitchFamily="49" charset="0"/>
              </a:rPr>
              <a:t>//</a:t>
            </a:r>
            <a:r>
              <a:rPr kumimoji="0" lang="ru-RU" sz="1600" b="0" i="1" u="none" strike="noStrike" cap="none" normalizeH="0" baseline="0" dirty="0" err="1" smtClean="0">
                <a:ln>
                  <a:noFill/>
                </a:ln>
                <a:solidFill>
                  <a:srgbClr val="808080"/>
                </a:solidFill>
                <a:effectLst/>
                <a:latin typeface="Courier New" pitchFamily="49" charset="0"/>
                <a:cs typeface="Courier New" pitchFamily="49" charset="0"/>
              </a:rPr>
              <a:t>do</a:t>
            </a:r>
            <a:r>
              <a:rPr kumimoji="0" lang="ru-RU"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600" b="0" i="1" u="none" strike="noStrike" cap="none" normalizeH="0" baseline="0" dirty="0" err="1" smtClean="0">
                <a:ln>
                  <a:noFill/>
                </a:ln>
                <a:solidFill>
                  <a:srgbClr val="808080"/>
                </a:solidFill>
                <a:effectLst/>
                <a:latin typeface="Courier New" pitchFamily="49" charset="0"/>
                <a:cs typeface="Courier New" pitchFamily="49" charset="0"/>
              </a:rPr>
              <a:t>some</a:t>
            </a:r>
            <a:r>
              <a:rPr kumimoji="0" lang="ru-RU"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600" b="0" i="1" u="none" strike="noStrike" cap="none" normalizeH="0" baseline="0" dirty="0" err="1" smtClean="0">
                <a:ln>
                  <a:noFill/>
                </a:ln>
                <a:solidFill>
                  <a:srgbClr val="808080"/>
                </a:solidFill>
                <a:effectLst/>
                <a:latin typeface="Courier New" pitchFamily="49" charset="0"/>
                <a:cs typeface="Courier New" pitchFamily="49" charset="0"/>
              </a:rPr>
              <a:t>tasks</a:t>
            </a:r>
            <a:r>
              <a:rPr kumimoji="0" lang="ru-RU" sz="16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sz="1600" b="0" i="1" u="none" strike="noStrike" cap="none" normalizeH="0" baseline="0" dirty="0" smtClean="0">
                <a:ln>
                  <a:noFill/>
                </a:ln>
                <a:solidFill>
                  <a:srgbClr val="808080"/>
                </a:solidFill>
                <a:effectLst/>
                <a:latin typeface="Courier New" pitchFamily="49" charset="0"/>
                <a:cs typeface="Courier New" pitchFamily="49" charset="0"/>
              </a:rPr>
            </a:br>
            <a:r>
              <a:rPr kumimoji="0" lang="ru-RU"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600" b="1" i="0" u="none" strike="noStrike" cap="none" normalizeH="0" baseline="0" dirty="0" err="1" smtClean="0">
                <a:ln>
                  <a:noFill/>
                </a:ln>
                <a:solidFill>
                  <a:srgbClr val="000080"/>
                </a:solidFill>
                <a:effectLst/>
                <a:latin typeface="Courier New" pitchFamily="49" charset="0"/>
                <a:cs typeface="Courier New" pitchFamily="49" charset="0"/>
              </a:rPr>
              <a:t>try</a:t>
            </a:r>
            <a:r>
              <a:rPr kumimoji="0" 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600" b="0" i="1" u="none" strike="noStrike" cap="none" normalizeH="0" baseline="0" dirty="0" smtClean="0">
                <a:ln>
                  <a:noFill/>
                </a:ln>
                <a:solidFill>
                  <a:srgbClr val="808080"/>
                </a:solidFill>
                <a:effectLst/>
                <a:latin typeface="Courier New" pitchFamily="49" charset="0"/>
                <a:cs typeface="Courier New" pitchFamily="49" charset="0"/>
              </a:rPr>
              <a:t>//</a:t>
            </a:r>
            <a:r>
              <a:rPr kumimoji="0" lang="ru-RU" sz="1600" b="0" i="1" u="none" strike="noStrike" cap="none" normalizeH="0" baseline="0" dirty="0" err="1" smtClean="0">
                <a:ln>
                  <a:noFill/>
                </a:ln>
                <a:solidFill>
                  <a:srgbClr val="808080"/>
                </a:solidFill>
                <a:effectLst/>
                <a:latin typeface="Courier New" pitchFamily="49" charset="0"/>
                <a:cs typeface="Courier New" pitchFamily="49" charset="0"/>
              </a:rPr>
              <a:t>sleep</a:t>
            </a:r>
            <a:r>
              <a:rPr kumimoji="0" lang="ru-RU"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600" b="0" i="1" u="none" strike="noStrike" cap="none" normalizeH="0" baseline="0" dirty="0" err="1" smtClean="0">
                <a:ln>
                  <a:noFill/>
                </a:ln>
                <a:solidFill>
                  <a:srgbClr val="808080"/>
                </a:solidFill>
                <a:effectLst/>
                <a:latin typeface="Courier New" pitchFamily="49" charset="0"/>
                <a:cs typeface="Courier New" pitchFamily="49" charset="0"/>
              </a:rPr>
              <a:t>after</a:t>
            </a:r>
            <a:r>
              <a:rPr kumimoji="0" lang="ru-RU"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600" b="0" i="1" u="none" strike="noStrike" cap="none" normalizeH="0" baseline="0" dirty="0" err="1" smtClean="0">
                <a:ln>
                  <a:noFill/>
                </a:ln>
                <a:solidFill>
                  <a:srgbClr val="808080"/>
                </a:solidFill>
                <a:effectLst/>
                <a:latin typeface="Courier New" pitchFamily="49" charset="0"/>
                <a:cs typeface="Courier New" pitchFamily="49" charset="0"/>
              </a:rPr>
              <a:t>work</a:t>
            </a:r>
            <a:r>
              <a:rPr kumimoji="0" lang="ru-RU" sz="16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sz="1600" b="0" i="1" u="none" strike="noStrike" cap="none" normalizeH="0" baseline="0" dirty="0" smtClean="0">
                <a:ln>
                  <a:noFill/>
                </a:ln>
                <a:solidFill>
                  <a:srgbClr val="808080"/>
                </a:solidFill>
                <a:effectLst/>
                <a:latin typeface="Courier New" pitchFamily="49" charset="0"/>
                <a:cs typeface="Courier New" pitchFamily="49" charset="0"/>
              </a:rPr>
            </a:br>
            <a:r>
              <a:rPr kumimoji="0" lang="ru-RU" sz="1600" b="0" i="1" u="none" strike="noStrike" cap="none" normalizeH="0" baseline="0" dirty="0" smtClean="0">
                <a:ln>
                  <a:noFill/>
                </a:ln>
                <a:solidFill>
                  <a:srgbClr val="FF0000"/>
                </a:solidFill>
                <a:effectLst/>
                <a:latin typeface="Courier New" pitchFamily="49" charset="0"/>
                <a:cs typeface="Courier New" pitchFamily="49" charset="0"/>
              </a:rPr>
              <a:t>            </a:t>
            </a:r>
            <a:r>
              <a:rPr kumimoji="0" lang="ru-RU" sz="1600" b="0" i="0" u="none" strike="noStrike" cap="none" normalizeH="0" baseline="0" dirty="0" err="1" smtClean="0">
                <a:ln>
                  <a:noFill/>
                </a:ln>
                <a:solidFill>
                  <a:srgbClr val="00B050"/>
                </a:solidFill>
                <a:effectLst/>
                <a:latin typeface="Courier New" pitchFamily="49" charset="0"/>
                <a:cs typeface="Courier New" pitchFamily="49" charset="0"/>
              </a:rPr>
              <a:t>TimeUnit.</a:t>
            </a:r>
            <a:r>
              <a:rPr kumimoji="0" lang="ru-RU" sz="1600" b="1" i="1" u="none" strike="noStrike" cap="none" normalizeH="0" baseline="0" dirty="0" err="1" smtClean="0">
                <a:ln>
                  <a:noFill/>
                </a:ln>
                <a:solidFill>
                  <a:srgbClr val="00B050"/>
                </a:solidFill>
                <a:effectLst/>
                <a:latin typeface="Courier New" pitchFamily="49" charset="0"/>
                <a:cs typeface="Courier New" pitchFamily="49" charset="0"/>
              </a:rPr>
              <a:t>MINUTES</a:t>
            </a:r>
            <a:r>
              <a:rPr kumimoji="0" lang="ru-RU" sz="1600" b="0" i="0" u="none" strike="noStrike" cap="none" normalizeH="0" baseline="0" dirty="0" err="1" smtClean="0">
                <a:ln>
                  <a:noFill/>
                </a:ln>
                <a:solidFill>
                  <a:srgbClr val="00B050"/>
                </a:solidFill>
                <a:effectLst/>
                <a:latin typeface="Courier New" pitchFamily="49" charset="0"/>
                <a:cs typeface="Courier New" pitchFamily="49" charset="0"/>
              </a:rPr>
              <a:t>.sleep</a:t>
            </a:r>
            <a:r>
              <a:rPr kumimoji="0" lang="ru-RU" sz="1600" b="0" i="0" u="none" strike="noStrike" cap="none" normalizeH="0" baseline="0" dirty="0" smtClean="0">
                <a:ln>
                  <a:noFill/>
                </a:ln>
                <a:solidFill>
                  <a:srgbClr val="00B050"/>
                </a:solidFill>
                <a:effectLst/>
                <a:latin typeface="Courier New" pitchFamily="49" charset="0"/>
                <a:cs typeface="Courier New" pitchFamily="49" charset="0"/>
              </a:rPr>
              <a:t>(10);</a:t>
            </a: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600" b="1" i="0" u="none" strike="noStrike" cap="none" normalizeH="0" baseline="0" dirty="0" err="1" smtClean="0">
                <a:ln>
                  <a:noFill/>
                </a:ln>
                <a:solidFill>
                  <a:srgbClr val="000080"/>
                </a:solidFill>
                <a:effectLst/>
                <a:latin typeface="Courier New" pitchFamily="49" charset="0"/>
                <a:cs typeface="Courier New" pitchFamily="49" charset="0"/>
              </a:rPr>
              <a:t>catch</a:t>
            </a:r>
            <a:r>
              <a:rPr kumimoji="0" 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600" b="0" i="0" u="none" strike="noStrike" cap="none" normalizeH="0" baseline="0" dirty="0" err="1" smtClean="0">
                <a:ln>
                  <a:noFill/>
                </a:ln>
                <a:solidFill>
                  <a:srgbClr val="000000"/>
                </a:solidFill>
                <a:effectLst/>
                <a:latin typeface="Courier New" pitchFamily="49" charset="0"/>
                <a:cs typeface="Courier New" pitchFamily="49" charset="0"/>
              </a:rPr>
              <a:t>InterruptedException</a:t>
            </a: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e) {</a:t>
            </a:r>
            <a:br>
              <a:rPr kumimoji="0" 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600"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600" b="0" i="0" u="none" strike="noStrike" cap="none" normalizeH="0" baseline="0" dirty="0" smtClean="0">
                <a:ln>
                  <a:noFill/>
                </a:ln>
                <a:solidFill>
                  <a:srgbClr val="000000"/>
                </a:solidFill>
                <a:effectLst/>
                <a:latin typeface="Courier New" pitchFamily="49" charset="0"/>
                <a:cs typeface="Courier New" pitchFamily="49" charset="0"/>
              </a:rPr>
            </a:br>
            <a:endParaRPr kumimoji="0" lang="ru-RU"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Остановка потока – своё решение</a:t>
            </a:r>
            <a:endParaRPr lang="ru-RU" dirty="0"/>
          </a:p>
        </p:txBody>
      </p:sp>
    </p:spTree>
    <p:extLst>
      <p:ext uri="{BB962C8B-B14F-4D97-AF65-F5344CB8AC3E}">
        <p14:creationId xmlns:p14="http://schemas.microsoft.com/office/powerpoint/2010/main" val="9351636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pPr marL="0" indent="0"/>
            <a:r>
              <a:rPr lang="ru-RU" sz="2000" dirty="0" smtClean="0">
                <a:solidFill>
                  <a:schemeClr val="tx1"/>
                </a:solidFill>
              </a:rPr>
              <a:t>Вспомним про состояния потоков.</a:t>
            </a:r>
          </a:p>
          <a:p>
            <a:pPr marL="0" indent="0"/>
            <a:r>
              <a:rPr lang="en-US" sz="2000" dirty="0" err="1" smtClean="0">
                <a:solidFill>
                  <a:schemeClr val="tx1"/>
                </a:solidFill>
              </a:rPr>
              <a:t>Thread.sleep</a:t>
            </a:r>
            <a:r>
              <a:rPr lang="en-US" sz="2000" dirty="0" smtClean="0">
                <a:solidFill>
                  <a:schemeClr val="tx1"/>
                </a:solidFill>
              </a:rPr>
              <a:t> </a:t>
            </a:r>
            <a:r>
              <a:rPr lang="ru-RU" sz="2000" dirty="0" smtClean="0">
                <a:solidFill>
                  <a:schemeClr val="tx1"/>
                </a:solidFill>
              </a:rPr>
              <a:t>переводит нас в </a:t>
            </a:r>
            <a:r>
              <a:rPr lang="en-US" sz="2000" dirty="0" smtClean="0">
                <a:solidFill>
                  <a:srgbClr val="FF0000"/>
                </a:solidFill>
              </a:rPr>
              <a:t>blocked</a:t>
            </a:r>
            <a:r>
              <a:rPr lang="ru-RU" sz="2000" dirty="0" smtClean="0">
                <a:solidFill>
                  <a:schemeClr val="tx1"/>
                </a:solidFill>
              </a:rPr>
              <a:t> и мы не планируемся и ни как не можем обработать завершение.</a:t>
            </a:r>
          </a:p>
          <a:p>
            <a:pPr marL="0" indent="0"/>
            <a:endParaRPr lang="ru-RU" sz="2000" dirty="0">
              <a:solidFill>
                <a:schemeClr val="tx1"/>
              </a:solidFill>
            </a:endParaRPr>
          </a:p>
          <a:p>
            <a:pPr marL="0" indent="0"/>
            <a:r>
              <a:rPr lang="ru-RU" sz="2000" dirty="0" smtClean="0">
                <a:solidFill>
                  <a:schemeClr val="tx1"/>
                </a:solidFill>
              </a:rPr>
              <a:t>Так же следующие операции переводят поток в это состояние:</a:t>
            </a:r>
          </a:p>
          <a:p>
            <a:pPr marL="0" indent="0"/>
            <a:endParaRPr lang="ru-RU" sz="2000" dirty="0">
              <a:solidFill>
                <a:schemeClr val="tx1"/>
              </a:solidFill>
            </a:endParaRPr>
          </a:p>
          <a:p>
            <a:pPr marL="285750" indent="-285750">
              <a:buFont typeface="Arial" pitchFamily="34" charset="0"/>
              <a:buChar char="•"/>
            </a:pPr>
            <a:r>
              <a:rPr lang="en-US" sz="2000" dirty="0" err="1" smtClean="0">
                <a:solidFill>
                  <a:schemeClr val="tx1"/>
                </a:solidFill>
              </a:rPr>
              <a:t>Object.wait</a:t>
            </a:r>
            <a:r>
              <a:rPr lang="en-US" sz="2000" dirty="0" smtClean="0">
                <a:solidFill>
                  <a:schemeClr val="tx1"/>
                </a:solidFill>
              </a:rPr>
              <a:t>()</a:t>
            </a:r>
          </a:p>
          <a:p>
            <a:pPr marL="285750" indent="-285750">
              <a:buFont typeface="Arial" pitchFamily="34" charset="0"/>
              <a:buChar char="•"/>
            </a:pPr>
            <a:r>
              <a:rPr lang="en-US" sz="2000" dirty="0" smtClean="0">
                <a:solidFill>
                  <a:schemeClr val="tx1"/>
                </a:solidFill>
              </a:rPr>
              <a:t>I/O </a:t>
            </a:r>
            <a:r>
              <a:rPr lang="ru-RU" sz="2000" dirty="0" smtClean="0">
                <a:solidFill>
                  <a:schemeClr val="tx1"/>
                </a:solidFill>
              </a:rPr>
              <a:t>операции, например блокирующее чтение с сокета</a:t>
            </a:r>
          </a:p>
          <a:p>
            <a:pPr marL="285750" indent="-285750">
              <a:buFont typeface="Arial" pitchFamily="34" charset="0"/>
              <a:buChar char="•"/>
            </a:pPr>
            <a:r>
              <a:rPr lang="ru-RU" sz="2000" dirty="0" smtClean="0">
                <a:solidFill>
                  <a:schemeClr val="tx1"/>
                </a:solidFill>
              </a:rPr>
              <a:t>Попытка захватить монитор, когда он уже захвачен другим потоком </a:t>
            </a:r>
            <a:r>
              <a:rPr lang="en-US" sz="2000" dirty="0" smtClean="0">
                <a:solidFill>
                  <a:schemeClr val="tx1"/>
                </a:solidFill>
              </a:rPr>
              <a:t>synchronized</a:t>
            </a: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0" indent="0"/>
            <a:endParaRPr lang="en-US" sz="2000" dirty="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Blocked state</a:t>
            </a:r>
            <a:endParaRPr lang="ru-RU" dirty="0"/>
          </a:p>
        </p:txBody>
      </p:sp>
    </p:spTree>
    <p:extLst>
      <p:ext uri="{BB962C8B-B14F-4D97-AF65-F5344CB8AC3E}">
        <p14:creationId xmlns:p14="http://schemas.microsoft.com/office/powerpoint/2010/main" val="7889666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pPr marL="0" indent="0"/>
            <a:r>
              <a:rPr lang="ru-RU" sz="2000" dirty="0" smtClean="0">
                <a:solidFill>
                  <a:schemeClr val="tx1"/>
                </a:solidFill>
              </a:rPr>
              <a:t>В классе </a:t>
            </a:r>
            <a:r>
              <a:rPr lang="en-US" sz="2000" dirty="0" smtClean="0">
                <a:solidFill>
                  <a:schemeClr val="tx1"/>
                </a:solidFill>
              </a:rPr>
              <a:t>Thread </a:t>
            </a:r>
            <a:r>
              <a:rPr lang="ru-RU" sz="2000" dirty="0" smtClean="0">
                <a:solidFill>
                  <a:schemeClr val="tx1"/>
                </a:solidFill>
              </a:rPr>
              <a:t>есть специальные методы для управления прерыванием потока:</a:t>
            </a: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0" indent="0"/>
            <a:endParaRPr lang="ru-RU" sz="2000" dirty="0" smtClean="0">
              <a:solidFill>
                <a:schemeClr val="tx1"/>
              </a:solidFill>
            </a:endParaRPr>
          </a:p>
          <a:p>
            <a:pPr marL="0" indent="0"/>
            <a:endParaRPr lang="ru-RU" sz="2000" dirty="0">
              <a:solidFill>
                <a:schemeClr val="tx1"/>
              </a:solidFill>
            </a:endParaRPr>
          </a:p>
          <a:p>
            <a:pPr marL="0" indent="0"/>
            <a:endParaRPr lang="ru-RU" sz="2000" dirty="0" smtClean="0">
              <a:solidFill>
                <a:schemeClr val="tx1"/>
              </a:solidFill>
            </a:endParaRPr>
          </a:p>
          <a:p>
            <a:pPr marL="0" indent="0"/>
            <a:endParaRPr lang="ru-RU" sz="2000" dirty="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Остановка потока</a:t>
            </a:r>
            <a:r>
              <a:rPr lang="en-US" dirty="0" smtClean="0"/>
              <a:t> – </a:t>
            </a:r>
            <a:r>
              <a:rPr lang="ru-RU" dirty="0" smtClean="0"/>
              <a:t>правильное решение</a:t>
            </a:r>
            <a:endParaRPr lang="ru-RU" dirty="0"/>
          </a:p>
        </p:txBody>
      </p:sp>
      <p:sp>
        <p:nvSpPr>
          <p:cNvPr id="4" name="Rectangle 1"/>
          <p:cNvSpPr>
            <a:spLocks noChangeArrowheads="1"/>
          </p:cNvSpPr>
          <p:nvPr/>
        </p:nvSpPr>
        <p:spPr bwMode="auto">
          <a:xfrm>
            <a:off x="363176" y="1928902"/>
            <a:ext cx="8032968" cy="1938992"/>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interrupt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 ...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boolean</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isInterrupted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 ...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static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boolean</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interrupted</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 ...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580630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0" indent="0"/>
            <a:r>
              <a:rPr lang="ru-RU" sz="2000" dirty="0" smtClean="0">
                <a:solidFill>
                  <a:schemeClr val="tx1"/>
                </a:solidFill>
              </a:rPr>
              <a:t>Перепишем пример:</a:t>
            </a:r>
          </a:p>
          <a:p>
            <a:pPr marL="285750" indent="-285750">
              <a:buFont typeface="Arial" pitchFamily="34" charset="0"/>
              <a:buChar char="•"/>
            </a:pPr>
            <a:endParaRPr lang="ru-RU" dirty="0" smtClean="0">
              <a:solidFill>
                <a:schemeClr val="tx1"/>
              </a:solidFill>
            </a:endParaRPr>
          </a:p>
          <a:p>
            <a:pPr marL="285750" indent="-285750">
              <a:buFont typeface="Arial" pitchFamily="34" charset="0"/>
              <a:buChar char="•"/>
            </a:pPr>
            <a:endParaRPr lang="ru-RU" dirty="0" smtClean="0">
              <a:solidFill>
                <a:schemeClr val="tx1"/>
              </a:solidFill>
            </a:endParaRPr>
          </a:p>
          <a:p>
            <a:pPr marL="285750" indent="-285750">
              <a:buFont typeface="Arial" pitchFamily="34" charset="0"/>
              <a:buChar char="•"/>
            </a:pPr>
            <a:endParaRPr lang="ru-RU" dirty="0" smtClean="0">
              <a:solidFill>
                <a:schemeClr val="tx1"/>
              </a:solidFill>
            </a:endParaRPr>
          </a:p>
          <a:p>
            <a:pPr marL="0" indent="0"/>
            <a:endParaRPr lang="ru-RU" dirty="0" smtClean="0">
              <a:solidFill>
                <a:schemeClr val="tx1"/>
              </a:solidFill>
            </a:endParaRPr>
          </a:p>
          <a:p>
            <a:pPr marL="0" indent="0"/>
            <a:endParaRPr lang="ru-RU" dirty="0">
              <a:solidFill>
                <a:schemeClr val="tx1"/>
              </a:solidFill>
            </a:endParaRPr>
          </a:p>
          <a:p>
            <a:pPr marL="0" indent="0"/>
            <a:endParaRPr lang="ru-RU" dirty="0" smtClean="0">
              <a:solidFill>
                <a:schemeClr val="tx1"/>
              </a:solidFill>
            </a:endParaRPr>
          </a:p>
          <a:p>
            <a:pPr marL="0" indent="0"/>
            <a:endParaRPr lang="ru-RU" dirty="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Остановка потока</a:t>
            </a:r>
            <a:r>
              <a:rPr lang="en-US" dirty="0" smtClean="0"/>
              <a:t> – </a:t>
            </a:r>
            <a:r>
              <a:rPr lang="ru-RU" dirty="0" smtClean="0"/>
              <a:t>правильное решение</a:t>
            </a:r>
            <a:endParaRPr lang="ru-RU" dirty="0"/>
          </a:p>
        </p:txBody>
      </p:sp>
      <p:sp>
        <p:nvSpPr>
          <p:cNvPr id="5" name="Rectangle 1"/>
          <p:cNvSpPr>
            <a:spLocks noChangeArrowheads="1"/>
          </p:cNvSpPr>
          <p:nvPr/>
        </p:nvSpPr>
        <p:spPr bwMode="auto">
          <a:xfrm>
            <a:off x="251520" y="1686312"/>
            <a:ext cx="7904728" cy="3139321"/>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run</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while</a:t>
            </a:r>
            <a:r>
              <a:rPr kumimoji="0" 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b="0" i="0" u="none" strike="noStrike" cap="none" normalizeH="0" baseline="0" dirty="0" err="1" smtClean="0">
                <a:ln>
                  <a:noFill/>
                </a:ln>
                <a:solidFill>
                  <a:srgbClr val="00B050"/>
                </a:solidFill>
                <a:effectLst/>
                <a:latin typeface="Courier New" pitchFamily="49" charset="0"/>
                <a:cs typeface="Courier New" pitchFamily="49" charset="0"/>
              </a:rPr>
              <a:t>Thread.</a:t>
            </a:r>
            <a:r>
              <a:rPr kumimoji="0" lang="ru-RU" b="0" i="1" u="none" strike="noStrike" cap="none" normalizeH="0" baseline="0" dirty="0" err="1" smtClean="0">
                <a:ln>
                  <a:noFill/>
                </a:ln>
                <a:solidFill>
                  <a:srgbClr val="00B050"/>
                </a:solidFill>
                <a:effectLst/>
                <a:latin typeface="Courier New" pitchFamily="49" charset="0"/>
                <a:cs typeface="Courier New" pitchFamily="49" charset="0"/>
              </a:rPr>
              <a:t>currentThread</a:t>
            </a:r>
            <a:r>
              <a:rPr kumimoji="0" lang="ru-RU" b="0" i="0" u="none" strike="noStrike" cap="none" normalizeH="0" baseline="0" dirty="0" smtClean="0">
                <a:ln>
                  <a:noFill/>
                </a:ln>
                <a:solidFill>
                  <a:srgbClr val="00B050"/>
                </a:solidFill>
                <a:effectLst/>
                <a:latin typeface="Courier New" pitchFamily="49" charset="0"/>
                <a:cs typeface="Courier New" pitchFamily="49" charset="0"/>
              </a:rPr>
              <a:t>().</a:t>
            </a:r>
            <a:r>
              <a:rPr kumimoji="0" lang="ru-RU" b="0" i="0" u="none" strike="noStrike" cap="none" normalizeH="0" baseline="0" dirty="0" err="1" smtClean="0">
                <a:ln>
                  <a:noFill/>
                </a:ln>
                <a:solidFill>
                  <a:srgbClr val="00B050"/>
                </a:solidFill>
                <a:effectLst/>
                <a:latin typeface="Courier New" pitchFamily="49" charset="0"/>
                <a:cs typeface="Courier New" pitchFamily="49" charset="0"/>
              </a:rPr>
              <a:t>isInterrupted</a:t>
            </a:r>
            <a:r>
              <a:rPr kumimoji="0" lang="ru-RU" b="0" i="0" u="none" strike="noStrike" cap="none" normalizeH="0" baseline="0" dirty="0" smtClean="0">
                <a:ln>
                  <a:noFill/>
                </a:ln>
                <a:solidFill>
                  <a:srgbClr val="00B050"/>
                </a:solidFill>
                <a:effectLst/>
                <a:latin typeface="Courier New" pitchFamily="49" charset="0"/>
                <a:cs typeface="Courier New" pitchFamily="49" charset="0"/>
              </a:rPr>
              <a:t>(</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0" i="1" u="none" strike="noStrike" cap="none" normalizeH="0" baseline="0" dirty="0" smtClean="0">
                <a:ln>
                  <a:noFill/>
                </a:ln>
                <a:solidFill>
                  <a:srgbClr val="808080"/>
                </a:solidFill>
                <a:effectLst/>
                <a:latin typeface="Courier New" pitchFamily="49" charset="0"/>
                <a:cs typeface="Courier New" pitchFamily="49" charset="0"/>
              </a:rPr>
              <a:t>//</a:t>
            </a:r>
            <a:r>
              <a:rPr kumimoji="0" lang="ru-RU" b="0" i="1" u="none" strike="noStrike" cap="none" normalizeH="0" baseline="0" dirty="0" err="1" smtClean="0">
                <a:ln>
                  <a:noFill/>
                </a:ln>
                <a:solidFill>
                  <a:srgbClr val="808080"/>
                </a:solidFill>
                <a:effectLst/>
                <a:latin typeface="Courier New" pitchFamily="49" charset="0"/>
                <a:cs typeface="Courier New" pitchFamily="49" charset="0"/>
              </a:rPr>
              <a:t>do</a:t>
            </a:r>
            <a:r>
              <a:rPr kumimoji="0" lang="ru-RU"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b="0" i="1" u="none" strike="noStrike" cap="none" normalizeH="0" baseline="0" dirty="0" err="1" smtClean="0">
                <a:ln>
                  <a:noFill/>
                </a:ln>
                <a:solidFill>
                  <a:srgbClr val="808080"/>
                </a:solidFill>
                <a:effectLst/>
                <a:latin typeface="Courier New" pitchFamily="49" charset="0"/>
                <a:cs typeface="Courier New" pitchFamily="49" charset="0"/>
              </a:rPr>
              <a:t>some</a:t>
            </a:r>
            <a:r>
              <a:rPr kumimoji="0" lang="ru-RU"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b="0" i="1" u="none" strike="noStrike" cap="none" normalizeH="0" baseline="0" dirty="0" err="1" smtClean="0">
                <a:ln>
                  <a:noFill/>
                </a:ln>
                <a:solidFill>
                  <a:srgbClr val="808080"/>
                </a:solidFill>
                <a:effectLst/>
                <a:latin typeface="Courier New" pitchFamily="49" charset="0"/>
                <a:cs typeface="Courier New" pitchFamily="49" charset="0"/>
              </a:rPr>
              <a:t>tasks</a:t>
            </a:r>
            <a:r>
              <a:rPr kumimoji="0" lang="ru-RU" b="0" i="1" u="none" strike="noStrike" cap="none" normalizeH="0" baseline="0" dirty="0" smtClean="0">
                <a:ln>
                  <a:noFill/>
                </a:ln>
                <a:solidFill>
                  <a:srgbClr val="808080"/>
                </a:solidFill>
                <a:effectLst/>
                <a:latin typeface="Courier New" pitchFamily="49" charset="0"/>
                <a:cs typeface="Courier New" pitchFamily="49" charset="0"/>
              </a:rPr>
              <a:t/>
            </a:r>
            <a:br>
              <a:rPr kumimoji="0" lang="ru-RU" b="0" i="1" u="none" strike="noStrike" cap="none" normalizeH="0" baseline="0" dirty="0" smtClean="0">
                <a:ln>
                  <a:noFill/>
                </a:ln>
                <a:solidFill>
                  <a:srgbClr val="808080"/>
                </a:solidFill>
                <a:effectLst/>
                <a:latin typeface="Courier New" pitchFamily="49" charset="0"/>
                <a:cs typeface="Courier New" pitchFamily="49" charset="0"/>
              </a:rPr>
            </a:br>
            <a:r>
              <a:rPr kumimoji="0" lang="ru-RU"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try</a:t>
            </a:r>
            <a:r>
              <a:rPr kumimoji="0" 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0" i="1" u="none" strike="noStrike" cap="none" normalizeH="0" baseline="0" dirty="0" smtClean="0">
                <a:ln>
                  <a:noFill/>
                </a:ln>
                <a:solidFill>
                  <a:srgbClr val="808080"/>
                </a:solidFill>
                <a:effectLst/>
                <a:latin typeface="Courier New" pitchFamily="49" charset="0"/>
                <a:cs typeface="Courier New" pitchFamily="49" charset="0"/>
              </a:rPr>
              <a:t>//</a:t>
            </a:r>
            <a:r>
              <a:rPr kumimoji="0" lang="ru-RU" b="0" i="1" u="none" strike="noStrike" cap="none" normalizeH="0" baseline="0" dirty="0" err="1" smtClean="0">
                <a:ln>
                  <a:noFill/>
                </a:ln>
                <a:solidFill>
                  <a:srgbClr val="808080"/>
                </a:solidFill>
                <a:effectLst/>
                <a:latin typeface="Courier New" pitchFamily="49" charset="0"/>
                <a:cs typeface="Courier New" pitchFamily="49" charset="0"/>
              </a:rPr>
              <a:t>sleep</a:t>
            </a:r>
            <a:r>
              <a:rPr kumimoji="0" lang="ru-RU"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b="0" i="1" u="none" strike="noStrike" cap="none" normalizeH="0" baseline="0" dirty="0" err="1" smtClean="0">
                <a:ln>
                  <a:noFill/>
                </a:ln>
                <a:solidFill>
                  <a:srgbClr val="808080"/>
                </a:solidFill>
                <a:effectLst/>
                <a:latin typeface="Courier New" pitchFamily="49" charset="0"/>
                <a:cs typeface="Courier New" pitchFamily="49" charset="0"/>
              </a:rPr>
              <a:t>after</a:t>
            </a:r>
            <a:r>
              <a:rPr kumimoji="0" lang="ru-RU"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b="0" i="1" u="none" strike="noStrike" cap="none" normalizeH="0" baseline="0" dirty="0" err="1" smtClean="0">
                <a:ln>
                  <a:noFill/>
                </a:ln>
                <a:solidFill>
                  <a:srgbClr val="808080"/>
                </a:solidFill>
                <a:effectLst/>
                <a:latin typeface="Courier New" pitchFamily="49" charset="0"/>
                <a:cs typeface="Courier New" pitchFamily="49" charset="0"/>
              </a:rPr>
              <a:t>work</a:t>
            </a:r>
            <a:r>
              <a:rPr kumimoji="0" lang="ru-RU" b="0" i="1" u="none" strike="noStrike" cap="none" normalizeH="0" baseline="0" dirty="0" smtClean="0">
                <a:ln>
                  <a:noFill/>
                </a:ln>
                <a:solidFill>
                  <a:srgbClr val="808080"/>
                </a:solidFill>
                <a:effectLst/>
                <a:latin typeface="Courier New" pitchFamily="49" charset="0"/>
                <a:cs typeface="Courier New" pitchFamily="49" charset="0"/>
              </a:rPr>
              <a:t/>
            </a:r>
            <a:br>
              <a:rPr kumimoji="0" lang="ru-RU" b="0" i="1" u="none" strike="noStrike" cap="none" normalizeH="0" baseline="0" dirty="0" smtClean="0">
                <a:ln>
                  <a:noFill/>
                </a:ln>
                <a:solidFill>
                  <a:srgbClr val="808080"/>
                </a:solidFill>
                <a:effectLst/>
                <a:latin typeface="Courier New" pitchFamily="49" charset="0"/>
                <a:cs typeface="Courier New" pitchFamily="49" charset="0"/>
              </a:rPr>
            </a:br>
            <a:r>
              <a:rPr kumimoji="0" lang="ru-RU"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TimeUnit.</a:t>
            </a:r>
            <a:r>
              <a:rPr kumimoji="0" lang="ru-RU" b="1" i="1" u="none" strike="noStrike" cap="none" normalizeH="0" baseline="0" dirty="0" err="1" smtClean="0">
                <a:ln>
                  <a:noFill/>
                </a:ln>
                <a:solidFill>
                  <a:srgbClr val="660E7A"/>
                </a:solidFill>
                <a:effectLst/>
                <a:latin typeface="Courier New" pitchFamily="49" charset="0"/>
                <a:cs typeface="Courier New" pitchFamily="49" charset="0"/>
              </a:rPr>
              <a:t>MINUTES</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.sleep</a:t>
            </a:r>
            <a:r>
              <a:rPr kumimoji="0" 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b="0" i="0" u="none" strike="noStrike" cap="none" normalizeH="0" baseline="0" dirty="0" smtClean="0">
                <a:ln>
                  <a:noFill/>
                </a:ln>
                <a:solidFill>
                  <a:srgbClr val="0000FF"/>
                </a:solidFill>
                <a:effectLst/>
                <a:latin typeface="Courier New" pitchFamily="49" charset="0"/>
                <a:cs typeface="Courier New" pitchFamily="49" charset="0"/>
              </a:rPr>
              <a:t>10</a:t>
            </a:r>
            <a:r>
              <a:rPr kumimoji="0" 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catch</a:t>
            </a:r>
            <a:r>
              <a:rPr kumimoji="0" 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InterruptedException</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e) {</a:t>
            </a:r>
          </a:p>
          <a:p>
            <a:pPr lvl="0" fontAlgn="base">
              <a:spcBef>
                <a:spcPct val="0"/>
              </a:spcBef>
              <a:spcAft>
                <a:spcPct val="0"/>
              </a:spcAft>
            </a:pPr>
            <a:r>
              <a:rPr lang="ru-RU" dirty="0" smtClean="0">
                <a:solidFill>
                  <a:srgbClr val="000000"/>
                </a:solidFill>
                <a:latin typeface="Courier New" pitchFamily="49" charset="0"/>
                <a:cs typeface="Courier New" pitchFamily="49" charset="0"/>
              </a:rPr>
              <a:t>	         </a:t>
            </a:r>
            <a:r>
              <a:rPr lang="en-US" dirty="0" err="1" smtClean="0">
                <a:solidFill>
                  <a:srgbClr val="00B050"/>
                </a:solidFill>
                <a:latin typeface="Courier New" pitchFamily="49" charset="0"/>
                <a:cs typeface="Courier New" pitchFamily="49" charset="0"/>
              </a:rPr>
              <a:t>Thread.currentThread</a:t>
            </a:r>
            <a:r>
              <a:rPr lang="en-US" dirty="0">
                <a:solidFill>
                  <a:srgbClr val="00B050"/>
                </a:solidFill>
                <a:latin typeface="Courier New" pitchFamily="49" charset="0"/>
                <a:cs typeface="Courier New" pitchFamily="49" charset="0"/>
              </a:rPr>
              <a:t>().interrupt</a:t>
            </a:r>
            <a:r>
              <a:rPr lang="en-US" dirty="0" smtClean="0">
                <a:solidFill>
                  <a:srgbClr val="00B050"/>
                </a:solidFill>
                <a:latin typeface="Courier New" pitchFamily="49" charset="0"/>
                <a:cs typeface="Courier New" pitchFamily="49" charset="0"/>
              </a:rPr>
              <a:t>();</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endParaRPr kumimoji="0" 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445703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0" indent="0"/>
            <a:r>
              <a:rPr lang="ru-RU" sz="2000" dirty="0" smtClean="0">
                <a:solidFill>
                  <a:schemeClr val="tx1"/>
                </a:solidFill>
              </a:rPr>
              <a:t>Перепишем пример:</a:t>
            </a:r>
          </a:p>
          <a:p>
            <a:pPr marL="285750" indent="-285750">
              <a:buFont typeface="Arial" pitchFamily="34" charset="0"/>
              <a:buChar char="•"/>
            </a:pPr>
            <a:endParaRPr lang="ru-RU" dirty="0" smtClean="0">
              <a:solidFill>
                <a:schemeClr val="tx1"/>
              </a:solidFill>
            </a:endParaRPr>
          </a:p>
          <a:p>
            <a:pPr marL="285750" indent="-285750">
              <a:buFont typeface="Arial" pitchFamily="34" charset="0"/>
              <a:buChar char="•"/>
            </a:pPr>
            <a:endParaRPr lang="ru-RU" dirty="0" smtClean="0">
              <a:solidFill>
                <a:schemeClr val="tx1"/>
              </a:solidFill>
            </a:endParaRPr>
          </a:p>
          <a:p>
            <a:pPr marL="285750" indent="-285750">
              <a:buFont typeface="Arial" pitchFamily="34" charset="0"/>
              <a:buChar char="•"/>
            </a:pPr>
            <a:endParaRPr lang="ru-RU" dirty="0" smtClean="0">
              <a:solidFill>
                <a:schemeClr val="tx1"/>
              </a:solidFill>
            </a:endParaRPr>
          </a:p>
          <a:p>
            <a:pPr marL="0" indent="0"/>
            <a:endParaRPr lang="ru-RU" dirty="0" smtClean="0">
              <a:solidFill>
                <a:schemeClr val="tx1"/>
              </a:solidFill>
            </a:endParaRPr>
          </a:p>
          <a:p>
            <a:pPr marL="0" indent="0"/>
            <a:endParaRPr lang="ru-RU" dirty="0">
              <a:solidFill>
                <a:schemeClr val="tx1"/>
              </a:solidFill>
            </a:endParaRPr>
          </a:p>
          <a:p>
            <a:pPr marL="0" indent="0"/>
            <a:endParaRPr lang="ru-RU" dirty="0" smtClean="0">
              <a:solidFill>
                <a:schemeClr val="tx1"/>
              </a:solidFill>
            </a:endParaRPr>
          </a:p>
          <a:p>
            <a:pPr marL="0" indent="0"/>
            <a:endParaRPr lang="ru-RU" dirty="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Остановка потока</a:t>
            </a:r>
            <a:r>
              <a:rPr lang="en-US" dirty="0" smtClean="0"/>
              <a:t> – </a:t>
            </a:r>
            <a:r>
              <a:rPr lang="ru-RU" dirty="0" smtClean="0"/>
              <a:t>правильное решение</a:t>
            </a:r>
            <a:endParaRPr lang="ru-RU" dirty="0"/>
          </a:p>
        </p:txBody>
      </p:sp>
      <p:sp>
        <p:nvSpPr>
          <p:cNvPr id="5" name="Rectangle 1"/>
          <p:cNvSpPr>
            <a:spLocks noChangeArrowheads="1"/>
          </p:cNvSpPr>
          <p:nvPr/>
        </p:nvSpPr>
        <p:spPr bwMode="auto">
          <a:xfrm>
            <a:off x="251520" y="1635646"/>
            <a:ext cx="6952544" cy="2308324"/>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static</a:t>
            </a:r>
            <a:r>
              <a:rPr kumimoji="0" 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main</a:t>
            </a:r>
            <a:r>
              <a:rPr kumimoji="0" 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args</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ru-RU" dirty="0">
                <a:solidFill>
                  <a:srgbClr val="000000"/>
                </a:solidFill>
                <a:latin typeface="Courier New" pitchFamily="49" charset="0"/>
                <a:cs typeface="Courier New" pitchFamily="49" charset="0"/>
              </a:rPr>
              <a:t>	</a:t>
            </a:r>
            <a:r>
              <a:rPr lang="ru-RU" dirty="0" smtClean="0">
                <a:solidFill>
                  <a:srgbClr val="000000"/>
                </a:solidFill>
                <a:latin typeface="Courier New" pitchFamily="49" charset="0"/>
                <a:cs typeface="Courier New" pitchFamily="49" charset="0"/>
              </a:rPr>
              <a:t>		</a:t>
            </a: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throws</a:t>
            </a:r>
            <a:r>
              <a:rPr kumimoji="0" 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InterruptedException</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t = </a:t>
            </a: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Thread</a:t>
            </a:r>
            <a:r>
              <a:rPr kumimoji="0" 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b="0" i="0" u="none" strike="noStrike" cap="none" normalizeH="0" baseline="0" dirty="0" smtClean="0">
                <a:ln>
                  <a:noFill/>
                </a:ln>
                <a:solidFill>
                  <a:srgbClr val="000000"/>
                </a:solidFill>
                <a:effectLst/>
                <a:latin typeface="Courier New" pitchFamily="49" charset="0"/>
                <a:cs typeface="Courier New" pitchFamily="49" charset="0"/>
              </a:rPr>
              <a:t>Test2());</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t.start</a:t>
            </a:r>
            <a:r>
              <a:rPr kumimoji="0" 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0" i="0" u="none" strike="noStrike" cap="none" normalizeH="0" baseline="0" dirty="0" err="1" smtClean="0">
                <a:ln>
                  <a:noFill/>
                </a:ln>
                <a:solidFill>
                  <a:srgbClr val="00B050"/>
                </a:solidFill>
                <a:effectLst/>
                <a:latin typeface="Courier New" pitchFamily="49" charset="0"/>
                <a:cs typeface="Courier New" pitchFamily="49" charset="0"/>
              </a:rPr>
              <a:t>t.interrupt</a:t>
            </a:r>
            <a:r>
              <a:rPr kumimoji="0" lang="ru-RU" b="0" i="0" u="none" strike="noStrike" cap="none" normalizeH="0" baseline="0" dirty="0" smtClean="0">
                <a:ln>
                  <a:noFill/>
                </a:ln>
                <a:solidFill>
                  <a:srgbClr val="00B050"/>
                </a:solidFill>
                <a:effectLst/>
                <a:latin typeface="Courier New" pitchFamily="49" charset="0"/>
                <a:cs typeface="Courier New" pitchFamily="49" charset="0"/>
              </a:rPr>
              <a:t>();</a:t>
            </a:r>
            <a:br>
              <a:rPr kumimoji="0" lang="ru-RU" b="0" i="0" u="none" strike="noStrike" cap="none" normalizeH="0" baseline="0" dirty="0" smtClean="0">
                <a:ln>
                  <a:noFill/>
                </a:ln>
                <a:solidFill>
                  <a:srgbClr val="00B05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t.join</a:t>
            </a:r>
            <a:r>
              <a:rPr kumimoji="0" 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125892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Autofit/>
          </a:bodyPr>
          <a:lstStyle/>
          <a:p>
            <a:pPr marL="0" indent="0"/>
            <a:r>
              <a:rPr lang="ru-RU" sz="2000" dirty="0" smtClean="0">
                <a:solidFill>
                  <a:srgbClr val="FF0000"/>
                </a:solidFill>
              </a:rPr>
              <a:t>Важно:</a:t>
            </a:r>
            <a:endParaRPr lang="en-US" sz="2000" dirty="0" smtClean="0">
              <a:solidFill>
                <a:schemeClr val="tx1"/>
              </a:solidFill>
            </a:endParaRPr>
          </a:p>
          <a:p>
            <a:pPr marL="285750" indent="-285750">
              <a:buFont typeface="Arial" pitchFamily="34" charset="0"/>
              <a:buChar char="•"/>
            </a:pPr>
            <a:r>
              <a:rPr lang="en-US" sz="2000" dirty="0" smtClean="0">
                <a:solidFill>
                  <a:schemeClr val="tx1"/>
                </a:solidFill>
              </a:rPr>
              <a:t>Interrupt() – </a:t>
            </a:r>
            <a:r>
              <a:rPr lang="ru-RU" sz="2000" dirty="0" smtClean="0">
                <a:solidFill>
                  <a:schemeClr val="tx1"/>
                </a:solidFill>
              </a:rPr>
              <a:t>ни к чему не обязывает – является просто запросом на завершение – выставляет внутренний флаг</a:t>
            </a:r>
          </a:p>
          <a:p>
            <a:pPr marL="285750" indent="-285750">
              <a:buFont typeface="Arial" pitchFamily="34" charset="0"/>
              <a:buChar char="•"/>
            </a:pPr>
            <a:r>
              <a:rPr lang="en-US" sz="2000" dirty="0" err="1" smtClean="0">
                <a:solidFill>
                  <a:schemeClr val="tx1"/>
                </a:solidFill>
              </a:rPr>
              <a:t>isInterrupted</a:t>
            </a:r>
            <a:r>
              <a:rPr lang="en-US" sz="2000" dirty="0" smtClean="0">
                <a:solidFill>
                  <a:schemeClr val="tx1"/>
                </a:solidFill>
              </a:rPr>
              <a:t>() – </a:t>
            </a:r>
            <a:r>
              <a:rPr lang="ru-RU" sz="2000" dirty="0" smtClean="0">
                <a:solidFill>
                  <a:schemeClr val="tx1"/>
                </a:solidFill>
              </a:rPr>
              <a:t>позволяет считывать запрос на завершение</a:t>
            </a:r>
          </a:p>
          <a:p>
            <a:pPr marL="285750" indent="-285750">
              <a:buFont typeface="Arial" pitchFamily="34" charset="0"/>
              <a:buChar char="•"/>
            </a:pPr>
            <a:r>
              <a:rPr lang="ru-RU" sz="2000" dirty="0" smtClean="0">
                <a:solidFill>
                  <a:schemeClr val="tx1"/>
                </a:solidFill>
              </a:rPr>
              <a:t>Блокирующие операции выкидывают исключение </a:t>
            </a:r>
            <a:r>
              <a:rPr lang="en-US" sz="2000" dirty="0" err="1" smtClean="0"/>
              <a:t>InterruptedException</a:t>
            </a:r>
            <a:r>
              <a:rPr lang="ru-RU" sz="2000" dirty="0" smtClean="0"/>
              <a:t>, </a:t>
            </a:r>
            <a:r>
              <a:rPr lang="ru-RU" sz="2000" dirty="0" smtClean="0">
                <a:solidFill>
                  <a:srgbClr val="FF0000"/>
                </a:solidFill>
              </a:rPr>
              <a:t>но не все</a:t>
            </a:r>
          </a:p>
          <a:p>
            <a:pPr marL="285750" indent="-285750">
              <a:buFont typeface="Arial" pitchFamily="34" charset="0"/>
              <a:buChar char="•"/>
            </a:pPr>
            <a:r>
              <a:rPr lang="ru-RU" sz="2000" dirty="0">
                <a:solidFill>
                  <a:schemeClr val="tx1"/>
                </a:solidFill>
              </a:rPr>
              <a:t>Статус прерывания сбрасывается в </a:t>
            </a:r>
            <a:r>
              <a:rPr lang="ru-RU" sz="2000" dirty="0" smtClean="0">
                <a:solidFill>
                  <a:schemeClr val="tx1"/>
                </a:solidFill>
              </a:rPr>
              <a:t>исключении</a:t>
            </a:r>
            <a:endParaRPr lang="ru-RU" sz="2000" dirty="0" smtClean="0">
              <a:solidFill>
                <a:srgbClr val="FF0000"/>
              </a:solidFill>
            </a:endParaRPr>
          </a:p>
          <a:p>
            <a:pPr marL="285750" indent="-285750">
              <a:buFont typeface="Arial" pitchFamily="34" charset="0"/>
              <a:buChar char="•"/>
            </a:pPr>
            <a:r>
              <a:rPr lang="ru-RU" sz="2000" dirty="0" smtClean="0">
                <a:solidFill>
                  <a:schemeClr val="tx1"/>
                </a:solidFill>
              </a:rPr>
              <a:t>Ни как не влияет на попытку захватить уже захваченный другим потоком монитор (</a:t>
            </a:r>
            <a:r>
              <a:rPr lang="en-US" sz="2000" dirty="0" smtClean="0">
                <a:solidFill>
                  <a:schemeClr val="tx1"/>
                </a:solidFill>
              </a:rPr>
              <a:t>synchronized</a:t>
            </a:r>
            <a:r>
              <a:rPr lang="ru-RU" sz="2000" dirty="0" smtClean="0">
                <a:solidFill>
                  <a:schemeClr val="tx1"/>
                </a:solidFill>
              </a:rPr>
              <a:t>)</a:t>
            </a:r>
            <a:endParaRPr lang="en-US" sz="2000" dirty="0" smtClean="0">
              <a:solidFill>
                <a:schemeClr val="tx1"/>
              </a:solidFill>
            </a:endParaRPr>
          </a:p>
          <a:p>
            <a:pPr marL="285750" indent="-285750">
              <a:buFont typeface="Arial" pitchFamily="34" charset="0"/>
              <a:buChar char="•"/>
            </a:pPr>
            <a:r>
              <a:rPr lang="ru-RU" sz="2000" dirty="0" smtClean="0">
                <a:solidFill>
                  <a:schemeClr val="tx1"/>
                </a:solidFill>
              </a:rPr>
              <a:t>К сожалению не влияет на блокирующие </a:t>
            </a:r>
            <a:r>
              <a:rPr lang="en-US" sz="2000" dirty="0" smtClean="0">
                <a:solidFill>
                  <a:schemeClr val="tx1"/>
                </a:solidFill>
              </a:rPr>
              <a:t>I/O</a:t>
            </a:r>
            <a:r>
              <a:rPr lang="ru-RU" sz="2000" dirty="0" smtClean="0">
                <a:solidFill>
                  <a:schemeClr val="tx1"/>
                </a:solidFill>
              </a:rPr>
              <a:t> операции</a:t>
            </a:r>
          </a:p>
          <a:p>
            <a:pPr marL="285750" indent="-285750">
              <a:buFont typeface="Arial" pitchFamily="34" charset="0"/>
              <a:buChar char="•"/>
            </a:pPr>
            <a:endParaRPr lang="en-US" sz="2000" dirty="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0" indent="0"/>
            <a:endParaRPr lang="en-US" sz="2000" dirty="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Thread interrupt</a:t>
            </a:r>
            <a:endParaRPr lang="ru-RU" dirty="0"/>
          </a:p>
        </p:txBody>
      </p:sp>
    </p:spTree>
    <p:extLst>
      <p:ext uri="{BB962C8B-B14F-4D97-AF65-F5344CB8AC3E}">
        <p14:creationId xmlns:p14="http://schemas.microsoft.com/office/powerpoint/2010/main" val="20409196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t>Зададим функцию для снятия денег:</a:t>
            </a:r>
          </a:p>
          <a:p>
            <a:endParaRPr lang="ru-RU" sz="2000" dirty="0"/>
          </a:p>
          <a:p>
            <a:endParaRPr lang="ru-RU" sz="2000" dirty="0"/>
          </a:p>
          <a:p>
            <a:endParaRPr lang="ru-RU" sz="2000" dirty="0" smtClean="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пример</a:t>
            </a:r>
            <a:endParaRPr lang="ru-RU" dirty="0"/>
          </a:p>
        </p:txBody>
      </p:sp>
      <p:sp>
        <p:nvSpPr>
          <p:cNvPr id="6" name="Rectangle 2"/>
          <p:cNvSpPr>
            <a:spLocks noChangeArrowheads="1"/>
          </p:cNvSpPr>
          <p:nvPr/>
        </p:nvSpPr>
        <p:spPr bwMode="auto">
          <a:xfrm>
            <a:off x="251520" y="1817405"/>
            <a:ext cx="6647974" cy="2554545"/>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AccountExample</a:t>
            </a:r>
            <a:r>
              <a:rPr lang="ru-RU" sz="2000" dirty="0">
                <a:solidFill>
                  <a:srgbClr val="000000"/>
                </a:solidFill>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Account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660E7A"/>
                </a:solidFill>
                <a:effectLst/>
                <a:latin typeface="Courier New" pitchFamily="49" charset="0"/>
                <a:cs typeface="Courier New" pitchFamily="49" charset="0"/>
              </a:rPr>
              <a:t>acct</a:t>
            </a:r>
            <a:r>
              <a:rPr kumimoji="0" lang="ru-RU" sz="20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Account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makeWithdrawal</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int</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amt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if</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B050"/>
                </a:solidFill>
                <a:effectLst/>
                <a:latin typeface="Courier New" pitchFamily="49" charset="0"/>
                <a:cs typeface="Courier New" pitchFamily="49" charset="0"/>
              </a:rPr>
              <a:t>acct</a:t>
            </a:r>
            <a:r>
              <a:rPr kumimoji="0" lang="ru-RU" sz="2000" b="0" i="0" u="none" strike="noStrike" cap="none" normalizeH="0" baseline="0" dirty="0" err="1" smtClean="0">
                <a:ln>
                  <a:noFill/>
                </a:ln>
                <a:solidFill>
                  <a:srgbClr val="00B050"/>
                </a:solidFill>
                <a:effectLst/>
                <a:latin typeface="Courier New" pitchFamily="49" charset="0"/>
                <a:cs typeface="Courier New" pitchFamily="49" charset="0"/>
              </a:rPr>
              <a:t>.getBalance</a:t>
            </a:r>
            <a:r>
              <a:rPr kumimoji="0" lang="ru-RU" sz="2000" b="0" i="0" u="none" strike="noStrike" cap="none" normalizeH="0" baseline="0" dirty="0" smtClean="0">
                <a:ln>
                  <a:noFill/>
                </a:ln>
                <a:solidFill>
                  <a:srgbClr val="00B050"/>
                </a:solidFill>
                <a:effectLst/>
                <a:latin typeface="Courier New" pitchFamily="49" charset="0"/>
                <a:cs typeface="Courier New" pitchFamily="49" charset="0"/>
              </a:rPr>
              <a:t>() &gt;= </a:t>
            </a:r>
            <a:r>
              <a:rPr kumimoji="0" lang="ru-RU" sz="2000" b="0" i="0" u="none" strike="noStrike" cap="none" normalizeH="0" baseline="0" dirty="0" err="1" smtClean="0">
                <a:ln>
                  <a:noFill/>
                </a:ln>
                <a:solidFill>
                  <a:srgbClr val="00B050"/>
                </a:solidFill>
                <a:effectLst/>
                <a:latin typeface="Courier New" pitchFamily="49" charset="0"/>
                <a:cs typeface="Courier New" pitchFamily="49" charset="0"/>
              </a:rPr>
              <a:t>amt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B050"/>
                </a:solidFill>
                <a:effectLst/>
                <a:latin typeface="Courier New" pitchFamily="49" charset="0"/>
                <a:cs typeface="Courier New" pitchFamily="49" charset="0"/>
              </a:rPr>
              <a:t>acct</a:t>
            </a:r>
            <a:r>
              <a:rPr kumimoji="0" lang="ru-RU" sz="2000" b="0" i="0" u="none" strike="noStrike" cap="none" normalizeH="0" baseline="0" dirty="0" err="1" smtClean="0">
                <a:ln>
                  <a:noFill/>
                </a:ln>
                <a:solidFill>
                  <a:srgbClr val="00B050"/>
                </a:solidFill>
                <a:effectLst/>
                <a:latin typeface="Courier New" pitchFamily="49" charset="0"/>
                <a:cs typeface="Courier New" pitchFamily="49" charset="0"/>
              </a:rPr>
              <a:t>.withdraw</a:t>
            </a:r>
            <a:r>
              <a:rPr kumimoji="0" lang="ru-RU" sz="2000" b="0" i="0" u="none" strike="noStrike" cap="none" normalizeH="0" baseline="0" dirty="0" smtClean="0">
                <a:ln>
                  <a:noFill/>
                </a:ln>
                <a:solidFill>
                  <a:srgbClr val="00B05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B050"/>
                </a:solidFill>
                <a:effectLst/>
                <a:latin typeface="Courier New" pitchFamily="49" charset="0"/>
                <a:cs typeface="Courier New" pitchFamily="49" charset="0"/>
              </a:rPr>
              <a:t>amt</a:t>
            </a:r>
            <a:r>
              <a:rPr kumimoji="0" lang="ru-RU" sz="2000" b="0" i="0" u="none" strike="noStrike" cap="none" normalizeH="0" baseline="0" dirty="0" smtClean="0">
                <a:ln>
                  <a:noFill/>
                </a:ln>
                <a:solidFill>
                  <a:srgbClr val="00B050"/>
                </a:solidFill>
                <a:effectLst/>
                <a:latin typeface="Courier New" pitchFamily="49" charset="0"/>
                <a:cs typeface="Courier New" pitchFamily="49" charset="0"/>
              </a:rPr>
              <a: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591908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pPr marL="0" indent="0"/>
            <a:r>
              <a:rPr lang="ru-RU" sz="2000" dirty="0" smtClean="0">
                <a:solidFill>
                  <a:srgbClr val="00B050"/>
                </a:solidFill>
              </a:rPr>
              <a:t>Решение</a:t>
            </a:r>
          </a:p>
          <a:p>
            <a:pPr marL="0" indent="0"/>
            <a:endParaRPr lang="en-US" sz="2000" dirty="0" smtClean="0">
              <a:solidFill>
                <a:srgbClr val="00B050"/>
              </a:solidFill>
            </a:endParaRPr>
          </a:p>
          <a:p>
            <a:pPr marL="285750" indent="-285750">
              <a:buFont typeface="Arial" pitchFamily="34" charset="0"/>
              <a:buChar char="•"/>
            </a:pPr>
            <a:r>
              <a:rPr lang="ru-RU" sz="2000" dirty="0" smtClean="0">
                <a:solidFill>
                  <a:schemeClr val="tx1"/>
                </a:solidFill>
              </a:rPr>
              <a:t>Вместо </a:t>
            </a:r>
            <a:r>
              <a:rPr lang="en-US" sz="2000" dirty="0" smtClean="0">
                <a:solidFill>
                  <a:schemeClr val="tx1"/>
                </a:solidFill>
              </a:rPr>
              <a:t>synchronized</a:t>
            </a:r>
            <a:r>
              <a:rPr lang="ru-RU" sz="2000" dirty="0" smtClean="0">
                <a:solidFill>
                  <a:schemeClr val="tx1"/>
                </a:solidFill>
              </a:rPr>
              <a:t> можно использовать </a:t>
            </a:r>
            <a:r>
              <a:rPr lang="en-US" sz="2000" dirty="0" err="1" smtClean="0">
                <a:solidFill>
                  <a:srgbClr val="00B050"/>
                </a:solidFill>
              </a:rPr>
              <a:t>java.util.concurrent.locks.ReentrantLock</a:t>
            </a:r>
            <a:endParaRPr lang="ru-RU" sz="2000" dirty="0" smtClean="0">
              <a:solidFill>
                <a:srgbClr val="00B050"/>
              </a:solidFill>
            </a:endParaRPr>
          </a:p>
          <a:p>
            <a:pPr marL="285750" indent="-285750">
              <a:buFont typeface="Arial" pitchFamily="34" charset="0"/>
              <a:buChar char="•"/>
            </a:pPr>
            <a:r>
              <a:rPr lang="ru-RU" sz="2000" dirty="0" smtClean="0">
                <a:solidFill>
                  <a:schemeClr val="tx1"/>
                </a:solidFill>
              </a:rPr>
              <a:t>Классические </a:t>
            </a:r>
            <a:r>
              <a:rPr lang="en-US" sz="2000" dirty="0" smtClean="0">
                <a:solidFill>
                  <a:schemeClr val="tx1"/>
                </a:solidFill>
              </a:rPr>
              <a:t>I/O </a:t>
            </a:r>
            <a:r>
              <a:rPr lang="ru-RU" sz="2000" dirty="0" smtClean="0">
                <a:solidFill>
                  <a:schemeClr val="tx1"/>
                </a:solidFill>
              </a:rPr>
              <a:t>операции можно прервать параллельно</a:t>
            </a:r>
            <a:r>
              <a:rPr lang="en-US" sz="2000" dirty="0" smtClean="0">
                <a:solidFill>
                  <a:schemeClr val="tx1"/>
                </a:solidFill>
              </a:rPr>
              <a:t> c</a:t>
            </a:r>
            <a:r>
              <a:rPr lang="ru-RU" sz="2000" dirty="0" smtClean="0">
                <a:solidFill>
                  <a:schemeClr val="tx1"/>
                </a:solidFill>
              </a:rPr>
              <a:t> </a:t>
            </a:r>
            <a:r>
              <a:rPr lang="en-US" sz="2000" dirty="0" smtClean="0">
                <a:solidFill>
                  <a:schemeClr val="tx1"/>
                </a:solidFill>
              </a:rPr>
              <a:t>interrupt()</a:t>
            </a:r>
            <a:r>
              <a:rPr lang="ru-RU" sz="2000" dirty="0" smtClean="0">
                <a:solidFill>
                  <a:schemeClr val="tx1"/>
                </a:solidFill>
              </a:rPr>
              <a:t> вызвав </a:t>
            </a:r>
            <a:r>
              <a:rPr lang="en-US" sz="2000" dirty="0" smtClean="0">
                <a:solidFill>
                  <a:srgbClr val="00B050"/>
                </a:solidFill>
              </a:rPr>
              <a:t>close()</a:t>
            </a:r>
            <a:endParaRPr lang="ru-RU" sz="2000" dirty="0" smtClean="0">
              <a:solidFill>
                <a:srgbClr val="00B050"/>
              </a:solidFill>
            </a:endParaRPr>
          </a:p>
          <a:p>
            <a:pPr marL="285750" indent="-285750">
              <a:buFont typeface="Arial" pitchFamily="34" charset="0"/>
              <a:buChar char="•"/>
            </a:pPr>
            <a:r>
              <a:rPr lang="ru-RU" sz="2000" dirty="0" smtClean="0">
                <a:solidFill>
                  <a:schemeClr val="tx1"/>
                </a:solidFill>
              </a:rPr>
              <a:t>Вместо классических </a:t>
            </a:r>
            <a:r>
              <a:rPr lang="en-US" sz="2000" dirty="0" smtClean="0">
                <a:solidFill>
                  <a:schemeClr val="tx1"/>
                </a:solidFill>
              </a:rPr>
              <a:t>I/O </a:t>
            </a:r>
            <a:r>
              <a:rPr lang="ru-RU" sz="2000" dirty="0" smtClean="0">
                <a:solidFill>
                  <a:schemeClr val="tx1"/>
                </a:solidFill>
              </a:rPr>
              <a:t>операций можно использовать классы из </a:t>
            </a:r>
            <a:r>
              <a:rPr lang="en-US" sz="2000" dirty="0" err="1" smtClean="0">
                <a:solidFill>
                  <a:srgbClr val="00B050"/>
                </a:solidFill>
              </a:rPr>
              <a:t>nio</a:t>
            </a:r>
            <a:r>
              <a:rPr lang="en-US" sz="2000" dirty="0" smtClean="0">
                <a:solidFill>
                  <a:srgbClr val="00B050"/>
                </a:solidFill>
              </a:rPr>
              <a:t> </a:t>
            </a:r>
            <a:r>
              <a:rPr lang="ru-RU" sz="2000" dirty="0" smtClean="0">
                <a:solidFill>
                  <a:srgbClr val="00B050"/>
                </a:solidFill>
              </a:rPr>
              <a:t>пакета</a:t>
            </a:r>
            <a:endParaRPr lang="ru-RU" sz="2000" dirty="0">
              <a:solidFill>
                <a:srgbClr val="00B050"/>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0" indent="0"/>
            <a:endParaRPr lang="en-US" sz="2000" dirty="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Thread interrupt</a:t>
            </a:r>
            <a:endParaRPr lang="ru-RU" dirty="0"/>
          </a:p>
        </p:txBody>
      </p:sp>
    </p:spTree>
    <p:extLst>
      <p:ext uri="{BB962C8B-B14F-4D97-AF65-F5344CB8AC3E}">
        <p14:creationId xmlns:p14="http://schemas.microsoft.com/office/powerpoint/2010/main" val="4859368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pPr marL="0" indent="0"/>
            <a:r>
              <a:rPr lang="ru-RU" sz="2000" dirty="0" smtClean="0">
                <a:solidFill>
                  <a:schemeClr val="tx1"/>
                </a:solidFill>
              </a:rPr>
              <a:t>Что если нужно дождаться сигнала из другого потока?</a:t>
            </a:r>
          </a:p>
          <a:p>
            <a:pPr marL="0" indent="0"/>
            <a:r>
              <a:rPr lang="ru-RU" sz="2000" dirty="0" smtClean="0">
                <a:solidFill>
                  <a:schemeClr val="tx1"/>
                </a:solidFill>
              </a:rPr>
              <a:t>Или послать сигнал в другой поток или потоки?</a:t>
            </a:r>
          </a:p>
          <a:p>
            <a:pPr marL="0" indent="0"/>
            <a:endParaRPr lang="ru-RU" sz="2000" dirty="0" smtClean="0">
              <a:solidFill>
                <a:schemeClr val="tx1"/>
              </a:solidFill>
            </a:endParaRPr>
          </a:p>
          <a:p>
            <a:pPr marL="0" indent="0"/>
            <a:r>
              <a:rPr lang="en-US" sz="2000" dirty="0" smtClean="0">
                <a:solidFill>
                  <a:schemeClr val="tx1"/>
                </a:solidFill>
              </a:rPr>
              <a:t>Java </a:t>
            </a:r>
            <a:r>
              <a:rPr lang="ru-RU" sz="2000" dirty="0" smtClean="0">
                <a:solidFill>
                  <a:schemeClr val="tx1"/>
                </a:solidFill>
              </a:rPr>
              <a:t>имеет встроенный механизм позволяющий потокам взаимодействовать друг с другом.</a:t>
            </a:r>
          </a:p>
          <a:p>
            <a:pPr marL="0" indent="0"/>
            <a:endParaRPr lang="ru-RU" sz="2000" dirty="0" smtClean="0">
              <a:solidFill>
                <a:schemeClr val="tx1"/>
              </a:solidFill>
            </a:endParaRPr>
          </a:p>
          <a:p>
            <a:pPr marL="0" indent="0"/>
            <a:r>
              <a:rPr lang="ru-RU" sz="2000" dirty="0" smtClean="0">
                <a:solidFill>
                  <a:schemeClr val="tx1"/>
                </a:solidFill>
              </a:rPr>
              <a:t>Каждый объект имеет методы </a:t>
            </a:r>
            <a:r>
              <a:rPr lang="en-US" sz="2000" dirty="0" smtClean="0">
                <a:solidFill>
                  <a:srgbClr val="00B050"/>
                </a:solidFill>
              </a:rPr>
              <a:t>wait()</a:t>
            </a:r>
            <a:r>
              <a:rPr lang="ru-RU" sz="2000" dirty="0" smtClean="0">
                <a:solidFill>
                  <a:srgbClr val="00B050"/>
                </a:solidFill>
              </a:rPr>
              <a:t>, </a:t>
            </a:r>
            <a:r>
              <a:rPr lang="en-US" sz="2000" dirty="0" smtClean="0">
                <a:solidFill>
                  <a:srgbClr val="00B050"/>
                </a:solidFill>
              </a:rPr>
              <a:t>notify(), </a:t>
            </a:r>
            <a:r>
              <a:rPr lang="en-US" sz="2000" dirty="0" err="1" smtClean="0">
                <a:solidFill>
                  <a:srgbClr val="00B050"/>
                </a:solidFill>
              </a:rPr>
              <a:t>notifyAll</a:t>
            </a:r>
            <a:r>
              <a:rPr lang="en-US" sz="2000" dirty="0" smtClean="0">
                <a:solidFill>
                  <a:srgbClr val="00B050"/>
                </a:solidFill>
              </a:rPr>
              <a:t>()</a:t>
            </a:r>
            <a:r>
              <a:rPr lang="ru-RU" sz="2000" dirty="0" smtClean="0">
                <a:solidFill>
                  <a:srgbClr val="00B050"/>
                </a:solidFill>
              </a:rPr>
              <a:t>.</a:t>
            </a:r>
            <a:endParaRPr lang="en-US" sz="2000" dirty="0" smtClean="0">
              <a:solidFill>
                <a:srgbClr val="00B050"/>
              </a:solidFill>
            </a:endParaRPr>
          </a:p>
          <a:p>
            <a:pPr marL="0" indent="0"/>
            <a:endParaRPr lang="ru-RU" sz="2000" dirty="0" smtClean="0">
              <a:solidFill>
                <a:schemeClr val="tx1"/>
              </a:solidFill>
            </a:endParaRPr>
          </a:p>
          <a:p>
            <a:pPr marL="0" indent="0"/>
            <a:endParaRPr lang="en-US"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0" indent="0"/>
            <a:endParaRPr lang="en-US" sz="2000" dirty="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Взаимодействие между потоками</a:t>
            </a:r>
            <a:endParaRPr lang="ru-RU" dirty="0"/>
          </a:p>
        </p:txBody>
      </p:sp>
    </p:spTree>
    <p:extLst>
      <p:ext uri="{BB962C8B-B14F-4D97-AF65-F5344CB8AC3E}">
        <p14:creationId xmlns:p14="http://schemas.microsoft.com/office/powerpoint/2010/main" val="57665971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0" indent="0"/>
            <a:r>
              <a:rPr lang="ru-RU" sz="2000" dirty="0" smtClean="0">
                <a:solidFill>
                  <a:schemeClr val="tx1"/>
                </a:solidFill>
              </a:rPr>
              <a:t>Определим получателя:</a:t>
            </a:r>
            <a:endParaRPr lang="en-US" sz="2000" dirty="0" smtClean="0">
              <a:solidFill>
                <a:schemeClr val="tx1"/>
              </a:solidFill>
            </a:endParaRPr>
          </a:p>
          <a:p>
            <a:pPr marL="0" indent="0"/>
            <a:endParaRPr lang="ru-RU" dirty="0" smtClean="0">
              <a:solidFill>
                <a:schemeClr val="tx1"/>
              </a:solidFill>
            </a:endParaRPr>
          </a:p>
          <a:p>
            <a:pPr marL="0" indent="0"/>
            <a:endParaRPr lang="en-US" dirty="0" smtClean="0">
              <a:solidFill>
                <a:schemeClr val="tx1"/>
              </a:solidFill>
            </a:endParaRPr>
          </a:p>
          <a:p>
            <a:pPr marL="285750" indent="-285750">
              <a:buFont typeface="Arial" pitchFamily="34" charset="0"/>
              <a:buChar char="•"/>
            </a:pPr>
            <a:endParaRPr lang="ru-RU" dirty="0" smtClean="0">
              <a:solidFill>
                <a:schemeClr val="tx1"/>
              </a:solidFill>
            </a:endParaRPr>
          </a:p>
          <a:p>
            <a:pPr marL="285750" indent="-285750">
              <a:buFont typeface="Arial" pitchFamily="34" charset="0"/>
              <a:buChar char="•"/>
            </a:pPr>
            <a:endParaRPr lang="ru-RU" dirty="0" smtClean="0">
              <a:solidFill>
                <a:schemeClr val="tx1"/>
              </a:solidFill>
            </a:endParaRPr>
          </a:p>
          <a:p>
            <a:pPr marL="285750" indent="-285750">
              <a:buFont typeface="Arial" pitchFamily="34" charset="0"/>
              <a:buChar char="•"/>
            </a:pPr>
            <a:endParaRPr lang="ru-RU" dirty="0" smtClean="0">
              <a:solidFill>
                <a:schemeClr val="tx1"/>
              </a:solidFill>
            </a:endParaRPr>
          </a:p>
          <a:p>
            <a:pPr marL="285750" indent="-285750">
              <a:buFont typeface="Arial" pitchFamily="34" charset="0"/>
              <a:buChar char="•"/>
            </a:pPr>
            <a:endParaRPr lang="ru-RU" dirty="0" smtClean="0">
              <a:solidFill>
                <a:schemeClr val="tx1"/>
              </a:solidFill>
            </a:endParaRPr>
          </a:p>
          <a:p>
            <a:pPr marL="0" indent="0"/>
            <a:endParaRPr lang="en-US" dirty="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Правильное взаимодействие</a:t>
            </a:r>
            <a:endParaRPr lang="ru-RU" dirty="0"/>
          </a:p>
        </p:txBody>
      </p:sp>
      <p:sp>
        <p:nvSpPr>
          <p:cNvPr id="6" name="Rectangle 3"/>
          <p:cNvSpPr>
            <a:spLocks noChangeArrowheads="1"/>
          </p:cNvSpPr>
          <p:nvPr/>
        </p:nvSpPr>
        <p:spPr bwMode="auto">
          <a:xfrm>
            <a:off x="251520" y="1524238"/>
            <a:ext cx="7215437" cy="3416320"/>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b="1" i="0" u="none" strike="noStrike" cap="none" normalizeH="0" baseline="0" dirty="0" smtClean="0">
                <a:ln>
                  <a:noFill/>
                </a:ln>
                <a:solidFill>
                  <a:srgbClr val="000080"/>
                </a:solidFill>
                <a:effectLst/>
                <a:latin typeface="Courier New" pitchFamily="49" charset="0"/>
                <a:cs typeface="Courier New" pitchFamily="49" charset="0"/>
              </a:rPr>
              <a:t> </a:t>
            </a:r>
            <a:r>
              <a:rPr lang="en-US" dirty="0" err="1" smtClean="0">
                <a:solidFill>
                  <a:srgbClr val="000000"/>
                </a:solidFill>
                <a:latin typeface="Courier New" pitchFamily="49" charset="0"/>
                <a:cs typeface="Courier New" pitchFamily="49" charset="0"/>
              </a:rPr>
              <a:t>doMessages</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try</a:t>
            </a:r>
            <a:r>
              <a:rPr kumimoji="0" 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00B050"/>
                </a:solidFill>
                <a:effectLst/>
                <a:latin typeface="Courier New" pitchFamily="49" charset="0"/>
                <a:cs typeface="Courier New" pitchFamily="49" charset="0"/>
              </a:rPr>
              <a:t>synchronized</a:t>
            </a:r>
            <a:r>
              <a:rPr kumimoji="0" lang="ru-RU" b="1" i="0" u="none" strike="noStrike" cap="none" normalizeH="0" baseline="0" dirty="0" smtClean="0">
                <a:ln>
                  <a:noFill/>
                </a:ln>
                <a:solidFill>
                  <a:srgbClr val="00B050"/>
                </a:solidFill>
                <a:effectLst/>
                <a:latin typeface="Courier New" pitchFamily="49" charset="0"/>
                <a:cs typeface="Courier New" pitchFamily="49" charset="0"/>
              </a:rPr>
              <a:t> </a:t>
            </a:r>
            <a:r>
              <a:rPr kumimoji="0" lang="ru-RU" b="0" i="0" u="none" strike="noStrike" cap="none" normalizeH="0" baseline="0" dirty="0" smtClean="0">
                <a:ln>
                  <a:noFill/>
                </a:ln>
                <a:solidFill>
                  <a:srgbClr val="00B050"/>
                </a:solidFill>
                <a:effectLst/>
                <a:latin typeface="Courier New" pitchFamily="49" charset="0"/>
                <a:cs typeface="Courier New" pitchFamily="49" charset="0"/>
              </a:rPr>
              <a:t>(</a:t>
            </a:r>
            <a:r>
              <a:rPr kumimoji="0" lang="ru-RU" b="1" i="0" u="none" strike="noStrike" cap="none" normalizeH="0" baseline="0" dirty="0" err="1" smtClean="0">
                <a:ln>
                  <a:noFill/>
                </a:ln>
                <a:solidFill>
                  <a:srgbClr val="00B050"/>
                </a:solidFill>
                <a:effectLst/>
                <a:latin typeface="Courier New" pitchFamily="49" charset="0"/>
                <a:cs typeface="Courier New" pitchFamily="49" charset="0"/>
              </a:rPr>
              <a:t>this</a:t>
            </a:r>
            <a:r>
              <a:rPr kumimoji="0" lang="ru-RU" b="0" i="0" u="none" strike="noStrike" cap="none" normalizeH="0" baseline="0" dirty="0" smtClean="0">
                <a:ln>
                  <a:noFill/>
                </a:ln>
                <a:solidFill>
                  <a:srgbClr val="00B050"/>
                </a:solidFill>
                <a:effectLst/>
                <a:latin typeface="Courier New" pitchFamily="49" charset="0"/>
                <a:cs typeface="Courier New" pitchFamily="49" charset="0"/>
              </a:rPr>
              <a:t>) {</a:t>
            </a:r>
            <a:br>
              <a:rPr kumimoji="0" lang="ru-RU" b="0" i="0" u="none" strike="noStrike" cap="none" normalizeH="0" baseline="0" dirty="0" smtClean="0">
                <a:ln>
                  <a:noFill/>
                </a:ln>
                <a:solidFill>
                  <a:srgbClr val="00B050"/>
                </a:solidFill>
                <a:effectLst/>
                <a:latin typeface="Courier New" pitchFamily="49" charset="0"/>
                <a:cs typeface="Courier New" pitchFamily="49" charset="0"/>
              </a:rPr>
            </a:br>
            <a:r>
              <a:rPr kumimoji="0" lang="ru-RU" b="0" i="0" u="none" strike="noStrike" cap="none" normalizeH="0" baseline="0" dirty="0" smtClean="0">
                <a:ln>
                  <a:noFill/>
                </a:ln>
                <a:solidFill>
                  <a:srgbClr val="00B05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00B050"/>
                </a:solidFill>
                <a:effectLst/>
                <a:latin typeface="Courier New" pitchFamily="49" charset="0"/>
                <a:cs typeface="Courier New" pitchFamily="49" charset="0"/>
              </a:rPr>
              <a:t>while</a:t>
            </a:r>
            <a:r>
              <a:rPr kumimoji="0" lang="ru-RU" b="1" i="0" u="none" strike="noStrike" cap="none" normalizeH="0" baseline="0" dirty="0" smtClean="0">
                <a:ln>
                  <a:noFill/>
                </a:ln>
                <a:solidFill>
                  <a:srgbClr val="00B050"/>
                </a:solidFill>
                <a:effectLst/>
                <a:latin typeface="Courier New" pitchFamily="49" charset="0"/>
                <a:cs typeface="Courier New" pitchFamily="49" charset="0"/>
              </a:rPr>
              <a:t> </a:t>
            </a:r>
            <a:r>
              <a:rPr kumimoji="0" lang="ru-RU" b="0" i="0" u="none" strike="noStrike" cap="none" normalizeH="0" baseline="0" dirty="0" smtClean="0">
                <a:ln>
                  <a:noFill/>
                </a:ln>
                <a:solidFill>
                  <a:srgbClr val="00B050"/>
                </a:solidFill>
                <a:effectLst/>
                <a:latin typeface="Courier New" pitchFamily="49" charset="0"/>
                <a:cs typeface="Courier New" pitchFamily="49" charset="0"/>
              </a:rPr>
              <a:t>(</a:t>
            </a:r>
            <a:r>
              <a:rPr kumimoji="0" lang="ru-RU" b="1" i="0" u="none" strike="noStrike" cap="none" normalizeH="0" baseline="0" dirty="0" err="1" smtClean="0">
                <a:ln>
                  <a:noFill/>
                </a:ln>
                <a:solidFill>
                  <a:srgbClr val="00B050"/>
                </a:solidFill>
                <a:effectLst/>
                <a:latin typeface="Courier New" pitchFamily="49" charset="0"/>
                <a:cs typeface="Courier New" pitchFamily="49" charset="0"/>
              </a:rPr>
              <a:t>message</a:t>
            </a:r>
            <a:r>
              <a:rPr kumimoji="0" lang="ru-RU" b="1" i="0" u="none" strike="noStrike" cap="none" normalizeH="0" baseline="0" dirty="0" smtClean="0">
                <a:ln>
                  <a:noFill/>
                </a:ln>
                <a:solidFill>
                  <a:srgbClr val="00B050"/>
                </a:solidFill>
                <a:effectLst/>
                <a:latin typeface="Courier New" pitchFamily="49" charset="0"/>
                <a:cs typeface="Courier New" pitchFamily="49" charset="0"/>
              </a:rPr>
              <a:t> </a:t>
            </a:r>
            <a:r>
              <a:rPr kumimoji="0" lang="ru-RU" b="0" i="0" u="none" strike="noStrike" cap="none" normalizeH="0" baseline="0" dirty="0" smtClean="0">
                <a:ln>
                  <a:noFill/>
                </a:ln>
                <a:solidFill>
                  <a:srgbClr val="00B05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00B050"/>
                </a:solidFill>
                <a:effectLst/>
                <a:latin typeface="Courier New" pitchFamily="49" charset="0"/>
                <a:cs typeface="Courier New" pitchFamily="49" charset="0"/>
              </a:rPr>
              <a:t>null</a:t>
            </a:r>
            <a:r>
              <a:rPr kumimoji="0" lang="ru-RU" b="0" i="0" u="none" strike="noStrike" cap="none" normalizeH="0" baseline="0" dirty="0" smtClean="0">
                <a:ln>
                  <a:noFill/>
                </a:ln>
                <a:solidFill>
                  <a:srgbClr val="00B050"/>
                </a:solidFill>
                <a:effectLst/>
                <a:latin typeface="Courier New" pitchFamily="49" charset="0"/>
                <a:cs typeface="Courier New" pitchFamily="49" charset="0"/>
              </a:rPr>
              <a:t>) {</a:t>
            </a:r>
            <a:br>
              <a:rPr kumimoji="0" lang="ru-RU" b="0" i="0" u="none" strike="noStrike" cap="none" normalizeH="0" baseline="0" dirty="0" smtClean="0">
                <a:ln>
                  <a:noFill/>
                </a:ln>
                <a:solidFill>
                  <a:srgbClr val="00B050"/>
                </a:solidFill>
                <a:effectLst/>
                <a:latin typeface="Courier New" pitchFamily="49" charset="0"/>
                <a:cs typeface="Courier New" pitchFamily="49" charset="0"/>
              </a:rPr>
            </a:br>
            <a:r>
              <a:rPr kumimoji="0" lang="ru-RU" b="0" i="0" u="none" strike="noStrike" cap="none" normalizeH="0" baseline="0" dirty="0" smtClean="0">
                <a:ln>
                  <a:noFill/>
                </a:ln>
                <a:solidFill>
                  <a:srgbClr val="00B050"/>
                </a:solidFill>
                <a:effectLst/>
                <a:latin typeface="Courier New" pitchFamily="49" charset="0"/>
                <a:cs typeface="Courier New" pitchFamily="49" charset="0"/>
              </a:rPr>
              <a:t>                </a:t>
            </a:r>
            <a:r>
              <a:rPr kumimoji="0" lang="ru-RU" b="0" i="0" u="none" strike="noStrike" cap="none" normalizeH="0" baseline="0" dirty="0" err="1" smtClean="0">
                <a:ln>
                  <a:noFill/>
                </a:ln>
                <a:solidFill>
                  <a:srgbClr val="00B050"/>
                </a:solidFill>
                <a:effectLst/>
                <a:latin typeface="Courier New" pitchFamily="49" charset="0"/>
                <a:cs typeface="Courier New" pitchFamily="49" charset="0"/>
              </a:rPr>
              <a:t>wait</a:t>
            </a:r>
            <a:r>
              <a:rPr kumimoji="0" lang="ru-RU" b="0" i="0" u="none" strike="noStrike" cap="none" normalizeH="0" baseline="0" dirty="0" smtClean="0">
                <a:ln>
                  <a:noFill/>
                </a:ln>
                <a:solidFill>
                  <a:srgbClr val="00B050"/>
                </a:solidFill>
                <a:effectLst/>
                <a:latin typeface="Courier New" pitchFamily="49" charset="0"/>
                <a:cs typeface="Courier New" pitchFamily="49" charset="0"/>
              </a:rPr>
              <a:t>();</a:t>
            </a:r>
            <a:br>
              <a:rPr kumimoji="0" lang="ru-RU" b="0" i="0" u="none" strike="noStrike" cap="none" normalizeH="0" baseline="0" dirty="0" smtClean="0">
                <a:ln>
                  <a:noFill/>
                </a:ln>
                <a:solidFill>
                  <a:srgbClr val="00B050"/>
                </a:solidFill>
                <a:effectLst/>
                <a:latin typeface="Courier New" pitchFamily="49" charset="0"/>
                <a:cs typeface="Courier New" pitchFamily="49" charset="0"/>
              </a:rPr>
            </a:br>
            <a:r>
              <a:rPr kumimoji="0" lang="ru-RU" b="0" i="0" u="none" strike="noStrike" cap="none" normalizeH="0" baseline="0" dirty="0" smtClean="0">
                <a:ln>
                  <a:noFill/>
                </a:ln>
                <a:solidFill>
                  <a:srgbClr val="00B050"/>
                </a:solidFill>
                <a:effectLst/>
                <a:latin typeface="Courier New" pitchFamily="49" charset="0"/>
                <a:cs typeface="Courier New" pitchFamily="49" charset="0"/>
              </a:rPr>
              <a:t>            }</a:t>
            </a:r>
            <a:br>
              <a:rPr kumimoji="0" lang="ru-RU" b="0" i="0" u="none" strike="noStrike" cap="none" normalizeH="0" baseline="0" dirty="0" smtClean="0">
                <a:ln>
                  <a:noFill/>
                </a:ln>
                <a:solidFill>
                  <a:srgbClr val="00B05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System.</a:t>
            </a:r>
            <a:r>
              <a:rPr kumimoji="0" lang="ru-RU" b="1" i="1" u="none" strike="noStrike" cap="none" normalizeH="0" baseline="0" dirty="0" err="1" smtClean="0">
                <a:ln>
                  <a:noFill/>
                </a:ln>
                <a:solidFill>
                  <a:srgbClr val="660E7A"/>
                </a:solidFill>
                <a:effectLst/>
                <a:latin typeface="Courier New" pitchFamily="49" charset="0"/>
                <a:cs typeface="Courier New" pitchFamily="49" charset="0"/>
              </a:rPr>
              <a:t>out</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.println</a:t>
            </a:r>
            <a:r>
              <a:rPr kumimoji="0" 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b="1" i="0" u="none" strike="noStrike" cap="none" normalizeH="0" baseline="0" dirty="0" err="1" smtClean="0">
                <a:ln>
                  <a:noFill/>
                </a:ln>
                <a:solidFill>
                  <a:srgbClr val="008000"/>
                </a:solidFill>
                <a:effectLst/>
                <a:latin typeface="Courier New" pitchFamily="49" charset="0"/>
                <a:cs typeface="Courier New" pitchFamily="49" charset="0"/>
              </a:rPr>
              <a:t>Recv</a:t>
            </a:r>
            <a:r>
              <a:rPr kumimoji="0" lang="ru-RU" b="1" i="0" u="none" strike="noStrike" cap="none" normalizeH="0" baseline="0" dirty="0" smtClean="0">
                <a:ln>
                  <a:noFill/>
                </a:ln>
                <a:solidFill>
                  <a:srgbClr val="008000"/>
                </a:solidFill>
                <a:effectLst/>
                <a:latin typeface="Courier New" pitchFamily="49" charset="0"/>
                <a:cs typeface="Courier New" pitchFamily="49" charset="0"/>
              </a:rPr>
              <a:t>: " </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660E7A"/>
                </a:solidFill>
                <a:effectLst/>
                <a:latin typeface="Courier New" pitchFamily="49" charset="0"/>
                <a:cs typeface="Courier New" pitchFamily="49" charset="0"/>
              </a:rPr>
              <a:t>message</a:t>
            </a:r>
            <a:r>
              <a:rPr kumimoji="0" 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catch</a:t>
            </a:r>
            <a:r>
              <a:rPr kumimoji="0" 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b="0" i="0" u="none" strike="noStrike" cap="none" normalizeH="0" baseline="0" dirty="0" err="1" smtClean="0">
                <a:ln>
                  <a:noFill/>
                </a:ln>
                <a:solidFill>
                  <a:srgbClr val="000000"/>
                </a:solidFill>
                <a:effectLst/>
                <a:latin typeface="Courier New" pitchFamily="49" charset="0"/>
                <a:cs typeface="Courier New" pitchFamily="49" charset="0"/>
              </a:rPr>
              <a:t>InterruptedException</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e) {</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905664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0" indent="0"/>
            <a:r>
              <a:rPr lang="ru-RU" sz="2000" dirty="0" smtClean="0">
                <a:solidFill>
                  <a:schemeClr val="tx1"/>
                </a:solidFill>
              </a:rPr>
              <a:t>Отправим сообщение получателю:</a:t>
            </a:r>
            <a:endParaRPr lang="en-US" sz="2000" dirty="0" smtClean="0">
              <a:solidFill>
                <a:schemeClr val="tx1"/>
              </a:solidFill>
            </a:endParaRPr>
          </a:p>
          <a:p>
            <a:pPr marL="0" indent="0"/>
            <a:endParaRPr lang="ru-RU" dirty="0" smtClean="0">
              <a:solidFill>
                <a:schemeClr val="tx1"/>
              </a:solidFill>
            </a:endParaRPr>
          </a:p>
          <a:p>
            <a:pPr marL="0" indent="0"/>
            <a:endParaRPr lang="en-US" dirty="0" smtClean="0">
              <a:solidFill>
                <a:schemeClr val="tx1"/>
              </a:solidFill>
            </a:endParaRPr>
          </a:p>
          <a:p>
            <a:pPr marL="285750" indent="-285750">
              <a:buFont typeface="Arial" pitchFamily="34" charset="0"/>
              <a:buChar char="•"/>
            </a:pPr>
            <a:endParaRPr lang="ru-RU" dirty="0" smtClean="0">
              <a:solidFill>
                <a:schemeClr val="tx1"/>
              </a:solidFill>
            </a:endParaRPr>
          </a:p>
          <a:p>
            <a:pPr marL="285750" indent="-285750">
              <a:buFont typeface="Arial" pitchFamily="34" charset="0"/>
              <a:buChar char="•"/>
            </a:pPr>
            <a:endParaRPr lang="ru-RU" dirty="0" smtClean="0">
              <a:solidFill>
                <a:schemeClr val="tx1"/>
              </a:solidFill>
            </a:endParaRPr>
          </a:p>
          <a:p>
            <a:pPr marL="285750" indent="-285750">
              <a:buFont typeface="Arial" pitchFamily="34" charset="0"/>
              <a:buChar char="•"/>
            </a:pPr>
            <a:endParaRPr lang="ru-RU" dirty="0" smtClean="0">
              <a:solidFill>
                <a:schemeClr val="tx1"/>
              </a:solidFill>
            </a:endParaRPr>
          </a:p>
          <a:p>
            <a:pPr marL="285750" indent="-285750">
              <a:buFont typeface="Arial" pitchFamily="34" charset="0"/>
              <a:buChar char="•"/>
            </a:pPr>
            <a:endParaRPr lang="ru-RU" dirty="0" smtClean="0">
              <a:solidFill>
                <a:schemeClr val="tx1"/>
              </a:solidFill>
            </a:endParaRPr>
          </a:p>
          <a:p>
            <a:pPr marL="0" indent="0"/>
            <a:endParaRPr lang="en-US" dirty="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Правильное взаимодействие</a:t>
            </a:r>
            <a:endParaRPr lang="ru-RU" dirty="0"/>
          </a:p>
        </p:txBody>
      </p:sp>
      <p:sp>
        <p:nvSpPr>
          <p:cNvPr id="4" name="Rectangle 1"/>
          <p:cNvSpPr>
            <a:spLocks noChangeArrowheads="1"/>
          </p:cNvSpPr>
          <p:nvPr/>
        </p:nvSpPr>
        <p:spPr bwMode="auto">
          <a:xfrm>
            <a:off x="276372" y="1491630"/>
            <a:ext cx="6494085" cy="1938992"/>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sendMessage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message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B050"/>
                </a:solidFill>
                <a:effectLst/>
                <a:latin typeface="Courier New" pitchFamily="49" charset="0"/>
                <a:cs typeface="Courier New" pitchFamily="49" charset="0"/>
              </a:rPr>
              <a:t>synchronized</a:t>
            </a:r>
            <a:r>
              <a:rPr kumimoji="0" lang="ru-RU" sz="2000" b="1" i="0" u="none" strike="noStrike" cap="none" normalizeH="0" baseline="0" dirty="0" smtClean="0">
                <a:ln>
                  <a:noFill/>
                </a:ln>
                <a:solidFill>
                  <a:srgbClr val="00B05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B05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B050"/>
                </a:solidFill>
                <a:effectLst/>
                <a:latin typeface="Courier New" pitchFamily="49" charset="0"/>
                <a:cs typeface="Courier New" pitchFamily="49" charset="0"/>
              </a:rPr>
              <a:t>this</a:t>
            </a:r>
            <a:r>
              <a:rPr kumimoji="0" lang="ru-RU" sz="2000" b="0" i="0" u="none" strike="noStrike" cap="none" normalizeH="0" baseline="0" dirty="0" smtClean="0">
                <a:ln>
                  <a:noFill/>
                </a:ln>
                <a:solidFill>
                  <a:srgbClr val="00B05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B050"/>
                </a:solidFill>
                <a:effectLst/>
                <a:latin typeface="Courier New" pitchFamily="49" charset="0"/>
                <a:cs typeface="Courier New" pitchFamily="49" charset="0"/>
              </a:rPr>
              <a:t>this</a:t>
            </a:r>
            <a:r>
              <a:rPr kumimoji="0" lang="ru-RU" sz="2000" b="0" i="0" u="none" strike="noStrike" cap="none" normalizeH="0" baseline="0" dirty="0" err="1" smtClean="0">
                <a:ln>
                  <a:noFill/>
                </a:ln>
                <a:solidFill>
                  <a:srgbClr val="00B05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B050"/>
                </a:solidFill>
                <a:effectLst/>
                <a:latin typeface="Courier New" pitchFamily="49" charset="0"/>
                <a:cs typeface="Courier New" pitchFamily="49" charset="0"/>
              </a:rPr>
              <a:t>message</a:t>
            </a:r>
            <a:r>
              <a:rPr kumimoji="0" lang="ru-RU" sz="2000" b="1" i="0" u="none" strike="noStrike" cap="none" normalizeH="0" baseline="0" dirty="0" smtClean="0">
                <a:ln>
                  <a:noFill/>
                </a:ln>
                <a:solidFill>
                  <a:srgbClr val="00B05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B05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B050"/>
                </a:solidFill>
                <a:effectLst/>
                <a:latin typeface="Courier New" pitchFamily="49" charset="0"/>
                <a:cs typeface="Courier New" pitchFamily="49" charset="0"/>
              </a:rPr>
              <a:t>message</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B050"/>
                </a:solidFill>
                <a:effectLst/>
                <a:latin typeface="Courier New" pitchFamily="49" charset="0"/>
                <a:cs typeface="Courier New" pitchFamily="49" charset="0"/>
              </a:rPr>
              <a:t>notify</a:t>
            </a:r>
            <a:r>
              <a:rPr kumimoji="0" lang="ru-RU" sz="2000" b="0" i="0" u="none" strike="noStrike" cap="none" normalizeH="0" baseline="0" dirty="0" smtClean="0">
                <a:ln>
                  <a:noFill/>
                </a:ln>
                <a:solidFill>
                  <a:srgbClr val="00B050"/>
                </a:solidFill>
                <a:effectLst/>
                <a:latin typeface="Courier New" pitchFamily="49" charset="0"/>
                <a:cs typeface="Courier New" pitchFamily="49" charset="0"/>
              </a:rPr>
              <a: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293943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pPr marL="285750" indent="-285750">
              <a:buFont typeface="Arial" pitchFamily="34" charset="0"/>
              <a:buChar char="•"/>
            </a:pPr>
            <a:r>
              <a:rPr lang="en-US" sz="2000" dirty="0" smtClean="0">
                <a:solidFill>
                  <a:srgbClr val="00B050"/>
                </a:solidFill>
              </a:rPr>
              <a:t>Wait</a:t>
            </a:r>
            <a:r>
              <a:rPr lang="en-US" sz="2000" dirty="0" smtClean="0">
                <a:solidFill>
                  <a:schemeClr val="tx1"/>
                </a:solidFill>
              </a:rPr>
              <a:t> </a:t>
            </a:r>
            <a:r>
              <a:rPr lang="ru-RU" sz="2000" dirty="0" smtClean="0">
                <a:solidFill>
                  <a:schemeClr val="tx1"/>
                </a:solidFill>
              </a:rPr>
              <a:t>позволяет избежать </a:t>
            </a:r>
            <a:r>
              <a:rPr lang="en-US" sz="2000" dirty="0" smtClean="0">
                <a:solidFill>
                  <a:schemeClr val="tx1"/>
                </a:solidFill>
              </a:rPr>
              <a:t>busy waiting </a:t>
            </a:r>
            <a:r>
              <a:rPr lang="ru-RU" sz="2000" dirty="0" smtClean="0">
                <a:solidFill>
                  <a:schemeClr val="tx1"/>
                </a:solidFill>
              </a:rPr>
              <a:t>для интересуемого события и прерывает поток</a:t>
            </a:r>
          </a:p>
          <a:p>
            <a:pPr marL="285750" indent="-285750">
              <a:buFont typeface="Arial" pitchFamily="34" charset="0"/>
              <a:buChar char="•"/>
            </a:pPr>
            <a:r>
              <a:rPr lang="en-US" sz="2000" dirty="0" smtClean="0">
                <a:solidFill>
                  <a:srgbClr val="00B050"/>
                </a:solidFill>
              </a:rPr>
              <a:t>Wait</a:t>
            </a:r>
            <a:r>
              <a:rPr lang="en-US" sz="2000" dirty="0" smtClean="0">
                <a:solidFill>
                  <a:schemeClr val="tx1"/>
                </a:solidFill>
              </a:rPr>
              <a:t> </a:t>
            </a:r>
            <a:r>
              <a:rPr lang="ru-RU" sz="2000" dirty="0" smtClean="0">
                <a:solidFill>
                  <a:schemeClr val="tx1"/>
                </a:solidFill>
              </a:rPr>
              <a:t>обязан быть вызван в </a:t>
            </a:r>
            <a:r>
              <a:rPr lang="en-US" sz="2000" dirty="0" smtClean="0">
                <a:solidFill>
                  <a:srgbClr val="00B050"/>
                </a:solidFill>
              </a:rPr>
              <a:t>synchronized </a:t>
            </a:r>
            <a:r>
              <a:rPr lang="ru-RU" sz="2000" dirty="0" smtClean="0">
                <a:solidFill>
                  <a:schemeClr val="tx1"/>
                </a:solidFill>
              </a:rPr>
              <a:t>блоке</a:t>
            </a:r>
            <a:r>
              <a:rPr lang="en-US" sz="2000" dirty="0" smtClean="0">
                <a:solidFill>
                  <a:schemeClr val="tx1"/>
                </a:solidFill>
              </a:rPr>
              <a:t>, </a:t>
            </a:r>
            <a:r>
              <a:rPr lang="ru-RU" sz="2000" dirty="0" smtClean="0">
                <a:solidFill>
                  <a:schemeClr val="tx1"/>
                </a:solidFill>
              </a:rPr>
              <a:t>иначе </a:t>
            </a:r>
            <a:r>
              <a:rPr lang="en-US" sz="2000" dirty="0" err="1" smtClean="0">
                <a:solidFill>
                  <a:srgbClr val="FF0000"/>
                </a:solidFill>
              </a:rPr>
              <a:t>IllegalMonitorStateException</a:t>
            </a:r>
            <a:endParaRPr lang="en-US" sz="2000" dirty="0" smtClean="0">
              <a:solidFill>
                <a:srgbClr val="FF0000"/>
              </a:solidFill>
            </a:endParaRPr>
          </a:p>
          <a:p>
            <a:pPr marL="285750" indent="-285750">
              <a:buFont typeface="Arial" pitchFamily="34" charset="0"/>
              <a:buChar char="•"/>
            </a:pPr>
            <a:r>
              <a:rPr lang="en-US" sz="2000" dirty="0" smtClean="0">
                <a:solidFill>
                  <a:srgbClr val="00B050"/>
                </a:solidFill>
              </a:rPr>
              <a:t>Wait</a:t>
            </a:r>
            <a:r>
              <a:rPr lang="en-US" sz="2000" dirty="0" smtClean="0">
                <a:solidFill>
                  <a:srgbClr val="FF0000"/>
                </a:solidFill>
              </a:rPr>
              <a:t> </a:t>
            </a:r>
            <a:r>
              <a:rPr lang="ru-RU" sz="2000" dirty="0" smtClean="0">
                <a:solidFill>
                  <a:schemeClr val="tx1"/>
                </a:solidFill>
              </a:rPr>
              <a:t>и </a:t>
            </a:r>
            <a:r>
              <a:rPr lang="en-US" sz="2000" dirty="0">
                <a:solidFill>
                  <a:srgbClr val="00B050"/>
                </a:solidFill>
              </a:rPr>
              <a:t>synchronized </a:t>
            </a:r>
            <a:r>
              <a:rPr lang="ru-RU" sz="2000" dirty="0" smtClean="0">
                <a:solidFill>
                  <a:schemeClr val="tx1"/>
                </a:solidFill>
              </a:rPr>
              <a:t>должны быть вызваны на одном и том же объекте</a:t>
            </a:r>
          </a:p>
          <a:p>
            <a:pPr marL="0" indent="0"/>
            <a:endParaRPr lang="en-US"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0" indent="0"/>
            <a:endParaRPr lang="en-US" sz="2000" dirty="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Важно - </a:t>
            </a:r>
            <a:r>
              <a:rPr lang="en-US" dirty="0" smtClean="0"/>
              <a:t>wait</a:t>
            </a:r>
            <a:endParaRPr lang="ru-RU" dirty="0"/>
          </a:p>
        </p:txBody>
      </p:sp>
    </p:spTree>
    <p:extLst>
      <p:ext uri="{BB962C8B-B14F-4D97-AF65-F5344CB8AC3E}">
        <p14:creationId xmlns:p14="http://schemas.microsoft.com/office/powerpoint/2010/main" val="21792265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pPr marL="285750" indent="-285750">
              <a:buFont typeface="Arial" pitchFamily="34" charset="0"/>
              <a:buChar char="•"/>
            </a:pPr>
            <a:r>
              <a:rPr lang="en-US" sz="2000" dirty="0" smtClean="0">
                <a:solidFill>
                  <a:srgbClr val="00B050"/>
                </a:solidFill>
              </a:rPr>
              <a:t>Wait</a:t>
            </a:r>
            <a:r>
              <a:rPr lang="en-US" sz="2000" dirty="0" smtClean="0">
                <a:solidFill>
                  <a:schemeClr val="tx1"/>
                </a:solidFill>
              </a:rPr>
              <a:t> </a:t>
            </a:r>
            <a:r>
              <a:rPr lang="ru-RU" sz="2000" dirty="0" smtClean="0">
                <a:solidFill>
                  <a:schemeClr val="tx1"/>
                </a:solidFill>
              </a:rPr>
              <a:t>блокирует поток до тех пор пока из другого не вызовут </a:t>
            </a:r>
            <a:r>
              <a:rPr lang="en-US" sz="2000" dirty="0" smtClean="0">
                <a:solidFill>
                  <a:srgbClr val="00B050"/>
                </a:solidFill>
              </a:rPr>
              <a:t>notify</a:t>
            </a:r>
            <a:r>
              <a:rPr lang="en-US" sz="2000" dirty="0" smtClean="0">
                <a:solidFill>
                  <a:schemeClr val="tx1"/>
                </a:solidFill>
              </a:rPr>
              <a:t> </a:t>
            </a:r>
            <a:r>
              <a:rPr lang="ru-RU" sz="2000" dirty="0" smtClean="0">
                <a:solidFill>
                  <a:schemeClr val="tx1"/>
                </a:solidFill>
              </a:rPr>
              <a:t>или </a:t>
            </a:r>
            <a:r>
              <a:rPr lang="en-US" sz="2000" dirty="0" err="1" smtClean="0">
                <a:solidFill>
                  <a:srgbClr val="00B050"/>
                </a:solidFill>
              </a:rPr>
              <a:t>notifyAll</a:t>
            </a:r>
            <a:r>
              <a:rPr lang="en-US" sz="2000" dirty="0" smtClean="0">
                <a:solidFill>
                  <a:srgbClr val="00B050"/>
                </a:solidFill>
              </a:rPr>
              <a:t> </a:t>
            </a:r>
          </a:p>
          <a:p>
            <a:pPr marL="285750" indent="-285750">
              <a:buFont typeface="Arial" pitchFamily="34" charset="0"/>
              <a:buChar char="•"/>
            </a:pPr>
            <a:r>
              <a:rPr lang="en-US" sz="2000" dirty="0" smtClean="0">
                <a:solidFill>
                  <a:srgbClr val="00B050"/>
                </a:solidFill>
              </a:rPr>
              <a:t>Wait</a:t>
            </a:r>
            <a:r>
              <a:rPr lang="en-US" sz="2000" dirty="0" smtClean="0">
                <a:solidFill>
                  <a:schemeClr val="tx1"/>
                </a:solidFill>
              </a:rPr>
              <a:t> </a:t>
            </a:r>
            <a:r>
              <a:rPr lang="ru-RU" sz="2000" dirty="0" smtClean="0">
                <a:solidFill>
                  <a:schemeClr val="tx1"/>
                </a:solidFill>
              </a:rPr>
              <a:t>вызванный в синхронном методе внутри себя отпускает блокировку</a:t>
            </a:r>
          </a:p>
          <a:p>
            <a:pPr marL="285750" indent="-285750">
              <a:buFont typeface="Arial" pitchFamily="34" charset="0"/>
              <a:buChar char="•"/>
            </a:pPr>
            <a:r>
              <a:rPr lang="en-US" sz="2000" dirty="0" smtClean="0">
                <a:solidFill>
                  <a:srgbClr val="00B050"/>
                </a:solidFill>
              </a:rPr>
              <a:t>Wait</a:t>
            </a:r>
            <a:r>
              <a:rPr lang="en-US" sz="2000" dirty="0" smtClean="0">
                <a:solidFill>
                  <a:schemeClr val="tx1"/>
                </a:solidFill>
              </a:rPr>
              <a:t> </a:t>
            </a:r>
            <a:r>
              <a:rPr lang="ru-RU" sz="2000" dirty="0" smtClean="0">
                <a:solidFill>
                  <a:schemeClr val="tx1"/>
                </a:solidFill>
              </a:rPr>
              <a:t>без параметра ожидает вечно</a:t>
            </a:r>
          </a:p>
          <a:p>
            <a:pPr marL="285750" indent="-285750">
              <a:buFont typeface="Arial" pitchFamily="34" charset="0"/>
              <a:buChar char="•"/>
            </a:pPr>
            <a:r>
              <a:rPr lang="en-US" sz="2000" dirty="0" smtClean="0">
                <a:solidFill>
                  <a:srgbClr val="00B050"/>
                </a:solidFill>
              </a:rPr>
              <a:t>Wait</a:t>
            </a:r>
            <a:r>
              <a:rPr lang="en-US" sz="2000" dirty="0" smtClean="0">
                <a:solidFill>
                  <a:schemeClr val="tx1"/>
                </a:solidFill>
              </a:rPr>
              <a:t> </a:t>
            </a:r>
            <a:r>
              <a:rPr lang="ru-RU" sz="2000" dirty="0" smtClean="0">
                <a:solidFill>
                  <a:schemeClr val="tx1"/>
                </a:solidFill>
              </a:rPr>
              <a:t>с параметром ожидает заданное кол-во миллисекунд</a:t>
            </a:r>
          </a:p>
          <a:p>
            <a:pPr marL="0" indent="0"/>
            <a:endParaRPr lang="en-US"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0" indent="0"/>
            <a:endParaRPr lang="en-US" sz="2000" dirty="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Важно - </a:t>
            </a:r>
            <a:r>
              <a:rPr lang="en-US" dirty="0" smtClean="0"/>
              <a:t>wait</a:t>
            </a:r>
            <a:endParaRPr lang="ru-RU" dirty="0"/>
          </a:p>
        </p:txBody>
      </p:sp>
    </p:spTree>
    <p:extLst>
      <p:ext uri="{BB962C8B-B14F-4D97-AF65-F5344CB8AC3E}">
        <p14:creationId xmlns:p14="http://schemas.microsoft.com/office/powerpoint/2010/main" val="28342228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pPr marL="285750" indent="-285750">
              <a:buFont typeface="Arial" pitchFamily="34" charset="0"/>
              <a:buChar char="•"/>
            </a:pPr>
            <a:r>
              <a:rPr lang="en-US" sz="2000" dirty="0" smtClean="0">
                <a:solidFill>
                  <a:srgbClr val="00B050"/>
                </a:solidFill>
              </a:rPr>
              <a:t>Wait</a:t>
            </a:r>
            <a:r>
              <a:rPr lang="en-US" sz="2000" dirty="0" smtClean="0">
                <a:solidFill>
                  <a:schemeClr val="tx1"/>
                </a:solidFill>
              </a:rPr>
              <a:t> </a:t>
            </a:r>
            <a:r>
              <a:rPr lang="ru-RU" sz="2000" dirty="0" smtClean="0">
                <a:solidFill>
                  <a:schemeClr val="tx1"/>
                </a:solidFill>
              </a:rPr>
              <a:t>может быть прерван, когда прерывается поток – выкидывается </a:t>
            </a:r>
            <a:r>
              <a:rPr lang="en-US" sz="2000" dirty="0" err="1" smtClean="0">
                <a:solidFill>
                  <a:srgbClr val="00B050"/>
                </a:solidFill>
              </a:rPr>
              <a:t>InterruptedException</a:t>
            </a:r>
            <a:endParaRPr lang="en-US" sz="2000" dirty="0" smtClean="0">
              <a:solidFill>
                <a:srgbClr val="00B050"/>
              </a:solidFill>
            </a:endParaRPr>
          </a:p>
          <a:p>
            <a:pPr marL="285750" indent="-285750">
              <a:buFont typeface="Arial" pitchFamily="34" charset="0"/>
              <a:buChar char="•"/>
            </a:pPr>
            <a:r>
              <a:rPr lang="en-US" sz="2000" dirty="0" smtClean="0">
                <a:solidFill>
                  <a:srgbClr val="00B050"/>
                </a:solidFill>
              </a:rPr>
              <a:t>Wait </a:t>
            </a:r>
            <a:r>
              <a:rPr lang="ru-RU" sz="2000" dirty="0" smtClean="0">
                <a:solidFill>
                  <a:schemeClr val="tx1"/>
                </a:solidFill>
              </a:rPr>
              <a:t>на некоторых платформах может быть прерван по причине </a:t>
            </a:r>
            <a:r>
              <a:rPr lang="en-US" sz="2000" dirty="0" smtClean="0">
                <a:solidFill>
                  <a:schemeClr val="tx1"/>
                </a:solidFill>
              </a:rPr>
              <a:t>Spurious Wake-Up</a:t>
            </a:r>
            <a:endParaRPr lang="ru-RU" sz="2000" dirty="0" smtClean="0">
              <a:solidFill>
                <a:schemeClr val="tx1"/>
              </a:solidFill>
            </a:endParaRPr>
          </a:p>
          <a:p>
            <a:pPr marL="285750" indent="-285750">
              <a:buFont typeface="Arial" pitchFamily="34" charset="0"/>
              <a:buChar char="•"/>
            </a:pPr>
            <a:r>
              <a:rPr lang="en-US" sz="2000" dirty="0" smtClean="0">
                <a:solidFill>
                  <a:srgbClr val="00B050"/>
                </a:solidFill>
              </a:rPr>
              <a:t>Wait</a:t>
            </a:r>
            <a:r>
              <a:rPr lang="en-US" sz="2000" dirty="0" smtClean="0">
                <a:solidFill>
                  <a:schemeClr val="tx1"/>
                </a:solidFill>
              </a:rPr>
              <a:t> </a:t>
            </a:r>
            <a:r>
              <a:rPr lang="ru-RU" sz="2000" dirty="0" smtClean="0">
                <a:solidFill>
                  <a:schemeClr val="tx1"/>
                </a:solidFill>
              </a:rPr>
              <a:t>должен работать вместе с проверкой интересуемого условия в цикле</a:t>
            </a:r>
          </a:p>
          <a:p>
            <a:pPr marL="285750" indent="-285750">
              <a:buFont typeface="Arial" pitchFamily="34" charset="0"/>
              <a:buChar char="•"/>
            </a:pPr>
            <a:r>
              <a:rPr lang="ru-RU" sz="2000" dirty="0" smtClean="0">
                <a:solidFill>
                  <a:schemeClr val="tx1"/>
                </a:solidFill>
              </a:rPr>
              <a:t>Проверка условия должна быть под монитором во избежание проблемы потерянного сигнала</a:t>
            </a:r>
          </a:p>
          <a:p>
            <a:pPr marL="0" indent="0"/>
            <a:endParaRPr lang="en-US"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0" indent="0"/>
            <a:endParaRPr lang="en-US" sz="2000" dirty="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Важно - </a:t>
            </a:r>
            <a:r>
              <a:rPr lang="en-US" dirty="0" smtClean="0"/>
              <a:t>wait</a:t>
            </a:r>
            <a:endParaRPr lang="ru-RU" dirty="0"/>
          </a:p>
        </p:txBody>
      </p:sp>
    </p:spTree>
    <p:extLst>
      <p:ext uri="{BB962C8B-B14F-4D97-AF65-F5344CB8AC3E}">
        <p14:creationId xmlns:p14="http://schemas.microsoft.com/office/powerpoint/2010/main" val="28342228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pPr marL="285750" indent="-285750">
              <a:buFont typeface="Arial" pitchFamily="34" charset="0"/>
              <a:buChar char="•"/>
            </a:pPr>
            <a:r>
              <a:rPr lang="en-US" sz="2000" dirty="0">
                <a:solidFill>
                  <a:srgbClr val="00B050"/>
                </a:solidFill>
              </a:rPr>
              <a:t>Notify </a:t>
            </a:r>
            <a:r>
              <a:rPr lang="ru-RU" sz="2000" dirty="0">
                <a:solidFill>
                  <a:srgbClr val="00B050"/>
                </a:solidFill>
              </a:rPr>
              <a:t>и </a:t>
            </a:r>
            <a:r>
              <a:rPr lang="en-US" sz="2000" dirty="0" err="1">
                <a:solidFill>
                  <a:srgbClr val="00B050"/>
                </a:solidFill>
              </a:rPr>
              <a:t>notifyAll</a:t>
            </a:r>
            <a:r>
              <a:rPr lang="en-US" sz="2000" dirty="0">
                <a:solidFill>
                  <a:schemeClr val="tx1"/>
                </a:solidFill>
              </a:rPr>
              <a:t> </a:t>
            </a:r>
            <a:r>
              <a:rPr lang="ru-RU" sz="2000" dirty="0" smtClean="0">
                <a:solidFill>
                  <a:schemeClr val="tx1"/>
                </a:solidFill>
              </a:rPr>
              <a:t>позволяют послать сигнал ожидающим на том же объекте потокам</a:t>
            </a:r>
          </a:p>
          <a:p>
            <a:pPr marL="285750" indent="-285750">
              <a:buFont typeface="Arial" pitchFamily="34" charset="0"/>
              <a:buChar char="•"/>
            </a:pPr>
            <a:r>
              <a:rPr lang="en-US" sz="2000" dirty="0" smtClean="0">
                <a:solidFill>
                  <a:srgbClr val="00B050"/>
                </a:solidFill>
              </a:rPr>
              <a:t>Notify</a:t>
            </a:r>
            <a:r>
              <a:rPr lang="ru-RU" sz="2000" dirty="0" smtClean="0">
                <a:solidFill>
                  <a:srgbClr val="00B050"/>
                </a:solidFill>
              </a:rPr>
              <a:t> </a:t>
            </a:r>
            <a:r>
              <a:rPr lang="ru-RU" sz="2000" dirty="0" smtClean="0">
                <a:solidFill>
                  <a:schemeClr val="tx1"/>
                </a:solidFill>
              </a:rPr>
              <a:t>посылает только один сигнал, если ожидающих потоков несколько только один получит его</a:t>
            </a:r>
          </a:p>
          <a:p>
            <a:pPr marL="285750" indent="-285750">
              <a:buFont typeface="Arial" pitchFamily="34" charset="0"/>
              <a:buChar char="•"/>
            </a:pPr>
            <a:r>
              <a:rPr lang="en-US" sz="2000" dirty="0" smtClean="0">
                <a:solidFill>
                  <a:srgbClr val="00B050"/>
                </a:solidFill>
              </a:rPr>
              <a:t>Notify </a:t>
            </a:r>
            <a:r>
              <a:rPr lang="ru-RU" sz="2000" dirty="0" smtClean="0">
                <a:solidFill>
                  <a:schemeClr val="tx1"/>
                </a:solidFill>
              </a:rPr>
              <a:t>и </a:t>
            </a:r>
            <a:r>
              <a:rPr lang="en-US" sz="2000" dirty="0" err="1" smtClean="0">
                <a:solidFill>
                  <a:srgbClr val="00B050"/>
                </a:solidFill>
              </a:rPr>
              <a:t>notifyAll</a:t>
            </a:r>
            <a:r>
              <a:rPr lang="en-US" sz="2000" dirty="0" smtClean="0">
                <a:solidFill>
                  <a:schemeClr val="tx1"/>
                </a:solidFill>
              </a:rPr>
              <a:t> </a:t>
            </a:r>
            <a:r>
              <a:rPr lang="ru-RU" sz="2000" dirty="0" smtClean="0">
                <a:solidFill>
                  <a:schemeClr val="tx1"/>
                </a:solidFill>
              </a:rPr>
              <a:t>обязан</a:t>
            </a:r>
            <a:r>
              <a:rPr lang="ru-RU" sz="2000" dirty="0">
                <a:solidFill>
                  <a:schemeClr val="tx1"/>
                </a:solidFill>
              </a:rPr>
              <a:t>ы</a:t>
            </a:r>
            <a:r>
              <a:rPr lang="ru-RU" sz="2000" dirty="0" smtClean="0">
                <a:solidFill>
                  <a:schemeClr val="tx1"/>
                </a:solidFill>
              </a:rPr>
              <a:t> быть вызваны в </a:t>
            </a:r>
            <a:r>
              <a:rPr lang="en-US" sz="2000" dirty="0" smtClean="0">
                <a:solidFill>
                  <a:srgbClr val="00B050"/>
                </a:solidFill>
              </a:rPr>
              <a:t>synchronized </a:t>
            </a:r>
            <a:r>
              <a:rPr lang="ru-RU" sz="2000" dirty="0" smtClean="0">
                <a:solidFill>
                  <a:schemeClr val="tx1"/>
                </a:solidFill>
              </a:rPr>
              <a:t>блоке</a:t>
            </a:r>
            <a:r>
              <a:rPr lang="en-US" sz="2000" dirty="0" smtClean="0">
                <a:solidFill>
                  <a:schemeClr val="tx1"/>
                </a:solidFill>
              </a:rPr>
              <a:t>, </a:t>
            </a:r>
            <a:r>
              <a:rPr lang="ru-RU" sz="2000" dirty="0" smtClean="0">
                <a:solidFill>
                  <a:schemeClr val="tx1"/>
                </a:solidFill>
              </a:rPr>
              <a:t>иначе </a:t>
            </a:r>
            <a:r>
              <a:rPr lang="en-US" sz="2000" dirty="0" err="1" smtClean="0">
                <a:solidFill>
                  <a:srgbClr val="FF0000"/>
                </a:solidFill>
              </a:rPr>
              <a:t>IllegalMonitorStateException</a:t>
            </a:r>
            <a:endParaRPr lang="ru-RU" sz="2000" dirty="0" smtClean="0">
              <a:solidFill>
                <a:srgbClr val="FF0000"/>
              </a:solidFill>
            </a:endParaRPr>
          </a:p>
          <a:p>
            <a:pPr marL="285750" indent="-285750">
              <a:buFont typeface="Arial" pitchFamily="34" charset="0"/>
              <a:buChar char="•"/>
            </a:pPr>
            <a:r>
              <a:rPr lang="en-US" sz="2000" dirty="0">
                <a:solidFill>
                  <a:srgbClr val="00B050"/>
                </a:solidFill>
              </a:rPr>
              <a:t>Notify </a:t>
            </a:r>
            <a:r>
              <a:rPr lang="ru-RU" sz="2000" dirty="0" smtClean="0">
                <a:solidFill>
                  <a:schemeClr val="tx1"/>
                </a:solidFill>
              </a:rPr>
              <a:t>и </a:t>
            </a:r>
            <a:r>
              <a:rPr lang="en-US" sz="2000" dirty="0">
                <a:solidFill>
                  <a:srgbClr val="00B050"/>
                </a:solidFill>
              </a:rPr>
              <a:t>synchronized </a:t>
            </a:r>
            <a:r>
              <a:rPr lang="ru-RU" sz="2000" dirty="0">
                <a:solidFill>
                  <a:schemeClr val="tx1"/>
                </a:solidFill>
              </a:rPr>
              <a:t>должны быть вызваны на одном и том же </a:t>
            </a:r>
            <a:r>
              <a:rPr lang="ru-RU" sz="2000" dirty="0" smtClean="0">
                <a:solidFill>
                  <a:schemeClr val="tx1"/>
                </a:solidFill>
              </a:rPr>
              <a:t>объекте</a:t>
            </a:r>
            <a:endParaRPr lang="ru-RU" sz="2000" dirty="0" smtClean="0">
              <a:solidFill>
                <a:srgbClr val="FF0000"/>
              </a:solidFill>
            </a:endParaRPr>
          </a:p>
          <a:p>
            <a:pPr marL="285750" indent="-285750">
              <a:buFont typeface="Arial" pitchFamily="34" charset="0"/>
              <a:buChar char="•"/>
            </a:pPr>
            <a:r>
              <a:rPr lang="en-US" sz="2000" dirty="0">
                <a:solidFill>
                  <a:srgbClr val="00B050"/>
                </a:solidFill>
              </a:rPr>
              <a:t>Notify </a:t>
            </a:r>
            <a:r>
              <a:rPr lang="ru-RU" sz="2000" dirty="0">
                <a:solidFill>
                  <a:srgbClr val="00B050"/>
                </a:solidFill>
              </a:rPr>
              <a:t>и </a:t>
            </a:r>
            <a:r>
              <a:rPr lang="en-US" sz="2000" dirty="0" err="1" smtClean="0">
                <a:solidFill>
                  <a:srgbClr val="00B050"/>
                </a:solidFill>
              </a:rPr>
              <a:t>notifyAll</a:t>
            </a:r>
            <a:r>
              <a:rPr lang="ru-RU" sz="2000" dirty="0" smtClean="0">
                <a:solidFill>
                  <a:srgbClr val="00B050"/>
                </a:solidFill>
              </a:rPr>
              <a:t> </a:t>
            </a:r>
            <a:r>
              <a:rPr lang="ru-RU" sz="2000" dirty="0" smtClean="0">
                <a:solidFill>
                  <a:schemeClr val="tx1"/>
                </a:solidFill>
              </a:rPr>
              <a:t>предварительно проставляют посылаемое событие</a:t>
            </a:r>
          </a:p>
          <a:p>
            <a:pPr marL="0" indent="0"/>
            <a:endParaRPr lang="en-US"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0" indent="0"/>
            <a:endParaRPr lang="en-US" sz="2000" dirty="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Важно - </a:t>
            </a:r>
            <a:r>
              <a:rPr lang="en-US" dirty="0" smtClean="0"/>
              <a:t>Notify and </a:t>
            </a:r>
            <a:r>
              <a:rPr lang="en-US" dirty="0" err="1" smtClean="0"/>
              <a:t>notifyAll</a:t>
            </a:r>
            <a:endParaRPr lang="ru-RU" dirty="0"/>
          </a:p>
        </p:txBody>
      </p:sp>
    </p:spTree>
    <p:extLst>
      <p:ext uri="{BB962C8B-B14F-4D97-AF65-F5344CB8AC3E}">
        <p14:creationId xmlns:p14="http://schemas.microsoft.com/office/powerpoint/2010/main" val="280164675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0" indent="0"/>
            <a:endParaRPr lang="en-US" dirty="0" smtClean="0">
              <a:solidFill>
                <a:schemeClr val="tx1"/>
              </a:solidFill>
            </a:endParaRPr>
          </a:p>
          <a:p>
            <a:pPr marL="285750" indent="-285750">
              <a:buFont typeface="Arial" pitchFamily="34" charset="0"/>
              <a:buChar char="•"/>
            </a:pPr>
            <a:endParaRPr lang="ru-RU" dirty="0" smtClean="0">
              <a:solidFill>
                <a:schemeClr val="tx1"/>
              </a:solidFill>
            </a:endParaRPr>
          </a:p>
          <a:p>
            <a:pPr marL="285750" indent="-285750">
              <a:buFont typeface="Arial" pitchFamily="34" charset="0"/>
              <a:buChar char="•"/>
            </a:pPr>
            <a:endParaRPr lang="ru-RU" dirty="0" smtClean="0">
              <a:solidFill>
                <a:schemeClr val="tx1"/>
              </a:solidFill>
            </a:endParaRPr>
          </a:p>
          <a:p>
            <a:pPr marL="285750" indent="-285750">
              <a:buFont typeface="Arial" pitchFamily="34" charset="0"/>
              <a:buChar char="•"/>
            </a:pPr>
            <a:endParaRPr lang="ru-RU" dirty="0" smtClean="0">
              <a:solidFill>
                <a:schemeClr val="tx1"/>
              </a:solidFill>
            </a:endParaRPr>
          </a:p>
          <a:p>
            <a:pPr marL="285750" indent="-285750">
              <a:buFont typeface="Arial" pitchFamily="34" charset="0"/>
              <a:buChar char="•"/>
            </a:pPr>
            <a:endParaRPr lang="ru-RU" dirty="0" smtClean="0">
              <a:solidFill>
                <a:schemeClr val="tx1"/>
              </a:solidFill>
            </a:endParaRPr>
          </a:p>
          <a:p>
            <a:pPr marL="0" indent="0"/>
            <a:endParaRPr lang="en-US" dirty="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Проблемы конкурентного кода - </a:t>
            </a:r>
            <a:r>
              <a:rPr lang="en-US" dirty="0" smtClean="0"/>
              <a:t>deadlock</a:t>
            </a:r>
            <a:endParaRPr lang="ru-RU" dirty="0"/>
          </a:p>
        </p:txBody>
      </p:sp>
      <p:pic>
        <p:nvPicPr>
          <p:cNvPr id="41986" name="Picture 2" descr="https://2.bp.blogspot.com/-63RZ-BTlAFs/VfGeHMnGdFI/AAAAAAAADuw/gwqtrVliMsM/w1200-h630-p-nu/Deadlock%2Bof%2BThread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699542"/>
            <a:ext cx="7955169" cy="4176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73992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pPr marL="0" indent="0"/>
            <a:r>
              <a:rPr lang="ru-RU" sz="2000" dirty="0" smtClean="0">
                <a:solidFill>
                  <a:srgbClr val="FF0000"/>
                </a:solidFill>
              </a:rPr>
              <a:t>Голод потоков </a:t>
            </a:r>
            <a:r>
              <a:rPr lang="ru-RU" sz="2000" dirty="0" smtClean="0">
                <a:solidFill>
                  <a:schemeClr val="tx1"/>
                </a:solidFill>
              </a:rPr>
              <a:t>– ситуация, когда один поток регулярно не может получить доступ к общему ресурсу и не может прогрессировать дальше из-за этого.</a:t>
            </a:r>
          </a:p>
          <a:p>
            <a:pPr marL="0" indent="0"/>
            <a:endParaRPr lang="ru-RU" sz="2000" dirty="0">
              <a:solidFill>
                <a:schemeClr val="tx1"/>
              </a:solidFill>
            </a:endParaRPr>
          </a:p>
          <a:p>
            <a:pPr marL="0" indent="0"/>
            <a:r>
              <a:rPr lang="ru-RU" sz="2000" dirty="0" smtClean="0">
                <a:solidFill>
                  <a:schemeClr val="tx1"/>
                </a:solidFill>
              </a:rPr>
              <a:t>Возникает когда жадный поток очень часто и на </a:t>
            </a:r>
            <a:r>
              <a:rPr lang="ru-RU" sz="2000" dirty="0" smtClean="0">
                <a:solidFill>
                  <a:srgbClr val="FF0000"/>
                </a:solidFill>
              </a:rPr>
              <a:t>долго</a:t>
            </a:r>
            <a:r>
              <a:rPr lang="ru-RU" sz="2000" dirty="0" smtClean="0">
                <a:solidFill>
                  <a:schemeClr val="tx1"/>
                </a:solidFill>
              </a:rPr>
              <a:t> захватывает доступ к общему ресурсу.</a:t>
            </a:r>
          </a:p>
          <a:p>
            <a:pPr marL="0" indent="0"/>
            <a:r>
              <a:rPr lang="ru-RU" sz="2000" dirty="0" smtClean="0">
                <a:solidFill>
                  <a:schemeClr val="tx1"/>
                </a:solidFill>
              </a:rPr>
              <a:t>Или когда равнозначные потоки имею разные приоритеты.</a:t>
            </a:r>
            <a:endParaRPr lang="en-US"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0" indent="0"/>
            <a:endParaRPr lang="en-US" sz="2000" dirty="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Проблемы конкурентного кода - </a:t>
            </a:r>
            <a:r>
              <a:rPr lang="en-US" dirty="0" smtClean="0"/>
              <a:t>starvation</a:t>
            </a:r>
            <a:endParaRPr lang="ru-RU" dirty="0"/>
          </a:p>
        </p:txBody>
      </p:sp>
    </p:spTree>
    <p:extLst>
      <p:ext uri="{BB962C8B-B14F-4D97-AF65-F5344CB8AC3E}">
        <p14:creationId xmlns:p14="http://schemas.microsoft.com/office/powerpoint/2010/main" val="35102400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Autofit/>
          </a:bodyPr>
          <a:lstStyle/>
          <a:p>
            <a:r>
              <a:rPr lang="ru-RU" sz="2000" dirty="0" smtClean="0"/>
              <a:t>Снимать будем по 10 единиц, 5 раз, пока баланс не иссякнет. </a:t>
            </a:r>
          </a:p>
          <a:p>
            <a:endParaRPr lang="ru-RU" sz="2000" dirty="0"/>
          </a:p>
          <a:p>
            <a:endParaRPr lang="ru-RU" sz="2000" dirty="0"/>
          </a:p>
          <a:p>
            <a:endParaRPr lang="ru-RU" sz="2000" dirty="0" smtClean="0"/>
          </a:p>
          <a:p>
            <a:endParaRPr lang="ru-RU" sz="2000" dirty="0"/>
          </a:p>
          <a:p>
            <a:endParaRPr lang="ru-RU" sz="2000" dirty="0" smtClean="0"/>
          </a:p>
          <a:p>
            <a:endParaRPr lang="ru-RU" sz="2000" dirty="0"/>
          </a:p>
          <a:p>
            <a:endParaRPr lang="ru-RU" sz="2000" dirty="0" smtClean="0"/>
          </a:p>
          <a:p>
            <a:endParaRPr lang="ru-RU" sz="2000" dirty="0" smtClean="0">
              <a:solidFill>
                <a:srgbClr val="FF0000"/>
              </a:solidFill>
            </a:endParaRPr>
          </a:p>
          <a:p>
            <a:r>
              <a:rPr lang="ru-RU" sz="2000" dirty="0" smtClean="0">
                <a:solidFill>
                  <a:schemeClr val="tx1"/>
                </a:solidFill>
              </a:rPr>
              <a:t>Какой будет вывод у программы, если запустить в 2 потока?</a:t>
            </a:r>
            <a:endParaRPr lang="ru-RU" sz="2000" dirty="0">
              <a:solidFill>
                <a:schemeClr val="tx1"/>
              </a:solidFill>
            </a:endParaRPr>
          </a:p>
          <a:p>
            <a:endParaRPr lang="ru-RU" sz="2000" dirty="0" smtClean="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пример</a:t>
            </a:r>
            <a:endParaRPr lang="ru-RU" dirty="0"/>
          </a:p>
        </p:txBody>
      </p:sp>
      <p:sp>
        <p:nvSpPr>
          <p:cNvPr id="5" name="Rectangle 2"/>
          <p:cNvSpPr>
            <a:spLocks noChangeArrowheads="1"/>
          </p:cNvSpPr>
          <p:nvPr/>
        </p:nvSpPr>
        <p:spPr bwMode="auto">
          <a:xfrm>
            <a:off x="251520" y="1491630"/>
            <a:ext cx="8802410" cy="2554545"/>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run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for</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int</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x = </a:t>
            </a:r>
            <a:r>
              <a:rPr kumimoji="0" lang="ru-RU" sz="2000" b="0" i="0" u="none" strike="noStrike" cap="none" normalizeH="0" baseline="0" dirty="0" smtClean="0">
                <a:ln>
                  <a:noFill/>
                </a:ln>
                <a:solidFill>
                  <a:srgbClr val="0000FF"/>
                </a:solidFill>
                <a:effectLst/>
                <a:latin typeface="Courier New" pitchFamily="49" charset="0"/>
                <a:cs typeface="Courier New" pitchFamily="49" charset="0"/>
              </a:rPr>
              <a:t>0</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x &lt; </a:t>
            </a:r>
            <a:r>
              <a:rPr kumimoji="0" lang="ru-RU" sz="2000" b="0" i="0" u="none" strike="noStrike" cap="none" normalizeH="0" baseline="0" dirty="0" smtClean="0">
                <a:ln>
                  <a:noFill/>
                </a:ln>
                <a:solidFill>
                  <a:srgbClr val="0000FF"/>
                </a:solidFill>
                <a:effectLst/>
                <a:latin typeface="Courier New" pitchFamily="49" charset="0"/>
                <a:cs typeface="Courier New" pitchFamily="49" charset="0"/>
              </a:rPr>
              <a:t>5</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x++)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B050"/>
                </a:solidFill>
                <a:effectLst/>
                <a:latin typeface="Courier New" pitchFamily="49" charset="0"/>
                <a:cs typeface="Courier New" pitchFamily="49" charset="0"/>
              </a:rPr>
              <a:t>makeWithdrawal</a:t>
            </a:r>
            <a:r>
              <a:rPr kumimoji="0" lang="ru-RU" sz="2000" b="0" i="0" u="none" strike="noStrike" cap="none" normalizeH="0" baseline="0" dirty="0" smtClean="0">
                <a:ln>
                  <a:noFill/>
                </a:ln>
                <a:solidFill>
                  <a:srgbClr val="00B050"/>
                </a:solidFill>
                <a:effectLst/>
                <a:latin typeface="Courier New" pitchFamily="49" charset="0"/>
                <a:cs typeface="Courier New" pitchFamily="49" charset="0"/>
              </a:rPr>
              <a:t>(10);</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0080"/>
                </a:solidFill>
                <a:effectLst/>
                <a:latin typeface="Courier New" pitchFamily="49" charset="0"/>
                <a:cs typeface="Courier New" pitchFamily="49" charset="0"/>
              </a:rPr>
              <a:t>if</a:t>
            </a:r>
            <a:r>
              <a:rPr kumimoji="0" 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FF0000"/>
                </a:solidFill>
                <a:effectLst/>
                <a:latin typeface="Courier New" pitchFamily="49" charset="0"/>
                <a:cs typeface="Courier New" pitchFamily="49" charset="0"/>
              </a:rPr>
              <a:t>acct</a:t>
            </a:r>
            <a:r>
              <a:rPr kumimoji="0" lang="ru-RU" sz="2000" b="0" i="0" u="none" strike="noStrike" cap="none" normalizeH="0" baseline="0" dirty="0" err="1" smtClean="0">
                <a:ln>
                  <a:noFill/>
                </a:ln>
                <a:solidFill>
                  <a:srgbClr val="FF0000"/>
                </a:solidFill>
                <a:effectLst/>
                <a:latin typeface="Courier New" pitchFamily="49" charset="0"/>
                <a:cs typeface="Courier New" pitchFamily="49" charset="0"/>
              </a:rPr>
              <a:t>.getBalance</a:t>
            </a:r>
            <a:r>
              <a:rPr kumimoji="0" lang="ru-RU" sz="2000" b="0" i="0" u="none" strike="noStrike" cap="none" normalizeH="0" baseline="0" dirty="0" smtClean="0">
                <a:ln>
                  <a:noFill/>
                </a:ln>
                <a:solidFill>
                  <a:srgbClr val="FF0000"/>
                </a:solidFill>
                <a:effectLst/>
                <a:latin typeface="Courier New" pitchFamily="49" charset="0"/>
                <a:cs typeface="Courier New" pitchFamily="49" charset="0"/>
              </a:rPr>
              <a:t>() &lt; 0</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System.</a:t>
            </a:r>
            <a:r>
              <a:rPr kumimoji="0" lang="ru-RU" sz="2000" b="1" i="1" u="none" strike="noStrike" cap="none" normalizeH="0" baseline="0" dirty="0" err="1" smtClean="0">
                <a:ln>
                  <a:noFill/>
                </a:ln>
                <a:solidFill>
                  <a:srgbClr val="660E7A"/>
                </a:solidFill>
                <a:effectLst/>
                <a:latin typeface="Courier New" pitchFamily="49" charset="0"/>
                <a:cs typeface="Courier New" pitchFamily="49" charset="0"/>
              </a:rPr>
              <a:t>out</a:t>
            </a:r>
            <a:r>
              <a:rPr kumimoji="0" lang="ru-RU" sz="2000" b="0" i="0" u="none" strike="noStrike" cap="none" normalizeH="0" baseline="0" dirty="0" err="1" smtClean="0">
                <a:ln>
                  <a:noFill/>
                </a:ln>
                <a:solidFill>
                  <a:srgbClr val="000000"/>
                </a:solidFill>
                <a:effectLst/>
                <a:latin typeface="Courier New" pitchFamily="49" charset="0"/>
                <a:cs typeface="Courier New" pitchFamily="49" charset="0"/>
              </a:rPr>
              <a:t>.println</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account</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is</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2000" b="1" i="0" u="none" strike="noStrike" cap="none" normalizeH="0" baseline="0" dirty="0" err="1" smtClean="0">
                <a:ln>
                  <a:noFill/>
                </a:ln>
                <a:solidFill>
                  <a:srgbClr val="008000"/>
                </a:solidFill>
                <a:effectLst/>
                <a:latin typeface="Courier New" pitchFamily="49" charset="0"/>
                <a:cs typeface="Courier New" pitchFamily="49" charset="0"/>
              </a:rPr>
              <a:t>overdrawn</a:t>
            </a:r>
            <a:r>
              <a:rPr kumimoji="0" lang="ru-RU" sz="20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2000" b="0" i="0" u="none" strike="noStrike" cap="none" normalizeH="0" baseline="0" dirty="0" smtClean="0">
                <a:ln>
                  <a:noFill/>
                </a:ln>
                <a:solidFill>
                  <a:srgbClr val="000000"/>
                </a:solidFill>
                <a:effectLst/>
                <a:latin typeface="Courier New" pitchFamily="49" charset="0"/>
                <a:cs typeface="Courier New" pitchFamily="49" charset="0"/>
              </a:rPr>
              <a:t>}    </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9097693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pPr marL="0" indent="0"/>
            <a:r>
              <a:rPr lang="en-US" sz="2000" dirty="0" err="1" smtClean="0">
                <a:solidFill>
                  <a:srgbClr val="FF0000"/>
                </a:solidFill>
              </a:rPr>
              <a:t>Livelock</a:t>
            </a:r>
            <a:r>
              <a:rPr lang="ru-RU" sz="2000" dirty="0" smtClean="0">
                <a:solidFill>
                  <a:srgbClr val="FF0000"/>
                </a:solidFill>
              </a:rPr>
              <a:t> </a:t>
            </a:r>
            <a:r>
              <a:rPr lang="ru-RU" sz="2000" dirty="0" smtClean="0">
                <a:solidFill>
                  <a:schemeClr val="tx1"/>
                </a:solidFill>
              </a:rPr>
              <a:t>– ситуация, когда поток, который не в </a:t>
            </a:r>
            <a:r>
              <a:rPr lang="en-US" sz="2000" dirty="0" smtClean="0">
                <a:solidFill>
                  <a:schemeClr val="tx1"/>
                </a:solidFill>
              </a:rPr>
              <a:t>blocked </a:t>
            </a:r>
            <a:r>
              <a:rPr lang="ru-RU" sz="2000" dirty="0" smtClean="0">
                <a:solidFill>
                  <a:schemeClr val="tx1"/>
                </a:solidFill>
              </a:rPr>
              <a:t>состоянии не может прогрессировать дальше, выполняя операцию, которая постоянно не успешна.</a:t>
            </a: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0" indent="0"/>
            <a:endParaRPr lang="en-US" sz="2000" dirty="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Проблемы конкурентного кода - </a:t>
            </a:r>
            <a:r>
              <a:rPr lang="en-US" dirty="0" err="1" smtClean="0"/>
              <a:t>livelock</a:t>
            </a:r>
            <a:endParaRPr lang="ru-RU" dirty="0"/>
          </a:p>
        </p:txBody>
      </p:sp>
    </p:spTree>
    <p:extLst>
      <p:ext uri="{BB962C8B-B14F-4D97-AF65-F5344CB8AC3E}">
        <p14:creationId xmlns:p14="http://schemas.microsoft.com/office/powerpoint/2010/main" val="34480576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pPr marL="342900" indent="-342900">
              <a:buFont typeface="Arial" pitchFamily="34" charset="0"/>
              <a:buChar char="•"/>
            </a:pPr>
            <a:r>
              <a:rPr lang="en-US" sz="2000" dirty="0">
                <a:solidFill>
                  <a:schemeClr val="tx1"/>
                </a:solidFill>
              </a:rPr>
              <a:t>“Thinking in Java” Bruce </a:t>
            </a:r>
            <a:r>
              <a:rPr lang="en-US" sz="2000" dirty="0" err="1">
                <a:solidFill>
                  <a:schemeClr val="tx1"/>
                </a:solidFill>
              </a:rPr>
              <a:t>Eckel</a:t>
            </a:r>
            <a:r>
              <a:rPr lang="en-US" sz="2000" dirty="0">
                <a:solidFill>
                  <a:schemeClr val="tx1"/>
                </a:solidFill>
              </a:rPr>
              <a:t> </a:t>
            </a:r>
          </a:p>
          <a:p>
            <a:pPr marL="342900" indent="-342900">
              <a:buFont typeface="Arial" pitchFamily="34" charset="0"/>
              <a:buChar char="•"/>
            </a:pPr>
            <a:r>
              <a:rPr lang="en-US" sz="2000" dirty="0">
                <a:solidFill>
                  <a:schemeClr val="tx1"/>
                </a:solidFill>
              </a:rPr>
              <a:t>“Java Concurrency In Practice”</a:t>
            </a:r>
          </a:p>
          <a:p>
            <a:pPr marL="342900" indent="-342900">
              <a:buFont typeface="Arial" pitchFamily="34" charset="0"/>
              <a:buChar char="•"/>
            </a:pPr>
            <a:r>
              <a:rPr lang="en-US" sz="2000" dirty="0">
                <a:solidFill>
                  <a:schemeClr val="tx1"/>
                </a:solidFill>
              </a:rPr>
              <a:t>“SCJP Sun Certified Programmer for Java 7 Study Guide”</a:t>
            </a:r>
            <a:endParaRPr lang="ru-RU" sz="2000" dirty="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0" indent="0"/>
            <a:endParaRPr lang="en-US" sz="2000" dirty="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Список литературы</a:t>
            </a:r>
            <a:endParaRPr lang="ru-RU" dirty="0"/>
          </a:p>
        </p:txBody>
      </p:sp>
    </p:spTree>
    <p:extLst>
      <p:ext uri="{BB962C8B-B14F-4D97-AF65-F5344CB8AC3E}">
        <p14:creationId xmlns:p14="http://schemas.microsoft.com/office/powerpoint/2010/main" val="236916859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pPr marL="0" indent="0"/>
            <a:r>
              <a:rPr lang="ru-RU" sz="2000" dirty="0" smtClean="0">
                <a:solidFill>
                  <a:schemeClr val="tx1"/>
                </a:solidFill>
              </a:rPr>
              <a:t>Написать свою реализацию </a:t>
            </a:r>
            <a:r>
              <a:rPr lang="en-US" sz="2000" dirty="0" err="1" smtClean="0">
                <a:solidFill>
                  <a:schemeClr val="tx1"/>
                </a:solidFill>
              </a:rPr>
              <a:t>ThreadPool</a:t>
            </a:r>
            <a:r>
              <a:rPr lang="ru-RU" sz="2000" dirty="0" smtClean="0">
                <a:solidFill>
                  <a:schemeClr val="tx1"/>
                </a:solidFill>
              </a:rPr>
              <a:t>.</a:t>
            </a: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285750" indent="-285750">
              <a:buFont typeface="Arial" pitchFamily="34" charset="0"/>
              <a:buChar char="•"/>
            </a:pPr>
            <a:endParaRPr lang="ru-RU" sz="2000" dirty="0" smtClean="0">
              <a:solidFill>
                <a:schemeClr val="tx1"/>
              </a:solidFill>
            </a:endParaRPr>
          </a:p>
          <a:p>
            <a:pPr marL="0" indent="0"/>
            <a:endParaRPr lang="en-US" sz="2000" dirty="0">
              <a:solidFill>
                <a:schemeClr val="tx1"/>
              </a:solidFill>
            </a:endParaRPr>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задание</a:t>
            </a:r>
            <a:endParaRPr lang="ru-RU" dirty="0"/>
          </a:p>
        </p:txBody>
      </p:sp>
    </p:spTree>
    <p:extLst>
      <p:ext uri="{BB962C8B-B14F-4D97-AF65-F5344CB8AC3E}">
        <p14:creationId xmlns:p14="http://schemas.microsoft.com/office/powerpoint/2010/main" val="292928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Autofit/>
          </a:bodyPr>
          <a:lstStyle/>
          <a:p>
            <a:endParaRPr lang="ru-RU" sz="2000" dirty="0" smtClean="0"/>
          </a:p>
          <a:p>
            <a:endParaRPr lang="ru-RU" sz="2000" dirty="0"/>
          </a:p>
          <a:p>
            <a:endParaRPr lang="ru-RU" sz="2000" dirty="0" smtClean="0"/>
          </a:p>
          <a:p>
            <a:endParaRPr lang="ru-RU" sz="2000" dirty="0"/>
          </a:p>
          <a:p>
            <a:endParaRPr lang="ru-RU" sz="2000" dirty="0" smtClean="0"/>
          </a:p>
          <a:p>
            <a:endParaRPr lang="ru-RU" sz="2000" dirty="0"/>
          </a:p>
          <a:p>
            <a:endParaRPr lang="ru-RU" sz="2000" dirty="0" smtClean="0"/>
          </a:p>
          <a:p>
            <a:r>
              <a:rPr lang="ru-RU" sz="2000" dirty="0" smtClean="0"/>
              <a:t>Это проблема известна как «</a:t>
            </a:r>
            <a:r>
              <a:rPr lang="ru-RU" sz="2000" dirty="0" smtClean="0">
                <a:solidFill>
                  <a:srgbClr val="FF0000"/>
                </a:solidFill>
              </a:rPr>
              <a:t>гонка за ресурсами</a:t>
            </a:r>
            <a:r>
              <a:rPr lang="ru-RU" sz="2000" dirty="0" smtClean="0"/>
              <a:t>» когда, несколько потоков пытаются получить доступ к одному и тому же ресурсу и приводит к «порче» ресурса.</a:t>
            </a:r>
            <a:endParaRPr lang="ru-RU" sz="2000" dirty="0"/>
          </a:p>
          <a:p>
            <a:endParaRPr lang="ru-RU" sz="2000" dirty="0"/>
          </a:p>
          <a:p>
            <a:endParaRPr lang="ru-RU" sz="2000" dirty="0" smtClean="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a:t>пример</a:t>
            </a:r>
          </a:p>
        </p:txBody>
      </p:sp>
      <p:sp>
        <p:nvSpPr>
          <p:cNvPr id="4" name="Прямоугольник 3"/>
          <p:cNvSpPr/>
          <p:nvPr/>
        </p:nvSpPr>
        <p:spPr>
          <a:xfrm>
            <a:off x="323528" y="843558"/>
            <a:ext cx="7776864" cy="2246769"/>
          </a:xfrm>
          <a:prstGeom prst="rect">
            <a:avLst/>
          </a:prstGeom>
          <a:ln>
            <a:solidFill>
              <a:schemeClr val="accent1"/>
            </a:solidFill>
          </a:ln>
        </p:spPr>
        <p:txBody>
          <a:bodyPr wrap="square">
            <a:spAutoFit/>
          </a:bodyPr>
          <a:lstStyle/>
          <a:p>
            <a:r>
              <a:rPr lang="en-US" sz="2000" dirty="0">
                <a:solidFill>
                  <a:srgbClr val="FF0000"/>
                </a:solidFill>
              </a:rPr>
              <a:t>account is overdrawn!</a:t>
            </a:r>
          </a:p>
          <a:p>
            <a:r>
              <a:rPr lang="en-US" sz="2000" dirty="0"/>
              <a:t>Not enough in account for Thread-1 to </a:t>
            </a:r>
            <a:r>
              <a:rPr lang="en-US" sz="2000" dirty="0">
                <a:solidFill>
                  <a:srgbClr val="FF0000"/>
                </a:solidFill>
              </a:rPr>
              <a:t>withdraw -10</a:t>
            </a:r>
          </a:p>
          <a:p>
            <a:r>
              <a:rPr lang="en-US" sz="2000" dirty="0">
                <a:solidFill>
                  <a:srgbClr val="FF0000"/>
                </a:solidFill>
              </a:rPr>
              <a:t>account is overdrawn!</a:t>
            </a:r>
          </a:p>
          <a:p>
            <a:r>
              <a:rPr lang="en-US" sz="2000" dirty="0"/>
              <a:t>Not enough in account for Thread-0 to </a:t>
            </a:r>
            <a:r>
              <a:rPr lang="en-US" sz="2000" dirty="0">
                <a:solidFill>
                  <a:srgbClr val="FF0000"/>
                </a:solidFill>
              </a:rPr>
              <a:t>withdraw -10</a:t>
            </a:r>
          </a:p>
          <a:p>
            <a:r>
              <a:rPr lang="en-US" sz="2000" dirty="0"/>
              <a:t>account is overdrawn!</a:t>
            </a:r>
          </a:p>
          <a:p>
            <a:endParaRPr lang="en-US" sz="2000" dirty="0"/>
          </a:p>
          <a:p>
            <a:r>
              <a:rPr lang="en-US" sz="2000" dirty="0"/>
              <a:t>Process finished with exit code 0</a:t>
            </a:r>
            <a:endParaRPr lang="ru-RU" sz="2000" dirty="0"/>
          </a:p>
        </p:txBody>
      </p:sp>
    </p:spTree>
    <p:extLst>
      <p:ext uri="{BB962C8B-B14F-4D97-AF65-F5344CB8AC3E}">
        <p14:creationId xmlns:p14="http://schemas.microsoft.com/office/powerpoint/2010/main" val="14901089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t>Всё что нужно гарантировать чтобы единовременно только один поток мог выполнять код функции снятия денег </a:t>
            </a:r>
            <a:r>
              <a:rPr lang="en-US" sz="2000" dirty="0" err="1" smtClean="0"/>
              <a:t>makeWithdrawal</a:t>
            </a:r>
            <a:r>
              <a:rPr lang="ru-RU" sz="2000" dirty="0" smtClean="0"/>
              <a:t>.</a:t>
            </a:r>
          </a:p>
          <a:p>
            <a:endParaRPr lang="ru-RU" sz="2000" dirty="0" smtClean="0"/>
          </a:p>
          <a:p>
            <a:r>
              <a:rPr lang="ru-RU" sz="2000" dirty="0" smtClean="0"/>
              <a:t>Т.е. должны гарантировать </a:t>
            </a:r>
            <a:r>
              <a:rPr lang="ru-RU" sz="2000" dirty="0" smtClean="0">
                <a:solidFill>
                  <a:srgbClr val="00B050"/>
                </a:solidFill>
              </a:rPr>
              <a:t>атомарность</a:t>
            </a:r>
            <a:r>
              <a:rPr lang="ru-RU" sz="2000" dirty="0" smtClean="0"/>
              <a:t> операции.</a:t>
            </a:r>
            <a:endParaRPr lang="ru-RU" sz="2000" dirty="0"/>
          </a:p>
          <a:p>
            <a:endParaRPr lang="ru-RU" sz="2000" dirty="0"/>
          </a:p>
          <a:p>
            <a:endParaRPr lang="ru-RU" sz="2000" dirty="0" smtClean="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решение</a:t>
            </a:r>
            <a:endParaRPr lang="ru-RU" dirty="0"/>
          </a:p>
        </p:txBody>
      </p:sp>
    </p:spTree>
    <p:extLst>
      <p:ext uri="{BB962C8B-B14F-4D97-AF65-F5344CB8AC3E}">
        <p14:creationId xmlns:p14="http://schemas.microsoft.com/office/powerpoint/2010/main" val="1376225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sz="2000" dirty="0" smtClean="0"/>
              <a:t>Что нужно сделать в </a:t>
            </a:r>
            <a:r>
              <a:rPr lang="en-US" sz="2000" dirty="0" smtClean="0"/>
              <a:t>java </a:t>
            </a:r>
            <a:r>
              <a:rPr lang="ru-RU" sz="2000" dirty="0" smtClean="0"/>
              <a:t>для достижения целей атомарности:</a:t>
            </a:r>
          </a:p>
          <a:p>
            <a:endParaRPr lang="ru-RU" sz="2000" dirty="0" smtClean="0"/>
          </a:p>
          <a:p>
            <a:pPr marL="342900" indent="-342900">
              <a:buFont typeface="+mj-lt"/>
              <a:buAutoNum type="arabicPeriod"/>
            </a:pPr>
            <a:r>
              <a:rPr lang="ru-RU" sz="2000" dirty="0" smtClean="0"/>
              <a:t>Применить модификатор доступа </a:t>
            </a:r>
            <a:r>
              <a:rPr lang="en-US" sz="2000" b="1" dirty="0" smtClean="0">
                <a:solidFill>
                  <a:srgbClr val="00B050"/>
                </a:solidFill>
              </a:rPr>
              <a:t>private</a:t>
            </a:r>
            <a:r>
              <a:rPr lang="en-US" sz="2000" dirty="0" smtClean="0"/>
              <a:t> </a:t>
            </a:r>
            <a:r>
              <a:rPr lang="ru-RU" sz="2000" dirty="0" smtClean="0"/>
              <a:t>для общих полей</a:t>
            </a:r>
          </a:p>
          <a:p>
            <a:pPr marL="342900" indent="-342900">
              <a:buFont typeface="+mj-lt"/>
              <a:buAutoNum type="arabicPeriod"/>
            </a:pPr>
            <a:r>
              <a:rPr lang="ru-RU" sz="2000" dirty="0" smtClean="0"/>
              <a:t>Синхронизировать доступ к общим полям с помощью ключевого слова </a:t>
            </a:r>
            <a:r>
              <a:rPr lang="en-US" sz="2000" b="1" dirty="0">
                <a:solidFill>
                  <a:srgbClr val="00B050"/>
                </a:solidFill>
              </a:rPr>
              <a:t>synchronized</a:t>
            </a:r>
            <a:r>
              <a:rPr lang="en-US" sz="2000" b="1" dirty="0"/>
              <a:t> </a:t>
            </a:r>
            <a:endParaRPr lang="ru-RU" sz="2000" dirty="0"/>
          </a:p>
          <a:p>
            <a:endParaRPr lang="ru-RU" sz="2000" dirty="0"/>
          </a:p>
          <a:p>
            <a:endParaRPr lang="ru-RU" sz="2000" dirty="0" smtClean="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решение</a:t>
            </a:r>
            <a:endParaRPr lang="ru-RU" dirty="0"/>
          </a:p>
        </p:txBody>
      </p:sp>
    </p:spTree>
    <p:extLst>
      <p:ext uri="{BB962C8B-B14F-4D97-AF65-F5344CB8AC3E}">
        <p14:creationId xmlns:p14="http://schemas.microsoft.com/office/powerpoint/2010/main" val="346031131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Специальное оформление">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9925</TotalTime>
  <Words>1826</Words>
  <Application>Microsoft Office PowerPoint</Application>
  <PresentationFormat>Экран (16:9)</PresentationFormat>
  <Paragraphs>489</Paragraphs>
  <Slides>62</Slides>
  <Notes>60</Notes>
  <HiddenSlides>0</HiddenSlides>
  <MMClips>0</MMClips>
  <ScaleCrop>false</ScaleCrop>
  <HeadingPairs>
    <vt:vector size="4" baseType="variant">
      <vt:variant>
        <vt:lpstr>Тема</vt:lpstr>
      </vt:variant>
      <vt:variant>
        <vt:i4>1</vt:i4>
      </vt:variant>
      <vt:variant>
        <vt:lpstr>Заголовки слайдов</vt:lpstr>
      </vt:variant>
      <vt:variant>
        <vt:i4>62</vt:i4>
      </vt:variant>
    </vt:vector>
  </HeadingPairs>
  <TitlesOfParts>
    <vt:vector size="63" baseType="lpstr">
      <vt:lpstr>1_Специальное оформление</vt:lpstr>
      <vt:lpstr>MULTITHREADING part 2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Ерусалимская Алина Витальевна</dc:creator>
  <cp:lastModifiedBy>User</cp:lastModifiedBy>
  <cp:revision>659</cp:revision>
  <dcterms:created xsi:type="dcterms:W3CDTF">2014-01-14T11:27:58Z</dcterms:created>
  <dcterms:modified xsi:type="dcterms:W3CDTF">2016-08-13T16:46:54Z</dcterms:modified>
</cp:coreProperties>
</file>