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57"/>
  </p:notesMasterIdLst>
  <p:handoutMasterIdLst>
    <p:handoutMasterId r:id="rId58"/>
  </p:handoutMasterIdLst>
  <p:sldIdLst>
    <p:sldId id="265" r:id="rId2"/>
    <p:sldId id="267" r:id="rId3"/>
    <p:sldId id="295" r:id="rId4"/>
    <p:sldId id="296" r:id="rId5"/>
    <p:sldId id="297" r:id="rId6"/>
    <p:sldId id="298" r:id="rId7"/>
    <p:sldId id="300" r:id="rId8"/>
    <p:sldId id="322" r:id="rId9"/>
    <p:sldId id="323" r:id="rId10"/>
    <p:sldId id="324" r:id="rId11"/>
    <p:sldId id="325" r:id="rId12"/>
    <p:sldId id="301" r:id="rId13"/>
    <p:sldId id="302" r:id="rId14"/>
    <p:sldId id="326" r:id="rId15"/>
    <p:sldId id="303" r:id="rId16"/>
    <p:sldId id="304" r:id="rId17"/>
    <p:sldId id="352" r:id="rId18"/>
    <p:sldId id="327" r:id="rId19"/>
    <p:sldId id="328" r:id="rId20"/>
    <p:sldId id="330" r:id="rId21"/>
    <p:sldId id="331" r:id="rId22"/>
    <p:sldId id="332" r:id="rId23"/>
    <p:sldId id="353" r:id="rId24"/>
    <p:sldId id="305" r:id="rId25"/>
    <p:sldId id="333" r:id="rId26"/>
    <p:sldId id="334" r:id="rId27"/>
    <p:sldId id="306" r:id="rId28"/>
    <p:sldId id="307" r:id="rId29"/>
    <p:sldId id="335" r:id="rId30"/>
    <p:sldId id="308" r:id="rId31"/>
    <p:sldId id="309" r:id="rId32"/>
    <p:sldId id="310" r:id="rId33"/>
    <p:sldId id="311" r:id="rId34"/>
    <p:sldId id="354" r:id="rId35"/>
    <p:sldId id="336" r:id="rId36"/>
    <p:sldId id="355" r:id="rId37"/>
    <p:sldId id="337" r:id="rId38"/>
    <p:sldId id="338" r:id="rId39"/>
    <p:sldId id="312" r:id="rId40"/>
    <p:sldId id="313" r:id="rId41"/>
    <p:sldId id="339" r:id="rId42"/>
    <p:sldId id="314" r:id="rId43"/>
    <p:sldId id="340" r:id="rId44"/>
    <p:sldId id="341" r:id="rId45"/>
    <p:sldId id="315" r:id="rId46"/>
    <p:sldId id="316" r:id="rId47"/>
    <p:sldId id="317" r:id="rId48"/>
    <p:sldId id="318" r:id="rId49"/>
    <p:sldId id="319" r:id="rId50"/>
    <p:sldId id="356" r:id="rId51"/>
    <p:sldId id="350" r:id="rId52"/>
    <p:sldId id="357" r:id="rId53"/>
    <p:sldId id="351" r:id="rId54"/>
    <p:sldId id="342" r:id="rId55"/>
    <p:sldId id="348" r:id="rId5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61AD3A"/>
    <a:srgbClr val="00703C"/>
    <a:srgbClr val="72A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0" autoAdjust="0"/>
    <p:restoredTop sz="84029" autoAdjust="0"/>
  </p:normalViewPr>
  <p:slideViewPr>
    <p:cSldViewPr>
      <p:cViewPr>
        <p:scale>
          <a:sx n="100" d="100"/>
          <a:sy n="100" d="100"/>
        </p:scale>
        <p:origin x="-1314" y="-132"/>
      </p:cViewPr>
      <p:guideLst>
        <p:guide orient="horz" pos="1620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28AFA-2B04-4CF2-A280-3CACFA02DCDA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21173-5B62-4834-BAEB-FECAA656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20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Действия в потоке </a:t>
            </a:r>
            <a:r>
              <a:rPr lang="en-US" dirty="0" smtClean="0"/>
              <a:t>T2</a:t>
            </a:r>
            <a:r>
              <a:rPr lang="en-US" baseline="0" dirty="0" smtClean="0"/>
              <a:t> </a:t>
            </a:r>
            <a:r>
              <a:rPr lang="ru-RU" baseline="0" dirty="0" smtClean="0"/>
              <a:t>выполняются после действия в потоке </a:t>
            </a:r>
            <a:r>
              <a:rPr lang="en-US" baseline="0" dirty="0" smtClean="0"/>
              <a:t>T1 (</a:t>
            </a:r>
            <a:r>
              <a:rPr lang="ru-RU" baseline="0" dirty="0" smtClean="0"/>
              <a:t>например через час</a:t>
            </a:r>
            <a:r>
              <a:rPr lang="en-US" baseline="0" dirty="0" smtClean="0"/>
              <a:t>)</a:t>
            </a:r>
            <a:r>
              <a:rPr lang="ru-RU" baseline="0" dirty="0" smtClean="0"/>
              <a:t>. Стрелка показывает последовательность действий во времени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832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Нельзя</a:t>
            </a:r>
            <a:r>
              <a:rPr lang="ru-RU" baseline="0" dirty="0" smtClean="0"/>
              <a:t> переносить инструкции, которые идут в программном порядке после чтения </a:t>
            </a:r>
            <a:r>
              <a:rPr lang="en-US" baseline="0" dirty="0" smtClean="0"/>
              <a:t>volatile </a:t>
            </a:r>
            <a:r>
              <a:rPr lang="ru-RU" baseline="0" dirty="0" smtClean="0"/>
              <a:t>переменной. (</a:t>
            </a:r>
            <a:r>
              <a:rPr lang="ru-RU" baseline="0" dirty="0" err="1" smtClean="0"/>
              <a:t>тк</a:t>
            </a:r>
            <a:r>
              <a:rPr lang="ru-RU" baseline="0" dirty="0" smtClean="0"/>
              <a:t> по </a:t>
            </a:r>
            <a:r>
              <a:rPr lang="en-US" baseline="0" dirty="0" smtClean="0"/>
              <a:t>JMM </a:t>
            </a:r>
            <a:r>
              <a:rPr lang="ru-RU" baseline="0" dirty="0" smtClean="0"/>
              <a:t>есть гарантия увидеть корректные значения всех переменных, которые были записаны до записи </a:t>
            </a:r>
            <a:r>
              <a:rPr lang="en-US" baseline="0" dirty="0" smtClean="0"/>
              <a:t>volatile </a:t>
            </a:r>
            <a:r>
              <a:rPr lang="ru-RU" baseline="0" dirty="0" smtClean="0"/>
              <a:t>переменной, если мы в другом потоке прочитаем эту </a:t>
            </a:r>
            <a:r>
              <a:rPr lang="en-US" baseline="0" dirty="0" smtClean="0"/>
              <a:t>volatile (</a:t>
            </a:r>
            <a:r>
              <a:rPr lang="ru-RU" baseline="0" dirty="0" smtClean="0"/>
              <a:t>см слайд 26</a:t>
            </a:r>
            <a:r>
              <a:rPr lang="en-US" baseline="0" dirty="0" smtClean="0"/>
              <a:t>)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81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Чтение</a:t>
            </a:r>
            <a:r>
              <a:rPr lang="ru-RU" baseline="0" dirty="0" smtClean="0"/>
              <a:t> и запись не </a:t>
            </a:r>
            <a:r>
              <a:rPr lang="en-US" baseline="0" dirty="0" smtClean="0"/>
              <a:t>volatile long </a:t>
            </a:r>
            <a:r>
              <a:rPr lang="ru-RU" baseline="0" dirty="0" smtClean="0"/>
              <a:t>и </a:t>
            </a:r>
            <a:r>
              <a:rPr lang="en-US" baseline="0" dirty="0" smtClean="0"/>
              <a:t>double</a:t>
            </a:r>
            <a:r>
              <a:rPr lang="ru-RU" baseline="0" dirty="0" smtClean="0"/>
              <a:t> на 32</a:t>
            </a:r>
            <a:r>
              <a:rPr lang="en-US" baseline="0" dirty="0" smtClean="0"/>
              <a:t>x </a:t>
            </a:r>
            <a:r>
              <a:rPr lang="ru-RU" baseline="0" dirty="0" smtClean="0"/>
              <a:t>разрядных архитектурах идут в </a:t>
            </a:r>
            <a:r>
              <a:rPr lang="ru-RU" dirty="0" smtClean="0"/>
              <a:t>2 операции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161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3 операции ++</a:t>
            </a:r>
            <a:r>
              <a:rPr lang="en-US" dirty="0" smtClean="0"/>
              <a:t>x:</a:t>
            </a:r>
            <a:r>
              <a:rPr lang="en-US" baseline="0" dirty="0" smtClean="0"/>
              <a:t> </a:t>
            </a:r>
            <a:r>
              <a:rPr lang="ru-RU" baseline="0" dirty="0" smtClean="0"/>
              <a:t>чтение</a:t>
            </a:r>
            <a:r>
              <a:rPr lang="en-US" baseline="0" dirty="0" smtClean="0"/>
              <a:t> x</a:t>
            </a:r>
            <a:r>
              <a:rPr lang="ru-RU" baseline="0" dirty="0" smtClean="0"/>
              <a:t>, </a:t>
            </a:r>
            <a:r>
              <a:rPr lang="en-US" baseline="0" dirty="0" smtClean="0"/>
              <a:t>x+=1</a:t>
            </a:r>
            <a:r>
              <a:rPr lang="ru-RU" baseline="0" dirty="0" smtClean="0"/>
              <a:t>, запись </a:t>
            </a:r>
            <a:r>
              <a:rPr lang="en-US" baseline="0" dirty="0" smtClean="0"/>
              <a:t>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87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запустить </a:t>
            </a:r>
            <a:r>
              <a:rPr lang="en-US" dirty="0" smtClean="0"/>
              <a:t>run </a:t>
            </a:r>
            <a:r>
              <a:rPr lang="ru-RU" dirty="0" smtClean="0"/>
              <a:t>в одном потоке, а потом в другом потоке поменять </a:t>
            </a:r>
            <a:r>
              <a:rPr lang="en-US" dirty="0" err="1" smtClean="0"/>
              <a:t>keepRunning</a:t>
            </a:r>
            <a:r>
              <a:rPr lang="en-US" dirty="0" smtClean="0"/>
              <a:t> = false</a:t>
            </a:r>
            <a:r>
              <a:rPr lang="ru-RU" dirty="0" smtClean="0"/>
              <a:t>,</a:t>
            </a:r>
            <a:r>
              <a:rPr lang="ru-RU" baseline="0" dirty="0" smtClean="0"/>
              <a:t> первый поток не обязан увидеть это изменение, </a:t>
            </a:r>
            <a:r>
              <a:rPr lang="ru-RU" baseline="0" dirty="0" err="1" smtClean="0"/>
              <a:t>тк</a:t>
            </a:r>
            <a:r>
              <a:rPr lang="ru-RU" baseline="0" dirty="0" smtClean="0"/>
              <a:t> тут нет</a:t>
            </a:r>
            <a:r>
              <a:rPr lang="en-US" baseline="0" dirty="0" smtClean="0"/>
              <a:t> </a:t>
            </a:r>
            <a:r>
              <a:rPr lang="ru-RU" baseline="0" dirty="0" smtClean="0"/>
              <a:t>отношения </a:t>
            </a:r>
            <a:r>
              <a:rPr lang="en-US" baseline="0" dirty="0" smtClean="0"/>
              <a:t>HB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741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dirty="0" smtClean="0">
                <a:solidFill>
                  <a:srgbClr val="184A7C"/>
                </a:solidFill>
              </a:rPr>
              <a:t>Ссылка на объект может вернуться быстрее завершения конструктора из-за </a:t>
            </a:r>
            <a:r>
              <a:rPr lang="en-US" altLang="ru-RU" dirty="0" smtClean="0">
                <a:solidFill>
                  <a:srgbClr val="184A7C"/>
                </a:solidFill>
              </a:rPr>
              <a:t>reordering</a:t>
            </a:r>
            <a:r>
              <a:rPr lang="ru-RU" altLang="ru-RU" dirty="0" smtClean="0">
                <a:solidFill>
                  <a:srgbClr val="184A7C"/>
                </a:solidFill>
              </a:rPr>
              <a:t>,</a:t>
            </a:r>
            <a:r>
              <a:rPr lang="ru-RU" altLang="ru-RU" baseline="0" dirty="0" smtClean="0">
                <a:solidFill>
                  <a:srgbClr val="184A7C"/>
                </a:solidFill>
              </a:rPr>
              <a:t> в результате мы работает с объектом у которого поля имеют свои </a:t>
            </a:r>
            <a:r>
              <a:rPr lang="en-US" altLang="ru-RU" baseline="0" dirty="0" smtClean="0">
                <a:solidFill>
                  <a:srgbClr val="184A7C"/>
                </a:solidFill>
              </a:rPr>
              <a:t>default </a:t>
            </a:r>
            <a:r>
              <a:rPr lang="ru-RU" altLang="ru-RU" baseline="0" dirty="0" smtClean="0">
                <a:solidFill>
                  <a:srgbClr val="184A7C"/>
                </a:solidFill>
              </a:rPr>
              <a:t>значения.</a:t>
            </a:r>
            <a:endParaRPr lang="ru-RU" altLang="ru-RU" dirty="0" smtClean="0">
              <a:solidFill>
                <a:srgbClr val="184A7C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713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713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dirty="0" smtClean="0">
                <a:solidFill>
                  <a:srgbClr val="184A7C"/>
                </a:solidFill>
              </a:rPr>
              <a:t>Ссылка на объект может вернуться быстрее завершения конструктора из-за </a:t>
            </a:r>
            <a:r>
              <a:rPr lang="en-US" altLang="ru-RU" dirty="0" smtClean="0">
                <a:solidFill>
                  <a:srgbClr val="184A7C"/>
                </a:solidFill>
              </a:rPr>
              <a:t>reordering</a:t>
            </a:r>
            <a:r>
              <a:rPr lang="ru-RU" altLang="ru-RU" dirty="0" smtClean="0">
                <a:solidFill>
                  <a:srgbClr val="184A7C"/>
                </a:solidFill>
              </a:rPr>
              <a:t>,</a:t>
            </a:r>
            <a:r>
              <a:rPr lang="ru-RU" altLang="ru-RU" baseline="0" dirty="0" smtClean="0">
                <a:solidFill>
                  <a:srgbClr val="184A7C"/>
                </a:solidFill>
              </a:rPr>
              <a:t> в результате мы работает с объектом у которого поля имеют свои </a:t>
            </a:r>
            <a:r>
              <a:rPr lang="en-US" altLang="ru-RU" baseline="0" dirty="0" smtClean="0">
                <a:solidFill>
                  <a:srgbClr val="184A7C"/>
                </a:solidFill>
              </a:rPr>
              <a:t>default </a:t>
            </a:r>
            <a:r>
              <a:rPr lang="ru-RU" altLang="ru-RU" baseline="0" dirty="0" smtClean="0">
                <a:solidFill>
                  <a:srgbClr val="184A7C"/>
                </a:solidFill>
              </a:rPr>
              <a:t>значения.</a:t>
            </a:r>
            <a:endParaRPr lang="ru-RU" altLang="ru-RU" dirty="0" smtClean="0">
              <a:solidFill>
                <a:srgbClr val="184A7C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713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Тут нет </a:t>
            </a:r>
            <a:r>
              <a:rPr lang="en-US" dirty="0" smtClean="0"/>
              <a:t>HB</a:t>
            </a:r>
            <a:r>
              <a:rPr lang="ru-RU" dirty="0" smtClean="0"/>
              <a:t>,</a:t>
            </a:r>
            <a:r>
              <a:rPr lang="ru-RU" baseline="0" dirty="0" smtClean="0"/>
              <a:t> не поможет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052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Нет</a:t>
            </a:r>
            <a:r>
              <a:rPr lang="ru-RU" baseline="0" dirty="0" smtClean="0"/>
              <a:t> </a:t>
            </a:r>
            <a:r>
              <a:rPr lang="en-US" baseline="0" dirty="0" smtClean="0"/>
              <a:t>HB</a:t>
            </a:r>
            <a:r>
              <a:rPr lang="ru-RU" baseline="0" dirty="0" smtClean="0"/>
              <a:t>, скорее всего код </a:t>
            </a:r>
            <a:r>
              <a:rPr lang="ru-RU" baseline="0" dirty="0" err="1" smtClean="0"/>
              <a:t>заинлайнится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275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Ссылка</a:t>
            </a:r>
            <a:r>
              <a:rPr lang="ru-RU" baseline="0" dirty="0" smtClean="0"/>
              <a:t> на объект </a:t>
            </a:r>
            <a:r>
              <a:rPr lang="en-US" baseline="0" dirty="0" err="1" smtClean="0"/>
              <a:t>HelloPrinter</a:t>
            </a:r>
            <a:r>
              <a:rPr lang="ru-RU" baseline="0" dirty="0" smtClean="0"/>
              <a:t> может вернуться быстрее завершения </a:t>
            </a:r>
            <a:r>
              <a:rPr lang="ru-RU" baseline="0" dirty="0" smtClean="0"/>
              <a:t>конструктора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579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Между записью и чтением переменных нет отношения </a:t>
            </a:r>
            <a:r>
              <a:rPr lang="en-US" dirty="0" smtClean="0"/>
              <a:t>happens-before</a:t>
            </a:r>
            <a:r>
              <a:rPr lang="ru-RU" dirty="0" smtClean="0"/>
              <a:t>.</a:t>
            </a:r>
            <a:r>
              <a:rPr lang="ru-RU" baseline="0" dirty="0" smtClean="0"/>
              <a:t> Поэтому нет никаких гарантий на </a:t>
            </a:r>
            <a:r>
              <a:rPr lang="en-US" baseline="0" dirty="0" smtClean="0"/>
              <a:t>visibility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188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r>
              <a:rPr lang="ru-RU" baseline="0" dirty="0" smtClean="0"/>
              <a:t> </a:t>
            </a:r>
            <a:r>
              <a:rPr lang="en-US" baseline="0" dirty="0" smtClean="0"/>
              <a:t>Holder </a:t>
            </a:r>
            <a:r>
              <a:rPr lang="ru-RU" baseline="0" dirty="0" smtClean="0"/>
              <a:t>загрузится при первом обращении к нему, а именно после вызова </a:t>
            </a:r>
            <a:r>
              <a:rPr lang="en-US" baseline="0" dirty="0" err="1" smtClean="0"/>
              <a:t>getInstance</a:t>
            </a:r>
            <a:r>
              <a:rPr lang="en-US" baseline="0" dirty="0" smtClean="0"/>
              <a:t>()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828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ru-RU" dirty="0" smtClean="0">
                <a:solidFill>
                  <a:srgbClr val="184A7C"/>
                </a:solidFill>
              </a:rPr>
              <a:t>Effectively Immutable – </a:t>
            </a:r>
            <a:r>
              <a:rPr lang="ru-RU" altLang="ru-RU" dirty="0" smtClean="0">
                <a:solidFill>
                  <a:srgbClr val="184A7C"/>
                </a:solidFill>
              </a:rPr>
              <a:t>поля не </a:t>
            </a:r>
            <a:r>
              <a:rPr lang="en-US" altLang="ru-RU" dirty="0" smtClean="0">
                <a:solidFill>
                  <a:srgbClr val="184A7C"/>
                </a:solidFill>
              </a:rPr>
              <a:t>final</a:t>
            </a:r>
            <a:r>
              <a:rPr lang="ru-RU" altLang="ru-RU" baseline="0" dirty="0" smtClean="0">
                <a:solidFill>
                  <a:srgbClr val="184A7C"/>
                </a:solidFill>
              </a:rPr>
              <a:t>, но они не меняются после завершения конструктора. </a:t>
            </a:r>
            <a:r>
              <a:rPr lang="en-US" altLang="ru-RU" baseline="0" dirty="0" err="1" smtClean="0">
                <a:solidFill>
                  <a:srgbClr val="184A7C"/>
                </a:solidFill>
              </a:rPr>
              <a:t>ThreadSafe</a:t>
            </a:r>
            <a:r>
              <a:rPr lang="en-US" altLang="ru-RU" baseline="0" dirty="0" smtClean="0">
                <a:solidFill>
                  <a:srgbClr val="184A7C"/>
                </a:solidFill>
              </a:rPr>
              <a:t> </a:t>
            </a:r>
            <a:r>
              <a:rPr lang="ru-RU" altLang="ru-RU" baseline="0" dirty="0" smtClean="0">
                <a:solidFill>
                  <a:srgbClr val="184A7C"/>
                </a:solidFill>
              </a:rPr>
              <a:t>если ссылка на объект опубликована корректно</a:t>
            </a:r>
            <a:endParaRPr lang="ru-RU" altLang="ru-RU" dirty="0" smtClean="0">
              <a:solidFill>
                <a:srgbClr val="184A7C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82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есть отношение</a:t>
            </a:r>
            <a:r>
              <a:rPr lang="ru-RU" baseline="0" dirty="0" smtClean="0"/>
              <a:t> </a:t>
            </a:r>
            <a:r>
              <a:rPr lang="en-US" baseline="0" dirty="0" smtClean="0"/>
              <a:t>HB </a:t>
            </a:r>
            <a:r>
              <a:rPr lang="ru-RU" baseline="0" dirty="0" smtClean="0"/>
              <a:t>между записью и чтением переменой </a:t>
            </a:r>
            <a:r>
              <a:rPr lang="en-US" baseline="0" dirty="0" smtClean="0"/>
              <a:t>x. </a:t>
            </a:r>
            <a:r>
              <a:rPr lang="ru-RU" baseline="0" dirty="0" smtClean="0"/>
              <a:t>А именно</a:t>
            </a:r>
            <a:r>
              <a:rPr lang="en-US" baseline="0" dirty="0" smtClean="0"/>
              <a:t>:</a:t>
            </a:r>
            <a:r>
              <a:rPr lang="ru-RU" baseline="0" dirty="0" smtClean="0"/>
              <a:t> 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HB</a:t>
            </a:r>
            <a:r>
              <a:rPr lang="ru-RU" baseline="0" dirty="0" smtClean="0"/>
              <a:t>(разблокировка </a:t>
            </a:r>
            <a:r>
              <a:rPr lang="en-US" baseline="0" dirty="0" smtClean="0"/>
              <a:t>M1; </a:t>
            </a:r>
            <a:r>
              <a:rPr lang="ru-RU" baseline="0" dirty="0" smtClean="0"/>
              <a:t>блокировка </a:t>
            </a:r>
            <a:r>
              <a:rPr lang="en-US" baseline="0" dirty="0" smtClean="0"/>
              <a:t>M1</a:t>
            </a:r>
            <a:r>
              <a:rPr lang="ru-RU" baseline="0" dirty="0" smtClean="0"/>
              <a:t>)  </a:t>
            </a:r>
            <a:r>
              <a:rPr lang="en-US" baseline="0" dirty="0" smtClean="0"/>
              <a:t>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HB(</a:t>
            </a:r>
            <a:r>
              <a:rPr lang="ru-RU" baseline="0" dirty="0" smtClean="0"/>
              <a:t>запись </a:t>
            </a:r>
            <a:r>
              <a:rPr lang="en-US" baseline="0" dirty="0" smtClean="0"/>
              <a:t>X; </a:t>
            </a:r>
            <a:r>
              <a:rPr lang="ru-RU" baseline="0" dirty="0" smtClean="0"/>
              <a:t>разблокировка </a:t>
            </a:r>
            <a:r>
              <a:rPr lang="en-US" baseline="0" dirty="0" smtClean="0"/>
              <a:t>M1) – </a:t>
            </a:r>
            <a:r>
              <a:rPr lang="ru-RU" baseline="0" dirty="0" err="1" smtClean="0"/>
              <a:t>тк</a:t>
            </a:r>
            <a:r>
              <a:rPr lang="ru-RU" baseline="0" dirty="0" smtClean="0"/>
              <a:t> это действия в программном порядке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HB(</a:t>
            </a:r>
            <a:r>
              <a:rPr lang="ru-RU" baseline="0" dirty="0" smtClean="0"/>
              <a:t>блокировка </a:t>
            </a:r>
            <a:r>
              <a:rPr lang="en-US" baseline="0" dirty="0" smtClean="0"/>
              <a:t>M1; </a:t>
            </a:r>
            <a:r>
              <a:rPr lang="ru-RU" baseline="0" dirty="0" smtClean="0"/>
              <a:t>чтение </a:t>
            </a:r>
            <a:r>
              <a:rPr lang="en-US" baseline="0" dirty="0" smtClean="0"/>
              <a:t>X) – </a:t>
            </a:r>
            <a:r>
              <a:rPr lang="ru-RU" baseline="0" dirty="0" err="1" smtClean="0"/>
              <a:t>тк</a:t>
            </a:r>
            <a:r>
              <a:rPr lang="ru-RU" baseline="0" dirty="0" smtClean="0"/>
              <a:t> это действия в программном порядке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По транзитивности</a:t>
            </a:r>
            <a:r>
              <a:rPr lang="en-US" baseline="0" dirty="0" smtClean="0"/>
              <a:t> HB(</a:t>
            </a:r>
            <a:r>
              <a:rPr lang="ru-RU" baseline="0" dirty="0" smtClean="0"/>
              <a:t>запись </a:t>
            </a:r>
            <a:r>
              <a:rPr lang="en-US" baseline="0" dirty="0" smtClean="0"/>
              <a:t>X, </a:t>
            </a:r>
            <a:r>
              <a:rPr lang="ru-RU" baseline="0" dirty="0" smtClean="0"/>
              <a:t>чтение </a:t>
            </a:r>
            <a:r>
              <a:rPr lang="en-US" baseline="0" dirty="0" smtClean="0"/>
              <a:t>X) – </a:t>
            </a:r>
            <a:r>
              <a:rPr lang="ru-RU" baseline="0" dirty="0" smtClean="0"/>
              <a:t>поэтому </a:t>
            </a:r>
            <a:r>
              <a:rPr lang="en-US" baseline="0" dirty="0" smtClean="0"/>
              <a:t>T2 </a:t>
            </a:r>
            <a:r>
              <a:rPr lang="ru-RU" baseline="0" dirty="0" smtClean="0"/>
              <a:t>обязан увидеть корректное значение </a:t>
            </a:r>
            <a:r>
              <a:rPr lang="en-US" baseline="0" dirty="0" smtClean="0"/>
              <a:t>X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417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нет отношение</a:t>
            </a:r>
            <a:r>
              <a:rPr lang="ru-RU" baseline="0" dirty="0" smtClean="0"/>
              <a:t> </a:t>
            </a:r>
            <a:r>
              <a:rPr lang="en-US" baseline="0" dirty="0" smtClean="0"/>
              <a:t>HB </a:t>
            </a:r>
            <a:r>
              <a:rPr lang="ru-RU" baseline="0" dirty="0" smtClean="0"/>
              <a:t>между записью и чтением переменой </a:t>
            </a:r>
            <a:r>
              <a:rPr lang="en-US" baseline="0" dirty="0" smtClean="0"/>
              <a:t>y</a:t>
            </a:r>
            <a:r>
              <a:rPr lang="ru-RU" baseline="0" dirty="0" smtClean="0"/>
              <a:t>, поэтому </a:t>
            </a:r>
            <a:r>
              <a:rPr lang="en-US" baseline="0" dirty="0" smtClean="0"/>
              <a:t>T2 </a:t>
            </a:r>
            <a:r>
              <a:rPr lang="ru-RU" baseline="0" dirty="0" smtClean="0"/>
              <a:t>не обязан увидеть корректное значение </a:t>
            </a:r>
            <a:r>
              <a:rPr lang="en-US" baseline="0" dirty="0" smtClean="0"/>
              <a:t>y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50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есть отношение</a:t>
            </a:r>
            <a:r>
              <a:rPr lang="ru-RU" baseline="0" dirty="0" smtClean="0"/>
              <a:t> </a:t>
            </a:r>
            <a:r>
              <a:rPr lang="en-US" baseline="0" dirty="0" smtClean="0"/>
              <a:t>HB </a:t>
            </a:r>
            <a:r>
              <a:rPr lang="ru-RU" baseline="0" dirty="0" smtClean="0"/>
              <a:t>между записью и чтением переменой </a:t>
            </a:r>
            <a:r>
              <a:rPr lang="en-US" baseline="0" dirty="0" smtClean="0"/>
              <a:t>y. </a:t>
            </a:r>
            <a:r>
              <a:rPr lang="ru-RU" baseline="0" dirty="0" smtClean="0"/>
              <a:t>А именно</a:t>
            </a:r>
            <a:r>
              <a:rPr lang="en-US" baseline="0" dirty="0" smtClean="0"/>
              <a:t>:</a:t>
            </a:r>
            <a:r>
              <a:rPr lang="ru-RU" baseline="0" dirty="0" smtClean="0"/>
              <a:t> 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HB</a:t>
            </a:r>
            <a:r>
              <a:rPr lang="ru-RU" baseline="0" dirty="0" smtClean="0"/>
              <a:t>(разблокировка </a:t>
            </a:r>
            <a:r>
              <a:rPr lang="en-US" baseline="0" dirty="0" smtClean="0"/>
              <a:t>M1; </a:t>
            </a:r>
            <a:r>
              <a:rPr lang="ru-RU" baseline="0" dirty="0" smtClean="0"/>
              <a:t>блокировка </a:t>
            </a:r>
            <a:r>
              <a:rPr lang="en-US" baseline="0" dirty="0" smtClean="0"/>
              <a:t>M1</a:t>
            </a:r>
            <a:r>
              <a:rPr lang="ru-RU" baseline="0" dirty="0" smtClean="0"/>
              <a:t>)  </a:t>
            </a:r>
            <a:r>
              <a:rPr lang="en-US" baseline="0" dirty="0" smtClean="0"/>
              <a:t>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HB(</a:t>
            </a:r>
            <a:r>
              <a:rPr lang="ru-RU" baseline="0" dirty="0" smtClean="0"/>
              <a:t>запись </a:t>
            </a:r>
            <a:r>
              <a:rPr lang="en-US" baseline="0" dirty="0" smtClean="0"/>
              <a:t>y; </a:t>
            </a:r>
            <a:r>
              <a:rPr lang="ru-RU" baseline="0" dirty="0" smtClean="0"/>
              <a:t>разблокировка </a:t>
            </a:r>
            <a:r>
              <a:rPr lang="en-US" baseline="0" dirty="0" smtClean="0"/>
              <a:t>M1) – </a:t>
            </a:r>
            <a:r>
              <a:rPr lang="ru-RU" baseline="0" dirty="0" err="1" smtClean="0"/>
              <a:t>тк</a:t>
            </a:r>
            <a:r>
              <a:rPr lang="ru-RU" baseline="0" dirty="0" smtClean="0"/>
              <a:t> это действия в программном порядке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HB(</a:t>
            </a:r>
            <a:r>
              <a:rPr lang="ru-RU" baseline="0" dirty="0" smtClean="0"/>
              <a:t>блокировка </a:t>
            </a:r>
            <a:r>
              <a:rPr lang="en-US" baseline="0" dirty="0" smtClean="0"/>
              <a:t>M1; </a:t>
            </a:r>
            <a:r>
              <a:rPr lang="ru-RU" baseline="0" dirty="0" smtClean="0"/>
              <a:t>чтение </a:t>
            </a:r>
            <a:r>
              <a:rPr lang="en-US" baseline="0" dirty="0" smtClean="0"/>
              <a:t>y) – </a:t>
            </a:r>
            <a:r>
              <a:rPr lang="ru-RU" baseline="0" dirty="0" err="1" smtClean="0"/>
              <a:t>тк</a:t>
            </a:r>
            <a:r>
              <a:rPr lang="ru-RU" baseline="0" dirty="0" smtClean="0"/>
              <a:t> это действия в программном порядке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По транзитивности</a:t>
            </a:r>
            <a:r>
              <a:rPr lang="en-US" baseline="0" dirty="0" smtClean="0"/>
              <a:t> HB(</a:t>
            </a:r>
            <a:r>
              <a:rPr lang="ru-RU" baseline="0" dirty="0" smtClean="0"/>
              <a:t>запись </a:t>
            </a:r>
            <a:r>
              <a:rPr lang="en-US" baseline="0" dirty="0" smtClean="0"/>
              <a:t>y, </a:t>
            </a:r>
            <a:r>
              <a:rPr lang="ru-RU" baseline="0" dirty="0" smtClean="0"/>
              <a:t>чтение </a:t>
            </a:r>
            <a:r>
              <a:rPr lang="en-US" baseline="0" dirty="0" smtClean="0"/>
              <a:t>y) – </a:t>
            </a:r>
            <a:r>
              <a:rPr lang="ru-RU" baseline="0" dirty="0" smtClean="0"/>
              <a:t>поэтому </a:t>
            </a:r>
            <a:r>
              <a:rPr lang="en-US" baseline="0" dirty="0" smtClean="0"/>
              <a:t>T2 </a:t>
            </a:r>
            <a:r>
              <a:rPr lang="ru-RU" baseline="0" dirty="0" smtClean="0"/>
              <a:t>обязан увидеть корректное значение </a:t>
            </a:r>
            <a:r>
              <a:rPr lang="en-US" baseline="0" dirty="0" smtClean="0"/>
              <a:t>y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89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есть отношение</a:t>
            </a:r>
            <a:r>
              <a:rPr lang="ru-RU" baseline="0" dirty="0" smtClean="0"/>
              <a:t> </a:t>
            </a:r>
            <a:r>
              <a:rPr lang="en-US" baseline="0" dirty="0" smtClean="0"/>
              <a:t>HB </a:t>
            </a:r>
            <a:r>
              <a:rPr lang="ru-RU" baseline="0" dirty="0" smtClean="0"/>
              <a:t>между записью и чтением переменой </a:t>
            </a:r>
            <a:r>
              <a:rPr lang="en-US" baseline="0" dirty="0" smtClean="0"/>
              <a:t>y. </a:t>
            </a:r>
            <a:r>
              <a:rPr lang="ru-RU" baseline="0" dirty="0" smtClean="0"/>
              <a:t>А именно</a:t>
            </a:r>
            <a:r>
              <a:rPr lang="en-US" baseline="0" dirty="0" smtClean="0"/>
              <a:t>:</a:t>
            </a:r>
            <a:r>
              <a:rPr lang="ru-RU" baseline="0" dirty="0" smtClean="0"/>
              <a:t> 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HB(</a:t>
            </a:r>
            <a:r>
              <a:rPr lang="ru-RU" baseline="0" dirty="0" smtClean="0"/>
              <a:t>запись</a:t>
            </a:r>
            <a:r>
              <a:rPr lang="en-US" baseline="0" dirty="0" smtClean="0"/>
              <a:t> volatile</a:t>
            </a:r>
            <a:r>
              <a:rPr lang="ru-RU" baseline="0" dirty="0" smtClean="0"/>
              <a:t> </a:t>
            </a:r>
            <a:r>
              <a:rPr lang="en-US" baseline="0" dirty="0" smtClean="0"/>
              <a:t>y; </a:t>
            </a:r>
            <a:r>
              <a:rPr lang="ru-RU" baseline="0" dirty="0" smtClean="0"/>
              <a:t>чтение </a:t>
            </a:r>
            <a:r>
              <a:rPr lang="en-US" baseline="0" dirty="0" smtClean="0"/>
              <a:t>volatile</a:t>
            </a:r>
            <a:r>
              <a:rPr lang="ru-RU" baseline="0" dirty="0" smtClean="0"/>
              <a:t> </a:t>
            </a:r>
            <a:r>
              <a:rPr lang="en-US" baseline="0" dirty="0" smtClean="0"/>
              <a:t>y) – </a:t>
            </a:r>
            <a:r>
              <a:rPr lang="ru-RU" baseline="0" dirty="0" smtClean="0"/>
              <a:t>поэтому </a:t>
            </a:r>
            <a:r>
              <a:rPr lang="en-US" baseline="0" dirty="0" smtClean="0"/>
              <a:t>T2 </a:t>
            </a:r>
            <a:r>
              <a:rPr lang="ru-RU" baseline="0" dirty="0" smtClean="0"/>
              <a:t>обязан увидеть корректное значение </a:t>
            </a:r>
            <a:r>
              <a:rPr lang="en-US" baseline="0" dirty="0" smtClean="0"/>
              <a:t>y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926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есть отношение</a:t>
            </a:r>
            <a:r>
              <a:rPr lang="ru-RU" baseline="0" dirty="0" smtClean="0"/>
              <a:t> </a:t>
            </a:r>
            <a:r>
              <a:rPr lang="en-US" baseline="0" dirty="0" smtClean="0"/>
              <a:t>HB </a:t>
            </a:r>
            <a:r>
              <a:rPr lang="ru-RU" baseline="0" dirty="0" smtClean="0"/>
              <a:t>между записью и чтением переменой </a:t>
            </a:r>
            <a:r>
              <a:rPr lang="en-US" baseline="0" dirty="0" smtClean="0"/>
              <a:t>x. </a:t>
            </a:r>
            <a:r>
              <a:rPr lang="ru-RU" baseline="0" dirty="0" smtClean="0"/>
              <a:t>А именно</a:t>
            </a:r>
            <a:r>
              <a:rPr lang="en-US" baseline="0" dirty="0" smtClean="0"/>
              <a:t>:</a:t>
            </a:r>
            <a:r>
              <a:rPr lang="ru-RU" baseline="0" dirty="0" smtClean="0"/>
              <a:t> 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HB(</a:t>
            </a:r>
            <a:r>
              <a:rPr lang="ru-RU" baseline="0" dirty="0" smtClean="0"/>
              <a:t>запись</a:t>
            </a:r>
            <a:r>
              <a:rPr lang="en-US" baseline="0" dirty="0" smtClean="0"/>
              <a:t> volatile</a:t>
            </a:r>
            <a:r>
              <a:rPr lang="ru-RU" baseline="0" dirty="0" smtClean="0"/>
              <a:t> </a:t>
            </a:r>
            <a:r>
              <a:rPr lang="en-US" baseline="0" dirty="0" smtClean="0"/>
              <a:t>y; </a:t>
            </a:r>
            <a:r>
              <a:rPr lang="ru-RU" baseline="0" dirty="0" smtClean="0"/>
              <a:t>чтение </a:t>
            </a:r>
            <a:r>
              <a:rPr lang="en-US" baseline="0" dirty="0" smtClean="0"/>
              <a:t>volatile</a:t>
            </a:r>
            <a:r>
              <a:rPr lang="ru-RU" baseline="0" dirty="0" smtClean="0"/>
              <a:t> </a:t>
            </a:r>
            <a:r>
              <a:rPr lang="en-US" baseline="0" dirty="0" smtClean="0"/>
              <a:t>y)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HB(</a:t>
            </a:r>
            <a:r>
              <a:rPr lang="ru-RU" baseline="0" dirty="0" smtClean="0"/>
              <a:t>запись </a:t>
            </a:r>
            <a:r>
              <a:rPr lang="en-US" baseline="0" dirty="0" smtClean="0"/>
              <a:t>x; </a:t>
            </a:r>
            <a:r>
              <a:rPr lang="ru-RU" baseline="0" dirty="0" smtClean="0"/>
              <a:t>запись </a:t>
            </a:r>
            <a:r>
              <a:rPr lang="en-US" baseline="0" dirty="0" smtClean="0"/>
              <a:t>y) – </a:t>
            </a:r>
            <a:r>
              <a:rPr lang="ru-RU" baseline="0" dirty="0" err="1" smtClean="0"/>
              <a:t>тк</a:t>
            </a:r>
            <a:r>
              <a:rPr lang="ru-RU" baseline="0" dirty="0" smtClean="0"/>
              <a:t> это действия в программном порядке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HB(</a:t>
            </a:r>
            <a:r>
              <a:rPr lang="ru-RU" baseline="0" dirty="0" smtClean="0"/>
              <a:t>чтение </a:t>
            </a:r>
            <a:r>
              <a:rPr lang="en-US" baseline="0" dirty="0" smtClean="0"/>
              <a:t>y; </a:t>
            </a:r>
            <a:r>
              <a:rPr lang="ru-RU" baseline="0" dirty="0" smtClean="0"/>
              <a:t>чтение </a:t>
            </a:r>
            <a:r>
              <a:rPr lang="en-US" baseline="0" dirty="0" smtClean="0"/>
              <a:t>x) – </a:t>
            </a:r>
            <a:r>
              <a:rPr lang="ru-RU" baseline="0" dirty="0" err="1" smtClean="0"/>
              <a:t>тк</a:t>
            </a:r>
            <a:r>
              <a:rPr lang="ru-RU" baseline="0" dirty="0" smtClean="0"/>
              <a:t> это действия в программном порядке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ru-RU" baseline="0" dirty="0" smtClean="0"/>
              <a:t>По транзитивности</a:t>
            </a:r>
            <a:r>
              <a:rPr lang="en-US" baseline="0" dirty="0" smtClean="0"/>
              <a:t> HB(</a:t>
            </a:r>
            <a:r>
              <a:rPr lang="ru-RU" baseline="0" dirty="0" smtClean="0"/>
              <a:t>запись </a:t>
            </a:r>
            <a:r>
              <a:rPr lang="en-US" baseline="0" dirty="0" smtClean="0"/>
              <a:t>x, </a:t>
            </a:r>
            <a:r>
              <a:rPr lang="ru-RU" baseline="0" dirty="0" smtClean="0"/>
              <a:t>чтение </a:t>
            </a:r>
            <a:r>
              <a:rPr lang="en-US" baseline="0" dirty="0" smtClean="0"/>
              <a:t>x) – </a:t>
            </a:r>
            <a:r>
              <a:rPr lang="ru-RU" baseline="0" dirty="0" smtClean="0"/>
              <a:t>поэтому </a:t>
            </a:r>
            <a:r>
              <a:rPr lang="en-US" baseline="0" dirty="0" smtClean="0"/>
              <a:t>T2 </a:t>
            </a:r>
            <a:r>
              <a:rPr lang="ru-RU" baseline="0" dirty="0" smtClean="0"/>
              <a:t>обязан увидеть корректное значение </a:t>
            </a:r>
            <a:r>
              <a:rPr lang="en-US" baseline="0" dirty="0" smtClean="0"/>
              <a:t>x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981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Вносить инструкции в </a:t>
            </a:r>
            <a:r>
              <a:rPr lang="en-US" dirty="0" smtClean="0"/>
              <a:t>synchronized </a:t>
            </a:r>
            <a:r>
              <a:rPr lang="ru-RU" dirty="0" smtClean="0"/>
              <a:t>блок</a:t>
            </a:r>
            <a:r>
              <a:rPr lang="ru-RU" baseline="0" dirty="0" smtClean="0"/>
              <a:t> можно, в</a:t>
            </a:r>
            <a:r>
              <a:rPr lang="ru-RU" dirty="0" smtClean="0"/>
              <a:t>ыносить нельзя. Иначе нарушится</a:t>
            </a:r>
            <a:r>
              <a:rPr lang="ru-RU" baseline="0" dirty="0" smtClean="0"/>
              <a:t> семантика </a:t>
            </a:r>
            <a:r>
              <a:rPr lang="en-US" baseline="0" dirty="0" smtClean="0"/>
              <a:t>HB</a:t>
            </a:r>
            <a:r>
              <a:rPr lang="ru-RU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455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Нельзя</a:t>
            </a:r>
            <a:r>
              <a:rPr lang="ru-RU" baseline="0" dirty="0" smtClean="0"/>
              <a:t> переносить инструкции, которые идут в программном порядке до записи </a:t>
            </a:r>
            <a:r>
              <a:rPr lang="en-US" baseline="0" dirty="0" smtClean="0"/>
              <a:t>volatile </a:t>
            </a:r>
            <a:r>
              <a:rPr lang="ru-RU" baseline="0" dirty="0" smtClean="0"/>
              <a:t>переменной. (</a:t>
            </a:r>
            <a:r>
              <a:rPr lang="ru-RU" baseline="0" dirty="0" err="1" smtClean="0"/>
              <a:t>тк</a:t>
            </a:r>
            <a:r>
              <a:rPr lang="ru-RU" baseline="0" dirty="0" smtClean="0"/>
              <a:t> по </a:t>
            </a:r>
            <a:r>
              <a:rPr lang="en-US" baseline="0" dirty="0" smtClean="0"/>
              <a:t>JMM </a:t>
            </a:r>
            <a:r>
              <a:rPr lang="ru-RU" baseline="0" dirty="0" smtClean="0"/>
              <a:t>есть гарантия увидеть корректные значения всех переменных, которые были записаны до записи </a:t>
            </a:r>
            <a:r>
              <a:rPr lang="en-US" baseline="0" dirty="0" smtClean="0"/>
              <a:t>volatile </a:t>
            </a:r>
            <a:r>
              <a:rPr lang="ru-RU" baseline="0" dirty="0" smtClean="0"/>
              <a:t>переменной, если мы в другом потоке прочитаем эту </a:t>
            </a:r>
            <a:r>
              <a:rPr lang="en-US" baseline="0" dirty="0" smtClean="0"/>
              <a:t>volatile</a:t>
            </a:r>
            <a:r>
              <a:rPr lang="ru-RU" baseline="0" dirty="0" smtClean="0"/>
              <a:t> (по транзитивности)</a:t>
            </a:r>
            <a:r>
              <a:rPr lang="en-US" baseline="0" dirty="0" smtClean="0"/>
              <a:t> (</a:t>
            </a:r>
            <a:r>
              <a:rPr lang="ru-RU" baseline="0" dirty="0" smtClean="0"/>
              <a:t>см слайд 26</a:t>
            </a:r>
            <a:r>
              <a:rPr lang="en-US" baseline="0" dirty="0" smtClean="0"/>
              <a:t>)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Можно переносить инструкции, которые идут в программном порядке после записи </a:t>
            </a:r>
            <a:r>
              <a:rPr lang="en-US" baseline="0" dirty="0" smtClean="0"/>
              <a:t>volatile </a:t>
            </a:r>
            <a:r>
              <a:rPr lang="ru-RU" baseline="0" dirty="0" smtClean="0"/>
              <a:t>переменной. (</a:t>
            </a:r>
            <a:r>
              <a:rPr lang="ru-RU" baseline="0" dirty="0" err="1" smtClean="0"/>
              <a:t>тк</a:t>
            </a:r>
            <a:r>
              <a:rPr lang="ru-RU" baseline="0" dirty="0" smtClean="0"/>
              <a:t> на них нет никаких гарантий)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04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Папка Алечки Витальевны\Шаблоны для презентаций\фон\обложка пятнышки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39" r="2400" b="16914"/>
          <a:stretch/>
        </p:blipFill>
        <p:spPr bwMode="auto">
          <a:xfrm>
            <a:off x="41300" y="98029"/>
            <a:ext cx="9036000" cy="49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76064" y="1850161"/>
            <a:ext cx="5036096" cy="1101725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7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48832" y="4735337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Дата</a:t>
            </a:r>
            <a:endParaRPr lang="ru-RU" dirty="0"/>
          </a:p>
        </p:txBody>
      </p:sp>
      <p:pic>
        <p:nvPicPr>
          <p:cNvPr id="3075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3" b="36320"/>
          <a:stretch/>
        </p:blipFill>
        <p:spPr bwMode="auto">
          <a:xfrm>
            <a:off x="5292080" y="411503"/>
            <a:ext cx="3600000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928" y="1122065"/>
            <a:ext cx="8641472" cy="3599877"/>
          </a:xfrm>
        </p:spPr>
        <p:txBody>
          <a:bodyPr>
            <a:normAutofit/>
          </a:bodyPr>
          <a:lstStyle>
            <a:lvl1pPr marL="180975" indent="-180975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54808" y="4807455"/>
            <a:ext cx="2133600" cy="274637"/>
          </a:xfrm>
        </p:spPr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26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33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987574"/>
            <a:ext cx="8640880" cy="373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251520" y="627534"/>
            <a:ext cx="864088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spcBef>
          <a:spcPct val="0"/>
        </a:spcBef>
        <a:buNone/>
        <a:defRPr kumimoji="0" lang="ru-RU" sz="1800" b="1" i="0" u="none" strike="noStrike" kern="1200" cap="all" spc="300" normalizeH="0" baseline="0" dirty="0">
          <a:ln>
            <a:noFill/>
          </a:ln>
          <a:solidFill>
            <a:srgbClr val="00703C"/>
          </a:solidFill>
          <a:effectLst/>
          <a:uLnTx/>
          <a:uFillTx/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docs/books/jls/third_edition/html/memory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Memory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5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655564"/>
          </a:xfrm>
        </p:spPr>
        <p:txBody>
          <a:bodyPr/>
          <a:lstStyle/>
          <a:p>
            <a:r>
              <a:rPr lang="ru-RU" altLang="ru-RU" dirty="0" smtClean="0">
                <a:solidFill>
                  <a:srgbClr val="184A7C"/>
                </a:solidFill>
              </a:rPr>
              <a:t>Возможен </a:t>
            </a:r>
            <a:r>
              <a:rPr lang="ru-RU" altLang="ru-RU" dirty="0" err="1" smtClean="0">
                <a:solidFill>
                  <a:srgbClr val="184A7C"/>
                </a:solidFill>
              </a:rPr>
              <a:t>Реордеринг</a:t>
            </a:r>
            <a:endParaRPr lang="ru-RU" altLang="ru-RU" dirty="0">
              <a:solidFill>
                <a:srgbClr val="184A7C"/>
              </a:solidFill>
            </a:endParaRP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17925" y="633020"/>
            <a:ext cx="1925637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x = y = 0</a:t>
            </a:r>
          </a:p>
        </p:txBody>
      </p:sp>
      <p:sp>
        <p:nvSpPr>
          <p:cNvPr id="6" name="Прямоугольник 13"/>
          <p:cNvSpPr>
            <a:spLocks noChangeArrowheads="1"/>
          </p:cNvSpPr>
          <p:nvPr/>
        </p:nvSpPr>
        <p:spPr bwMode="auto">
          <a:xfrm>
            <a:off x="2682875" y="1203598"/>
            <a:ext cx="1682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solidFill>
                  <a:schemeClr val="tx2"/>
                </a:solidFill>
              </a:rPr>
              <a:t>Thread 1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355976" y="1275606"/>
            <a:ext cx="18256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17"/>
          <p:cNvSpPr>
            <a:spLocks noChangeArrowheads="1"/>
          </p:cNvSpPr>
          <p:nvPr/>
        </p:nvSpPr>
        <p:spPr bwMode="auto">
          <a:xfrm>
            <a:off x="4510087" y="1203598"/>
            <a:ext cx="19256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solidFill>
                  <a:schemeClr val="tx2"/>
                </a:solidFill>
              </a:rPr>
              <a:t>Thread</a:t>
            </a:r>
            <a:r>
              <a:rPr lang="en-US" altLang="ru-RU" sz="2400" b="1" dirty="0">
                <a:solidFill>
                  <a:schemeClr val="tx2"/>
                </a:solidFill>
              </a:rPr>
              <a:t> 2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025775" y="1715591"/>
            <a:ext cx="13684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a = x;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y = 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581525" y="1707654"/>
            <a:ext cx="13684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b = y;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x = 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116137" y="2931790"/>
            <a:ext cx="4824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2835275" y="2931790"/>
            <a:ext cx="4105275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tx2"/>
                </a:solidFill>
                <a:latin typeface="+mn-lt"/>
                <a:cs typeface="+mn-cs"/>
              </a:rPr>
              <a:t>a = 0; b = 0;</a:t>
            </a: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tx2"/>
                </a:solidFill>
                <a:latin typeface="+mn-lt"/>
                <a:cs typeface="+mn-cs"/>
              </a:rPr>
              <a:t>a = 1; b = 0;</a:t>
            </a: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tx2"/>
                </a:solidFill>
                <a:latin typeface="+mn-lt"/>
                <a:cs typeface="+mn-cs"/>
              </a:rPr>
              <a:t>a = 0; b = 1</a:t>
            </a:r>
            <a:r>
              <a:rPr lang="en-US" sz="3200" dirty="0" smtClean="0">
                <a:solidFill>
                  <a:schemeClr val="tx2"/>
                </a:solidFill>
                <a:latin typeface="+mn-lt"/>
                <a:cs typeface="+mn-cs"/>
              </a:rPr>
              <a:t>;</a:t>
            </a:r>
          </a:p>
          <a:p>
            <a:pPr marL="742950" indent="-742950">
              <a:buFont typeface="+mj-lt"/>
              <a:buAutoNum type="arabicPeriod"/>
              <a:defRPr/>
            </a:pPr>
            <a:r>
              <a:rPr lang="en-US" sz="3200" dirty="0">
                <a:solidFill>
                  <a:srgbClr val="C00000"/>
                </a:solidFill>
              </a:rPr>
              <a:t>a = 1; b = 1; </a:t>
            </a:r>
            <a:r>
              <a:rPr lang="en-US" sz="3200" dirty="0" err="1">
                <a:solidFill>
                  <a:srgbClr val="C00000"/>
                </a:solidFill>
              </a:rPr>
              <a:t>oO</a:t>
            </a:r>
            <a:r>
              <a:rPr lang="en-US" sz="3200" dirty="0">
                <a:solidFill>
                  <a:srgbClr val="C00000"/>
                </a:solidFill>
              </a:rPr>
              <a:t> ?</a:t>
            </a: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3200" dirty="0">
              <a:solidFill>
                <a:schemeClr val="tx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32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32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3200" dirty="0">
              <a:solidFill>
                <a:schemeClr val="tx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843808" y="1995686"/>
            <a:ext cx="0" cy="647700"/>
          </a:xfrm>
          <a:prstGeom prst="straightConnector1">
            <a:avLst/>
          </a:prstGeom>
          <a:ln w="2222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724128" y="1996058"/>
            <a:ext cx="0" cy="647700"/>
          </a:xfrm>
          <a:prstGeom prst="straightConnector1">
            <a:avLst/>
          </a:prstGeom>
          <a:ln w="2222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15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655564"/>
          </a:xfrm>
        </p:spPr>
        <p:txBody>
          <a:bodyPr/>
          <a:lstStyle/>
          <a:p>
            <a:r>
              <a:rPr lang="ru-RU" altLang="ru-RU" dirty="0" err="1" smtClean="0">
                <a:solidFill>
                  <a:srgbClr val="184A7C"/>
                </a:solidFill>
              </a:rPr>
              <a:t>Реордеринг</a:t>
            </a:r>
            <a:endParaRPr lang="ru-RU" altLang="ru-RU" dirty="0">
              <a:solidFill>
                <a:srgbClr val="184A7C"/>
              </a:solidFill>
            </a:endParaRP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17925" y="633020"/>
            <a:ext cx="1925637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x = y = 0</a:t>
            </a:r>
          </a:p>
        </p:txBody>
      </p:sp>
      <p:sp>
        <p:nvSpPr>
          <p:cNvPr id="6" name="Прямоугольник 13"/>
          <p:cNvSpPr>
            <a:spLocks noChangeArrowheads="1"/>
          </p:cNvSpPr>
          <p:nvPr/>
        </p:nvSpPr>
        <p:spPr bwMode="auto">
          <a:xfrm>
            <a:off x="2682875" y="1203598"/>
            <a:ext cx="1682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solidFill>
                  <a:schemeClr val="tx2"/>
                </a:solidFill>
              </a:rPr>
              <a:t>Thread 1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355976" y="1275606"/>
            <a:ext cx="18256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17"/>
          <p:cNvSpPr>
            <a:spLocks noChangeArrowheads="1"/>
          </p:cNvSpPr>
          <p:nvPr/>
        </p:nvSpPr>
        <p:spPr bwMode="auto">
          <a:xfrm>
            <a:off x="4510087" y="1203598"/>
            <a:ext cx="19256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solidFill>
                  <a:schemeClr val="tx2"/>
                </a:solidFill>
              </a:rPr>
              <a:t>Thread</a:t>
            </a:r>
            <a:r>
              <a:rPr lang="en-US" altLang="ru-RU" sz="2400" b="1" dirty="0">
                <a:solidFill>
                  <a:schemeClr val="tx2"/>
                </a:solidFill>
              </a:rPr>
              <a:t> 2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025775" y="1715591"/>
            <a:ext cx="1368425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1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  <a:endParaRPr lang="ru-RU" sz="3200" dirty="0" smtClean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a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= x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;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581525" y="1707654"/>
            <a:ext cx="13684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 = 1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  <a:endParaRPr lang="ru-RU" sz="3200" dirty="0" smtClean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b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= y;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116137" y="2931790"/>
            <a:ext cx="4824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2835275" y="2931790"/>
            <a:ext cx="4105275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tx2"/>
                </a:solidFill>
                <a:latin typeface="+mn-lt"/>
                <a:cs typeface="+mn-cs"/>
              </a:rPr>
              <a:t>a = 0; b = 0;</a:t>
            </a: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tx2"/>
                </a:solidFill>
                <a:latin typeface="+mn-lt"/>
                <a:cs typeface="+mn-cs"/>
              </a:rPr>
              <a:t>a = 1; b = 0;</a:t>
            </a: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tx2"/>
                </a:solidFill>
                <a:latin typeface="+mn-lt"/>
                <a:cs typeface="+mn-cs"/>
              </a:rPr>
              <a:t>a = 0; b = 1</a:t>
            </a:r>
            <a:r>
              <a:rPr lang="en-US" sz="3200" dirty="0" smtClean="0">
                <a:solidFill>
                  <a:schemeClr val="tx2"/>
                </a:solidFill>
                <a:latin typeface="+mn-lt"/>
                <a:cs typeface="+mn-cs"/>
              </a:rPr>
              <a:t>;</a:t>
            </a:r>
          </a:p>
          <a:p>
            <a:pPr marL="742950" indent="-742950">
              <a:buFont typeface="+mj-lt"/>
              <a:buAutoNum type="arabicPeriod"/>
              <a:defRPr/>
            </a:pPr>
            <a:r>
              <a:rPr lang="en-US" sz="3200" dirty="0">
                <a:solidFill>
                  <a:srgbClr val="C00000"/>
                </a:solidFill>
              </a:rPr>
              <a:t>a = 1; b = </a:t>
            </a:r>
            <a:r>
              <a:rPr lang="en-US" sz="3200" dirty="0" smtClean="0">
                <a:solidFill>
                  <a:srgbClr val="C00000"/>
                </a:solidFill>
              </a:rPr>
              <a:t>1;</a:t>
            </a:r>
            <a:endParaRPr lang="en-US" sz="3200" dirty="0">
              <a:solidFill>
                <a:srgbClr val="C00000"/>
              </a:solidFill>
            </a:endParaRP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3200" dirty="0">
              <a:solidFill>
                <a:schemeClr val="tx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32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32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3200" dirty="0">
              <a:solidFill>
                <a:schemeClr val="tx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843808" y="1995686"/>
            <a:ext cx="0" cy="647700"/>
          </a:xfrm>
          <a:prstGeom prst="straightConnector1">
            <a:avLst/>
          </a:prstGeom>
          <a:ln w="2222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724128" y="1996058"/>
            <a:ext cx="0" cy="647700"/>
          </a:xfrm>
          <a:prstGeom prst="straightConnector1">
            <a:avLst/>
          </a:prstGeom>
          <a:ln w="2222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ru-RU" altLang="ru-RU" dirty="0">
                <a:solidFill>
                  <a:srgbClr val="184A7C"/>
                </a:solidFill>
              </a:rPr>
              <a:t>Из-за чего происходит </a:t>
            </a:r>
            <a:r>
              <a:rPr lang="en-US" altLang="ru-RU" dirty="0">
                <a:solidFill>
                  <a:srgbClr val="184A7C"/>
                </a:solidFill>
              </a:rPr>
              <a:t>Reordering</a:t>
            </a:r>
            <a:r>
              <a:rPr lang="en-US" altLang="ru-RU" dirty="0" smtClean="0">
                <a:solidFill>
                  <a:srgbClr val="184A7C"/>
                </a:solidFill>
              </a:rPr>
              <a:t>?</a:t>
            </a:r>
            <a:endParaRPr lang="ru-RU" altLang="ru-RU" dirty="0">
              <a:solidFill>
                <a:srgbClr val="184A7C"/>
              </a:solidFill>
            </a:endParaRPr>
          </a:p>
        </p:txBody>
      </p:sp>
      <p:sp>
        <p:nvSpPr>
          <p:cNvPr id="3" name="Прямоугольник 3"/>
          <p:cNvSpPr>
            <a:spLocks noChangeArrowheads="1"/>
          </p:cNvSpPr>
          <p:nvPr/>
        </p:nvSpPr>
        <p:spPr bwMode="auto">
          <a:xfrm>
            <a:off x="323528" y="843558"/>
            <a:ext cx="8353425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ru-RU" altLang="ru-RU" sz="2200" dirty="0">
                <a:solidFill>
                  <a:srgbClr val="184A7C"/>
                </a:solidFill>
              </a:rPr>
              <a:t>Компилятор может в качестве оптимизации свободно переупорядочивать определенные инструкции, если это не меняет семантику программы.</a:t>
            </a:r>
            <a:endParaRPr lang="en-US" altLang="ru-RU" sz="2200" dirty="0">
              <a:solidFill>
                <a:srgbClr val="184A7C"/>
              </a:solidFill>
            </a:endParaRPr>
          </a:p>
          <a:p>
            <a:pPr eaLnBrk="1" hangingPunct="1">
              <a:spcBef>
                <a:spcPct val="0"/>
              </a:spcBef>
              <a:buFont typeface="Calibri" pitchFamily="34" charset="0"/>
              <a:buAutoNum type="arabicPeriod"/>
            </a:pPr>
            <a:endParaRPr lang="ru-RU" altLang="ru-RU" sz="2200" dirty="0">
              <a:solidFill>
                <a:srgbClr val="184A7C"/>
              </a:solidFill>
            </a:endParaRPr>
          </a:p>
          <a:p>
            <a:pPr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ru-RU" altLang="ru-RU" sz="2200" dirty="0">
                <a:solidFill>
                  <a:srgbClr val="184A7C"/>
                </a:solidFill>
              </a:rPr>
              <a:t>Процессору позволяется исполнять операции не по порядку в некоторых обстоятельствах.</a:t>
            </a:r>
            <a:endParaRPr lang="en-US" altLang="ru-RU" sz="2200" dirty="0">
              <a:solidFill>
                <a:srgbClr val="184A7C"/>
              </a:solidFill>
            </a:endParaRPr>
          </a:p>
          <a:p>
            <a:pPr eaLnBrk="1" hangingPunct="1">
              <a:spcBef>
                <a:spcPct val="0"/>
              </a:spcBef>
              <a:buFont typeface="Calibri" pitchFamily="34" charset="0"/>
              <a:buAutoNum type="arabicPeriod"/>
            </a:pPr>
            <a:endParaRPr lang="ru-RU" altLang="ru-RU" sz="2200" dirty="0">
              <a:solidFill>
                <a:srgbClr val="184A7C"/>
              </a:solidFill>
            </a:endParaRPr>
          </a:p>
          <a:p>
            <a:pPr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ru-RU" altLang="ru-RU" sz="2200" dirty="0">
                <a:solidFill>
                  <a:srgbClr val="184A7C"/>
                </a:solidFill>
              </a:rPr>
              <a:t>Кэшу, как правило, позволяется выполнять обратную запись переменных в основную память не в том порядке, в котором они были записаны программой.</a:t>
            </a:r>
          </a:p>
        </p:txBody>
      </p:sp>
    </p:spTree>
    <p:extLst>
      <p:ext uri="{BB962C8B-B14F-4D97-AF65-F5344CB8AC3E}">
        <p14:creationId xmlns:p14="http://schemas.microsoft.com/office/powerpoint/2010/main" val="9553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655564"/>
          </a:xfrm>
        </p:spPr>
        <p:txBody>
          <a:bodyPr/>
          <a:lstStyle/>
          <a:p>
            <a:r>
              <a:rPr lang="en-US" altLang="ru-RU" dirty="0">
                <a:solidFill>
                  <a:srgbClr val="184A7C"/>
                </a:solidFill>
              </a:rPr>
              <a:t> Happens-before relationship</a:t>
            </a:r>
            <a:endParaRPr lang="ru-RU" altLang="ru-RU" dirty="0">
              <a:solidFill>
                <a:srgbClr val="184A7C"/>
              </a:solidFill>
            </a:endParaRPr>
          </a:p>
          <a:p>
            <a:endParaRPr lang="ru-RU" dirty="0"/>
          </a:p>
        </p:txBody>
      </p:sp>
      <p:sp>
        <p:nvSpPr>
          <p:cNvPr id="4" name="Прямоугольник 20"/>
          <p:cNvSpPr>
            <a:spLocks noChangeArrowheads="1"/>
          </p:cNvSpPr>
          <p:nvPr/>
        </p:nvSpPr>
        <p:spPr bwMode="auto">
          <a:xfrm>
            <a:off x="215900" y="915566"/>
            <a:ext cx="87122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 dirty="0">
                <a:solidFill>
                  <a:srgbClr val="184A7C"/>
                </a:solidFill>
              </a:rPr>
              <a:t>JMM </a:t>
            </a:r>
            <a:r>
              <a:rPr lang="ru-RU" altLang="ru-RU" sz="2200" dirty="0">
                <a:solidFill>
                  <a:srgbClr val="184A7C"/>
                </a:solidFill>
              </a:rPr>
              <a:t>оперирует терминами </a:t>
            </a:r>
            <a:r>
              <a:rPr lang="en-US" altLang="ru-RU" sz="2200" dirty="0">
                <a:solidFill>
                  <a:srgbClr val="184A7C"/>
                </a:solidFill>
              </a:rPr>
              <a:t>actions (read, write, lock, unlock,…</a:t>
            </a:r>
            <a:r>
              <a:rPr lang="en-US" altLang="ru-RU" sz="2200" dirty="0">
                <a:solidFill>
                  <a:srgbClr val="184A7C"/>
                </a:solidFill>
                <a:sym typeface="Wingdings" pitchFamily="2" charset="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2200" dirty="0">
              <a:solidFill>
                <a:srgbClr val="184A7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 dirty="0">
                <a:solidFill>
                  <a:srgbClr val="184A7C"/>
                </a:solidFill>
              </a:rPr>
              <a:t>JMM </a:t>
            </a:r>
            <a:r>
              <a:rPr lang="ru-RU" altLang="ru-RU" sz="2200" dirty="0">
                <a:solidFill>
                  <a:srgbClr val="184A7C"/>
                </a:solidFill>
              </a:rPr>
              <a:t>гарантирует что поток, выполнивший </a:t>
            </a:r>
            <a:r>
              <a:rPr lang="en-US" altLang="ru-RU" sz="2200" dirty="0">
                <a:solidFill>
                  <a:srgbClr val="184A7C"/>
                </a:solidFill>
              </a:rPr>
              <a:t>action B </a:t>
            </a:r>
            <a:r>
              <a:rPr lang="ru-RU" altLang="ru-RU" sz="2200" dirty="0" smtClean="0">
                <a:solidFill>
                  <a:srgbClr val="184A7C"/>
                </a:solidFill>
              </a:rPr>
              <a:t>увидит </a:t>
            </a:r>
            <a:r>
              <a:rPr lang="ru-RU" altLang="ru-RU" sz="2200" dirty="0">
                <a:solidFill>
                  <a:srgbClr val="184A7C"/>
                </a:solidFill>
              </a:rPr>
              <a:t>результат действия </a:t>
            </a:r>
            <a:r>
              <a:rPr lang="en-US" altLang="ru-RU" sz="2200" dirty="0">
                <a:solidFill>
                  <a:srgbClr val="184A7C"/>
                </a:solidFill>
              </a:rPr>
              <a:t>A, </a:t>
            </a:r>
            <a:r>
              <a:rPr lang="ru-RU" altLang="ru-RU" sz="2200" dirty="0">
                <a:solidFill>
                  <a:srgbClr val="184A7C"/>
                </a:solidFill>
              </a:rPr>
              <a:t>только если </a:t>
            </a:r>
            <a:r>
              <a:rPr lang="en-US" altLang="ru-RU" sz="2200" dirty="0">
                <a:solidFill>
                  <a:srgbClr val="184A7C"/>
                </a:solidFill>
              </a:rPr>
              <a:t>A </a:t>
            </a:r>
            <a:r>
              <a:rPr lang="ru-RU" altLang="ru-RU" sz="2200" dirty="0">
                <a:solidFill>
                  <a:srgbClr val="184A7C"/>
                </a:solidFill>
              </a:rPr>
              <a:t>и В состоят в отношении </a:t>
            </a:r>
            <a:r>
              <a:rPr lang="en-US" altLang="ru-RU" sz="2200" dirty="0">
                <a:solidFill>
                  <a:srgbClr val="184A7C"/>
                </a:solidFill>
              </a:rPr>
              <a:t>happens-before. (A happens-before B</a:t>
            </a:r>
            <a:r>
              <a:rPr lang="en-US" altLang="ru-RU" sz="2200" dirty="0" smtClean="0">
                <a:solidFill>
                  <a:srgbClr val="184A7C"/>
                </a:solidFill>
              </a:rPr>
              <a:t>)</a:t>
            </a:r>
            <a:endParaRPr lang="en-US" altLang="ru-RU" sz="2200" dirty="0">
              <a:solidFill>
                <a:srgbClr val="184A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655564"/>
          </a:xfrm>
        </p:spPr>
        <p:txBody>
          <a:bodyPr/>
          <a:lstStyle/>
          <a:p>
            <a:r>
              <a:rPr lang="en-US" altLang="ru-RU" dirty="0">
                <a:solidFill>
                  <a:srgbClr val="184A7C"/>
                </a:solidFill>
              </a:rPr>
              <a:t> Happens-before </a:t>
            </a:r>
            <a:r>
              <a:rPr lang="ru-RU" altLang="ru-RU" dirty="0" smtClean="0">
                <a:solidFill>
                  <a:srgbClr val="184A7C"/>
                </a:solidFill>
              </a:rPr>
              <a:t>транзитивен</a:t>
            </a:r>
            <a:endParaRPr lang="ru-RU" altLang="ru-RU" dirty="0">
              <a:solidFill>
                <a:srgbClr val="184A7C"/>
              </a:solidFill>
            </a:endParaRPr>
          </a:p>
          <a:p>
            <a:endParaRPr lang="ru-RU" dirty="0"/>
          </a:p>
        </p:txBody>
      </p:sp>
      <p:sp>
        <p:nvSpPr>
          <p:cNvPr id="4" name="Прямоугольник 20"/>
          <p:cNvSpPr>
            <a:spLocks noChangeArrowheads="1"/>
          </p:cNvSpPr>
          <p:nvPr/>
        </p:nvSpPr>
        <p:spPr bwMode="auto">
          <a:xfrm>
            <a:off x="215900" y="915566"/>
            <a:ext cx="87122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 dirty="0">
                <a:solidFill>
                  <a:srgbClr val="184A7C"/>
                </a:solidFill>
              </a:rPr>
              <a:t>JMM </a:t>
            </a:r>
            <a:r>
              <a:rPr lang="ru-RU" altLang="ru-RU" sz="2200" dirty="0">
                <a:solidFill>
                  <a:srgbClr val="184A7C"/>
                </a:solidFill>
              </a:rPr>
              <a:t>оперирует терминами </a:t>
            </a:r>
            <a:r>
              <a:rPr lang="en-US" altLang="ru-RU" sz="2200" dirty="0">
                <a:solidFill>
                  <a:srgbClr val="184A7C"/>
                </a:solidFill>
              </a:rPr>
              <a:t>actions (read, write, lock, unlock,…</a:t>
            </a:r>
            <a:r>
              <a:rPr lang="en-US" altLang="ru-RU" sz="2200" dirty="0">
                <a:solidFill>
                  <a:srgbClr val="184A7C"/>
                </a:solidFill>
                <a:sym typeface="Wingdings" pitchFamily="2" charset="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2200" dirty="0">
              <a:solidFill>
                <a:srgbClr val="184A7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 dirty="0">
                <a:solidFill>
                  <a:srgbClr val="184A7C"/>
                </a:solidFill>
              </a:rPr>
              <a:t>JMM </a:t>
            </a:r>
            <a:r>
              <a:rPr lang="ru-RU" altLang="ru-RU" sz="2200" dirty="0">
                <a:solidFill>
                  <a:srgbClr val="184A7C"/>
                </a:solidFill>
              </a:rPr>
              <a:t>гарантирует что поток, выполнивший </a:t>
            </a:r>
            <a:r>
              <a:rPr lang="en-US" altLang="ru-RU" sz="2200" dirty="0">
                <a:solidFill>
                  <a:srgbClr val="184A7C"/>
                </a:solidFill>
              </a:rPr>
              <a:t>action B </a:t>
            </a:r>
            <a:r>
              <a:rPr lang="ru-RU" altLang="ru-RU" sz="2200" dirty="0" smtClean="0">
                <a:solidFill>
                  <a:srgbClr val="184A7C"/>
                </a:solidFill>
              </a:rPr>
              <a:t>увидит </a:t>
            </a:r>
            <a:r>
              <a:rPr lang="ru-RU" altLang="ru-RU" sz="2200" dirty="0">
                <a:solidFill>
                  <a:srgbClr val="184A7C"/>
                </a:solidFill>
              </a:rPr>
              <a:t>результат действия </a:t>
            </a:r>
            <a:r>
              <a:rPr lang="en-US" altLang="ru-RU" sz="2200" dirty="0">
                <a:solidFill>
                  <a:srgbClr val="184A7C"/>
                </a:solidFill>
              </a:rPr>
              <a:t>A, </a:t>
            </a:r>
            <a:r>
              <a:rPr lang="ru-RU" altLang="ru-RU" sz="2200" dirty="0">
                <a:solidFill>
                  <a:srgbClr val="184A7C"/>
                </a:solidFill>
              </a:rPr>
              <a:t>только если </a:t>
            </a:r>
            <a:r>
              <a:rPr lang="en-US" altLang="ru-RU" sz="2200" dirty="0">
                <a:solidFill>
                  <a:srgbClr val="184A7C"/>
                </a:solidFill>
              </a:rPr>
              <a:t>A </a:t>
            </a:r>
            <a:r>
              <a:rPr lang="ru-RU" altLang="ru-RU" sz="2200" dirty="0">
                <a:solidFill>
                  <a:srgbClr val="184A7C"/>
                </a:solidFill>
              </a:rPr>
              <a:t>и В состоят в отношении </a:t>
            </a:r>
            <a:r>
              <a:rPr lang="en-US" altLang="ru-RU" sz="2200" dirty="0">
                <a:solidFill>
                  <a:srgbClr val="184A7C"/>
                </a:solidFill>
              </a:rPr>
              <a:t>happens-before. (A happens-before B</a:t>
            </a:r>
            <a:r>
              <a:rPr lang="en-US" altLang="ru-RU" sz="2200" dirty="0" smtClean="0">
                <a:solidFill>
                  <a:srgbClr val="184A7C"/>
                </a:solidFill>
              </a:rPr>
              <a:t>)</a:t>
            </a:r>
            <a:endParaRPr lang="ru-RU" altLang="ru-RU" sz="2200" dirty="0" smtClean="0">
              <a:solidFill>
                <a:srgbClr val="184A7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200" dirty="0">
              <a:solidFill>
                <a:srgbClr val="184A7C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ru-RU" sz="2200" i="1" dirty="0" err="1">
                <a:solidFill>
                  <a:srgbClr val="184A7C"/>
                </a:solidFill>
              </a:rPr>
              <a:t>hb</a:t>
            </a:r>
            <a:r>
              <a:rPr lang="en-US" altLang="ru-RU" sz="2200" dirty="0">
                <a:solidFill>
                  <a:srgbClr val="184A7C"/>
                </a:solidFill>
              </a:rPr>
              <a:t>(</a:t>
            </a:r>
            <a:r>
              <a:rPr lang="en-US" altLang="ru-RU" sz="2200" i="1" dirty="0">
                <a:solidFill>
                  <a:srgbClr val="184A7C"/>
                </a:solidFill>
              </a:rPr>
              <a:t>x</a:t>
            </a:r>
            <a:r>
              <a:rPr lang="en-US" altLang="ru-RU" sz="2200" dirty="0">
                <a:solidFill>
                  <a:srgbClr val="184A7C"/>
                </a:solidFill>
              </a:rPr>
              <a:t>, </a:t>
            </a:r>
            <a:r>
              <a:rPr lang="en-US" altLang="ru-RU" sz="2200" i="1" dirty="0">
                <a:solidFill>
                  <a:srgbClr val="184A7C"/>
                </a:solidFill>
              </a:rPr>
              <a:t>y</a:t>
            </a:r>
            <a:r>
              <a:rPr lang="en-US" altLang="ru-RU" sz="2200" dirty="0">
                <a:solidFill>
                  <a:srgbClr val="184A7C"/>
                </a:solidFill>
              </a:rPr>
              <a:t>) </a:t>
            </a:r>
            <a:r>
              <a:rPr lang="ru-RU" altLang="ru-RU" sz="2200" dirty="0">
                <a:solidFill>
                  <a:srgbClr val="184A7C"/>
                </a:solidFill>
              </a:rPr>
              <a:t>и</a:t>
            </a:r>
            <a:r>
              <a:rPr lang="en-US" altLang="ru-RU" sz="2200" dirty="0">
                <a:solidFill>
                  <a:srgbClr val="184A7C"/>
                </a:solidFill>
              </a:rPr>
              <a:t> </a:t>
            </a:r>
            <a:r>
              <a:rPr lang="en-US" altLang="ru-RU" sz="2200" i="1" dirty="0" err="1">
                <a:solidFill>
                  <a:srgbClr val="184A7C"/>
                </a:solidFill>
              </a:rPr>
              <a:t>hb</a:t>
            </a:r>
            <a:r>
              <a:rPr lang="en-US" altLang="ru-RU" sz="2200" dirty="0">
                <a:solidFill>
                  <a:srgbClr val="184A7C"/>
                </a:solidFill>
              </a:rPr>
              <a:t>(</a:t>
            </a:r>
            <a:r>
              <a:rPr lang="en-US" altLang="ru-RU" sz="2200" i="1" dirty="0">
                <a:solidFill>
                  <a:srgbClr val="184A7C"/>
                </a:solidFill>
              </a:rPr>
              <a:t>y</a:t>
            </a:r>
            <a:r>
              <a:rPr lang="en-US" altLang="ru-RU" sz="2200" dirty="0">
                <a:solidFill>
                  <a:srgbClr val="184A7C"/>
                </a:solidFill>
              </a:rPr>
              <a:t>, </a:t>
            </a:r>
            <a:r>
              <a:rPr lang="en-US" altLang="ru-RU" sz="2200" i="1" dirty="0">
                <a:solidFill>
                  <a:srgbClr val="184A7C"/>
                </a:solidFill>
              </a:rPr>
              <a:t>z</a:t>
            </a:r>
            <a:r>
              <a:rPr lang="en-US" altLang="ru-RU" sz="2200" dirty="0">
                <a:solidFill>
                  <a:srgbClr val="184A7C"/>
                </a:solidFill>
              </a:rPr>
              <a:t>),</a:t>
            </a:r>
            <a:r>
              <a:rPr lang="ru-RU" altLang="ru-RU" sz="2200" dirty="0">
                <a:solidFill>
                  <a:srgbClr val="184A7C"/>
                </a:solidFill>
              </a:rPr>
              <a:t> то</a:t>
            </a:r>
            <a:r>
              <a:rPr lang="en-US" altLang="ru-RU" sz="2200" dirty="0">
                <a:solidFill>
                  <a:srgbClr val="184A7C"/>
                </a:solidFill>
              </a:rPr>
              <a:t> </a:t>
            </a:r>
            <a:r>
              <a:rPr lang="en-US" altLang="ru-RU" sz="2200" i="1" dirty="0" err="1">
                <a:solidFill>
                  <a:srgbClr val="184A7C"/>
                </a:solidFill>
              </a:rPr>
              <a:t>hb</a:t>
            </a:r>
            <a:r>
              <a:rPr lang="en-US" altLang="ru-RU" sz="2200" dirty="0">
                <a:solidFill>
                  <a:srgbClr val="184A7C"/>
                </a:solidFill>
              </a:rPr>
              <a:t>(</a:t>
            </a:r>
            <a:r>
              <a:rPr lang="en-US" altLang="ru-RU" sz="2200" i="1" dirty="0">
                <a:solidFill>
                  <a:srgbClr val="184A7C"/>
                </a:solidFill>
              </a:rPr>
              <a:t>x</a:t>
            </a:r>
            <a:r>
              <a:rPr lang="en-US" altLang="ru-RU" sz="2200" dirty="0">
                <a:solidFill>
                  <a:srgbClr val="184A7C"/>
                </a:solidFill>
              </a:rPr>
              <a:t>, </a:t>
            </a:r>
            <a:r>
              <a:rPr lang="en-US" altLang="ru-RU" sz="2200" i="1" dirty="0">
                <a:solidFill>
                  <a:srgbClr val="184A7C"/>
                </a:solidFill>
              </a:rPr>
              <a:t>z</a:t>
            </a:r>
            <a:r>
              <a:rPr lang="en-US" altLang="ru-RU" sz="2200" dirty="0" smtClean="0">
                <a:solidFill>
                  <a:srgbClr val="184A7C"/>
                </a:solidFill>
              </a:rPr>
              <a:t>)</a:t>
            </a:r>
            <a:endParaRPr lang="en-US" altLang="ru-RU" sz="2200" dirty="0">
              <a:solidFill>
                <a:srgbClr val="184A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ru-RU" altLang="ru-RU" dirty="0">
                <a:solidFill>
                  <a:schemeClr val="tx2"/>
                </a:solidFill>
              </a:rPr>
              <a:t>Обязан ли </a:t>
            </a:r>
            <a:r>
              <a:rPr lang="en-US" altLang="ru-RU" dirty="0">
                <a:solidFill>
                  <a:schemeClr val="tx2"/>
                </a:solidFill>
              </a:rPr>
              <a:t>T2 </a:t>
            </a:r>
            <a:r>
              <a:rPr lang="ru-RU" altLang="ru-RU" dirty="0">
                <a:solidFill>
                  <a:schemeClr val="tx2"/>
                </a:solidFill>
              </a:rPr>
              <a:t>увидеть изменения сделанные </a:t>
            </a:r>
            <a:r>
              <a:rPr lang="en-US" altLang="ru-RU" dirty="0">
                <a:solidFill>
                  <a:schemeClr val="tx2"/>
                </a:solidFill>
              </a:rPr>
              <a:t>T1?</a:t>
            </a:r>
            <a:endParaRPr lang="ru-RU" altLang="ru-RU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9665" y="1434307"/>
            <a:ext cx="1584325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lock </a:t>
            </a:r>
            <a:r>
              <a:rPr lang="en-US" dirty="0"/>
              <a:t>M1</a:t>
            </a:r>
            <a:endParaRPr lang="ru-RU" dirty="0"/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369665" y="2361407"/>
            <a:ext cx="1584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x = 1</a:t>
            </a:r>
            <a:endParaRPr lang="ru-RU" altLang="ru-RU" sz="1800"/>
          </a:p>
        </p:txBody>
      </p:sp>
      <p:sp>
        <p:nvSpPr>
          <p:cNvPr id="25" name="TextBox 24"/>
          <p:cNvSpPr txBox="1"/>
          <p:nvPr/>
        </p:nvSpPr>
        <p:spPr>
          <a:xfrm>
            <a:off x="361727" y="3234532"/>
            <a:ext cx="1584325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unlock </a:t>
            </a:r>
            <a:r>
              <a:rPr lang="en-US" dirty="0"/>
              <a:t>M1</a:t>
            </a:r>
            <a:endParaRPr lang="ru-RU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138015" y="1867694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1153890" y="2731294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498252" y="623094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184A7C"/>
                </a:solidFill>
              </a:rPr>
              <a:t>Thread 1</a:t>
            </a:r>
            <a:endParaRPr lang="ru-RU" altLang="ru-RU" sz="1800">
              <a:solidFill>
                <a:srgbClr val="184A7C"/>
              </a:solidFill>
            </a:endParaRPr>
          </a:p>
        </p:txBody>
      </p:sp>
      <p:sp>
        <p:nvSpPr>
          <p:cNvPr id="29" name="TextBox 24"/>
          <p:cNvSpPr txBox="1">
            <a:spLocks noChangeArrowheads="1"/>
          </p:cNvSpPr>
          <p:nvPr/>
        </p:nvSpPr>
        <p:spPr bwMode="auto">
          <a:xfrm>
            <a:off x="6326038" y="1327944"/>
            <a:ext cx="129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184A7C"/>
                </a:solidFill>
              </a:rPr>
              <a:t>Thread 2</a:t>
            </a:r>
            <a:endParaRPr lang="ru-RU" altLang="ru-RU" sz="1800">
              <a:solidFill>
                <a:srgbClr val="184A7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56176" y="1804194"/>
            <a:ext cx="1584325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lock </a:t>
            </a:r>
            <a:r>
              <a:rPr lang="en-US" dirty="0"/>
              <a:t>M2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1196752" y="4571207"/>
            <a:ext cx="0" cy="5208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8"/>
          <p:cNvSpPr txBox="1">
            <a:spLocks noChangeArrowheads="1"/>
          </p:cNvSpPr>
          <p:nvPr/>
        </p:nvSpPr>
        <p:spPr bwMode="auto">
          <a:xfrm>
            <a:off x="6156176" y="2653506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temp = x</a:t>
            </a:r>
            <a:endParaRPr lang="ru-RU" altLang="ru-RU" sz="1800"/>
          </a:p>
        </p:txBody>
      </p:sp>
      <p:sp>
        <p:nvSpPr>
          <p:cNvPr id="33" name="TextBox 32"/>
          <p:cNvSpPr txBox="1"/>
          <p:nvPr/>
        </p:nvSpPr>
        <p:spPr>
          <a:xfrm>
            <a:off x="6156176" y="3523456"/>
            <a:ext cx="1584325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unlock </a:t>
            </a:r>
            <a:r>
              <a:rPr lang="en-US" dirty="0"/>
              <a:t>M2</a:t>
            </a:r>
            <a:endParaRPr lang="ru-RU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6965801" y="2153444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6973738" y="3031331"/>
            <a:ext cx="7938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4"/>
          <p:cNvSpPr txBox="1">
            <a:spLocks noChangeArrowheads="1"/>
          </p:cNvSpPr>
          <p:nvPr/>
        </p:nvSpPr>
        <p:spPr bwMode="auto">
          <a:xfrm>
            <a:off x="376015" y="4137819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y = 2</a:t>
            </a:r>
            <a:endParaRPr lang="ru-RU" altLang="ru-RU" sz="18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1114202" y="946944"/>
            <a:ext cx="635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6"/>
          <p:cNvSpPr txBox="1">
            <a:spLocks noChangeArrowheads="1"/>
          </p:cNvSpPr>
          <p:nvPr/>
        </p:nvSpPr>
        <p:spPr bwMode="auto">
          <a:xfrm>
            <a:off x="6197451" y="4339431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temp2 = y</a:t>
            </a:r>
            <a:endParaRPr lang="ru-RU" altLang="ru-RU" sz="180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6978501" y="4709319"/>
            <a:ext cx="11112" cy="342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6981676" y="3907631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олилиния 40"/>
          <p:cNvSpPr/>
          <p:nvPr/>
        </p:nvSpPr>
        <p:spPr>
          <a:xfrm>
            <a:off x="1403648" y="987574"/>
            <a:ext cx="4994275" cy="4063878"/>
          </a:xfrm>
          <a:custGeom>
            <a:avLst/>
            <a:gdLst>
              <a:gd name="connsiteX0" fmla="*/ 0 w 4990744"/>
              <a:gd name="connsiteY0" fmla="*/ 3677034 h 4231711"/>
              <a:gd name="connsiteX1" fmla="*/ 1632247 w 4990744"/>
              <a:gd name="connsiteY1" fmla="*/ 3967591 h 4231711"/>
              <a:gd name="connsiteX2" fmla="*/ 3443956 w 4990744"/>
              <a:gd name="connsiteY2" fmla="*/ 361265 h 4231711"/>
              <a:gd name="connsiteX3" fmla="*/ 4990744 w 4990744"/>
              <a:gd name="connsiteY3" fmla="*/ 318536 h 423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0744" h="4231711">
                <a:moveTo>
                  <a:pt x="0" y="3677034"/>
                </a:moveTo>
                <a:cubicBezTo>
                  <a:pt x="529127" y="4098626"/>
                  <a:pt x="1058254" y="4520219"/>
                  <a:pt x="1632247" y="3967591"/>
                </a:cubicBezTo>
                <a:cubicBezTo>
                  <a:pt x="2206240" y="3414963"/>
                  <a:pt x="2884207" y="969441"/>
                  <a:pt x="3443956" y="361265"/>
                </a:cubicBezTo>
                <a:cubicBezTo>
                  <a:pt x="4003705" y="-246911"/>
                  <a:pt x="4497224" y="35812"/>
                  <a:pt x="4990744" y="31853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2" name="Полилиния 41"/>
          <p:cNvSpPr/>
          <p:nvPr/>
        </p:nvSpPr>
        <p:spPr>
          <a:xfrm>
            <a:off x="6344195" y="1275606"/>
            <a:ext cx="100013" cy="98425"/>
          </a:xfrm>
          <a:custGeom>
            <a:avLst/>
            <a:gdLst>
              <a:gd name="connsiteX0" fmla="*/ 0 w 100012"/>
              <a:gd name="connsiteY0" fmla="*/ 97631 h 97631"/>
              <a:gd name="connsiteX1" fmla="*/ 97631 w 100012"/>
              <a:gd name="connsiteY1" fmla="*/ 95250 h 97631"/>
              <a:gd name="connsiteX2" fmla="*/ 100012 w 100012"/>
              <a:gd name="connsiteY2" fmla="*/ 88106 h 97631"/>
              <a:gd name="connsiteX3" fmla="*/ 97631 w 100012"/>
              <a:gd name="connsiteY3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" h="97631">
                <a:moveTo>
                  <a:pt x="0" y="97631"/>
                </a:moveTo>
                <a:cubicBezTo>
                  <a:pt x="32544" y="96837"/>
                  <a:pt x="65224" y="98336"/>
                  <a:pt x="97631" y="95250"/>
                </a:cubicBezTo>
                <a:cubicBezTo>
                  <a:pt x="100130" y="95012"/>
                  <a:pt x="100012" y="90616"/>
                  <a:pt x="100012" y="88106"/>
                </a:cubicBezTo>
                <a:cubicBezTo>
                  <a:pt x="100012" y="58727"/>
                  <a:pt x="97631" y="29379"/>
                  <a:pt x="97631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4" name="Прямая со стрелкой 43"/>
          <p:cNvCxnSpPr/>
          <p:nvPr/>
        </p:nvCxnSpPr>
        <p:spPr>
          <a:xfrm>
            <a:off x="1176115" y="3636169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6948264" y="718964"/>
            <a:ext cx="0" cy="628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Некоторые </a:t>
            </a:r>
            <a:r>
              <a:rPr lang="en-US" dirty="0" smtClean="0"/>
              <a:t>HB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496" y="699542"/>
            <a:ext cx="910850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rgbClr val="184A7C"/>
                </a:solidFill>
              </a:rPr>
              <a:t>Действия </a:t>
            </a:r>
            <a:r>
              <a:rPr lang="ru-RU" altLang="ru-RU" sz="2000" dirty="0">
                <a:solidFill>
                  <a:srgbClr val="184A7C"/>
                </a:solidFill>
              </a:rPr>
              <a:t>в потоке </a:t>
            </a:r>
            <a:r>
              <a:rPr lang="en-US" altLang="ru-RU" sz="2000" dirty="0">
                <a:solidFill>
                  <a:srgbClr val="184A7C"/>
                </a:solidFill>
              </a:rPr>
              <a:t>happens-before</a:t>
            </a:r>
            <a:r>
              <a:rPr lang="ru-RU" altLang="ru-RU" sz="2000" dirty="0">
                <a:solidFill>
                  <a:srgbClr val="184A7C"/>
                </a:solidFill>
              </a:rPr>
              <a:t> </a:t>
            </a:r>
            <a:r>
              <a:rPr lang="ru-RU" altLang="ru-RU" sz="2000" dirty="0" smtClean="0">
                <a:solidFill>
                  <a:srgbClr val="184A7C"/>
                </a:solidFill>
              </a:rPr>
              <a:t>последующего </a:t>
            </a:r>
            <a:r>
              <a:rPr lang="ru-RU" altLang="ru-RU" sz="2000" dirty="0">
                <a:solidFill>
                  <a:srgbClr val="184A7C"/>
                </a:solidFill>
              </a:rPr>
              <a:t>действия в этом</a:t>
            </a:r>
            <a:r>
              <a:rPr lang="en-US" altLang="ru-RU" sz="2000" dirty="0">
                <a:solidFill>
                  <a:srgbClr val="184A7C"/>
                </a:solidFill>
              </a:rPr>
              <a:t> </a:t>
            </a:r>
            <a:r>
              <a:rPr lang="ru-RU" altLang="ru-RU" sz="2000" dirty="0">
                <a:solidFill>
                  <a:srgbClr val="184A7C"/>
                </a:solidFill>
              </a:rPr>
              <a:t>же потоке, которое идет позже в программном </a:t>
            </a:r>
            <a:r>
              <a:rPr lang="ru-RU" altLang="ru-RU" sz="2000" dirty="0" smtClean="0">
                <a:solidFill>
                  <a:srgbClr val="184A7C"/>
                </a:solidFill>
              </a:rPr>
              <a:t>порядке</a:t>
            </a:r>
            <a:endParaRPr lang="en-US" altLang="ru-RU" sz="2000" dirty="0" smtClean="0">
              <a:solidFill>
                <a:srgbClr val="184A7C"/>
              </a:solidFill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rgbClr val="184A7C"/>
                </a:solidFill>
              </a:rPr>
              <a:t>Разблокировка </a:t>
            </a:r>
            <a:r>
              <a:rPr lang="ru-RU" altLang="ru-RU" sz="2000" dirty="0">
                <a:solidFill>
                  <a:srgbClr val="184A7C"/>
                </a:solidFill>
              </a:rPr>
              <a:t>монитора </a:t>
            </a:r>
            <a:r>
              <a:rPr lang="en-US" altLang="ru-RU" sz="2000" dirty="0">
                <a:solidFill>
                  <a:srgbClr val="184A7C"/>
                </a:solidFill>
              </a:rPr>
              <a:t>happens-before</a:t>
            </a:r>
            <a:r>
              <a:rPr lang="ru-RU" altLang="ru-RU" sz="2000" dirty="0">
                <a:solidFill>
                  <a:srgbClr val="184A7C"/>
                </a:solidFill>
              </a:rPr>
              <a:t> каждой последующей блокировки </a:t>
            </a:r>
            <a:r>
              <a:rPr lang="ru-RU" altLang="ru-RU" sz="2000" b="1" dirty="0">
                <a:solidFill>
                  <a:srgbClr val="184A7C"/>
                </a:solidFill>
              </a:rPr>
              <a:t>того же </a:t>
            </a:r>
            <a:r>
              <a:rPr lang="ru-RU" altLang="ru-RU" sz="2000" b="1" dirty="0" smtClean="0">
                <a:solidFill>
                  <a:srgbClr val="184A7C"/>
                </a:solidFill>
              </a:rPr>
              <a:t>монитора</a:t>
            </a:r>
            <a:endParaRPr lang="en-US" altLang="ru-RU" sz="2000" b="1" dirty="0" smtClean="0">
              <a:solidFill>
                <a:srgbClr val="184A7C"/>
              </a:solidFill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rgbClr val="184A7C"/>
                </a:solidFill>
              </a:rPr>
              <a:t>Запись </a:t>
            </a:r>
            <a:r>
              <a:rPr lang="ru-RU" altLang="ru-RU" sz="2000" dirty="0">
                <a:solidFill>
                  <a:srgbClr val="184A7C"/>
                </a:solidFill>
              </a:rPr>
              <a:t>в поле </a:t>
            </a:r>
            <a:r>
              <a:rPr lang="ru-RU" altLang="ru-RU" sz="2000" dirty="0" err="1">
                <a:solidFill>
                  <a:srgbClr val="184A7C"/>
                </a:solidFill>
              </a:rPr>
              <a:t>volatile</a:t>
            </a:r>
            <a:r>
              <a:rPr lang="ru-RU" altLang="ru-RU" sz="2000" dirty="0">
                <a:solidFill>
                  <a:srgbClr val="184A7C"/>
                </a:solidFill>
              </a:rPr>
              <a:t> </a:t>
            </a:r>
            <a:r>
              <a:rPr lang="en-US" altLang="ru-RU" sz="2000" dirty="0">
                <a:solidFill>
                  <a:srgbClr val="184A7C"/>
                </a:solidFill>
              </a:rPr>
              <a:t>happens-before </a:t>
            </a:r>
            <a:r>
              <a:rPr lang="ru-RU" altLang="ru-RU" sz="2000" dirty="0">
                <a:solidFill>
                  <a:srgbClr val="184A7C"/>
                </a:solidFill>
              </a:rPr>
              <a:t>каждого последующего считывания </a:t>
            </a:r>
            <a:r>
              <a:rPr lang="ru-RU" altLang="ru-RU" sz="2000" b="1" dirty="0">
                <a:solidFill>
                  <a:srgbClr val="184A7C"/>
                </a:solidFill>
              </a:rPr>
              <a:t>того же самого </a:t>
            </a:r>
            <a:r>
              <a:rPr lang="ru-RU" altLang="ru-RU" sz="2000" b="1" dirty="0" err="1" smtClean="0">
                <a:solidFill>
                  <a:srgbClr val="184A7C"/>
                </a:solidFill>
              </a:rPr>
              <a:t>volatile</a:t>
            </a:r>
            <a:endParaRPr lang="en-US" altLang="ru-RU" sz="2000" b="1" dirty="0" smtClean="0">
              <a:solidFill>
                <a:srgbClr val="184A7C"/>
              </a:solidFill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rgbClr val="184A7C"/>
                </a:solidFill>
              </a:rPr>
              <a:t>Вызов </a:t>
            </a:r>
            <a:r>
              <a:rPr lang="ru-RU" altLang="ru-RU" sz="2000" dirty="0" err="1" smtClean="0">
                <a:solidFill>
                  <a:srgbClr val="184A7C"/>
                </a:solidFill>
              </a:rPr>
              <a:t>Thread</a:t>
            </a:r>
            <a:r>
              <a:rPr lang="en-US" altLang="ru-RU" sz="2000" dirty="0" smtClean="0">
                <a:solidFill>
                  <a:srgbClr val="184A7C"/>
                </a:solidFill>
              </a:rPr>
              <a:t>::</a:t>
            </a:r>
            <a:r>
              <a:rPr lang="ru-RU" altLang="ru-RU" sz="2000" dirty="0" err="1" smtClean="0">
                <a:solidFill>
                  <a:srgbClr val="184A7C"/>
                </a:solidFill>
              </a:rPr>
              <a:t>start</a:t>
            </a:r>
            <a:r>
              <a:rPr lang="ru-RU" altLang="ru-RU" sz="2000" dirty="0">
                <a:solidFill>
                  <a:srgbClr val="184A7C"/>
                </a:solidFill>
              </a:rPr>
              <a:t>() </a:t>
            </a:r>
            <a:r>
              <a:rPr lang="ru-RU" altLang="ru-RU" sz="2000" dirty="0" smtClean="0">
                <a:solidFill>
                  <a:srgbClr val="184A7C"/>
                </a:solidFill>
              </a:rPr>
              <a:t>у потока </a:t>
            </a:r>
            <a:r>
              <a:rPr lang="en-US" altLang="ru-RU" sz="2000" dirty="0">
                <a:solidFill>
                  <a:srgbClr val="184A7C"/>
                </a:solidFill>
              </a:rPr>
              <a:t>happens-before </a:t>
            </a:r>
            <a:r>
              <a:rPr lang="ru-RU" altLang="ru-RU" sz="2000" dirty="0" smtClean="0">
                <a:solidFill>
                  <a:srgbClr val="184A7C"/>
                </a:solidFill>
              </a:rPr>
              <a:t>первого действия в</a:t>
            </a:r>
            <a:r>
              <a:rPr lang="en-US" altLang="ru-RU" sz="2000" dirty="0" smtClean="0">
                <a:solidFill>
                  <a:srgbClr val="184A7C"/>
                </a:solidFill>
              </a:rPr>
              <a:t> </a:t>
            </a:r>
            <a:r>
              <a:rPr lang="ru-RU" altLang="ru-RU" sz="2000" dirty="0" smtClean="0">
                <a:solidFill>
                  <a:srgbClr val="184A7C"/>
                </a:solidFill>
              </a:rPr>
              <a:t>этом потоке</a:t>
            </a:r>
            <a:endParaRPr lang="en-US" altLang="ru-RU" sz="2000" dirty="0" smtClean="0">
              <a:solidFill>
                <a:srgbClr val="184A7C"/>
              </a:solidFill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rgbClr val="184A7C"/>
                </a:solidFill>
              </a:rPr>
              <a:t>Завершение потока </a:t>
            </a:r>
            <a:r>
              <a:rPr lang="en-US" altLang="ru-RU" sz="2000" dirty="0">
                <a:solidFill>
                  <a:srgbClr val="184A7C"/>
                </a:solidFill>
              </a:rPr>
              <a:t>T1 happens-before</a:t>
            </a:r>
            <a:r>
              <a:rPr lang="ru-RU" altLang="ru-RU" sz="2000" dirty="0">
                <a:solidFill>
                  <a:srgbClr val="184A7C"/>
                </a:solidFill>
              </a:rPr>
              <a:t> </a:t>
            </a:r>
            <a:r>
              <a:rPr lang="ru-RU" altLang="ru-RU" sz="2000" dirty="0" smtClean="0">
                <a:solidFill>
                  <a:srgbClr val="184A7C"/>
                </a:solidFill>
              </a:rPr>
              <a:t>момента, когда поток </a:t>
            </a:r>
            <a:r>
              <a:rPr lang="en-US" altLang="ru-RU" sz="2000" dirty="0">
                <a:solidFill>
                  <a:srgbClr val="184A7C"/>
                </a:solidFill>
              </a:rPr>
              <a:t>T2 </a:t>
            </a:r>
            <a:r>
              <a:rPr lang="ru-RU" altLang="ru-RU" sz="2000" dirty="0" smtClean="0">
                <a:solidFill>
                  <a:srgbClr val="184A7C"/>
                </a:solidFill>
              </a:rPr>
              <a:t>определил, </a:t>
            </a:r>
            <a:r>
              <a:rPr lang="ru-RU" altLang="ru-RU" sz="2000" dirty="0">
                <a:solidFill>
                  <a:srgbClr val="184A7C"/>
                </a:solidFill>
              </a:rPr>
              <a:t>что </a:t>
            </a:r>
            <a:r>
              <a:rPr lang="en-US" altLang="ru-RU" sz="2000" dirty="0">
                <a:solidFill>
                  <a:srgbClr val="184A7C"/>
                </a:solidFill>
              </a:rPr>
              <a:t>T1 </a:t>
            </a:r>
            <a:r>
              <a:rPr lang="ru-RU" altLang="ru-RU" sz="2000" dirty="0">
                <a:solidFill>
                  <a:srgbClr val="184A7C"/>
                </a:solidFill>
              </a:rPr>
              <a:t>завершился, вызвав </a:t>
            </a:r>
            <a:r>
              <a:rPr lang="en-US" altLang="ru-RU" sz="2000" dirty="0">
                <a:solidFill>
                  <a:schemeClr val="tx2"/>
                </a:solidFill>
              </a:rPr>
              <a:t> T1.join()  </a:t>
            </a:r>
            <a:r>
              <a:rPr lang="ru-RU" altLang="ru-RU" sz="2000" dirty="0">
                <a:solidFill>
                  <a:schemeClr val="tx2"/>
                </a:solidFill>
              </a:rPr>
              <a:t>или </a:t>
            </a:r>
            <a:r>
              <a:rPr lang="en-US" altLang="ru-RU" sz="2000" dirty="0">
                <a:solidFill>
                  <a:schemeClr val="tx2"/>
                </a:solidFill>
              </a:rPr>
              <a:t>T1.isAlive()</a:t>
            </a:r>
            <a:r>
              <a:rPr lang="ru-RU" altLang="ru-RU" sz="2000" dirty="0">
                <a:solidFill>
                  <a:schemeClr val="tx2"/>
                </a:solidFill>
              </a:rPr>
              <a:t> (и получив </a:t>
            </a:r>
            <a:r>
              <a:rPr lang="en-US" altLang="ru-RU" sz="2000" dirty="0">
                <a:solidFill>
                  <a:schemeClr val="tx2"/>
                </a:solidFill>
              </a:rPr>
              <a:t>false</a:t>
            </a:r>
            <a:r>
              <a:rPr lang="ru-RU" altLang="ru-RU" sz="2000" dirty="0" smtClean="0">
                <a:solidFill>
                  <a:schemeClr val="tx2"/>
                </a:solidFill>
              </a:rPr>
              <a:t>)</a:t>
            </a:r>
            <a:endParaRPr lang="en-US" altLang="ru-RU" sz="2000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rgbClr val="184A7C"/>
                </a:solidFill>
              </a:rPr>
              <a:t>Завершение </a:t>
            </a:r>
            <a:r>
              <a:rPr lang="ru-RU" altLang="ru-RU" sz="2000" dirty="0">
                <a:solidFill>
                  <a:srgbClr val="184A7C"/>
                </a:solidFill>
              </a:rPr>
              <a:t>конструктора объекта </a:t>
            </a:r>
            <a:r>
              <a:rPr lang="en-US" altLang="ru-RU" sz="2000" dirty="0" smtClean="0">
                <a:solidFill>
                  <a:srgbClr val="184A7C"/>
                </a:solidFill>
              </a:rPr>
              <a:t>happens-before</a:t>
            </a:r>
            <a:r>
              <a:rPr lang="ru-RU" altLang="ru-RU" sz="2000" dirty="0" smtClean="0">
                <a:solidFill>
                  <a:srgbClr val="184A7C"/>
                </a:solidFill>
              </a:rPr>
              <a:t> </a:t>
            </a:r>
            <a:r>
              <a:rPr lang="ru-RU" altLang="ru-RU" sz="2000" dirty="0">
                <a:solidFill>
                  <a:srgbClr val="184A7C"/>
                </a:solidFill>
              </a:rPr>
              <a:t>запуска </a:t>
            </a:r>
            <a:r>
              <a:rPr lang="ru-RU" altLang="ru-RU" sz="2000" dirty="0" err="1">
                <a:solidFill>
                  <a:srgbClr val="184A7C"/>
                </a:solidFill>
              </a:rPr>
              <a:t>финализации</a:t>
            </a:r>
            <a:r>
              <a:rPr lang="ru-RU" altLang="ru-RU" sz="2000" dirty="0">
                <a:solidFill>
                  <a:srgbClr val="184A7C"/>
                </a:solidFill>
              </a:rPr>
              <a:t> для </a:t>
            </a:r>
            <a:r>
              <a:rPr lang="ru-RU" altLang="ru-RU" sz="2000" dirty="0" smtClean="0">
                <a:solidFill>
                  <a:srgbClr val="184A7C"/>
                </a:solidFill>
              </a:rPr>
              <a:t>него</a:t>
            </a:r>
            <a:endParaRPr lang="en-US" altLang="ru-RU" sz="2000" dirty="0" smtClean="0">
              <a:solidFill>
                <a:srgbClr val="184A7C"/>
              </a:solidFill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rgbClr val="184A7C"/>
                </a:solidFill>
              </a:rPr>
              <a:t>Еще </a:t>
            </a:r>
            <a:r>
              <a:rPr lang="ru-RU" altLang="ru-RU" sz="2000" dirty="0">
                <a:solidFill>
                  <a:srgbClr val="184A7C"/>
                </a:solidFill>
              </a:rPr>
              <a:t>несколько пунктов …</a:t>
            </a:r>
            <a:endParaRPr lang="en-US" altLang="ru-RU" sz="2000" dirty="0">
              <a:solidFill>
                <a:srgbClr val="184A7C"/>
              </a:solidFill>
            </a:endParaRPr>
          </a:p>
          <a:p>
            <a:pPr>
              <a:spcBef>
                <a:spcPct val="0"/>
              </a:spcBef>
            </a:pPr>
            <a:endParaRPr lang="en-US" altLang="ru-RU" sz="2000" dirty="0">
              <a:solidFill>
                <a:srgbClr val="184A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ru-RU" altLang="ru-RU" dirty="0">
                <a:solidFill>
                  <a:schemeClr val="tx2"/>
                </a:solidFill>
              </a:rPr>
              <a:t>Обязан ли </a:t>
            </a:r>
            <a:r>
              <a:rPr lang="en-US" altLang="ru-RU" dirty="0">
                <a:solidFill>
                  <a:schemeClr val="tx2"/>
                </a:solidFill>
              </a:rPr>
              <a:t>T2 </a:t>
            </a:r>
            <a:r>
              <a:rPr lang="ru-RU" altLang="ru-RU" dirty="0">
                <a:solidFill>
                  <a:schemeClr val="tx2"/>
                </a:solidFill>
              </a:rPr>
              <a:t>увидеть изменения сделанные </a:t>
            </a:r>
            <a:r>
              <a:rPr lang="en-US" altLang="ru-RU" dirty="0">
                <a:solidFill>
                  <a:schemeClr val="tx2"/>
                </a:solidFill>
              </a:rPr>
              <a:t>T1?</a:t>
            </a:r>
            <a:endParaRPr lang="ru-RU" altLang="ru-RU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9665" y="1434307"/>
            <a:ext cx="1584325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lock </a:t>
            </a:r>
            <a:r>
              <a:rPr lang="en-US" dirty="0"/>
              <a:t>M1</a:t>
            </a:r>
            <a:endParaRPr lang="ru-RU" dirty="0"/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369665" y="2361407"/>
            <a:ext cx="1584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x = 1</a:t>
            </a:r>
            <a:endParaRPr lang="ru-RU" altLang="ru-RU" sz="1800"/>
          </a:p>
        </p:txBody>
      </p:sp>
      <p:sp>
        <p:nvSpPr>
          <p:cNvPr id="25" name="TextBox 24"/>
          <p:cNvSpPr txBox="1"/>
          <p:nvPr/>
        </p:nvSpPr>
        <p:spPr>
          <a:xfrm>
            <a:off x="361727" y="3234532"/>
            <a:ext cx="1584325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unlock </a:t>
            </a:r>
            <a:r>
              <a:rPr lang="en-US" dirty="0"/>
              <a:t>M1</a:t>
            </a:r>
            <a:endParaRPr lang="ru-RU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138015" y="1867694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1153890" y="2731294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498252" y="623094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184A7C"/>
                </a:solidFill>
              </a:rPr>
              <a:t>Thread 1</a:t>
            </a:r>
            <a:endParaRPr lang="ru-RU" altLang="ru-RU" sz="1800">
              <a:solidFill>
                <a:srgbClr val="184A7C"/>
              </a:solidFill>
            </a:endParaRPr>
          </a:p>
        </p:txBody>
      </p:sp>
      <p:sp>
        <p:nvSpPr>
          <p:cNvPr id="29" name="TextBox 24"/>
          <p:cNvSpPr txBox="1">
            <a:spLocks noChangeArrowheads="1"/>
          </p:cNvSpPr>
          <p:nvPr/>
        </p:nvSpPr>
        <p:spPr bwMode="auto">
          <a:xfrm>
            <a:off x="6326038" y="1327944"/>
            <a:ext cx="129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184A7C"/>
                </a:solidFill>
              </a:rPr>
              <a:t>Thread 2</a:t>
            </a:r>
            <a:endParaRPr lang="ru-RU" altLang="ru-RU" sz="1800">
              <a:solidFill>
                <a:srgbClr val="184A7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56176" y="1804194"/>
            <a:ext cx="1584325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lock </a:t>
            </a:r>
            <a:r>
              <a:rPr lang="en-US" dirty="0"/>
              <a:t>M2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1196752" y="4571207"/>
            <a:ext cx="0" cy="5208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8"/>
          <p:cNvSpPr txBox="1">
            <a:spLocks noChangeArrowheads="1"/>
          </p:cNvSpPr>
          <p:nvPr/>
        </p:nvSpPr>
        <p:spPr bwMode="auto">
          <a:xfrm>
            <a:off x="6156176" y="2653506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temp = x</a:t>
            </a:r>
            <a:endParaRPr lang="ru-RU" altLang="ru-RU" sz="1800"/>
          </a:p>
        </p:txBody>
      </p:sp>
      <p:sp>
        <p:nvSpPr>
          <p:cNvPr id="33" name="TextBox 32"/>
          <p:cNvSpPr txBox="1"/>
          <p:nvPr/>
        </p:nvSpPr>
        <p:spPr>
          <a:xfrm>
            <a:off x="6156176" y="3523456"/>
            <a:ext cx="1584325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unlock </a:t>
            </a:r>
            <a:r>
              <a:rPr lang="en-US" dirty="0"/>
              <a:t>M2</a:t>
            </a:r>
            <a:endParaRPr lang="ru-RU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6965801" y="2153444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6973738" y="3031331"/>
            <a:ext cx="7938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4"/>
          <p:cNvSpPr txBox="1">
            <a:spLocks noChangeArrowheads="1"/>
          </p:cNvSpPr>
          <p:nvPr/>
        </p:nvSpPr>
        <p:spPr bwMode="auto">
          <a:xfrm>
            <a:off x="376015" y="4137819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y = 2</a:t>
            </a:r>
            <a:endParaRPr lang="ru-RU" altLang="ru-RU" sz="18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1114202" y="946944"/>
            <a:ext cx="635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6"/>
          <p:cNvSpPr txBox="1">
            <a:spLocks noChangeArrowheads="1"/>
          </p:cNvSpPr>
          <p:nvPr/>
        </p:nvSpPr>
        <p:spPr bwMode="auto">
          <a:xfrm>
            <a:off x="6197451" y="4339431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temp2 = y</a:t>
            </a:r>
            <a:endParaRPr lang="ru-RU" altLang="ru-RU" sz="180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6978501" y="4709319"/>
            <a:ext cx="11112" cy="342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6981676" y="3907631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олилиния 40"/>
          <p:cNvSpPr/>
          <p:nvPr/>
        </p:nvSpPr>
        <p:spPr>
          <a:xfrm>
            <a:off x="1403648" y="987574"/>
            <a:ext cx="4994275" cy="4063878"/>
          </a:xfrm>
          <a:custGeom>
            <a:avLst/>
            <a:gdLst>
              <a:gd name="connsiteX0" fmla="*/ 0 w 4990744"/>
              <a:gd name="connsiteY0" fmla="*/ 3677034 h 4231711"/>
              <a:gd name="connsiteX1" fmla="*/ 1632247 w 4990744"/>
              <a:gd name="connsiteY1" fmla="*/ 3967591 h 4231711"/>
              <a:gd name="connsiteX2" fmla="*/ 3443956 w 4990744"/>
              <a:gd name="connsiteY2" fmla="*/ 361265 h 4231711"/>
              <a:gd name="connsiteX3" fmla="*/ 4990744 w 4990744"/>
              <a:gd name="connsiteY3" fmla="*/ 318536 h 423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0744" h="4231711">
                <a:moveTo>
                  <a:pt x="0" y="3677034"/>
                </a:moveTo>
                <a:cubicBezTo>
                  <a:pt x="529127" y="4098626"/>
                  <a:pt x="1058254" y="4520219"/>
                  <a:pt x="1632247" y="3967591"/>
                </a:cubicBezTo>
                <a:cubicBezTo>
                  <a:pt x="2206240" y="3414963"/>
                  <a:pt x="2884207" y="969441"/>
                  <a:pt x="3443956" y="361265"/>
                </a:cubicBezTo>
                <a:cubicBezTo>
                  <a:pt x="4003705" y="-246911"/>
                  <a:pt x="4497224" y="35812"/>
                  <a:pt x="4990744" y="31853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2" name="Полилиния 41"/>
          <p:cNvSpPr/>
          <p:nvPr/>
        </p:nvSpPr>
        <p:spPr>
          <a:xfrm>
            <a:off x="6344195" y="1275606"/>
            <a:ext cx="100013" cy="98425"/>
          </a:xfrm>
          <a:custGeom>
            <a:avLst/>
            <a:gdLst>
              <a:gd name="connsiteX0" fmla="*/ 0 w 100012"/>
              <a:gd name="connsiteY0" fmla="*/ 97631 h 97631"/>
              <a:gd name="connsiteX1" fmla="*/ 97631 w 100012"/>
              <a:gd name="connsiteY1" fmla="*/ 95250 h 97631"/>
              <a:gd name="connsiteX2" fmla="*/ 100012 w 100012"/>
              <a:gd name="connsiteY2" fmla="*/ 88106 h 97631"/>
              <a:gd name="connsiteX3" fmla="*/ 97631 w 100012"/>
              <a:gd name="connsiteY3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" h="97631">
                <a:moveTo>
                  <a:pt x="0" y="97631"/>
                </a:moveTo>
                <a:cubicBezTo>
                  <a:pt x="32544" y="96837"/>
                  <a:pt x="65224" y="98336"/>
                  <a:pt x="97631" y="95250"/>
                </a:cubicBezTo>
                <a:cubicBezTo>
                  <a:pt x="100130" y="95012"/>
                  <a:pt x="100012" y="90616"/>
                  <a:pt x="100012" y="88106"/>
                </a:cubicBezTo>
                <a:cubicBezTo>
                  <a:pt x="100012" y="58727"/>
                  <a:pt x="97631" y="29379"/>
                  <a:pt x="97631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4" name="Прямая со стрелкой 43"/>
          <p:cNvCxnSpPr/>
          <p:nvPr/>
        </p:nvCxnSpPr>
        <p:spPr>
          <a:xfrm>
            <a:off x="1176115" y="3636169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6948264" y="718964"/>
            <a:ext cx="0" cy="628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78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ru-RU" dirty="0" smtClean="0">
                <a:solidFill>
                  <a:srgbClr val="FF0000"/>
                </a:solidFill>
              </a:rPr>
              <a:t>T2 </a:t>
            </a:r>
            <a:r>
              <a:rPr lang="ru-RU" altLang="ru-RU" dirty="0" smtClean="0">
                <a:solidFill>
                  <a:srgbClr val="FF0000"/>
                </a:solidFill>
              </a:rPr>
              <a:t>не обязан</a:t>
            </a:r>
            <a:r>
              <a:rPr lang="en-US" altLang="ru-RU" dirty="0" smtClean="0">
                <a:solidFill>
                  <a:srgbClr val="FF0000"/>
                </a:solidFill>
              </a:rPr>
              <a:t> </a:t>
            </a:r>
            <a:r>
              <a:rPr lang="ru-RU" altLang="ru-RU" dirty="0">
                <a:solidFill>
                  <a:srgbClr val="FF0000"/>
                </a:solidFill>
              </a:rPr>
              <a:t>увидеть изменения сделанные </a:t>
            </a:r>
            <a:r>
              <a:rPr lang="en-US" altLang="ru-RU" dirty="0" smtClean="0">
                <a:solidFill>
                  <a:srgbClr val="FF0000"/>
                </a:solidFill>
              </a:rPr>
              <a:t>T1</a:t>
            </a:r>
            <a:endParaRPr lang="ru-RU" altLang="ru-RU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9665" y="1434307"/>
            <a:ext cx="1584325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lock </a:t>
            </a:r>
            <a:r>
              <a:rPr lang="en-US" dirty="0"/>
              <a:t>M1</a:t>
            </a:r>
            <a:endParaRPr lang="ru-RU" dirty="0"/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369665" y="2361407"/>
            <a:ext cx="1584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x = 1</a:t>
            </a:r>
            <a:endParaRPr lang="ru-RU" altLang="ru-RU" sz="1800"/>
          </a:p>
        </p:txBody>
      </p:sp>
      <p:sp>
        <p:nvSpPr>
          <p:cNvPr id="25" name="TextBox 24"/>
          <p:cNvSpPr txBox="1"/>
          <p:nvPr/>
        </p:nvSpPr>
        <p:spPr>
          <a:xfrm>
            <a:off x="361727" y="3234532"/>
            <a:ext cx="1584325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unlock </a:t>
            </a:r>
            <a:r>
              <a:rPr lang="en-US" dirty="0"/>
              <a:t>M1</a:t>
            </a:r>
            <a:endParaRPr lang="ru-RU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138015" y="1867694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1153890" y="2731294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498252" y="623094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184A7C"/>
                </a:solidFill>
              </a:rPr>
              <a:t>Thread 1</a:t>
            </a:r>
            <a:endParaRPr lang="ru-RU" altLang="ru-RU" sz="1800">
              <a:solidFill>
                <a:srgbClr val="184A7C"/>
              </a:solidFill>
            </a:endParaRPr>
          </a:p>
        </p:txBody>
      </p:sp>
      <p:sp>
        <p:nvSpPr>
          <p:cNvPr id="29" name="TextBox 24"/>
          <p:cNvSpPr txBox="1">
            <a:spLocks noChangeArrowheads="1"/>
          </p:cNvSpPr>
          <p:nvPr/>
        </p:nvSpPr>
        <p:spPr bwMode="auto">
          <a:xfrm>
            <a:off x="6326038" y="1327944"/>
            <a:ext cx="129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184A7C"/>
                </a:solidFill>
              </a:rPr>
              <a:t>Thread 2</a:t>
            </a:r>
            <a:endParaRPr lang="ru-RU" altLang="ru-RU" sz="1800">
              <a:solidFill>
                <a:srgbClr val="184A7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56176" y="1804194"/>
            <a:ext cx="1584325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lock </a:t>
            </a:r>
            <a:r>
              <a:rPr lang="en-US" dirty="0"/>
              <a:t>M2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1196752" y="4571207"/>
            <a:ext cx="0" cy="5208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8"/>
          <p:cNvSpPr txBox="1">
            <a:spLocks noChangeArrowheads="1"/>
          </p:cNvSpPr>
          <p:nvPr/>
        </p:nvSpPr>
        <p:spPr bwMode="auto">
          <a:xfrm>
            <a:off x="6156176" y="2653506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temp = x</a:t>
            </a:r>
            <a:endParaRPr lang="ru-RU" altLang="ru-RU" sz="1800"/>
          </a:p>
        </p:txBody>
      </p:sp>
      <p:sp>
        <p:nvSpPr>
          <p:cNvPr id="33" name="TextBox 32"/>
          <p:cNvSpPr txBox="1"/>
          <p:nvPr/>
        </p:nvSpPr>
        <p:spPr>
          <a:xfrm>
            <a:off x="6156176" y="3523456"/>
            <a:ext cx="1584325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unlock </a:t>
            </a:r>
            <a:r>
              <a:rPr lang="en-US" dirty="0"/>
              <a:t>M2</a:t>
            </a:r>
            <a:endParaRPr lang="ru-RU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6965801" y="2153444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6973738" y="3031331"/>
            <a:ext cx="7938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4"/>
          <p:cNvSpPr txBox="1">
            <a:spLocks noChangeArrowheads="1"/>
          </p:cNvSpPr>
          <p:nvPr/>
        </p:nvSpPr>
        <p:spPr bwMode="auto">
          <a:xfrm>
            <a:off x="376015" y="4137819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y = 2</a:t>
            </a:r>
            <a:endParaRPr lang="ru-RU" altLang="ru-RU" sz="18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1114202" y="946944"/>
            <a:ext cx="635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6"/>
          <p:cNvSpPr txBox="1">
            <a:spLocks noChangeArrowheads="1"/>
          </p:cNvSpPr>
          <p:nvPr/>
        </p:nvSpPr>
        <p:spPr bwMode="auto">
          <a:xfrm>
            <a:off x="6197451" y="4339431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temp2 = y</a:t>
            </a:r>
            <a:endParaRPr lang="ru-RU" altLang="ru-RU" sz="180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6978501" y="4709319"/>
            <a:ext cx="11112" cy="342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6981676" y="3907631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олилиния 40"/>
          <p:cNvSpPr/>
          <p:nvPr/>
        </p:nvSpPr>
        <p:spPr>
          <a:xfrm>
            <a:off x="1403648" y="987574"/>
            <a:ext cx="4994275" cy="4063878"/>
          </a:xfrm>
          <a:custGeom>
            <a:avLst/>
            <a:gdLst>
              <a:gd name="connsiteX0" fmla="*/ 0 w 4990744"/>
              <a:gd name="connsiteY0" fmla="*/ 3677034 h 4231711"/>
              <a:gd name="connsiteX1" fmla="*/ 1632247 w 4990744"/>
              <a:gd name="connsiteY1" fmla="*/ 3967591 h 4231711"/>
              <a:gd name="connsiteX2" fmla="*/ 3443956 w 4990744"/>
              <a:gd name="connsiteY2" fmla="*/ 361265 h 4231711"/>
              <a:gd name="connsiteX3" fmla="*/ 4990744 w 4990744"/>
              <a:gd name="connsiteY3" fmla="*/ 318536 h 423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0744" h="4231711">
                <a:moveTo>
                  <a:pt x="0" y="3677034"/>
                </a:moveTo>
                <a:cubicBezTo>
                  <a:pt x="529127" y="4098626"/>
                  <a:pt x="1058254" y="4520219"/>
                  <a:pt x="1632247" y="3967591"/>
                </a:cubicBezTo>
                <a:cubicBezTo>
                  <a:pt x="2206240" y="3414963"/>
                  <a:pt x="2884207" y="969441"/>
                  <a:pt x="3443956" y="361265"/>
                </a:cubicBezTo>
                <a:cubicBezTo>
                  <a:pt x="4003705" y="-246911"/>
                  <a:pt x="4497224" y="35812"/>
                  <a:pt x="4990744" y="31853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2" name="Полилиния 41"/>
          <p:cNvSpPr/>
          <p:nvPr/>
        </p:nvSpPr>
        <p:spPr>
          <a:xfrm>
            <a:off x="6344195" y="1275606"/>
            <a:ext cx="100013" cy="98425"/>
          </a:xfrm>
          <a:custGeom>
            <a:avLst/>
            <a:gdLst>
              <a:gd name="connsiteX0" fmla="*/ 0 w 100012"/>
              <a:gd name="connsiteY0" fmla="*/ 97631 h 97631"/>
              <a:gd name="connsiteX1" fmla="*/ 97631 w 100012"/>
              <a:gd name="connsiteY1" fmla="*/ 95250 h 97631"/>
              <a:gd name="connsiteX2" fmla="*/ 100012 w 100012"/>
              <a:gd name="connsiteY2" fmla="*/ 88106 h 97631"/>
              <a:gd name="connsiteX3" fmla="*/ 97631 w 100012"/>
              <a:gd name="connsiteY3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" h="97631">
                <a:moveTo>
                  <a:pt x="0" y="97631"/>
                </a:moveTo>
                <a:cubicBezTo>
                  <a:pt x="32544" y="96837"/>
                  <a:pt x="65224" y="98336"/>
                  <a:pt x="97631" y="95250"/>
                </a:cubicBezTo>
                <a:cubicBezTo>
                  <a:pt x="100130" y="95012"/>
                  <a:pt x="100012" y="90616"/>
                  <a:pt x="100012" y="88106"/>
                </a:cubicBezTo>
                <a:cubicBezTo>
                  <a:pt x="100012" y="58727"/>
                  <a:pt x="97631" y="29379"/>
                  <a:pt x="97631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4" name="Прямая со стрелкой 43"/>
          <p:cNvCxnSpPr/>
          <p:nvPr/>
        </p:nvCxnSpPr>
        <p:spPr>
          <a:xfrm>
            <a:off x="1176115" y="3636169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6948264" y="718964"/>
            <a:ext cx="0" cy="628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5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ru-RU" altLang="ru-RU" dirty="0">
                <a:solidFill>
                  <a:schemeClr val="tx2"/>
                </a:solidFill>
              </a:rPr>
              <a:t>Обязан ли </a:t>
            </a:r>
            <a:r>
              <a:rPr lang="en-US" altLang="ru-RU" dirty="0">
                <a:solidFill>
                  <a:schemeClr val="tx2"/>
                </a:solidFill>
              </a:rPr>
              <a:t>T2 </a:t>
            </a:r>
            <a:r>
              <a:rPr lang="ru-RU" altLang="ru-RU" dirty="0">
                <a:solidFill>
                  <a:schemeClr val="tx2"/>
                </a:solidFill>
              </a:rPr>
              <a:t>увидеть изменения сделанные </a:t>
            </a:r>
            <a:r>
              <a:rPr lang="en-US" altLang="ru-RU" dirty="0">
                <a:solidFill>
                  <a:schemeClr val="tx2"/>
                </a:solidFill>
              </a:rPr>
              <a:t>T1?</a:t>
            </a:r>
            <a:endParaRPr lang="ru-RU" altLang="ru-RU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9665" y="1434307"/>
            <a:ext cx="1584325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lock </a:t>
            </a:r>
            <a:r>
              <a:rPr lang="en-US" dirty="0"/>
              <a:t>M1</a:t>
            </a:r>
            <a:endParaRPr lang="ru-RU" dirty="0"/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369665" y="2361407"/>
            <a:ext cx="1584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x = 1</a:t>
            </a:r>
            <a:endParaRPr lang="ru-RU" altLang="ru-RU" sz="1800"/>
          </a:p>
        </p:txBody>
      </p:sp>
      <p:sp>
        <p:nvSpPr>
          <p:cNvPr id="25" name="TextBox 24"/>
          <p:cNvSpPr txBox="1"/>
          <p:nvPr/>
        </p:nvSpPr>
        <p:spPr>
          <a:xfrm>
            <a:off x="361727" y="3234532"/>
            <a:ext cx="1584325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unlock </a:t>
            </a:r>
            <a:r>
              <a:rPr lang="en-US" dirty="0"/>
              <a:t>M1</a:t>
            </a:r>
            <a:endParaRPr lang="ru-RU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138015" y="1867694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1153890" y="2731294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498252" y="623094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184A7C"/>
                </a:solidFill>
              </a:rPr>
              <a:t>Thread 1</a:t>
            </a:r>
            <a:endParaRPr lang="ru-RU" altLang="ru-RU" sz="1800">
              <a:solidFill>
                <a:srgbClr val="184A7C"/>
              </a:solidFill>
            </a:endParaRPr>
          </a:p>
        </p:txBody>
      </p:sp>
      <p:sp>
        <p:nvSpPr>
          <p:cNvPr id="29" name="TextBox 24"/>
          <p:cNvSpPr txBox="1">
            <a:spLocks noChangeArrowheads="1"/>
          </p:cNvSpPr>
          <p:nvPr/>
        </p:nvSpPr>
        <p:spPr bwMode="auto">
          <a:xfrm>
            <a:off x="6326038" y="1327944"/>
            <a:ext cx="129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184A7C"/>
                </a:solidFill>
              </a:rPr>
              <a:t>Thread 2</a:t>
            </a:r>
            <a:endParaRPr lang="ru-RU" altLang="ru-RU" sz="1800">
              <a:solidFill>
                <a:srgbClr val="184A7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56176" y="1804194"/>
            <a:ext cx="1584325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lock </a:t>
            </a:r>
            <a:r>
              <a:rPr lang="en-US" dirty="0" smtClean="0">
                <a:solidFill>
                  <a:srgbClr val="008000"/>
                </a:solidFill>
              </a:rPr>
              <a:t>M</a:t>
            </a:r>
            <a:r>
              <a:rPr lang="ru-RU" dirty="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1196752" y="4571207"/>
            <a:ext cx="0" cy="5208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8"/>
          <p:cNvSpPr txBox="1">
            <a:spLocks noChangeArrowheads="1"/>
          </p:cNvSpPr>
          <p:nvPr/>
        </p:nvSpPr>
        <p:spPr bwMode="auto">
          <a:xfrm>
            <a:off x="6156176" y="2653506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temp = x</a:t>
            </a:r>
            <a:endParaRPr lang="ru-RU" altLang="ru-RU" sz="1800"/>
          </a:p>
        </p:txBody>
      </p:sp>
      <p:sp>
        <p:nvSpPr>
          <p:cNvPr id="33" name="TextBox 32"/>
          <p:cNvSpPr txBox="1"/>
          <p:nvPr/>
        </p:nvSpPr>
        <p:spPr>
          <a:xfrm>
            <a:off x="6156176" y="3523456"/>
            <a:ext cx="1584325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unlock </a:t>
            </a:r>
            <a:r>
              <a:rPr lang="en-US" dirty="0" smtClean="0">
                <a:solidFill>
                  <a:srgbClr val="008000"/>
                </a:solidFill>
              </a:rPr>
              <a:t>M</a:t>
            </a:r>
            <a:r>
              <a:rPr lang="ru-RU" dirty="0" smtClean="0">
                <a:solidFill>
                  <a:srgbClr val="008000"/>
                </a:solidFill>
              </a:rPr>
              <a:t>1</a:t>
            </a:r>
            <a:endParaRPr lang="ru-RU" dirty="0">
              <a:solidFill>
                <a:srgbClr val="008000"/>
              </a:solidFill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6965801" y="2153444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6973738" y="3031331"/>
            <a:ext cx="7938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4"/>
          <p:cNvSpPr txBox="1">
            <a:spLocks noChangeArrowheads="1"/>
          </p:cNvSpPr>
          <p:nvPr/>
        </p:nvSpPr>
        <p:spPr bwMode="auto">
          <a:xfrm>
            <a:off x="376015" y="4137819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y = 2</a:t>
            </a:r>
            <a:endParaRPr lang="ru-RU" altLang="ru-RU" sz="18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1114202" y="946944"/>
            <a:ext cx="635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6"/>
          <p:cNvSpPr txBox="1">
            <a:spLocks noChangeArrowheads="1"/>
          </p:cNvSpPr>
          <p:nvPr/>
        </p:nvSpPr>
        <p:spPr bwMode="auto">
          <a:xfrm>
            <a:off x="6197451" y="4339431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temp2 = y</a:t>
            </a:r>
            <a:endParaRPr lang="ru-RU" altLang="ru-RU" sz="180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6978501" y="4709319"/>
            <a:ext cx="11112" cy="342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6981676" y="3907631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олилиния 40"/>
          <p:cNvSpPr/>
          <p:nvPr/>
        </p:nvSpPr>
        <p:spPr>
          <a:xfrm>
            <a:off x="1403648" y="987574"/>
            <a:ext cx="4994275" cy="4063878"/>
          </a:xfrm>
          <a:custGeom>
            <a:avLst/>
            <a:gdLst>
              <a:gd name="connsiteX0" fmla="*/ 0 w 4990744"/>
              <a:gd name="connsiteY0" fmla="*/ 3677034 h 4231711"/>
              <a:gd name="connsiteX1" fmla="*/ 1632247 w 4990744"/>
              <a:gd name="connsiteY1" fmla="*/ 3967591 h 4231711"/>
              <a:gd name="connsiteX2" fmla="*/ 3443956 w 4990744"/>
              <a:gd name="connsiteY2" fmla="*/ 361265 h 4231711"/>
              <a:gd name="connsiteX3" fmla="*/ 4990744 w 4990744"/>
              <a:gd name="connsiteY3" fmla="*/ 318536 h 423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0744" h="4231711">
                <a:moveTo>
                  <a:pt x="0" y="3677034"/>
                </a:moveTo>
                <a:cubicBezTo>
                  <a:pt x="529127" y="4098626"/>
                  <a:pt x="1058254" y="4520219"/>
                  <a:pt x="1632247" y="3967591"/>
                </a:cubicBezTo>
                <a:cubicBezTo>
                  <a:pt x="2206240" y="3414963"/>
                  <a:pt x="2884207" y="969441"/>
                  <a:pt x="3443956" y="361265"/>
                </a:cubicBezTo>
                <a:cubicBezTo>
                  <a:pt x="4003705" y="-246911"/>
                  <a:pt x="4497224" y="35812"/>
                  <a:pt x="4990744" y="31853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2" name="Полилиния 41"/>
          <p:cNvSpPr/>
          <p:nvPr/>
        </p:nvSpPr>
        <p:spPr>
          <a:xfrm>
            <a:off x="6344195" y="1275606"/>
            <a:ext cx="100013" cy="98425"/>
          </a:xfrm>
          <a:custGeom>
            <a:avLst/>
            <a:gdLst>
              <a:gd name="connsiteX0" fmla="*/ 0 w 100012"/>
              <a:gd name="connsiteY0" fmla="*/ 97631 h 97631"/>
              <a:gd name="connsiteX1" fmla="*/ 97631 w 100012"/>
              <a:gd name="connsiteY1" fmla="*/ 95250 h 97631"/>
              <a:gd name="connsiteX2" fmla="*/ 100012 w 100012"/>
              <a:gd name="connsiteY2" fmla="*/ 88106 h 97631"/>
              <a:gd name="connsiteX3" fmla="*/ 97631 w 100012"/>
              <a:gd name="connsiteY3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" h="97631">
                <a:moveTo>
                  <a:pt x="0" y="97631"/>
                </a:moveTo>
                <a:cubicBezTo>
                  <a:pt x="32544" y="96837"/>
                  <a:pt x="65224" y="98336"/>
                  <a:pt x="97631" y="95250"/>
                </a:cubicBezTo>
                <a:cubicBezTo>
                  <a:pt x="100130" y="95012"/>
                  <a:pt x="100012" y="90616"/>
                  <a:pt x="100012" y="88106"/>
                </a:cubicBezTo>
                <a:cubicBezTo>
                  <a:pt x="100012" y="58727"/>
                  <a:pt x="97631" y="29379"/>
                  <a:pt x="97631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4" name="Прямая со стрелкой 43"/>
          <p:cNvCxnSpPr/>
          <p:nvPr/>
        </p:nvCxnSpPr>
        <p:spPr>
          <a:xfrm>
            <a:off x="1176115" y="3636169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6948264" y="718964"/>
            <a:ext cx="0" cy="628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Узнаем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699542"/>
            <a:ext cx="9001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ru-RU" sz="2200" dirty="0">
                <a:solidFill>
                  <a:srgbClr val="184A7C"/>
                </a:solidFill>
              </a:rPr>
              <a:t>Что такое </a:t>
            </a:r>
            <a:r>
              <a:rPr lang="en-US" sz="2200" dirty="0" smtClean="0">
                <a:solidFill>
                  <a:srgbClr val="184A7C"/>
                </a:solidFill>
              </a:rPr>
              <a:t>JMM</a:t>
            </a:r>
            <a:endParaRPr lang="en-US" sz="2200" dirty="0">
              <a:solidFill>
                <a:srgbClr val="184A7C"/>
              </a:solidFill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rgbClr val="184A7C"/>
                </a:solidFill>
              </a:rPr>
              <a:t>Reordering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rgbClr val="184A7C"/>
                </a:solidFill>
              </a:rPr>
              <a:t>Happens-before relationship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ru-RU" sz="2200" dirty="0">
                <a:solidFill>
                  <a:srgbClr val="184A7C"/>
                </a:solidFill>
              </a:rPr>
              <a:t>Гарантии </a:t>
            </a:r>
            <a:r>
              <a:rPr lang="en-US" sz="2200" dirty="0">
                <a:solidFill>
                  <a:srgbClr val="184A7C"/>
                </a:solidFill>
              </a:rPr>
              <a:t>volatile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rgbClr val="184A7C"/>
                </a:solidFill>
              </a:rPr>
              <a:t>Double-check locking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rgbClr val="184A7C"/>
                </a:solidFill>
              </a:rPr>
              <a:t>Singleton pattern </a:t>
            </a:r>
            <a:r>
              <a:rPr lang="ru-RU" sz="2200" dirty="0">
                <a:solidFill>
                  <a:srgbClr val="184A7C"/>
                </a:solidFill>
              </a:rPr>
              <a:t>и </a:t>
            </a:r>
            <a:r>
              <a:rPr lang="en-US" sz="2200" dirty="0">
                <a:solidFill>
                  <a:srgbClr val="184A7C"/>
                </a:solidFill>
              </a:rPr>
              <a:t>JMM</a:t>
            </a:r>
            <a:endParaRPr lang="ru-RU" sz="2200" dirty="0">
              <a:solidFill>
                <a:srgbClr val="184A7C"/>
              </a:solidFill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tx2"/>
                </a:solidFill>
              </a:rPr>
              <a:t>Safe publication idioms</a:t>
            </a:r>
            <a:endParaRPr lang="ru-RU" sz="2200" dirty="0">
              <a:solidFill>
                <a:schemeClr val="tx2"/>
              </a:solidFill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rgbClr val="184A7C"/>
                </a:solidFill>
              </a:rPr>
              <a:t>Immutable </a:t>
            </a:r>
            <a:r>
              <a:rPr lang="ru-RU" sz="2200" dirty="0">
                <a:solidFill>
                  <a:srgbClr val="184A7C"/>
                </a:solidFill>
              </a:rPr>
              <a:t>и </a:t>
            </a:r>
            <a:r>
              <a:rPr lang="en-US" sz="2200" dirty="0">
                <a:solidFill>
                  <a:srgbClr val="184A7C"/>
                </a:solidFill>
              </a:rPr>
              <a:t>effectively</a:t>
            </a:r>
            <a:r>
              <a:rPr lang="ru-RU" sz="2200" dirty="0">
                <a:solidFill>
                  <a:srgbClr val="184A7C"/>
                </a:solidFill>
              </a:rPr>
              <a:t> </a:t>
            </a:r>
            <a:r>
              <a:rPr lang="en-US" sz="2200" dirty="0">
                <a:solidFill>
                  <a:srgbClr val="184A7C"/>
                </a:solidFill>
              </a:rPr>
              <a:t>immutable objects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ru-RU" sz="2200" dirty="0">
                <a:solidFill>
                  <a:srgbClr val="184A7C"/>
                </a:solidFill>
              </a:rPr>
              <a:t>Гарантии </a:t>
            </a:r>
            <a:r>
              <a:rPr lang="en-US" sz="2200" dirty="0" smtClean="0">
                <a:solidFill>
                  <a:srgbClr val="184A7C"/>
                </a:solidFill>
              </a:rPr>
              <a:t>final</a:t>
            </a:r>
            <a:endParaRPr lang="ru-RU" sz="2200" dirty="0">
              <a:solidFill>
                <a:srgbClr val="184A7C"/>
              </a:solidFill>
            </a:endParaRP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>
              <a:solidFill>
                <a:srgbClr val="184A7C"/>
              </a:solidFill>
            </a:endParaRP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sz="2200" dirty="0">
              <a:solidFill>
                <a:srgbClr val="184A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ru-RU" altLang="ru-RU" dirty="0">
                <a:solidFill>
                  <a:schemeClr val="tx2"/>
                </a:solidFill>
              </a:rPr>
              <a:t>Обязан ли </a:t>
            </a:r>
            <a:r>
              <a:rPr lang="en-US" altLang="ru-RU" dirty="0">
                <a:solidFill>
                  <a:schemeClr val="tx2"/>
                </a:solidFill>
              </a:rPr>
              <a:t>T2 </a:t>
            </a:r>
            <a:r>
              <a:rPr lang="ru-RU" altLang="ru-RU" dirty="0">
                <a:solidFill>
                  <a:schemeClr val="tx2"/>
                </a:solidFill>
              </a:rPr>
              <a:t>увидеть изменения сделанные </a:t>
            </a:r>
            <a:r>
              <a:rPr lang="en-US" altLang="ru-RU" dirty="0">
                <a:solidFill>
                  <a:schemeClr val="tx2"/>
                </a:solidFill>
              </a:rPr>
              <a:t>T1?</a:t>
            </a:r>
            <a:endParaRPr lang="ru-RU" altLang="ru-RU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9665" y="1434307"/>
            <a:ext cx="1584325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lock </a:t>
            </a:r>
            <a:r>
              <a:rPr lang="en-US" dirty="0"/>
              <a:t>M1</a:t>
            </a:r>
            <a:endParaRPr lang="ru-RU" dirty="0"/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369665" y="2361407"/>
            <a:ext cx="1584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x = 1</a:t>
            </a:r>
            <a:endParaRPr lang="ru-RU" altLang="ru-RU" sz="1800"/>
          </a:p>
        </p:txBody>
      </p:sp>
      <p:sp>
        <p:nvSpPr>
          <p:cNvPr id="25" name="TextBox 24"/>
          <p:cNvSpPr txBox="1"/>
          <p:nvPr/>
        </p:nvSpPr>
        <p:spPr>
          <a:xfrm>
            <a:off x="361727" y="3234532"/>
            <a:ext cx="1584325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unlock </a:t>
            </a:r>
            <a:r>
              <a:rPr lang="en-US" dirty="0"/>
              <a:t>M1</a:t>
            </a:r>
            <a:endParaRPr lang="ru-RU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138015" y="1867694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1153890" y="2731294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498252" y="623094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184A7C"/>
                </a:solidFill>
              </a:rPr>
              <a:t>Thread 1</a:t>
            </a:r>
            <a:endParaRPr lang="ru-RU" altLang="ru-RU" sz="1800">
              <a:solidFill>
                <a:srgbClr val="184A7C"/>
              </a:solidFill>
            </a:endParaRPr>
          </a:p>
        </p:txBody>
      </p:sp>
      <p:sp>
        <p:nvSpPr>
          <p:cNvPr id="29" name="TextBox 24"/>
          <p:cNvSpPr txBox="1">
            <a:spLocks noChangeArrowheads="1"/>
          </p:cNvSpPr>
          <p:nvPr/>
        </p:nvSpPr>
        <p:spPr bwMode="auto">
          <a:xfrm>
            <a:off x="6326038" y="1327944"/>
            <a:ext cx="129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184A7C"/>
                </a:solidFill>
              </a:rPr>
              <a:t>Thread 2</a:t>
            </a:r>
            <a:endParaRPr lang="ru-RU" altLang="ru-RU" sz="1800">
              <a:solidFill>
                <a:srgbClr val="184A7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56176" y="1804194"/>
            <a:ext cx="1584325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lock </a:t>
            </a:r>
            <a:r>
              <a:rPr lang="en-US" dirty="0" smtClean="0">
                <a:solidFill>
                  <a:srgbClr val="008000"/>
                </a:solidFill>
              </a:rPr>
              <a:t>M</a:t>
            </a:r>
            <a:r>
              <a:rPr lang="ru-RU" dirty="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1196752" y="4571207"/>
            <a:ext cx="0" cy="5208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8"/>
          <p:cNvSpPr txBox="1">
            <a:spLocks noChangeArrowheads="1"/>
          </p:cNvSpPr>
          <p:nvPr/>
        </p:nvSpPr>
        <p:spPr bwMode="auto">
          <a:xfrm>
            <a:off x="6156176" y="2653506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temp = x</a:t>
            </a:r>
            <a:endParaRPr lang="ru-RU" altLang="ru-RU" sz="1800"/>
          </a:p>
        </p:txBody>
      </p:sp>
      <p:sp>
        <p:nvSpPr>
          <p:cNvPr id="33" name="TextBox 32"/>
          <p:cNvSpPr txBox="1"/>
          <p:nvPr/>
        </p:nvSpPr>
        <p:spPr>
          <a:xfrm>
            <a:off x="6156176" y="3523456"/>
            <a:ext cx="1584325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unlock </a:t>
            </a:r>
            <a:r>
              <a:rPr lang="en-US" dirty="0" smtClean="0">
                <a:solidFill>
                  <a:srgbClr val="008000"/>
                </a:solidFill>
              </a:rPr>
              <a:t>M</a:t>
            </a:r>
            <a:r>
              <a:rPr lang="ru-RU" dirty="0" smtClean="0">
                <a:solidFill>
                  <a:srgbClr val="008000"/>
                </a:solidFill>
              </a:rPr>
              <a:t>1</a:t>
            </a:r>
            <a:endParaRPr lang="ru-RU" dirty="0">
              <a:solidFill>
                <a:srgbClr val="008000"/>
              </a:solidFill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6965801" y="2153444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6973738" y="3031331"/>
            <a:ext cx="7938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4"/>
          <p:cNvSpPr txBox="1">
            <a:spLocks noChangeArrowheads="1"/>
          </p:cNvSpPr>
          <p:nvPr/>
        </p:nvSpPr>
        <p:spPr bwMode="auto">
          <a:xfrm>
            <a:off x="376015" y="4137819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y = 2</a:t>
            </a:r>
            <a:endParaRPr lang="ru-RU" altLang="ru-RU" sz="18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1114202" y="946944"/>
            <a:ext cx="635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6"/>
          <p:cNvSpPr txBox="1">
            <a:spLocks noChangeArrowheads="1"/>
          </p:cNvSpPr>
          <p:nvPr/>
        </p:nvSpPr>
        <p:spPr bwMode="auto">
          <a:xfrm>
            <a:off x="6197451" y="4339431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temp2 = y</a:t>
            </a:r>
            <a:endParaRPr lang="ru-RU" altLang="ru-RU" sz="180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6978501" y="4709319"/>
            <a:ext cx="11112" cy="342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6981676" y="3907631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олилиния 40"/>
          <p:cNvSpPr/>
          <p:nvPr/>
        </p:nvSpPr>
        <p:spPr>
          <a:xfrm>
            <a:off x="1403648" y="987574"/>
            <a:ext cx="4994275" cy="4063878"/>
          </a:xfrm>
          <a:custGeom>
            <a:avLst/>
            <a:gdLst>
              <a:gd name="connsiteX0" fmla="*/ 0 w 4990744"/>
              <a:gd name="connsiteY0" fmla="*/ 3677034 h 4231711"/>
              <a:gd name="connsiteX1" fmla="*/ 1632247 w 4990744"/>
              <a:gd name="connsiteY1" fmla="*/ 3967591 h 4231711"/>
              <a:gd name="connsiteX2" fmla="*/ 3443956 w 4990744"/>
              <a:gd name="connsiteY2" fmla="*/ 361265 h 4231711"/>
              <a:gd name="connsiteX3" fmla="*/ 4990744 w 4990744"/>
              <a:gd name="connsiteY3" fmla="*/ 318536 h 423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0744" h="4231711">
                <a:moveTo>
                  <a:pt x="0" y="3677034"/>
                </a:moveTo>
                <a:cubicBezTo>
                  <a:pt x="529127" y="4098626"/>
                  <a:pt x="1058254" y="4520219"/>
                  <a:pt x="1632247" y="3967591"/>
                </a:cubicBezTo>
                <a:cubicBezTo>
                  <a:pt x="2206240" y="3414963"/>
                  <a:pt x="2884207" y="969441"/>
                  <a:pt x="3443956" y="361265"/>
                </a:cubicBezTo>
                <a:cubicBezTo>
                  <a:pt x="4003705" y="-246911"/>
                  <a:pt x="4497224" y="35812"/>
                  <a:pt x="4990744" y="31853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2" name="Полилиния 41"/>
          <p:cNvSpPr/>
          <p:nvPr/>
        </p:nvSpPr>
        <p:spPr>
          <a:xfrm>
            <a:off x="6344195" y="1275606"/>
            <a:ext cx="100013" cy="98425"/>
          </a:xfrm>
          <a:custGeom>
            <a:avLst/>
            <a:gdLst>
              <a:gd name="connsiteX0" fmla="*/ 0 w 100012"/>
              <a:gd name="connsiteY0" fmla="*/ 97631 h 97631"/>
              <a:gd name="connsiteX1" fmla="*/ 97631 w 100012"/>
              <a:gd name="connsiteY1" fmla="*/ 95250 h 97631"/>
              <a:gd name="connsiteX2" fmla="*/ 100012 w 100012"/>
              <a:gd name="connsiteY2" fmla="*/ 88106 h 97631"/>
              <a:gd name="connsiteX3" fmla="*/ 97631 w 100012"/>
              <a:gd name="connsiteY3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" h="97631">
                <a:moveTo>
                  <a:pt x="0" y="97631"/>
                </a:moveTo>
                <a:cubicBezTo>
                  <a:pt x="32544" y="96837"/>
                  <a:pt x="65224" y="98336"/>
                  <a:pt x="97631" y="95250"/>
                </a:cubicBezTo>
                <a:cubicBezTo>
                  <a:pt x="100130" y="95012"/>
                  <a:pt x="100012" y="90616"/>
                  <a:pt x="100012" y="88106"/>
                </a:cubicBezTo>
                <a:cubicBezTo>
                  <a:pt x="100012" y="58727"/>
                  <a:pt x="97631" y="29379"/>
                  <a:pt x="97631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4" name="Прямая со стрелкой 43"/>
          <p:cNvCxnSpPr/>
          <p:nvPr/>
        </p:nvCxnSpPr>
        <p:spPr>
          <a:xfrm>
            <a:off x="1176115" y="3636169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6948264" y="718964"/>
            <a:ext cx="0" cy="628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77"/>
          <p:cNvSpPr txBox="1">
            <a:spLocks noChangeArrowheads="1"/>
          </p:cNvSpPr>
          <p:nvPr/>
        </p:nvSpPr>
        <p:spPr bwMode="auto">
          <a:xfrm>
            <a:off x="7970798" y="2638513"/>
            <a:ext cx="47548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 smtClean="0">
                <a:solidFill>
                  <a:srgbClr val="008000"/>
                </a:solidFill>
              </a:rPr>
              <a:t>да</a:t>
            </a:r>
            <a:endParaRPr lang="ru-RU" altLang="ru-RU" sz="1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84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ru-RU" altLang="ru-RU" dirty="0">
                <a:solidFill>
                  <a:schemeClr val="tx2"/>
                </a:solidFill>
              </a:rPr>
              <a:t>Обязан ли </a:t>
            </a:r>
            <a:r>
              <a:rPr lang="en-US" altLang="ru-RU" dirty="0">
                <a:solidFill>
                  <a:schemeClr val="tx2"/>
                </a:solidFill>
              </a:rPr>
              <a:t>T2 </a:t>
            </a:r>
            <a:r>
              <a:rPr lang="ru-RU" altLang="ru-RU" dirty="0">
                <a:solidFill>
                  <a:schemeClr val="tx2"/>
                </a:solidFill>
              </a:rPr>
              <a:t>увидеть изменения сделанные </a:t>
            </a:r>
            <a:r>
              <a:rPr lang="en-US" altLang="ru-RU" dirty="0">
                <a:solidFill>
                  <a:schemeClr val="tx2"/>
                </a:solidFill>
              </a:rPr>
              <a:t>T1?</a:t>
            </a:r>
            <a:endParaRPr lang="ru-RU" altLang="ru-RU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9665" y="1434307"/>
            <a:ext cx="1584325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lock </a:t>
            </a:r>
            <a:r>
              <a:rPr lang="en-US" dirty="0"/>
              <a:t>M1</a:t>
            </a:r>
            <a:endParaRPr lang="ru-RU" dirty="0"/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369665" y="2361407"/>
            <a:ext cx="1584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x = 1</a:t>
            </a:r>
            <a:endParaRPr lang="ru-RU" altLang="ru-RU" sz="1800"/>
          </a:p>
        </p:txBody>
      </p:sp>
      <p:sp>
        <p:nvSpPr>
          <p:cNvPr id="25" name="TextBox 24"/>
          <p:cNvSpPr txBox="1"/>
          <p:nvPr/>
        </p:nvSpPr>
        <p:spPr>
          <a:xfrm>
            <a:off x="361727" y="3234532"/>
            <a:ext cx="1584325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unlock </a:t>
            </a:r>
            <a:r>
              <a:rPr lang="en-US" dirty="0"/>
              <a:t>M1</a:t>
            </a:r>
            <a:endParaRPr lang="ru-RU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138015" y="1867694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1153890" y="2731294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498252" y="623094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184A7C"/>
                </a:solidFill>
              </a:rPr>
              <a:t>Thread 1</a:t>
            </a:r>
            <a:endParaRPr lang="ru-RU" altLang="ru-RU" sz="1800">
              <a:solidFill>
                <a:srgbClr val="184A7C"/>
              </a:solidFill>
            </a:endParaRPr>
          </a:p>
        </p:txBody>
      </p:sp>
      <p:sp>
        <p:nvSpPr>
          <p:cNvPr id="29" name="TextBox 24"/>
          <p:cNvSpPr txBox="1">
            <a:spLocks noChangeArrowheads="1"/>
          </p:cNvSpPr>
          <p:nvPr/>
        </p:nvSpPr>
        <p:spPr bwMode="auto">
          <a:xfrm>
            <a:off x="6326038" y="1327944"/>
            <a:ext cx="129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184A7C"/>
                </a:solidFill>
              </a:rPr>
              <a:t>Thread 2</a:t>
            </a:r>
            <a:endParaRPr lang="ru-RU" altLang="ru-RU" sz="1800">
              <a:solidFill>
                <a:srgbClr val="184A7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56176" y="1804194"/>
            <a:ext cx="1584325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lock </a:t>
            </a:r>
            <a:r>
              <a:rPr lang="en-US" dirty="0" smtClean="0">
                <a:solidFill>
                  <a:srgbClr val="008000"/>
                </a:solidFill>
              </a:rPr>
              <a:t>M</a:t>
            </a:r>
            <a:r>
              <a:rPr lang="ru-RU" dirty="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1196752" y="4571207"/>
            <a:ext cx="0" cy="5208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8"/>
          <p:cNvSpPr txBox="1">
            <a:spLocks noChangeArrowheads="1"/>
          </p:cNvSpPr>
          <p:nvPr/>
        </p:nvSpPr>
        <p:spPr bwMode="auto">
          <a:xfrm>
            <a:off x="6156176" y="2653506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temp = x</a:t>
            </a:r>
            <a:endParaRPr lang="ru-RU" altLang="ru-RU" sz="1800"/>
          </a:p>
        </p:txBody>
      </p:sp>
      <p:sp>
        <p:nvSpPr>
          <p:cNvPr id="33" name="TextBox 32"/>
          <p:cNvSpPr txBox="1"/>
          <p:nvPr/>
        </p:nvSpPr>
        <p:spPr>
          <a:xfrm>
            <a:off x="6156176" y="3523456"/>
            <a:ext cx="1584325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unlock </a:t>
            </a:r>
            <a:r>
              <a:rPr lang="en-US" dirty="0" smtClean="0">
                <a:solidFill>
                  <a:srgbClr val="008000"/>
                </a:solidFill>
              </a:rPr>
              <a:t>M</a:t>
            </a:r>
            <a:r>
              <a:rPr lang="ru-RU" dirty="0" smtClean="0">
                <a:solidFill>
                  <a:srgbClr val="008000"/>
                </a:solidFill>
              </a:rPr>
              <a:t>1</a:t>
            </a:r>
            <a:endParaRPr lang="ru-RU" dirty="0">
              <a:solidFill>
                <a:srgbClr val="008000"/>
              </a:solidFill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6965801" y="2153444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6973738" y="3031331"/>
            <a:ext cx="7938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4"/>
          <p:cNvSpPr txBox="1">
            <a:spLocks noChangeArrowheads="1"/>
          </p:cNvSpPr>
          <p:nvPr/>
        </p:nvSpPr>
        <p:spPr bwMode="auto">
          <a:xfrm>
            <a:off x="376015" y="4137819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y = 2</a:t>
            </a:r>
            <a:endParaRPr lang="ru-RU" altLang="ru-RU" sz="18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1114202" y="946944"/>
            <a:ext cx="635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6"/>
          <p:cNvSpPr txBox="1">
            <a:spLocks noChangeArrowheads="1"/>
          </p:cNvSpPr>
          <p:nvPr/>
        </p:nvSpPr>
        <p:spPr bwMode="auto">
          <a:xfrm>
            <a:off x="6197451" y="4339431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temp2 = y</a:t>
            </a:r>
            <a:endParaRPr lang="ru-RU" altLang="ru-RU" sz="180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6978501" y="4709319"/>
            <a:ext cx="11112" cy="342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6981676" y="3907631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олилиния 40"/>
          <p:cNvSpPr/>
          <p:nvPr/>
        </p:nvSpPr>
        <p:spPr>
          <a:xfrm>
            <a:off x="1403648" y="987574"/>
            <a:ext cx="4994275" cy="4063878"/>
          </a:xfrm>
          <a:custGeom>
            <a:avLst/>
            <a:gdLst>
              <a:gd name="connsiteX0" fmla="*/ 0 w 4990744"/>
              <a:gd name="connsiteY0" fmla="*/ 3677034 h 4231711"/>
              <a:gd name="connsiteX1" fmla="*/ 1632247 w 4990744"/>
              <a:gd name="connsiteY1" fmla="*/ 3967591 h 4231711"/>
              <a:gd name="connsiteX2" fmla="*/ 3443956 w 4990744"/>
              <a:gd name="connsiteY2" fmla="*/ 361265 h 4231711"/>
              <a:gd name="connsiteX3" fmla="*/ 4990744 w 4990744"/>
              <a:gd name="connsiteY3" fmla="*/ 318536 h 423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0744" h="4231711">
                <a:moveTo>
                  <a:pt x="0" y="3677034"/>
                </a:moveTo>
                <a:cubicBezTo>
                  <a:pt x="529127" y="4098626"/>
                  <a:pt x="1058254" y="4520219"/>
                  <a:pt x="1632247" y="3967591"/>
                </a:cubicBezTo>
                <a:cubicBezTo>
                  <a:pt x="2206240" y="3414963"/>
                  <a:pt x="2884207" y="969441"/>
                  <a:pt x="3443956" y="361265"/>
                </a:cubicBezTo>
                <a:cubicBezTo>
                  <a:pt x="4003705" y="-246911"/>
                  <a:pt x="4497224" y="35812"/>
                  <a:pt x="4990744" y="31853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2" name="Полилиния 41"/>
          <p:cNvSpPr/>
          <p:nvPr/>
        </p:nvSpPr>
        <p:spPr>
          <a:xfrm>
            <a:off x="6344195" y="1275606"/>
            <a:ext cx="100013" cy="98425"/>
          </a:xfrm>
          <a:custGeom>
            <a:avLst/>
            <a:gdLst>
              <a:gd name="connsiteX0" fmla="*/ 0 w 100012"/>
              <a:gd name="connsiteY0" fmla="*/ 97631 h 97631"/>
              <a:gd name="connsiteX1" fmla="*/ 97631 w 100012"/>
              <a:gd name="connsiteY1" fmla="*/ 95250 h 97631"/>
              <a:gd name="connsiteX2" fmla="*/ 100012 w 100012"/>
              <a:gd name="connsiteY2" fmla="*/ 88106 h 97631"/>
              <a:gd name="connsiteX3" fmla="*/ 97631 w 100012"/>
              <a:gd name="connsiteY3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" h="97631">
                <a:moveTo>
                  <a:pt x="0" y="97631"/>
                </a:moveTo>
                <a:cubicBezTo>
                  <a:pt x="32544" y="96837"/>
                  <a:pt x="65224" y="98336"/>
                  <a:pt x="97631" y="95250"/>
                </a:cubicBezTo>
                <a:cubicBezTo>
                  <a:pt x="100130" y="95012"/>
                  <a:pt x="100012" y="90616"/>
                  <a:pt x="100012" y="88106"/>
                </a:cubicBezTo>
                <a:cubicBezTo>
                  <a:pt x="100012" y="58727"/>
                  <a:pt x="97631" y="29379"/>
                  <a:pt x="97631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4" name="Прямая со стрелкой 43"/>
          <p:cNvCxnSpPr/>
          <p:nvPr/>
        </p:nvCxnSpPr>
        <p:spPr>
          <a:xfrm>
            <a:off x="1176115" y="3636169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6948264" y="718964"/>
            <a:ext cx="0" cy="628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77"/>
          <p:cNvSpPr txBox="1">
            <a:spLocks noChangeArrowheads="1"/>
          </p:cNvSpPr>
          <p:nvPr/>
        </p:nvSpPr>
        <p:spPr bwMode="auto">
          <a:xfrm>
            <a:off x="7970798" y="2638513"/>
            <a:ext cx="47548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 smtClean="0">
                <a:solidFill>
                  <a:srgbClr val="008000"/>
                </a:solidFill>
              </a:rPr>
              <a:t>да</a:t>
            </a:r>
            <a:endParaRPr lang="ru-RU" altLang="ru-RU" sz="1800" dirty="0">
              <a:solidFill>
                <a:srgbClr val="008000"/>
              </a:solidFill>
            </a:endParaRPr>
          </a:p>
        </p:txBody>
      </p:sp>
      <p:sp>
        <p:nvSpPr>
          <p:cNvPr id="46" name="TextBox 77"/>
          <p:cNvSpPr txBox="1">
            <a:spLocks noChangeArrowheads="1"/>
          </p:cNvSpPr>
          <p:nvPr/>
        </p:nvSpPr>
        <p:spPr bwMode="auto">
          <a:xfrm>
            <a:off x="7956376" y="4341019"/>
            <a:ext cx="936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 smtClean="0">
                <a:solidFill>
                  <a:srgbClr val="FF0000"/>
                </a:solidFill>
              </a:rPr>
              <a:t>нет</a:t>
            </a:r>
            <a:endParaRPr lang="ru-RU" altLang="ru-R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ru-RU" altLang="ru-RU" dirty="0">
                <a:solidFill>
                  <a:schemeClr val="tx2"/>
                </a:solidFill>
              </a:rPr>
              <a:t>Обязан ли </a:t>
            </a:r>
            <a:r>
              <a:rPr lang="en-US" altLang="ru-RU" dirty="0">
                <a:solidFill>
                  <a:schemeClr val="tx2"/>
                </a:solidFill>
              </a:rPr>
              <a:t>T2 </a:t>
            </a:r>
            <a:r>
              <a:rPr lang="ru-RU" altLang="ru-RU" dirty="0">
                <a:solidFill>
                  <a:schemeClr val="tx2"/>
                </a:solidFill>
              </a:rPr>
              <a:t>увидеть изменения сделанные </a:t>
            </a:r>
            <a:r>
              <a:rPr lang="en-US" altLang="ru-RU" dirty="0">
                <a:solidFill>
                  <a:schemeClr val="tx2"/>
                </a:solidFill>
              </a:rPr>
              <a:t>T1?</a:t>
            </a:r>
            <a:endParaRPr lang="ru-RU" altLang="ru-RU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9665" y="2355726"/>
            <a:ext cx="1584325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lock </a:t>
            </a:r>
            <a:r>
              <a:rPr lang="en-US" dirty="0"/>
              <a:t>M1</a:t>
            </a:r>
            <a:endParaRPr lang="ru-RU" dirty="0"/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369665" y="3282826"/>
            <a:ext cx="1584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x = 1</a:t>
            </a:r>
            <a:endParaRPr lang="ru-RU" altLang="ru-RU" sz="1800"/>
          </a:p>
        </p:txBody>
      </p:sp>
      <p:sp>
        <p:nvSpPr>
          <p:cNvPr id="25" name="TextBox 24"/>
          <p:cNvSpPr txBox="1"/>
          <p:nvPr/>
        </p:nvSpPr>
        <p:spPr>
          <a:xfrm>
            <a:off x="361727" y="4155951"/>
            <a:ext cx="1584325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unlock </a:t>
            </a:r>
            <a:r>
              <a:rPr lang="en-US" dirty="0"/>
              <a:t>M1</a:t>
            </a:r>
            <a:endParaRPr lang="ru-RU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138015" y="1867694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1153890" y="2731294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498252" y="623094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184A7C"/>
                </a:solidFill>
              </a:rPr>
              <a:t>Thread 1</a:t>
            </a:r>
            <a:endParaRPr lang="ru-RU" altLang="ru-RU" sz="1800">
              <a:solidFill>
                <a:srgbClr val="184A7C"/>
              </a:solidFill>
            </a:endParaRPr>
          </a:p>
        </p:txBody>
      </p:sp>
      <p:sp>
        <p:nvSpPr>
          <p:cNvPr id="29" name="TextBox 24"/>
          <p:cNvSpPr txBox="1">
            <a:spLocks noChangeArrowheads="1"/>
          </p:cNvSpPr>
          <p:nvPr/>
        </p:nvSpPr>
        <p:spPr bwMode="auto">
          <a:xfrm>
            <a:off x="6326038" y="1327944"/>
            <a:ext cx="129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184A7C"/>
                </a:solidFill>
              </a:rPr>
              <a:t>Thread 2</a:t>
            </a:r>
            <a:endParaRPr lang="ru-RU" altLang="ru-RU" sz="1800">
              <a:solidFill>
                <a:srgbClr val="184A7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56176" y="1804194"/>
            <a:ext cx="1584325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lock </a:t>
            </a:r>
            <a:r>
              <a:rPr lang="en-US" dirty="0" smtClean="0">
                <a:solidFill>
                  <a:srgbClr val="008000"/>
                </a:solidFill>
              </a:rPr>
              <a:t>M</a:t>
            </a:r>
            <a:r>
              <a:rPr lang="ru-RU" dirty="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1196752" y="4571207"/>
            <a:ext cx="0" cy="5208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8"/>
          <p:cNvSpPr txBox="1">
            <a:spLocks noChangeArrowheads="1"/>
          </p:cNvSpPr>
          <p:nvPr/>
        </p:nvSpPr>
        <p:spPr bwMode="auto">
          <a:xfrm>
            <a:off x="6156176" y="2653506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temp = x</a:t>
            </a:r>
            <a:endParaRPr lang="ru-RU" altLang="ru-RU" sz="1800"/>
          </a:p>
        </p:txBody>
      </p:sp>
      <p:sp>
        <p:nvSpPr>
          <p:cNvPr id="33" name="TextBox 32"/>
          <p:cNvSpPr txBox="1"/>
          <p:nvPr/>
        </p:nvSpPr>
        <p:spPr>
          <a:xfrm>
            <a:off x="6156176" y="3523456"/>
            <a:ext cx="1584325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unlock </a:t>
            </a:r>
            <a:r>
              <a:rPr lang="en-US" dirty="0" smtClean="0">
                <a:solidFill>
                  <a:srgbClr val="008000"/>
                </a:solidFill>
              </a:rPr>
              <a:t>M</a:t>
            </a:r>
            <a:r>
              <a:rPr lang="ru-RU" dirty="0" smtClean="0">
                <a:solidFill>
                  <a:srgbClr val="008000"/>
                </a:solidFill>
              </a:rPr>
              <a:t>1</a:t>
            </a:r>
            <a:endParaRPr lang="ru-RU" dirty="0">
              <a:solidFill>
                <a:srgbClr val="008000"/>
              </a:solidFill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6965801" y="2153444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6973738" y="3031331"/>
            <a:ext cx="7938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4"/>
          <p:cNvSpPr txBox="1">
            <a:spLocks noChangeArrowheads="1"/>
          </p:cNvSpPr>
          <p:nvPr/>
        </p:nvSpPr>
        <p:spPr bwMode="auto">
          <a:xfrm>
            <a:off x="376015" y="1419622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y = 2</a:t>
            </a:r>
            <a:endParaRPr lang="ru-RU" altLang="ru-RU" sz="18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1114202" y="946944"/>
            <a:ext cx="635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6"/>
          <p:cNvSpPr txBox="1">
            <a:spLocks noChangeArrowheads="1"/>
          </p:cNvSpPr>
          <p:nvPr/>
        </p:nvSpPr>
        <p:spPr bwMode="auto">
          <a:xfrm>
            <a:off x="6197451" y="4339431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temp2 = y</a:t>
            </a:r>
            <a:endParaRPr lang="ru-RU" altLang="ru-RU" sz="180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6978501" y="4709319"/>
            <a:ext cx="11112" cy="342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6981676" y="3907631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олилиния 40"/>
          <p:cNvSpPr/>
          <p:nvPr/>
        </p:nvSpPr>
        <p:spPr>
          <a:xfrm>
            <a:off x="1403648" y="987574"/>
            <a:ext cx="4994275" cy="4063878"/>
          </a:xfrm>
          <a:custGeom>
            <a:avLst/>
            <a:gdLst>
              <a:gd name="connsiteX0" fmla="*/ 0 w 4990744"/>
              <a:gd name="connsiteY0" fmla="*/ 3677034 h 4231711"/>
              <a:gd name="connsiteX1" fmla="*/ 1632247 w 4990744"/>
              <a:gd name="connsiteY1" fmla="*/ 3967591 h 4231711"/>
              <a:gd name="connsiteX2" fmla="*/ 3443956 w 4990744"/>
              <a:gd name="connsiteY2" fmla="*/ 361265 h 4231711"/>
              <a:gd name="connsiteX3" fmla="*/ 4990744 w 4990744"/>
              <a:gd name="connsiteY3" fmla="*/ 318536 h 423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0744" h="4231711">
                <a:moveTo>
                  <a:pt x="0" y="3677034"/>
                </a:moveTo>
                <a:cubicBezTo>
                  <a:pt x="529127" y="4098626"/>
                  <a:pt x="1058254" y="4520219"/>
                  <a:pt x="1632247" y="3967591"/>
                </a:cubicBezTo>
                <a:cubicBezTo>
                  <a:pt x="2206240" y="3414963"/>
                  <a:pt x="2884207" y="969441"/>
                  <a:pt x="3443956" y="361265"/>
                </a:cubicBezTo>
                <a:cubicBezTo>
                  <a:pt x="4003705" y="-246911"/>
                  <a:pt x="4497224" y="35812"/>
                  <a:pt x="4990744" y="31853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2" name="Полилиния 41"/>
          <p:cNvSpPr/>
          <p:nvPr/>
        </p:nvSpPr>
        <p:spPr>
          <a:xfrm>
            <a:off x="6344195" y="1275606"/>
            <a:ext cx="100013" cy="98425"/>
          </a:xfrm>
          <a:custGeom>
            <a:avLst/>
            <a:gdLst>
              <a:gd name="connsiteX0" fmla="*/ 0 w 100012"/>
              <a:gd name="connsiteY0" fmla="*/ 97631 h 97631"/>
              <a:gd name="connsiteX1" fmla="*/ 97631 w 100012"/>
              <a:gd name="connsiteY1" fmla="*/ 95250 h 97631"/>
              <a:gd name="connsiteX2" fmla="*/ 100012 w 100012"/>
              <a:gd name="connsiteY2" fmla="*/ 88106 h 97631"/>
              <a:gd name="connsiteX3" fmla="*/ 97631 w 100012"/>
              <a:gd name="connsiteY3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" h="97631">
                <a:moveTo>
                  <a:pt x="0" y="97631"/>
                </a:moveTo>
                <a:cubicBezTo>
                  <a:pt x="32544" y="96837"/>
                  <a:pt x="65224" y="98336"/>
                  <a:pt x="97631" y="95250"/>
                </a:cubicBezTo>
                <a:cubicBezTo>
                  <a:pt x="100130" y="95012"/>
                  <a:pt x="100012" y="90616"/>
                  <a:pt x="100012" y="88106"/>
                </a:cubicBezTo>
                <a:cubicBezTo>
                  <a:pt x="100012" y="58727"/>
                  <a:pt x="97631" y="29379"/>
                  <a:pt x="97631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4" name="Прямая со стрелкой 43"/>
          <p:cNvCxnSpPr/>
          <p:nvPr/>
        </p:nvCxnSpPr>
        <p:spPr>
          <a:xfrm>
            <a:off x="1176115" y="3636169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6948264" y="718964"/>
            <a:ext cx="0" cy="628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4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ru-RU" altLang="ru-RU" dirty="0">
                <a:solidFill>
                  <a:schemeClr val="tx2"/>
                </a:solidFill>
              </a:rPr>
              <a:t>Обязан ли </a:t>
            </a:r>
            <a:r>
              <a:rPr lang="en-US" altLang="ru-RU" dirty="0">
                <a:solidFill>
                  <a:schemeClr val="tx2"/>
                </a:solidFill>
              </a:rPr>
              <a:t>T2 </a:t>
            </a:r>
            <a:r>
              <a:rPr lang="ru-RU" altLang="ru-RU" dirty="0">
                <a:solidFill>
                  <a:schemeClr val="tx2"/>
                </a:solidFill>
              </a:rPr>
              <a:t>увидеть изменения сделанные </a:t>
            </a:r>
            <a:r>
              <a:rPr lang="en-US" altLang="ru-RU" dirty="0">
                <a:solidFill>
                  <a:schemeClr val="tx2"/>
                </a:solidFill>
              </a:rPr>
              <a:t>T1?</a:t>
            </a:r>
            <a:endParaRPr lang="ru-RU" altLang="ru-RU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9665" y="2355726"/>
            <a:ext cx="1584325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lock </a:t>
            </a:r>
            <a:r>
              <a:rPr lang="en-US" dirty="0"/>
              <a:t>M1</a:t>
            </a:r>
            <a:endParaRPr lang="ru-RU" dirty="0"/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369665" y="3282826"/>
            <a:ext cx="1584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x = 1</a:t>
            </a:r>
            <a:endParaRPr lang="ru-RU" altLang="ru-RU" sz="1800"/>
          </a:p>
        </p:txBody>
      </p:sp>
      <p:sp>
        <p:nvSpPr>
          <p:cNvPr id="25" name="TextBox 24"/>
          <p:cNvSpPr txBox="1"/>
          <p:nvPr/>
        </p:nvSpPr>
        <p:spPr>
          <a:xfrm>
            <a:off x="361727" y="4155951"/>
            <a:ext cx="1584325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unlock </a:t>
            </a:r>
            <a:r>
              <a:rPr lang="en-US" dirty="0"/>
              <a:t>M1</a:t>
            </a:r>
            <a:endParaRPr lang="ru-RU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138015" y="1867694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1153890" y="2731294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498252" y="623094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184A7C"/>
                </a:solidFill>
              </a:rPr>
              <a:t>Thread 1</a:t>
            </a:r>
            <a:endParaRPr lang="ru-RU" altLang="ru-RU" sz="1800">
              <a:solidFill>
                <a:srgbClr val="184A7C"/>
              </a:solidFill>
            </a:endParaRPr>
          </a:p>
        </p:txBody>
      </p:sp>
      <p:sp>
        <p:nvSpPr>
          <p:cNvPr id="29" name="TextBox 24"/>
          <p:cNvSpPr txBox="1">
            <a:spLocks noChangeArrowheads="1"/>
          </p:cNvSpPr>
          <p:nvPr/>
        </p:nvSpPr>
        <p:spPr bwMode="auto">
          <a:xfrm>
            <a:off x="6326038" y="1327944"/>
            <a:ext cx="129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184A7C"/>
                </a:solidFill>
              </a:rPr>
              <a:t>Thread 2</a:t>
            </a:r>
            <a:endParaRPr lang="ru-RU" altLang="ru-RU" sz="1800">
              <a:solidFill>
                <a:srgbClr val="184A7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56176" y="1804194"/>
            <a:ext cx="1584325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lock </a:t>
            </a:r>
            <a:r>
              <a:rPr lang="en-US" dirty="0" smtClean="0">
                <a:solidFill>
                  <a:srgbClr val="008000"/>
                </a:solidFill>
              </a:rPr>
              <a:t>M</a:t>
            </a:r>
            <a:r>
              <a:rPr lang="ru-RU" dirty="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1196752" y="4571207"/>
            <a:ext cx="0" cy="5208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8"/>
          <p:cNvSpPr txBox="1">
            <a:spLocks noChangeArrowheads="1"/>
          </p:cNvSpPr>
          <p:nvPr/>
        </p:nvSpPr>
        <p:spPr bwMode="auto">
          <a:xfrm>
            <a:off x="6156176" y="2653506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temp = x</a:t>
            </a:r>
            <a:endParaRPr lang="ru-RU" altLang="ru-RU" sz="1800"/>
          </a:p>
        </p:txBody>
      </p:sp>
      <p:sp>
        <p:nvSpPr>
          <p:cNvPr id="33" name="TextBox 32"/>
          <p:cNvSpPr txBox="1"/>
          <p:nvPr/>
        </p:nvSpPr>
        <p:spPr>
          <a:xfrm>
            <a:off x="6156176" y="3523456"/>
            <a:ext cx="1584325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unlock </a:t>
            </a:r>
            <a:r>
              <a:rPr lang="en-US" dirty="0" smtClean="0">
                <a:solidFill>
                  <a:srgbClr val="008000"/>
                </a:solidFill>
              </a:rPr>
              <a:t>M</a:t>
            </a:r>
            <a:r>
              <a:rPr lang="ru-RU" dirty="0" smtClean="0">
                <a:solidFill>
                  <a:srgbClr val="008000"/>
                </a:solidFill>
              </a:rPr>
              <a:t>1</a:t>
            </a:r>
            <a:endParaRPr lang="ru-RU" dirty="0">
              <a:solidFill>
                <a:srgbClr val="008000"/>
              </a:solidFill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6965801" y="2153444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6973738" y="3031331"/>
            <a:ext cx="7938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4"/>
          <p:cNvSpPr txBox="1">
            <a:spLocks noChangeArrowheads="1"/>
          </p:cNvSpPr>
          <p:nvPr/>
        </p:nvSpPr>
        <p:spPr bwMode="auto">
          <a:xfrm>
            <a:off x="376015" y="1419622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y = 2</a:t>
            </a:r>
            <a:endParaRPr lang="ru-RU" altLang="ru-RU" sz="18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1114202" y="946944"/>
            <a:ext cx="635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6"/>
          <p:cNvSpPr txBox="1">
            <a:spLocks noChangeArrowheads="1"/>
          </p:cNvSpPr>
          <p:nvPr/>
        </p:nvSpPr>
        <p:spPr bwMode="auto">
          <a:xfrm>
            <a:off x="6197451" y="4339431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temp2 = y</a:t>
            </a:r>
            <a:endParaRPr lang="ru-RU" altLang="ru-RU" sz="180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6978501" y="4709319"/>
            <a:ext cx="11112" cy="342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6981676" y="3907631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олилиния 40"/>
          <p:cNvSpPr/>
          <p:nvPr/>
        </p:nvSpPr>
        <p:spPr>
          <a:xfrm>
            <a:off x="1403648" y="987574"/>
            <a:ext cx="4994275" cy="4063878"/>
          </a:xfrm>
          <a:custGeom>
            <a:avLst/>
            <a:gdLst>
              <a:gd name="connsiteX0" fmla="*/ 0 w 4990744"/>
              <a:gd name="connsiteY0" fmla="*/ 3677034 h 4231711"/>
              <a:gd name="connsiteX1" fmla="*/ 1632247 w 4990744"/>
              <a:gd name="connsiteY1" fmla="*/ 3967591 h 4231711"/>
              <a:gd name="connsiteX2" fmla="*/ 3443956 w 4990744"/>
              <a:gd name="connsiteY2" fmla="*/ 361265 h 4231711"/>
              <a:gd name="connsiteX3" fmla="*/ 4990744 w 4990744"/>
              <a:gd name="connsiteY3" fmla="*/ 318536 h 423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0744" h="4231711">
                <a:moveTo>
                  <a:pt x="0" y="3677034"/>
                </a:moveTo>
                <a:cubicBezTo>
                  <a:pt x="529127" y="4098626"/>
                  <a:pt x="1058254" y="4520219"/>
                  <a:pt x="1632247" y="3967591"/>
                </a:cubicBezTo>
                <a:cubicBezTo>
                  <a:pt x="2206240" y="3414963"/>
                  <a:pt x="2884207" y="969441"/>
                  <a:pt x="3443956" y="361265"/>
                </a:cubicBezTo>
                <a:cubicBezTo>
                  <a:pt x="4003705" y="-246911"/>
                  <a:pt x="4497224" y="35812"/>
                  <a:pt x="4990744" y="31853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2" name="Полилиния 41"/>
          <p:cNvSpPr/>
          <p:nvPr/>
        </p:nvSpPr>
        <p:spPr>
          <a:xfrm>
            <a:off x="6344195" y="1275606"/>
            <a:ext cx="100013" cy="98425"/>
          </a:xfrm>
          <a:custGeom>
            <a:avLst/>
            <a:gdLst>
              <a:gd name="connsiteX0" fmla="*/ 0 w 100012"/>
              <a:gd name="connsiteY0" fmla="*/ 97631 h 97631"/>
              <a:gd name="connsiteX1" fmla="*/ 97631 w 100012"/>
              <a:gd name="connsiteY1" fmla="*/ 95250 h 97631"/>
              <a:gd name="connsiteX2" fmla="*/ 100012 w 100012"/>
              <a:gd name="connsiteY2" fmla="*/ 88106 h 97631"/>
              <a:gd name="connsiteX3" fmla="*/ 97631 w 100012"/>
              <a:gd name="connsiteY3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" h="97631">
                <a:moveTo>
                  <a:pt x="0" y="97631"/>
                </a:moveTo>
                <a:cubicBezTo>
                  <a:pt x="32544" y="96837"/>
                  <a:pt x="65224" y="98336"/>
                  <a:pt x="97631" y="95250"/>
                </a:cubicBezTo>
                <a:cubicBezTo>
                  <a:pt x="100130" y="95012"/>
                  <a:pt x="100012" y="90616"/>
                  <a:pt x="100012" y="88106"/>
                </a:cubicBezTo>
                <a:cubicBezTo>
                  <a:pt x="100012" y="58727"/>
                  <a:pt x="97631" y="29379"/>
                  <a:pt x="97631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4" name="Прямая со стрелкой 43"/>
          <p:cNvCxnSpPr/>
          <p:nvPr/>
        </p:nvCxnSpPr>
        <p:spPr>
          <a:xfrm>
            <a:off x="1176115" y="3636169"/>
            <a:ext cx="79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6948264" y="718964"/>
            <a:ext cx="0" cy="628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77"/>
          <p:cNvSpPr txBox="1">
            <a:spLocks noChangeArrowheads="1"/>
          </p:cNvSpPr>
          <p:nvPr/>
        </p:nvSpPr>
        <p:spPr bwMode="auto">
          <a:xfrm>
            <a:off x="7970798" y="2638513"/>
            <a:ext cx="47548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 smtClean="0">
                <a:solidFill>
                  <a:srgbClr val="008000"/>
                </a:solidFill>
              </a:rPr>
              <a:t>да</a:t>
            </a:r>
            <a:endParaRPr lang="ru-RU" altLang="ru-RU" sz="1800" dirty="0">
              <a:solidFill>
                <a:srgbClr val="008000"/>
              </a:solidFill>
            </a:endParaRPr>
          </a:p>
        </p:txBody>
      </p:sp>
      <p:sp>
        <p:nvSpPr>
          <p:cNvPr id="48" name="TextBox 77"/>
          <p:cNvSpPr txBox="1">
            <a:spLocks noChangeArrowheads="1"/>
          </p:cNvSpPr>
          <p:nvPr/>
        </p:nvSpPr>
        <p:spPr bwMode="auto">
          <a:xfrm>
            <a:off x="7956376" y="4364919"/>
            <a:ext cx="47548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 smtClean="0">
                <a:solidFill>
                  <a:srgbClr val="008000"/>
                </a:solidFill>
              </a:rPr>
              <a:t>да</a:t>
            </a:r>
            <a:endParaRPr lang="ru-RU" altLang="ru-RU" sz="1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655564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ru-RU" altLang="ru-RU" dirty="0">
                <a:solidFill>
                  <a:schemeClr val="tx2"/>
                </a:solidFill>
              </a:rPr>
              <a:t>Обязан ли </a:t>
            </a:r>
            <a:r>
              <a:rPr lang="en-US" altLang="ru-RU" dirty="0">
                <a:solidFill>
                  <a:schemeClr val="tx2"/>
                </a:solidFill>
              </a:rPr>
              <a:t>T2 </a:t>
            </a:r>
            <a:r>
              <a:rPr lang="ru-RU" altLang="ru-RU" dirty="0">
                <a:solidFill>
                  <a:schemeClr val="tx2"/>
                </a:solidFill>
              </a:rPr>
              <a:t>увидеть изменения сделанные </a:t>
            </a:r>
            <a:r>
              <a:rPr lang="en-US" altLang="ru-RU" dirty="0">
                <a:solidFill>
                  <a:schemeClr val="tx2"/>
                </a:solidFill>
              </a:rPr>
              <a:t>T1?</a:t>
            </a:r>
            <a:endParaRPr lang="ru-RU" altLang="ru-RU" dirty="0">
              <a:solidFill>
                <a:schemeClr val="tx2"/>
              </a:solidFill>
            </a:endParaRPr>
          </a:p>
          <a:p>
            <a:endParaRPr lang="ru-RU" dirty="0"/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369665" y="3282826"/>
            <a:ext cx="1584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 smtClean="0"/>
              <a:t>y </a:t>
            </a:r>
            <a:r>
              <a:rPr lang="en-US" altLang="ru-RU" sz="1800" dirty="0"/>
              <a:t>= </a:t>
            </a:r>
            <a:r>
              <a:rPr lang="en-US" altLang="ru-RU" sz="1800" dirty="0" smtClean="0"/>
              <a:t>2</a:t>
            </a:r>
            <a:endParaRPr lang="ru-RU" altLang="ru-RU" sz="1800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1138015" y="1867694"/>
            <a:ext cx="7937" cy="1379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498252" y="623094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184A7C"/>
                </a:solidFill>
              </a:rPr>
              <a:t>Thread 1</a:t>
            </a:r>
            <a:endParaRPr lang="ru-RU" altLang="ru-RU" sz="1800">
              <a:solidFill>
                <a:srgbClr val="184A7C"/>
              </a:solidFill>
            </a:endParaRPr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6326038" y="1327944"/>
            <a:ext cx="129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184A7C"/>
                </a:solidFill>
              </a:rPr>
              <a:t>Thread 2</a:t>
            </a:r>
            <a:endParaRPr lang="ru-RU" altLang="ru-RU" sz="1800">
              <a:solidFill>
                <a:srgbClr val="184A7C"/>
              </a:solidFill>
            </a:endParaRPr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6156176" y="2653506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temp = </a:t>
            </a:r>
            <a:r>
              <a:rPr lang="en-US" altLang="ru-RU" sz="1800" dirty="0" smtClean="0"/>
              <a:t>y</a:t>
            </a:r>
            <a:endParaRPr lang="ru-RU" altLang="ru-RU" sz="1800" dirty="0"/>
          </a:p>
        </p:txBody>
      </p:sp>
      <p:cxnSp>
        <p:nvCxnSpPr>
          <p:cNvPr id="29" name="Прямая со стрелкой 28"/>
          <p:cNvCxnSpPr>
            <a:stCxn id="24" idx="2"/>
          </p:cNvCxnSpPr>
          <p:nvPr/>
        </p:nvCxnSpPr>
        <p:spPr>
          <a:xfrm>
            <a:off x="6973738" y="1697831"/>
            <a:ext cx="0" cy="887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4"/>
          <p:cNvSpPr txBox="1">
            <a:spLocks noChangeArrowheads="1"/>
          </p:cNvSpPr>
          <p:nvPr/>
        </p:nvSpPr>
        <p:spPr bwMode="auto">
          <a:xfrm>
            <a:off x="376015" y="1419622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 smtClean="0"/>
              <a:t>x = 1</a:t>
            </a:r>
            <a:endParaRPr lang="ru-RU" altLang="ru-RU" sz="1800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1114202" y="946944"/>
            <a:ext cx="635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/>
          <p:cNvSpPr txBox="1">
            <a:spLocks noChangeArrowheads="1"/>
          </p:cNvSpPr>
          <p:nvPr/>
        </p:nvSpPr>
        <p:spPr bwMode="auto">
          <a:xfrm>
            <a:off x="6197451" y="4083918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temp2 = </a:t>
            </a:r>
            <a:r>
              <a:rPr lang="en-US" altLang="ru-RU" sz="1800" dirty="0" smtClean="0"/>
              <a:t>x</a:t>
            </a:r>
            <a:endParaRPr lang="ru-RU" altLang="ru-RU" sz="1800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6978501" y="4515966"/>
            <a:ext cx="11112" cy="342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олилиния 35"/>
          <p:cNvSpPr/>
          <p:nvPr/>
        </p:nvSpPr>
        <p:spPr>
          <a:xfrm>
            <a:off x="1403648" y="987574"/>
            <a:ext cx="4994275" cy="4063878"/>
          </a:xfrm>
          <a:custGeom>
            <a:avLst/>
            <a:gdLst>
              <a:gd name="connsiteX0" fmla="*/ 0 w 4990744"/>
              <a:gd name="connsiteY0" fmla="*/ 3677034 h 4231711"/>
              <a:gd name="connsiteX1" fmla="*/ 1632247 w 4990744"/>
              <a:gd name="connsiteY1" fmla="*/ 3967591 h 4231711"/>
              <a:gd name="connsiteX2" fmla="*/ 3443956 w 4990744"/>
              <a:gd name="connsiteY2" fmla="*/ 361265 h 4231711"/>
              <a:gd name="connsiteX3" fmla="*/ 4990744 w 4990744"/>
              <a:gd name="connsiteY3" fmla="*/ 318536 h 423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0744" h="4231711">
                <a:moveTo>
                  <a:pt x="0" y="3677034"/>
                </a:moveTo>
                <a:cubicBezTo>
                  <a:pt x="529127" y="4098626"/>
                  <a:pt x="1058254" y="4520219"/>
                  <a:pt x="1632247" y="3967591"/>
                </a:cubicBezTo>
                <a:cubicBezTo>
                  <a:pt x="2206240" y="3414963"/>
                  <a:pt x="2884207" y="969441"/>
                  <a:pt x="3443956" y="361265"/>
                </a:cubicBezTo>
                <a:cubicBezTo>
                  <a:pt x="4003705" y="-246911"/>
                  <a:pt x="4497224" y="35812"/>
                  <a:pt x="4990744" y="31853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7" name="Полилиния 36"/>
          <p:cNvSpPr/>
          <p:nvPr/>
        </p:nvSpPr>
        <p:spPr>
          <a:xfrm>
            <a:off x="6344195" y="1275606"/>
            <a:ext cx="100013" cy="98425"/>
          </a:xfrm>
          <a:custGeom>
            <a:avLst/>
            <a:gdLst>
              <a:gd name="connsiteX0" fmla="*/ 0 w 100012"/>
              <a:gd name="connsiteY0" fmla="*/ 97631 h 97631"/>
              <a:gd name="connsiteX1" fmla="*/ 97631 w 100012"/>
              <a:gd name="connsiteY1" fmla="*/ 95250 h 97631"/>
              <a:gd name="connsiteX2" fmla="*/ 100012 w 100012"/>
              <a:gd name="connsiteY2" fmla="*/ 88106 h 97631"/>
              <a:gd name="connsiteX3" fmla="*/ 97631 w 100012"/>
              <a:gd name="connsiteY3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" h="97631">
                <a:moveTo>
                  <a:pt x="0" y="97631"/>
                </a:moveTo>
                <a:cubicBezTo>
                  <a:pt x="32544" y="96837"/>
                  <a:pt x="65224" y="98336"/>
                  <a:pt x="97631" y="95250"/>
                </a:cubicBezTo>
                <a:cubicBezTo>
                  <a:pt x="100130" y="95012"/>
                  <a:pt x="100012" y="90616"/>
                  <a:pt x="100012" y="88106"/>
                </a:cubicBezTo>
                <a:cubicBezTo>
                  <a:pt x="100012" y="58727"/>
                  <a:pt x="97631" y="29379"/>
                  <a:pt x="97631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6948264" y="718964"/>
            <a:ext cx="0" cy="628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1138015" y="3708400"/>
            <a:ext cx="7937" cy="1379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7"/>
          <p:cNvSpPr txBox="1">
            <a:spLocks noChangeArrowheads="1"/>
          </p:cNvSpPr>
          <p:nvPr/>
        </p:nvSpPr>
        <p:spPr bwMode="auto">
          <a:xfrm>
            <a:off x="1259632" y="2813226"/>
            <a:ext cx="25174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 smtClean="0">
                <a:solidFill>
                  <a:srgbClr val="008000"/>
                </a:solidFill>
              </a:rPr>
              <a:t>y – volatile </a:t>
            </a:r>
            <a:r>
              <a:rPr lang="ru-RU" altLang="ru-RU" sz="1800" dirty="0" smtClean="0">
                <a:solidFill>
                  <a:srgbClr val="008000"/>
                </a:solidFill>
              </a:rPr>
              <a:t>переменная</a:t>
            </a:r>
            <a:endParaRPr lang="ru-RU" altLang="ru-RU" sz="1800" dirty="0">
              <a:solidFill>
                <a:srgbClr val="008000"/>
              </a:solidFill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6968866" y="3075806"/>
            <a:ext cx="0" cy="887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655564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ru-RU" altLang="ru-RU" dirty="0">
                <a:solidFill>
                  <a:schemeClr val="tx2"/>
                </a:solidFill>
              </a:rPr>
              <a:t>Обязан ли </a:t>
            </a:r>
            <a:r>
              <a:rPr lang="en-US" altLang="ru-RU" dirty="0">
                <a:solidFill>
                  <a:schemeClr val="tx2"/>
                </a:solidFill>
              </a:rPr>
              <a:t>T2 </a:t>
            </a:r>
            <a:r>
              <a:rPr lang="ru-RU" altLang="ru-RU" dirty="0">
                <a:solidFill>
                  <a:schemeClr val="tx2"/>
                </a:solidFill>
              </a:rPr>
              <a:t>увидеть изменения сделанные </a:t>
            </a:r>
            <a:r>
              <a:rPr lang="en-US" altLang="ru-RU" dirty="0">
                <a:solidFill>
                  <a:schemeClr val="tx2"/>
                </a:solidFill>
              </a:rPr>
              <a:t>T1?</a:t>
            </a:r>
            <a:endParaRPr lang="ru-RU" altLang="ru-RU" dirty="0">
              <a:solidFill>
                <a:schemeClr val="tx2"/>
              </a:solidFill>
            </a:endParaRPr>
          </a:p>
          <a:p>
            <a:endParaRPr lang="ru-RU" dirty="0"/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369665" y="3282826"/>
            <a:ext cx="1584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 smtClean="0"/>
              <a:t>y </a:t>
            </a:r>
            <a:r>
              <a:rPr lang="en-US" altLang="ru-RU" sz="1800" dirty="0"/>
              <a:t>= </a:t>
            </a:r>
            <a:r>
              <a:rPr lang="en-US" altLang="ru-RU" sz="1800" dirty="0" smtClean="0"/>
              <a:t>2</a:t>
            </a:r>
            <a:endParaRPr lang="ru-RU" altLang="ru-RU" sz="1800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1138015" y="1867694"/>
            <a:ext cx="7937" cy="1379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498252" y="623094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184A7C"/>
                </a:solidFill>
              </a:rPr>
              <a:t>Thread 1</a:t>
            </a:r>
            <a:endParaRPr lang="ru-RU" altLang="ru-RU" sz="1800">
              <a:solidFill>
                <a:srgbClr val="184A7C"/>
              </a:solidFill>
            </a:endParaRPr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6326038" y="1327944"/>
            <a:ext cx="129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184A7C"/>
                </a:solidFill>
              </a:rPr>
              <a:t>Thread 2</a:t>
            </a:r>
            <a:endParaRPr lang="ru-RU" altLang="ru-RU" sz="1800">
              <a:solidFill>
                <a:srgbClr val="184A7C"/>
              </a:solidFill>
            </a:endParaRPr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6156176" y="2653506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temp = </a:t>
            </a:r>
            <a:r>
              <a:rPr lang="en-US" altLang="ru-RU" sz="1800" dirty="0" smtClean="0"/>
              <a:t>y</a:t>
            </a:r>
            <a:endParaRPr lang="ru-RU" altLang="ru-RU" sz="1800" dirty="0"/>
          </a:p>
        </p:txBody>
      </p:sp>
      <p:cxnSp>
        <p:nvCxnSpPr>
          <p:cNvPr id="29" name="Прямая со стрелкой 28"/>
          <p:cNvCxnSpPr>
            <a:stCxn id="24" idx="2"/>
          </p:cNvCxnSpPr>
          <p:nvPr/>
        </p:nvCxnSpPr>
        <p:spPr>
          <a:xfrm>
            <a:off x="6973738" y="1697831"/>
            <a:ext cx="0" cy="887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4"/>
          <p:cNvSpPr txBox="1">
            <a:spLocks noChangeArrowheads="1"/>
          </p:cNvSpPr>
          <p:nvPr/>
        </p:nvSpPr>
        <p:spPr bwMode="auto">
          <a:xfrm>
            <a:off x="376015" y="1419622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 smtClean="0"/>
              <a:t>x = 1</a:t>
            </a:r>
            <a:endParaRPr lang="ru-RU" altLang="ru-RU" sz="1800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1114202" y="946944"/>
            <a:ext cx="635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/>
          <p:cNvSpPr txBox="1">
            <a:spLocks noChangeArrowheads="1"/>
          </p:cNvSpPr>
          <p:nvPr/>
        </p:nvSpPr>
        <p:spPr bwMode="auto">
          <a:xfrm>
            <a:off x="6197451" y="4083918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temp2 = </a:t>
            </a:r>
            <a:r>
              <a:rPr lang="en-US" altLang="ru-RU" sz="1800" dirty="0" smtClean="0"/>
              <a:t>x</a:t>
            </a:r>
            <a:endParaRPr lang="ru-RU" altLang="ru-RU" sz="1800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6978501" y="4515966"/>
            <a:ext cx="11112" cy="342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олилиния 35"/>
          <p:cNvSpPr/>
          <p:nvPr/>
        </p:nvSpPr>
        <p:spPr>
          <a:xfrm>
            <a:off x="1403648" y="987574"/>
            <a:ext cx="4994275" cy="4063878"/>
          </a:xfrm>
          <a:custGeom>
            <a:avLst/>
            <a:gdLst>
              <a:gd name="connsiteX0" fmla="*/ 0 w 4990744"/>
              <a:gd name="connsiteY0" fmla="*/ 3677034 h 4231711"/>
              <a:gd name="connsiteX1" fmla="*/ 1632247 w 4990744"/>
              <a:gd name="connsiteY1" fmla="*/ 3967591 h 4231711"/>
              <a:gd name="connsiteX2" fmla="*/ 3443956 w 4990744"/>
              <a:gd name="connsiteY2" fmla="*/ 361265 h 4231711"/>
              <a:gd name="connsiteX3" fmla="*/ 4990744 w 4990744"/>
              <a:gd name="connsiteY3" fmla="*/ 318536 h 423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0744" h="4231711">
                <a:moveTo>
                  <a:pt x="0" y="3677034"/>
                </a:moveTo>
                <a:cubicBezTo>
                  <a:pt x="529127" y="4098626"/>
                  <a:pt x="1058254" y="4520219"/>
                  <a:pt x="1632247" y="3967591"/>
                </a:cubicBezTo>
                <a:cubicBezTo>
                  <a:pt x="2206240" y="3414963"/>
                  <a:pt x="2884207" y="969441"/>
                  <a:pt x="3443956" y="361265"/>
                </a:cubicBezTo>
                <a:cubicBezTo>
                  <a:pt x="4003705" y="-246911"/>
                  <a:pt x="4497224" y="35812"/>
                  <a:pt x="4990744" y="31853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7" name="Полилиния 36"/>
          <p:cNvSpPr/>
          <p:nvPr/>
        </p:nvSpPr>
        <p:spPr>
          <a:xfrm>
            <a:off x="6344195" y="1275606"/>
            <a:ext cx="100013" cy="98425"/>
          </a:xfrm>
          <a:custGeom>
            <a:avLst/>
            <a:gdLst>
              <a:gd name="connsiteX0" fmla="*/ 0 w 100012"/>
              <a:gd name="connsiteY0" fmla="*/ 97631 h 97631"/>
              <a:gd name="connsiteX1" fmla="*/ 97631 w 100012"/>
              <a:gd name="connsiteY1" fmla="*/ 95250 h 97631"/>
              <a:gd name="connsiteX2" fmla="*/ 100012 w 100012"/>
              <a:gd name="connsiteY2" fmla="*/ 88106 h 97631"/>
              <a:gd name="connsiteX3" fmla="*/ 97631 w 100012"/>
              <a:gd name="connsiteY3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" h="97631">
                <a:moveTo>
                  <a:pt x="0" y="97631"/>
                </a:moveTo>
                <a:cubicBezTo>
                  <a:pt x="32544" y="96837"/>
                  <a:pt x="65224" y="98336"/>
                  <a:pt x="97631" y="95250"/>
                </a:cubicBezTo>
                <a:cubicBezTo>
                  <a:pt x="100130" y="95012"/>
                  <a:pt x="100012" y="90616"/>
                  <a:pt x="100012" y="88106"/>
                </a:cubicBezTo>
                <a:cubicBezTo>
                  <a:pt x="100012" y="58727"/>
                  <a:pt x="97631" y="29379"/>
                  <a:pt x="97631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6948264" y="718964"/>
            <a:ext cx="0" cy="628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77"/>
          <p:cNvSpPr txBox="1">
            <a:spLocks noChangeArrowheads="1"/>
          </p:cNvSpPr>
          <p:nvPr/>
        </p:nvSpPr>
        <p:spPr bwMode="auto">
          <a:xfrm>
            <a:off x="7970798" y="2638513"/>
            <a:ext cx="47548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 smtClean="0">
                <a:solidFill>
                  <a:srgbClr val="008000"/>
                </a:solidFill>
              </a:rPr>
              <a:t>да</a:t>
            </a:r>
            <a:endParaRPr lang="ru-RU" altLang="ru-RU" sz="1800" dirty="0">
              <a:solidFill>
                <a:srgbClr val="008000"/>
              </a:solidFill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>
            <a:off x="1138015" y="3708400"/>
            <a:ext cx="7937" cy="1379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7"/>
          <p:cNvSpPr txBox="1">
            <a:spLocks noChangeArrowheads="1"/>
          </p:cNvSpPr>
          <p:nvPr/>
        </p:nvSpPr>
        <p:spPr bwMode="auto">
          <a:xfrm>
            <a:off x="1259632" y="2813226"/>
            <a:ext cx="25174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 smtClean="0">
                <a:solidFill>
                  <a:srgbClr val="008000"/>
                </a:solidFill>
              </a:rPr>
              <a:t>y – volatile </a:t>
            </a:r>
            <a:r>
              <a:rPr lang="ru-RU" altLang="ru-RU" sz="1800" dirty="0" smtClean="0">
                <a:solidFill>
                  <a:srgbClr val="008000"/>
                </a:solidFill>
              </a:rPr>
              <a:t>переменная</a:t>
            </a:r>
            <a:endParaRPr lang="ru-RU" altLang="ru-RU" sz="1800" dirty="0">
              <a:solidFill>
                <a:srgbClr val="008000"/>
              </a:solidFill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6968866" y="3075806"/>
            <a:ext cx="0" cy="887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5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655564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ru-RU" altLang="ru-RU" dirty="0">
                <a:solidFill>
                  <a:schemeClr val="tx2"/>
                </a:solidFill>
              </a:rPr>
              <a:t>Обязан ли </a:t>
            </a:r>
            <a:r>
              <a:rPr lang="en-US" altLang="ru-RU" dirty="0">
                <a:solidFill>
                  <a:schemeClr val="tx2"/>
                </a:solidFill>
              </a:rPr>
              <a:t>T2 </a:t>
            </a:r>
            <a:r>
              <a:rPr lang="ru-RU" altLang="ru-RU" dirty="0">
                <a:solidFill>
                  <a:schemeClr val="tx2"/>
                </a:solidFill>
              </a:rPr>
              <a:t>увидеть изменения сделанные </a:t>
            </a:r>
            <a:r>
              <a:rPr lang="en-US" altLang="ru-RU" dirty="0">
                <a:solidFill>
                  <a:schemeClr val="tx2"/>
                </a:solidFill>
              </a:rPr>
              <a:t>T1?</a:t>
            </a:r>
            <a:endParaRPr lang="ru-RU" altLang="ru-RU" dirty="0">
              <a:solidFill>
                <a:schemeClr val="tx2"/>
              </a:solidFill>
            </a:endParaRPr>
          </a:p>
          <a:p>
            <a:endParaRPr lang="ru-RU" dirty="0"/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369665" y="3282826"/>
            <a:ext cx="15843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 smtClean="0"/>
              <a:t>y </a:t>
            </a:r>
            <a:r>
              <a:rPr lang="en-US" altLang="ru-RU" sz="1800" dirty="0"/>
              <a:t>= </a:t>
            </a:r>
            <a:r>
              <a:rPr lang="en-US" altLang="ru-RU" sz="1800" dirty="0" smtClean="0"/>
              <a:t>2</a:t>
            </a:r>
            <a:endParaRPr lang="ru-RU" altLang="ru-RU" sz="1800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1138015" y="1867694"/>
            <a:ext cx="7937" cy="1379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498252" y="623094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184A7C"/>
                </a:solidFill>
              </a:rPr>
              <a:t>Thread 1</a:t>
            </a:r>
            <a:endParaRPr lang="ru-RU" altLang="ru-RU" sz="1800">
              <a:solidFill>
                <a:srgbClr val="184A7C"/>
              </a:solidFill>
            </a:endParaRPr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6326038" y="1327944"/>
            <a:ext cx="129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184A7C"/>
                </a:solidFill>
              </a:rPr>
              <a:t>Thread 2</a:t>
            </a:r>
            <a:endParaRPr lang="ru-RU" altLang="ru-RU" sz="1800">
              <a:solidFill>
                <a:srgbClr val="184A7C"/>
              </a:solidFill>
            </a:endParaRPr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6156176" y="2653506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temp = </a:t>
            </a:r>
            <a:r>
              <a:rPr lang="en-US" altLang="ru-RU" sz="1800" dirty="0" smtClean="0"/>
              <a:t>y</a:t>
            </a:r>
            <a:endParaRPr lang="ru-RU" altLang="ru-RU" sz="1800" dirty="0"/>
          </a:p>
        </p:txBody>
      </p:sp>
      <p:cxnSp>
        <p:nvCxnSpPr>
          <p:cNvPr id="29" name="Прямая со стрелкой 28"/>
          <p:cNvCxnSpPr>
            <a:stCxn id="24" idx="2"/>
          </p:cNvCxnSpPr>
          <p:nvPr/>
        </p:nvCxnSpPr>
        <p:spPr>
          <a:xfrm>
            <a:off x="6973738" y="1697831"/>
            <a:ext cx="0" cy="887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4"/>
          <p:cNvSpPr txBox="1">
            <a:spLocks noChangeArrowheads="1"/>
          </p:cNvSpPr>
          <p:nvPr/>
        </p:nvSpPr>
        <p:spPr bwMode="auto">
          <a:xfrm>
            <a:off x="376015" y="1419622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 smtClean="0"/>
              <a:t>x = 1</a:t>
            </a:r>
            <a:endParaRPr lang="ru-RU" altLang="ru-RU" sz="1800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1114202" y="946944"/>
            <a:ext cx="635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/>
          <p:cNvSpPr txBox="1">
            <a:spLocks noChangeArrowheads="1"/>
          </p:cNvSpPr>
          <p:nvPr/>
        </p:nvSpPr>
        <p:spPr bwMode="auto">
          <a:xfrm>
            <a:off x="6197451" y="4083918"/>
            <a:ext cx="1584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temp2 = </a:t>
            </a:r>
            <a:r>
              <a:rPr lang="en-US" altLang="ru-RU" sz="1800" dirty="0" smtClean="0"/>
              <a:t>x</a:t>
            </a:r>
            <a:endParaRPr lang="ru-RU" altLang="ru-RU" sz="1800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6978501" y="4515966"/>
            <a:ext cx="11112" cy="342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олилиния 35"/>
          <p:cNvSpPr/>
          <p:nvPr/>
        </p:nvSpPr>
        <p:spPr>
          <a:xfrm>
            <a:off x="1403648" y="987574"/>
            <a:ext cx="4994275" cy="4063878"/>
          </a:xfrm>
          <a:custGeom>
            <a:avLst/>
            <a:gdLst>
              <a:gd name="connsiteX0" fmla="*/ 0 w 4990744"/>
              <a:gd name="connsiteY0" fmla="*/ 3677034 h 4231711"/>
              <a:gd name="connsiteX1" fmla="*/ 1632247 w 4990744"/>
              <a:gd name="connsiteY1" fmla="*/ 3967591 h 4231711"/>
              <a:gd name="connsiteX2" fmla="*/ 3443956 w 4990744"/>
              <a:gd name="connsiteY2" fmla="*/ 361265 h 4231711"/>
              <a:gd name="connsiteX3" fmla="*/ 4990744 w 4990744"/>
              <a:gd name="connsiteY3" fmla="*/ 318536 h 423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0744" h="4231711">
                <a:moveTo>
                  <a:pt x="0" y="3677034"/>
                </a:moveTo>
                <a:cubicBezTo>
                  <a:pt x="529127" y="4098626"/>
                  <a:pt x="1058254" y="4520219"/>
                  <a:pt x="1632247" y="3967591"/>
                </a:cubicBezTo>
                <a:cubicBezTo>
                  <a:pt x="2206240" y="3414963"/>
                  <a:pt x="2884207" y="969441"/>
                  <a:pt x="3443956" y="361265"/>
                </a:cubicBezTo>
                <a:cubicBezTo>
                  <a:pt x="4003705" y="-246911"/>
                  <a:pt x="4497224" y="35812"/>
                  <a:pt x="4990744" y="31853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7" name="Полилиния 36"/>
          <p:cNvSpPr/>
          <p:nvPr/>
        </p:nvSpPr>
        <p:spPr>
          <a:xfrm>
            <a:off x="6344195" y="1275606"/>
            <a:ext cx="100013" cy="98425"/>
          </a:xfrm>
          <a:custGeom>
            <a:avLst/>
            <a:gdLst>
              <a:gd name="connsiteX0" fmla="*/ 0 w 100012"/>
              <a:gd name="connsiteY0" fmla="*/ 97631 h 97631"/>
              <a:gd name="connsiteX1" fmla="*/ 97631 w 100012"/>
              <a:gd name="connsiteY1" fmla="*/ 95250 h 97631"/>
              <a:gd name="connsiteX2" fmla="*/ 100012 w 100012"/>
              <a:gd name="connsiteY2" fmla="*/ 88106 h 97631"/>
              <a:gd name="connsiteX3" fmla="*/ 97631 w 100012"/>
              <a:gd name="connsiteY3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" h="97631">
                <a:moveTo>
                  <a:pt x="0" y="97631"/>
                </a:moveTo>
                <a:cubicBezTo>
                  <a:pt x="32544" y="96837"/>
                  <a:pt x="65224" y="98336"/>
                  <a:pt x="97631" y="95250"/>
                </a:cubicBezTo>
                <a:cubicBezTo>
                  <a:pt x="100130" y="95012"/>
                  <a:pt x="100012" y="90616"/>
                  <a:pt x="100012" y="88106"/>
                </a:cubicBezTo>
                <a:cubicBezTo>
                  <a:pt x="100012" y="58727"/>
                  <a:pt x="97631" y="29379"/>
                  <a:pt x="97631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6948264" y="718964"/>
            <a:ext cx="0" cy="628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77"/>
          <p:cNvSpPr txBox="1">
            <a:spLocks noChangeArrowheads="1"/>
          </p:cNvSpPr>
          <p:nvPr/>
        </p:nvSpPr>
        <p:spPr bwMode="auto">
          <a:xfrm>
            <a:off x="7970798" y="2638513"/>
            <a:ext cx="47548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 smtClean="0">
                <a:solidFill>
                  <a:srgbClr val="008000"/>
                </a:solidFill>
              </a:rPr>
              <a:t>да</a:t>
            </a:r>
            <a:endParaRPr lang="ru-RU" altLang="ru-RU" sz="1800" dirty="0">
              <a:solidFill>
                <a:srgbClr val="008000"/>
              </a:solidFill>
            </a:endParaRPr>
          </a:p>
        </p:txBody>
      </p:sp>
      <p:sp>
        <p:nvSpPr>
          <p:cNvPr id="41" name="TextBox 77"/>
          <p:cNvSpPr txBox="1">
            <a:spLocks noChangeArrowheads="1"/>
          </p:cNvSpPr>
          <p:nvPr/>
        </p:nvSpPr>
        <p:spPr bwMode="auto">
          <a:xfrm>
            <a:off x="7956376" y="4083918"/>
            <a:ext cx="47548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 smtClean="0">
                <a:solidFill>
                  <a:srgbClr val="008000"/>
                </a:solidFill>
              </a:rPr>
              <a:t>да</a:t>
            </a:r>
            <a:endParaRPr lang="ru-RU" altLang="ru-RU" sz="1800" dirty="0">
              <a:solidFill>
                <a:srgbClr val="008000"/>
              </a:solidFill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>
            <a:off x="1138015" y="3708400"/>
            <a:ext cx="7937" cy="1379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7"/>
          <p:cNvSpPr txBox="1">
            <a:spLocks noChangeArrowheads="1"/>
          </p:cNvSpPr>
          <p:nvPr/>
        </p:nvSpPr>
        <p:spPr bwMode="auto">
          <a:xfrm>
            <a:off x="1259632" y="2813226"/>
            <a:ext cx="25174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 smtClean="0">
                <a:solidFill>
                  <a:srgbClr val="008000"/>
                </a:solidFill>
              </a:rPr>
              <a:t>y – volatile </a:t>
            </a:r>
            <a:r>
              <a:rPr lang="ru-RU" altLang="ru-RU" sz="1800" dirty="0" smtClean="0">
                <a:solidFill>
                  <a:srgbClr val="008000"/>
                </a:solidFill>
              </a:rPr>
              <a:t>переменная</a:t>
            </a:r>
            <a:endParaRPr lang="ru-RU" altLang="ru-RU" sz="1800" dirty="0">
              <a:solidFill>
                <a:srgbClr val="008000"/>
              </a:solidFill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6968866" y="3075806"/>
            <a:ext cx="0" cy="887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4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en-US" altLang="ru-RU" dirty="0">
                <a:solidFill>
                  <a:srgbClr val="184A7C"/>
                </a:solidFill>
              </a:rPr>
              <a:t> synchronized </a:t>
            </a:r>
            <a:r>
              <a:rPr lang="ru-RU" altLang="ru-RU" dirty="0">
                <a:solidFill>
                  <a:srgbClr val="184A7C"/>
                </a:solidFill>
              </a:rPr>
              <a:t>и </a:t>
            </a:r>
            <a:r>
              <a:rPr lang="en-US" altLang="ru-RU" dirty="0" smtClean="0">
                <a:solidFill>
                  <a:srgbClr val="184A7C"/>
                </a:solidFill>
              </a:rPr>
              <a:t>reordering</a:t>
            </a:r>
            <a:endParaRPr lang="ru-RU" altLang="ru-RU" dirty="0">
              <a:solidFill>
                <a:srgbClr val="184A7C"/>
              </a:solidFill>
            </a:endParaRPr>
          </a:p>
        </p:txBody>
      </p:sp>
      <p:sp>
        <p:nvSpPr>
          <p:cNvPr id="3" name="TextBox 18"/>
          <p:cNvSpPr txBox="1">
            <a:spLocks noChangeArrowheads="1"/>
          </p:cNvSpPr>
          <p:nvPr/>
        </p:nvSpPr>
        <p:spPr bwMode="auto">
          <a:xfrm>
            <a:off x="2355850" y="982439"/>
            <a:ext cx="40322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600">
                <a:solidFill>
                  <a:srgbClr val="184A7C"/>
                </a:solidFill>
              </a:rPr>
              <a:t>….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600">
                <a:solidFill>
                  <a:srgbClr val="184A7C"/>
                </a:solidFill>
              </a:rPr>
              <a:t>synchronized(</a:t>
            </a:r>
            <a:r>
              <a:rPr lang="en-US" altLang="ru-RU" sz="3600">
                <a:solidFill>
                  <a:schemeClr val="accent1"/>
                </a:solidFill>
              </a:rPr>
              <a:t>this</a:t>
            </a:r>
            <a:r>
              <a:rPr lang="en-US" altLang="ru-RU" sz="3600">
                <a:solidFill>
                  <a:srgbClr val="184A7C"/>
                </a:solidFill>
              </a:rPr>
              <a:t>) {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600">
                <a:solidFill>
                  <a:srgbClr val="184A7C"/>
                </a:solidFill>
              </a:rPr>
              <a:t>	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600">
                <a:solidFill>
                  <a:srgbClr val="184A7C"/>
                </a:solidFill>
              </a:rPr>
              <a:t>	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600">
                <a:solidFill>
                  <a:srgbClr val="184A7C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600">
                <a:solidFill>
                  <a:srgbClr val="184A7C"/>
                </a:solidFill>
              </a:rPr>
              <a:t>….</a:t>
            </a:r>
            <a:endParaRPr lang="ru-RU" altLang="ru-RU" sz="3600">
              <a:solidFill>
                <a:srgbClr val="184A7C"/>
              </a:solidFill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1344612" y="1445989"/>
            <a:ext cx="885825" cy="1028700"/>
          </a:xfrm>
          <a:custGeom>
            <a:avLst/>
            <a:gdLst>
              <a:gd name="connsiteX0" fmla="*/ 885825 w 885825"/>
              <a:gd name="connsiteY0" fmla="*/ 0 h 1028700"/>
              <a:gd name="connsiteX1" fmla="*/ 647700 w 885825"/>
              <a:gd name="connsiteY1" fmla="*/ 19050 h 1028700"/>
              <a:gd name="connsiteX2" fmla="*/ 419100 w 885825"/>
              <a:gd name="connsiteY2" fmla="*/ 95250 h 1028700"/>
              <a:gd name="connsiteX3" fmla="*/ 342900 w 885825"/>
              <a:gd name="connsiteY3" fmla="*/ 142875 h 1028700"/>
              <a:gd name="connsiteX4" fmla="*/ 209550 w 885825"/>
              <a:gd name="connsiteY4" fmla="*/ 209550 h 1028700"/>
              <a:gd name="connsiteX5" fmla="*/ 161925 w 885825"/>
              <a:gd name="connsiteY5" fmla="*/ 257175 h 1028700"/>
              <a:gd name="connsiteX6" fmla="*/ 114300 w 885825"/>
              <a:gd name="connsiteY6" fmla="*/ 295275 h 1028700"/>
              <a:gd name="connsiteX7" fmla="*/ 95250 w 885825"/>
              <a:gd name="connsiteY7" fmla="*/ 323850 h 1028700"/>
              <a:gd name="connsiteX8" fmla="*/ 66675 w 885825"/>
              <a:gd name="connsiteY8" fmla="*/ 361950 h 1028700"/>
              <a:gd name="connsiteX9" fmla="*/ 38100 w 885825"/>
              <a:gd name="connsiteY9" fmla="*/ 419100 h 1028700"/>
              <a:gd name="connsiteX10" fmla="*/ 9525 w 885825"/>
              <a:gd name="connsiteY10" fmla="*/ 495300 h 1028700"/>
              <a:gd name="connsiteX11" fmla="*/ 0 w 885825"/>
              <a:gd name="connsiteY11" fmla="*/ 533400 h 1028700"/>
              <a:gd name="connsiteX12" fmla="*/ 19050 w 885825"/>
              <a:gd name="connsiteY12" fmla="*/ 714375 h 1028700"/>
              <a:gd name="connsiteX13" fmla="*/ 47625 w 885825"/>
              <a:gd name="connsiteY13" fmla="*/ 742950 h 1028700"/>
              <a:gd name="connsiteX14" fmla="*/ 66675 w 885825"/>
              <a:gd name="connsiteY14" fmla="*/ 781050 h 1028700"/>
              <a:gd name="connsiteX15" fmla="*/ 133350 w 885825"/>
              <a:gd name="connsiteY15" fmla="*/ 838200 h 1028700"/>
              <a:gd name="connsiteX16" fmla="*/ 161925 w 885825"/>
              <a:gd name="connsiteY16" fmla="*/ 866775 h 1028700"/>
              <a:gd name="connsiteX17" fmla="*/ 285750 w 885825"/>
              <a:gd name="connsiteY17" fmla="*/ 923925 h 1028700"/>
              <a:gd name="connsiteX18" fmla="*/ 342900 w 885825"/>
              <a:gd name="connsiteY18" fmla="*/ 942975 h 1028700"/>
              <a:gd name="connsiteX19" fmla="*/ 438150 w 885825"/>
              <a:gd name="connsiteY19" fmla="*/ 971550 h 1028700"/>
              <a:gd name="connsiteX20" fmla="*/ 485775 w 885825"/>
              <a:gd name="connsiteY20" fmla="*/ 990600 h 1028700"/>
              <a:gd name="connsiteX21" fmla="*/ 571500 w 885825"/>
              <a:gd name="connsiteY21" fmla="*/ 1000125 h 1028700"/>
              <a:gd name="connsiteX22" fmla="*/ 714375 w 885825"/>
              <a:gd name="connsiteY22" fmla="*/ 1019175 h 1028700"/>
              <a:gd name="connsiteX23" fmla="*/ 828675 w 885825"/>
              <a:gd name="connsiteY23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85825" h="1028700">
                <a:moveTo>
                  <a:pt x="885825" y="0"/>
                </a:moveTo>
                <a:cubicBezTo>
                  <a:pt x="806450" y="6350"/>
                  <a:pt x="726193" y="5649"/>
                  <a:pt x="647700" y="19050"/>
                </a:cubicBezTo>
                <a:cubicBezTo>
                  <a:pt x="640045" y="20357"/>
                  <a:pt x="458161" y="75719"/>
                  <a:pt x="419100" y="95250"/>
                </a:cubicBezTo>
                <a:cubicBezTo>
                  <a:pt x="392309" y="108645"/>
                  <a:pt x="369196" y="128532"/>
                  <a:pt x="342900" y="142875"/>
                </a:cubicBezTo>
                <a:cubicBezTo>
                  <a:pt x="299272" y="166672"/>
                  <a:pt x="244691" y="174409"/>
                  <a:pt x="209550" y="209550"/>
                </a:cubicBezTo>
                <a:cubicBezTo>
                  <a:pt x="193675" y="225425"/>
                  <a:pt x="178612" y="242156"/>
                  <a:pt x="161925" y="257175"/>
                </a:cubicBezTo>
                <a:cubicBezTo>
                  <a:pt x="146814" y="270775"/>
                  <a:pt x="128675" y="280900"/>
                  <a:pt x="114300" y="295275"/>
                </a:cubicBezTo>
                <a:cubicBezTo>
                  <a:pt x="106205" y="303370"/>
                  <a:pt x="101904" y="314535"/>
                  <a:pt x="95250" y="323850"/>
                </a:cubicBezTo>
                <a:cubicBezTo>
                  <a:pt x="86023" y="336768"/>
                  <a:pt x="74843" y="348337"/>
                  <a:pt x="66675" y="361950"/>
                </a:cubicBezTo>
                <a:cubicBezTo>
                  <a:pt x="55717" y="380213"/>
                  <a:pt x="46913" y="399711"/>
                  <a:pt x="38100" y="419100"/>
                </a:cubicBezTo>
                <a:cubicBezTo>
                  <a:pt x="30358" y="436133"/>
                  <a:pt x="15627" y="473943"/>
                  <a:pt x="9525" y="495300"/>
                </a:cubicBezTo>
                <a:cubicBezTo>
                  <a:pt x="5929" y="507887"/>
                  <a:pt x="3175" y="520700"/>
                  <a:pt x="0" y="533400"/>
                </a:cubicBezTo>
                <a:cubicBezTo>
                  <a:pt x="6350" y="593725"/>
                  <a:pt x="5607" y="655225"/>
                  <a:pt x="19050" y="714375"/>
                </a:cubicBezTo>
                <a:cubicBezTo>
                  <a:pt x="22035" y="727510"/>
                  <a:pt x="39795" y="731989"/>
                  <a:pt x="47625" y="742950"/>
                </a:cubicBezTo>
                <a:cubicBezTo>
                  <a:pt x="55878" y="754504"/>
                  <a:pt x="58422" y="769496"/>
                  <a:pt x="66675" y="781050"/>
                </a:cubicBezTo>
                <a:cubicBezTo>
                  <a:pt x="85334" y="807173"/>
                  <a:pt x="109389" y="817662"/>
                  <a:pt x="133350" y="838200"/>
                </a:cubicBezTo>
                <a:cubicBezTo>
                  <a:pt x="143577" y="846966"/>
                  <a:pt x="150561" y="859543"/>
                  <a:pt x="161925" y="866775"/>
                </a:cubicBezTo>
                <a:cubicBezTo>
                  <a:pt x="191286" y="885459"/>
                  <a:pt x="249167" y="910622"/>
                  <a:pt x="285750" y="923925"/>
                </a:cubicBezTo>
                <a:cubicBezTo>
                  <a:pt x="304621" y="930787"/>
                  <a:pt x="324029" y="936113"/>
                  <a:pt x="342900" y="942975"/>
                </a:cubicBezTo>
                <a:cubicBezTo>
                  <a:pt x="548224" y="1017638"/>
                  <a:pt x="238672" y="911707"/>
                  <a:pt x="438150" y="971550"/>
                </a:cubicBezTo>
                <a:cubicBezTo>
                  <a:pt x="454527" y="976463"/>
                  <a:pt x="469057" y="987017"/>
                  <a:pt x="485775" y="990600"/>
                </a:cubicBezTo>
                <a:cubicBezTo>
                  <a:pt x="513888" y="996624"/>
                  <a:pt x="543001" y="996325"/>
                  <a:pt x="571500" y="1000125"/>
                </a:cubicBezTo>
                <a:cubicBezTo>
                  <a:pt x="719027" y="1019795"/>
                  <a:pt x="517131" y="999451"/>
                  <a:pt x="714375" y="1019175"/>
                </a:cubicBezTo>
                <a:cubicBezTo>
                  <a:pt x="812500" y="1028987"/>
                  <a:pt x="784969" y="1028700"/>
                  <a:pt x="828675" y="10287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2039937" y="2303239"/>
            <a:ext cx="220663" cy="266700"/>
          </a:xfrm>
          <a:custGeom>
            <a:avLst/>
            <a:gdLst>
              <a:gd name="connsiteX0" fmla="*/ 76200 w 219940"/>
              <a:gd name="connsiteY0" fmla="*/ 0 h 266700"/>
              <a:gd name="connsiteX1" fmla="*/ 142875 w 219940"/>
              <a:gd name="connsiteY1" fmla="*/ 104775 h 266700"/>
              <a:gd name="connsiteX2" fmla="*/ 161925 w 219940"/>
              <a:gd name="connsiteY2" fmla="*/ 133350 h 266700"/>
              <a:gd name="connsiteX3" fmla="*/ 190500 w 219940"/>
              <a:gd name="connsiteY3" fmla="*/ 152400 h 266700"/>
              <a:gd name="connsiteX4" fmla="*/ 200025 w 219940"/>
              <a:gd name="connsiteY4" fmla="*/ 180975 h 266700"/>
              <a:gd name="connsiteX5" fmla="*/ 219075 w 219940"/>
              <a:gd name="connsiteY5" fmla="*/ 209550 h 266700"/>
              <a:gd name="connsiteX6" fmla="*/ 180975 w 219940"/>
              <a:gd name="connsiteY6" fmla="*/ 219075 h 266700"/>
              <a:gd name="connsiteX7" fmla="*/ 152400 w 219940"/>
              <a:gd name="connsiteY7" fmla="*/ 228600 h 266700"/>
              <a:gd name="connsiteX8" fmla="*/ 114300 w 219940"/>
              <a:gd name="connsiteY8" fmla="*/ 238125 h 266700"/>
              <a:gd name="connsiteX9" fmla="*/ 57150 w 219940"/>
              <a:gd name="connsiteY9" fmla="*/ 257175 h 266700"/>
              <a:gd name="connsiteX10" fmla="*/ 28575 w 219940"/>
              <a:gd name="connsiteY10" fmla="*/ 266700 h 266700"/>
              <a:gd name="connsiteX11" fmla="*/ 0 w 219940"/>
              <a:gd name="connsiteY11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940" h="266700">
                <a:moveTo>
                  <a:pt x="76200" y="0"/>
                </a:moveTo>
                <a:cubicBezTo>
                  <a:pt x="116555" y="67258"/>
                  <a:pt x="94506" y="32221"/>
                  <a:pt x="142875" y="104775"/>
                </a:cubicBezTo>
                <a:cubicBezTo>
                  <a:pt x="149225" y="114300"/>
                  <a:pt x="152400" y="127000"/>
                  <a:pt x="161925" y="133350"/>
                </a:cubicBezTo>
                <a:lnTo>
                  <a:pt x="190500" y="152400"/>
                </a:lnTo>
                <a:cubicBezTo>
                  <a:pt x="193675" y="161925"/>
                  <a:pt x="195535" y="171995"/>
                  <a:pt x="200025" y="180975"/>
                </a:cubicBezTo>
                <a:cubicBezTo>
                  <a:pt x="205145" y="191214"/>
                  <a:pt x="224195" y="199311"/>
                  <a:pt x="219075" y="209550"/>
                </a:cubicBezTo>
                <a:cubicBezTo>
                  <a:pt x="213221" y="221259"/>
                  <a:pt x="193562" y="215479"/>
                  <a:pt x="180975" y="219075"/>
                </a:cubicBezTo>
                <a:cubicBezTo>
                  <a:pt x="171321" y="221833"/>
                  <a:pt x="162054" y="225842"/>
                  <a:pt x="152400" y="228600"/>
                </a:cubicBezTo>
                <a:cubicBezTo>
                  <a:pt x="139813" y="232196"/>
                  <a:pt x="126839" y="234363"/>
                  <a:pt x="114300" y="238125"/>
                </a:cubicBezTo>
                <a:cubicBezTo>
                  <a:pt x="95066" y="243895"/>
                  <a:pt x="76200" y="250825"/>
                  <a:pt x="57150" y="257175"/>
                </a:cubicBezTo>
                <a:cubicBezTo>
                  <a:pt x="47625" y="260350"/>
                  <a:pt x="38615" y="266700"/>
                  <a:pt x="28575" y="266700"/>
                </a:cubicBezTo>
                <a:lnTo>
                  <a:pt x="0" y="2667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1668462" y="2873152"/>
            <a:ext cx="695325" cy="1239837"/>
          </a:xfrm>
          <a:custGeom>
            <a:avLst/>
            <a:gdLst>
              <a:gd name="connsiteX0" fmla="*/ 695325 w 695325"/>
              <a:gd name="connsiteY0" fmla="*/ 1239394 h 1239394"/>
              <a:gd name="connsiteX1" fmla="*/ 647700 w 695325"/>
              <a:gd name="connsiteY1" fmla="*/ 1229869 h 1239394"/>
              <a:gd name="connsiteX2" fmla="*/ 590550 w 695325"/>
              <a:gd name="connsiteY2" fmla="*/ 1220344 h 1239394"/>
              <a:gd name="connsiteX3" fmla="*/ 552450 w 695325"/>
              <a:gd name="connsiteY3" fmla="*/ 1210819 h 1239394"/>
              <a:gd name="connsiteX4" fmla="*/ 523875 w 695325"/>
              <a:gd name="connsiteY4" fmla="*/ 1191769 h 1239394"/>
              <a:gd name="connsiteX5" fmla="*/ 438150 w 695325"/>
              <a:gd name="connsiteY5" fmla="*/ 1134619 h 1239394"/>
              <a:gd name="connsiteX6" fmla="*/ 409575 w 695325"/>
              <a:gd name="connsiteY6" fmla="*/ 1125094 h 1239394"/>
              <a:gd name="connsiteX7" fmla="*/ 361950 w 695325"/>
              <a:gd name="connsiteY7" fmla="*/ 1086994 h 1239394"/>
              <a:gd name="connsiteX8" fmla="*/ 323850 w 695325"/>
              <a:gd name="connsiteY8" fmla="*/ 1058419 h 1239394"/>
              <a:gd name="connsiteX9" fmla="*/ 295275 w 695325"/>
              <a:gd name="connsiteY9" fmla="*/ 1039369 h 1239394"/>
              <a:gd name="connsiteX10" fmla="*/ 190500 w 695325"/>
              <a:gd name="connsiteY10" fmla="*/ 953644 h 1239394"/>
              <a:gd name="connsiteX11" fmla="*/ 133350 w 695325"/>
              <a:gd name="connsiteY11" fmla="*/ 867919 h 1239394"/>
              <a:gd name="connsiteX12" fmla="*/ 95250 w 695325"/>
              <a:gd name="connsiteY12" fmla="*/ 801244 h 1239394"/>
              <a:gd name="connsiteX13" fmla="*/ 76200 w 695325"/>
              <a:gd name="connsiteY13" fmla="*/ 763144 h 1239394"/>
              <a:gd name="connsiteX14" fmla="*/ 57150 w 695325"/>
              <a:gd name="connsiteY14" fmla="*/ 734569 h 1239394"/>
              <a:gd name="connsiteX15" fmla="*/ 28575 w 695325"/>
              <a:gd name="connsiteY15" fmla="*/ 648844 h 1239394"/>
              <a:gd name="connsiteX16" fmla="*/ 0 w 695325"/>
              <a:gd name="connsiteY16" fmla="*/ 572644 h 1239394"/>
              <a:gd name="connsiteX17" fmla="*/ 28575 w 695325"/>
              <a:gd name="connsiteY17" fmla="*/ 315469 h 1239394"/>
              <a:gd name="connsiteX18" fmla="*/ 66675 w 695325"/>
              <a:gd name="connsiteY18" fmla="*/ 248794 h 1239394"/>
              <a:gd name="connsiteX19" fmla="*/ 123825 w 695325"/>
              <a:gd name="connsiteY19" fmla="*/ 172594 h 1239394"/>
              <a:gd name="connsiteX20" fmla="*/ 152400 w 695325"/>
              <a:gd name="connsiteY20" fmla="*/ 153544 h 1239394"/>
              <a:gd name="connsiteX21" fmla="*/ 209550 w 695325"/>
              <a:gd name="connsiteY21" fmla="*/ 105919 h 1239394"/>
              <a:gd name="connsiteX22" fmla="*/ 276225 w 695325"/>
              <a:gd name="connsiteY22" fmla="*/ 77344 h 1239394"/>
              <a:gd name="connsiteX23" fmla="*/ 314325 w 695325"/>
              <a:gd name="connsiteY23" fmla="*/ 58294 h 1239394"/>
              <a:gd name="connsiteX24" fmla="*/ 342900 w 695325"/>
              <a:gd name="connsiteY24" fmla="*/ 48769 h 1239394"/>
              <a:gd name="connsiteX25" fmla="*/ 381000 w 695325"/>
              <a:gd name="connsiteY25" fmla="*/ 29719 h 1239394"/>
              <a:gd name="connsiteX26" fmla="*/ 466725 w 695325"/>
              <a:gd name="connsiteY26" fmla="*/ 10669 h 1239394"/>
              <a:gd name="connsiteX27" fmla="*/ 495300 w 695325"/>
              <a:gd name="connsiteY27" fmla="*/ 1144 h 1239394"/>
              <a:gd name="connsiteX28" fmla="*/ 619125 w 695325"/>
              <a:gd name="connsiteY28" fmla="*/ 1144 h 123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95325" h="1239394">
                <a:moveTo>
                  <a:pt x="695325" y="1239394"/>
                </a:moveTo>
                <a:lnTo>
                  <a:pt x="647700" y="1229869"/>
                </a:lnTo>
                <a:cubicBezTo>
                  <a:pt x="628699" y="1226414"/>
                  <a:pt x="609488" y="1224132"/>
                  <a:pt x="590550" y="1220344"/>
                </a:cubicBezTo>
                <a:cubicBezTo>
                  <a:pt x="577713" y="1217777"/>
                  <a:pt x="565150" y="1213994"/>
                  <a:pt x="552450" y="1210819"/>
                </a:cubicBezTo>
                <a:cubicBezTo>
                  <a:pt x="542925" y="1204469"/>
                  <a:pt x="533190" y="1198423"/>
                  <a:pt x="523875" y="1191769"/>
                </a:cubicBezTo>
                <a:cubicBezTo>
                  <a:pt x="486651" y="1165180"/>
                  <a:pt x="481094" y="1156091"/>
                  <a:pt x="438150" y="1134619"/>
                </a:cubicBezTo>
                <a:cubicBezTo>
                  <a:pt x="429170" y="1130129"/>
                  <a:pt x="419100" y="1128269"/>
                  <a:pt x="409575" y="1125094"/>
                </a:cubicBezTo>
                <a:cubicBezTo>
                  <a:pt x="373427" y="1070872"/>
                  <a:pt x="411497" y="1115306"/>
                  <a:pt x="361950" y="1086994"/>
                </a:cubicBezTo>
                <a:cubicBezTo>
                  <a:pt x="348167" y="1079118"/>
                  <a:pt x="336768" y="1067646"/>
                  <a:pt x="323850" y="1058419"/>
                </a:cubicBezTo>
                <a:cubicBezTo>
                  <a:pt x="314535" y="1051765"/>
                  <a:pt x="305214" y="1045049"/>
                  <a:pt x="295275" y="1039369"/>
                </a:cubicBezTo>
                <a:cubicBezTo>
                  <a:pt x="242630" y="1009286"/>
                  <a:pt x="237181" y="1023666"/>
                  <a:pt x="190500" y="953644"/>
                </a:cubicBezTo>
                <a:cubicBezTo>
                  <a:pt x="171450" y="925069"/>
                  <a:pt x="148709" y="898636"/>
                  <a:pt x="133350" y="867919"/>
                </a:cubicBezTo>
                <a:cubicBezTo>
                  <a:pt x="75783" y="752784"/>
                  <a:pt x="149102" y="895486"/>
                  <a:pt x="95250" y="801244"/>
                </a:cubicBezTo>
                <a:cubicBezTo>
                  <a:pt x="88205" y="788916"/>
                  <a:pt x="83245" y="775472"/>
                  <a:pt x="76200" y="763144"/>
                </a:cubicBezTo>
                <a:cubicBezTo>
                  <a:pt x="70520" y="753205"/>
                  <a:pt x="62270" y="744808"/>
                  <a:pt x="57150" y="734569"/>
                </a:cubicBezTo>
                <a:cubicBezTo>
                  <a:pt x="35257" y="690782"/>
                  <a:pt x="40702" y="691287"/>
                  <a:pt x="28575" y="648844"/>
                </a:cubicBezTo>
                <a:cubicBezTo>
                  <a:pt x="21109" y="622713"/>
                  <a:pt x="10065" y="597806"/>
                  <a:pt x="0" y="572644"/>
                </a:cubicBezTo>
                <a:cubicBezTo>
                  <a:pt x="3454" y="500106"/>
                  <a:pt x="-9470" y="391559"/>
                  <a:pt x="28575" y="315469"/>
                </a:cubicBezTo>
                <a:cubicBezTo>
                  <a:pt x="46065" y="280489"/>
                  <a:pt x="45134" y="278413"/>
                  <a:pt x="66675" y="248794"/>
                </a:cubicBezTo>
                <a:cubicBezTo>
                  <a:pt x="85349" y="223117"/>
                  <a:pt x="97407" y="190206"/>
                  <a:pt x="123825" y="172594"/>
                </a:cubicBezTo>
                <a:cubicBezTo>
                  <a:pt x="133350" y="166244"/>
                  <a:pt x="143606" y="160873"/>
                  <a:pt x="152400" y="153544"/>
                </a:cubicBezTo>
                <a:cubicBezTo>
                  <a:pt x="195382" y="117726"/>
                  <a:pt x="164402" y="131718"/>
                  <a:pt x="209550" y="105919"/>
                </a:cubicBezTo>
                <a:cubicBezTo>
                  <a:pt x="272731" y="69816"/>
                  <a:pt x="222795" y="100243"/>
                  <a:pt x="276225" y="77344"/>
                </a:cubicBezTo>
                <a:cubicBezTo>
                  <a:pt x="289276" y="71751"/>
                  <a:pt x="301274" y="63887"/>
                  <a:pt x="314325" y="58294"/>
                </a:cubicBezTo>
                <a:cubicBezTo>
                  <a:pt x="323553" y="54339"/>
                  <a:pt x="333672" y="52724"/>
                  <a:pt x="342900" y="48769"/>
                </a:cubicBezTo>
                <a:cubicBezTo>
                  <a:pt x="355951" y="43176"/>
                  <a:pt x="367705" y="34705"/>
                  <a:pt x="381000" y="29719"/>
                </a:cubicBezTo>
                <a:cubicBezTo>
                  <a:pt x="400556" y="22386"/>
                  <a:pt x="448620" y="15195"/>
                  <a:pt x="466725" y="10669"/>
                </a:cubicBezTo>
                <a:cubicBezTo>
                  <a:pt x="476465" y="8234"/>
                  <a:pt x="485279" y="1770"/>
                  <a:pt x="495300" y="1144"/>
                </a:cubicBezTo>
                <a:cubicBezTo>
                  <a:pt x="536495" y="-1431"/>
                  <a:pt x="577850" y="1144"/>
                  <a:pt x="619125" y="114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олилиния 7"/>
          <p:cNvSpPr/>
          <p:nvPr/>
        </p:nvSpPr>
        <p:spPr>
          <a:xfrm>
            <a:off x="2220912" y="2798539"/>
            <a:ext cx="200025" cy="190500"/>
          </a:xfrm>
          <a:custGeom>
            <a:avLst/>
            <a:gdLst>
              <a:gd name="connsiteX0" fmla="*/ 0 w 200025"/>
              <a:gd name="connsiteY0" fmla="*/ 0 h 190500"/>
              <a:gd name="connsiteX1" fmla="*/ 66675 w 200025"/>
              <a:gd name="connsiteY1" fmla="*/ 9525 h 190500"/>
              <a:gd name="connsiteX2" fmla="*/ 95250 w 200025"/>
              <a:gd name="connsiteY2" fmla="*/ 19050 h 190500"/>
              <a:gd name="connsiteX3" fmla="*/ 133350 w 200025"/>
              <a:gd name="connsiteY3" fmla="*/ 28575 h 190500"/>
              <a:gd name="connsiteX4" fmla="*/ 200025 w 200025"/>
              <a:gd name="connsiteY4" fmla="*/ 47625 h 190500"/>
              <a:gd name="connsiteX5" fmla="*/ 142875 w 200025"/>
              <a:gd name="connsiteY5" fmla="*/ 104775 h 190500"/>
              <a:gd name="connsiteX6" fmla="*/ 114300 w 200025"/>
              <a:gd name="connsiteY6" fmla="*/ 133350 h 190500"/>
              <a:gd name="connsiteX7" fmla="*/ 57150 w 200025"/>
              <a:gd name="connsiteY7" fmla="*/ 171450 h 190500"/>
              <a:gd name="connsiteX8" fmla="*/ 28575 w 200025"/>
              <a:gd name="connsiteY8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025" h="190500">
                <a:moveTo>
                  <a:pt x="0" y="0"/>
                </a:moveTo>
                <a:cubicBezTo>
                  <a:pt x="22225" y="3175"/>
                  <a:pt x="44660" y="5122"/>
                  <a:pt x="66675" y="9525"/>
                </a:cubicBezTo>
                <a:cubicBezTo>
                  <a:pt x="76520" y="11494"/>
                  <a:pt x="85596" y="16292"/>
                  <a:pt x="95250" y="19050"/>
                </a:cubicBezTo>
                <a:cubicBezTo>
                  <a:pt x="107837" y="22646"/>
                  <a:pt x="120763" y="24979"/>
                  <a:pt x="133350" y="28575"/>
                </a:cubicBezTo>
                <a:cubicBezTo>
                  <a:pt x="229003" y="55904"/>
                  <a:pt x="80918" y="17848"/>
                  <a:pt x="200025" y="47625"/>
                </a:cubicBezTo>
                <a:lnTo>
                  <a:pt x="142875" y="104775"/>
                </a:lnTo>
                <a:cubicBezTo>
                  <a:pt x="133350" y="114300"/>
                  <a:pt x="125508" y="125878"/>
                  <a:pt x="114300" y="133350"/>
                </a:cubicBezTo>
                <a:lnTo>
                  <a:pt x="57150" y="171450"/>
                </a:lnTo>
                <a:lnTo>
                  <a:pt x="28575" y="1905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олилиния 8"/>
          <p:cNvSpPr/>
          <p:nvPr/>
        </p:nvSpPr>
        <p:spPr>
          <a:xfrm>
            <a:off x="6142037" y="947514"/>
            <a:ext cx="447675" cy="1419225"/>
          </a:xfrm>
          <a:custGeom>
            <a:avLst/>
            <a:gdLst>
              <a:gd name="connsiteX0" fmla="*/ 85725 w 447675"/>
              <a:gd name="connsiteY0" fmla="*/ 1419225 h 1419225"/>
              <a:gd name="connsiteX1" fmla="*/ 133350 w 447675"/>
              <a:gd name="connsiteY1" fmla="*/ 1400175 h 1419225"/>
              <a:gd name="connsiteX2" fmla="*/ 190500 w 447675"/>
              <a:gd name="connsiteY2" fmla="*/ 1362075 h 1419225"/>
              <a:gd name="connsiteX3" fmla="*/ 228600 w 447675"/>
              <a:gd name="connsiteY3" fmla="*/ 1314450 h 1419225"/>
              <a:gd name="connsiteX4" fmla="*/ 257175 w 447675"/>
              <a:gd name="connsiteY4" fmla="*/ 1295400 h 1419225"/>
              <a:gd name="connsiteX5" fmla="*/ 266700 w 447675"/>
              <a:gd name="connsiteY5" fmla="*/ 1257300 h 1419225"/>
              <a:gd name="connsiteX6" fmla="*/ 304800 w 447675"/>
              <a:gd name="connsiteY6" fmla="*/ 1209675 h 1419225"/>
              <a:gd name="connsiteX7" fmla="*/ 342900 w 447675"/>
              <a:gd name="connsiteY7" fmla="*/ 1123950 h 1419225"/>
              <a:gd name="connsiteX8" fmla="*/ 371475 w 447675"/>
              <a:gd name="connsiteY8" fmla="*/ 1038225 h 1419225"/>
              <a:gd name="connsiteX9" fmla="*/ 400050 w 447675"/>
              <a:gd name="connsiteY9" fmla="*/ 981075 h 1419225"/>
              <a:gd name="connsiteX10" fmla="*/ 419100 w 447675"/>
              <a:gd name="connsiteY10" fmla="*/ 904875 h 1419225"/>
              <a:gd name="connsiteX11" fmla="*/ 428625 w 447675"/>
              <a:gd name="connsiteY11" fmla="*/ 866775 h 1419225"/>
              <a:gd name="connsiteX12" fmla="*/ 438150 w 447675"/>
              <a:gd name="connsiteY12" fmla="*/ 819150 h 1419225"/>
              <a:gd name="connsiteX13" fmla="*/ 447675 w 447675"/>
              <a:gd name="connsiteY13" fmla="*/ 790575 h 1419225"/>
              <a:gd name="connsiteX14" fmla="*/ 438150 w 447675"/>
              <a:gd name="connsiteY14" fmla="*/ 400050 h 1419225"/>
              <a:gd name="connsiteX15" fmla="*/ 428625 w 447675"/>
              <a:gd name="connsiteY15" fmla="*/ 371475 h 1419225"/>
              <a:gd name="connsiteX16" fmla="*/ 419100 w 447675"/>
              <a:gd name="connsiteY16" fmla="*/ 333375 h 1419225"/>
              <a:gd name="connsiteX17" fmla="*/ 352425 w 447675"/>
              <a:gd name="connsiteY17" fmla="*/ 238125 h 1419225"/>
              <a:gd name="connsiteX18" fmla="*/ 314325 w 447675"/>
              <a:gd name="connsiteY18" fmla="*/ 180975 h 1419225"/>
              <a:gd name="connsiteX19" fmla="*/ 228600 w 447675"/>
              <a:gd name="connsiteY19" fmla="*/ 104775 h 1419225"/>
              <a:gd name="connsiteX20" fmla="*/ 190500 w 447675"/>
              <a:gd name="connsiteY20" fmla="*/ 85725 h 1419225"/>
              <a:gd name="connsiteX21" fmla="*/ 152400 w 447675"/>
              <a:gd name="connsiteY21" fmla="*/ 76200 h 1419225"/>
              <a:gd name="connsiteX22" fmla="*/ 123825 w 447675"/>
              <a:gd name="connsiteY22" fmla="*/ 57150 h 1419225"/>
              <a:gd name="connsiteX23" fmla="*/ 66675 w 447675"/>
              <a:gd name="connsiteY23" fmla="*/ 38100 h 1419225"/>
              <a:gd name="connsiteX24" fmla="*/ 38100 w 447675"/>
              <a:gd name="connsiteY24" fmla="*/ 19050 h 1419225"/>
              <a:gd name="connsiteX25" fmla="*/ 0 w 447675"/>
              <a:gd name="connsiteY25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7675" h="1419225">
                <a:moveTo>
                  <a:pt x="85725" y="1419225"/>
                </a:moveTo>
                <a:cubicBezTo>
                  <a:pt x="101600" y="1412875"/>
                  <a:pt x="118851" y="1409237"/>
                  <a:pt x="133350" y="1400175"/>
                </a:cubicBezTo>
                <a:cubicBezTo>
                  <a:pt x="214892" y="1349211"/>
                  <a:pt x="114958" y="1387256"/>
                  <a:pt x="190500" y="1362075"/>
                </a:cubicBezTo>
                <a:cubicBezTo>
                  <a:pt x="203200" y="1346200"/>
                  <a:pt x="214225" y="1328825"/>
                  <a:pt x="228600" y="1314450"/>
                </a:cubicBezTo>
                <a:cubicBezTo>
                  <a:pt x="236695" y="1306355"/>
                  <a:pt x="250825" y="1304925"/>
                  <a:pt x="257175" y="1295400"/>
                </a:cubicBezTo>
                <a:cubicBezTo>
                  <a:pt x="264437" y="1284508"/>
                  <a:pt x="260343" y="1268743"/>
                  <a:pt x="266700" y="1257300"/>
                </a:cubicBezTo>
                <a:cubicBezTo>
                  <a:pt x="276573" y="1239528"/>
                  <a:pt x="292100" y="1225550"/>
                  <a:pt x="304800" y="1209675"/>
                </a:cubicBezTo>
                <a:cubicBezTo>
                  <a:pt x="322976" y="1136969"/>
                  <a:pt x="301705" y="1206340"/>
                  <a:pt x="342900" y="1123950"/>
                </a:cubicBezTo>
                <a:cubicBezTo>
                  <a:pt x="396470" y="1016810"/>
                  <a:pt x="335095" y="1129174"/>
                  <a:pt x="371475" y="1038225"/>
                </a:cubicBezTo>
                <a:cubicBezTo>
                  <a:pt x="379385" y="1018450"/>
                  <a:pt x="392887" y="1001133"/>
                  <a:pt x="400050" y="981075"/>
                </a:cubicBezTo>
                <a:cubicBezTo>
                  <a:pt x="408856" y="956419"/>
                  <a:pt x="412750" y="930275"/>
                  <a:pt x="419100" y="904875"/>
                </a:cubicBezTo>
                <a:cubicBezTo>
                  <a:pt x="422275" y="892175"/>
                  <a:pt x="426058" y="879612"/>
                  <a:pt x="428625" y="866775"/>
                </a:cubicBezTo>
                <a:cubicBezTo>
                  <a:pt x="431800" y="850900"/>
                  <a:pt x="434223" y="834856"/>
                  <a:pt x="438150" y="819150"/>
                </a:cubicBezTo>
                <a:cubicBezTo>
                  <a:pt x="440585" y="809410"/>
                  <a:pt x="444500" y="800100"/>
                  <a:pt x="447675" y="790575"/>
                </a:cubicBezTo>
                <a:cubicBezTo>
                  <a:pt x="444500" y="660400"/>
                  <a:pt x="444063" y="530129"/>
                  <a:pt x="438150" y="400050"/>
                </a:cubicBezTo>
                <a:cubicBezTo>
                  <a:pt x="437694" y="390020"/>
                  <a:pt x="431383" y="381129"/>
                  <a:pt x="428625" y="371475"/>
                </a:cubicBezTo>
                <a:cubicBezTo>
                  <a:pt x="425029" y="358888"/>
                  <a:pt x="424954" y="345084"/>
                  <a:pt x="419100" y="333375"/>
                </a:cubicBezTo>
                <a:cubicBezTo>
                  <a:pt x="403066" y="301307"/>
                  <a:pt x="373331" y="267991"/>
                  <a:pt x="352425" y="238125"/>
                </a:cubicBezTo>
                <a:cubicBezTo>
                  <a:pt x="339295" y="219368"/>
                  <a:pt x="330514" y="197164"/>
                  <a:pt x="314325" y="180975"/>
                </a:cubicBezTo>
                <a:cubicBezTo>
                  <a:pt x="275747" y="142397"/>
                  <a:pt x="268260" y="127438"/>
                  <a:pt x="228600" y="104775"/>
                </a:cubicBezTo>
                <a:cubicBezTo>
                  <a:pt x="216272" y="97730"/>
                  <a:pt x="203795" y="90711"/>
                  <a:pt x="190500" y="85725"/>
                </a:cubicBezTo>
                <a:cubicBezTo>
                  <a:pt x="178243" y="81128"/>
                  <a:pt x="165100" y="79375"/>
                  <a:pt x="152400" y="76200"/>
                </a:cubicBezTo>
                <a:cubicBezTo>
                  <a:pt x="142875" y="69850"/>
                  <a:pt x="134286" y="61799"/>
                  <a:pt x="123825" y="57150"/>
                </a:cubicBezTo>
                <a:cubicBezTo>
                  <a:pt x="105475" y="48995"/>
                  <a:pt x="83383" y="49239"/>
                  <a:pt x="66675" y="38100"/>
                </a:cubicBezTo>
                <a:cubicBezTo>
                  <a:pt x="57150" y="31750"/>
                  <a:pt x="48339" y="24170"/>
                  <a:pt x="38100" y="19050"/>
                </a:cubicBezTo>
                <a:cubicBezTo>
                  <a:pt x="-5680" y="-2840"/>
                  <a:pt x="21519" y="21519"/>
                  <a:pt x="0" y="0"/>
                </a:cubicBezTo>
              </a:path>
            </a:pathLst>
          </a:cu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>
            <a:off x="6049962" y="799877"/>
            <a:ext cx="387350" cy="319087"/>
          </a:xfrm>
          <a:custGeom>
            <a:avLst/>
            <a:gdLst>
              <a:gd name="connsiteX0" fmla="*/ 44704 w 387604"/>
              <a:gd name="connsiteY0" fmla="*/ 319493 h 319493"/>
              <a:gd name="connsiteX1" fmla="*/ 16129 w 387604"/>
              <a:gd name="connsiteY1" fmla="*/ 243293 h 319493"/>
              <a:gd name="connsiteX2" fmla="*/ 6604 w 387604"/>
              <a:gd name="connsiteY2" fmla="*/ 195668 h 319493"/>
              <a:gd name="connsiteX3" fmla="*/ 25654 w 387604"/>
              <a:gd name="connsiteY3" fmla="*/ 14693 h 319493"/>
              <a:gd name="connsiteX4" fmla="*/ 216154 w 387604"/>
              <a:gd name="connsiteY4" fmla="*/ 33743 h 319493"/>
              <a:gd name="connsiteX5" fmla="*/ 282829 w 387604"/>
              <a:gd name="connsiteY5" fmla="*/ 52793 h 319493"/>
              <a:gd name="connsiteX6" fmla="*/ 330454 w 387604"/>
              <a:gd name="connsiteY6" fmla="*/ 71843 h 319493"/>
              <a:gd name="connsiteX7" fmla="*/ 387604 w 387604"/>
              <a:gd name="connsiteY7" fmla="*/ 100418 h 31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7604" h="319493">
                <a:moveTo>
                  <a:pt x="44704" y="319493"/>
                </a:moveTo>
                <a:cubicBezTo>
                  <a:pt x="38877" y="304926"/>
                  <a:pt x="21106" y="263202"/>
                  <a:pt x="16129" y="243293"/>
                </a:cubicBezTo>
                <a:cubicBezTo>
                  <a:pt x="12202" y="227587"/>
                  <a:pt x="9779" y="211543"/>
                  <a:pt x="6604" y="195668"/>
                </a:cubicBezTo>
                <a:cubicBezTo>
                  <a:pt x="12954" y="135343"/>
                  <a:pt x="-22344" y="51782"/>
                  <a:pt x="25654" y="14693"/>
                </a:cubicBezTo>
                <a:cubicBezTo>
                  <a:pt x="76151" y="-24328"/>
                  <a:pt x="152830" y="25828"/>
                  <a:pt x="216154" y="33743"/>
                </a:cubicBezTo>
                <a:cubicBezTo>
                  <a:pt x="231166" y="35619"/>
                  <a:pt x="267013" y="46862"/>
                  <a:pt x="282829" y="52793"/>
                </a:cubicBezTo>
                <a:cubicBezTo>
                  <a:pt x="298838" y="58796"/>
                  <a:pt x="314234" y="66436"/>
                  <a:pt x="330454" y="71843"/>
                </a:cubicBezTo>
                <a:cubicBezTo>
                  <a:pt x="383118" y="89398"/>
                  <a:pt x="355283" y="68097"/>
                  <a:pt x="387604" y="1004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6008687" y="3071589"/>
            <a:ext cx="603250" cy="1724025"/>
          </a:xfrm>
          <a:custGeom>
            <a:avLst/>
            <a:gdLst>
              <a:gd name="connsiteX0" fmla="*/ 276225 w 604034"/>
              <a:gd name="connsiteY0" fmla="*/ 0 h 1724025"/>
              <a:gd name="connsiteX1" fmla="*/ 314325 w 604034"/>
              <a:gd name="connsiteY1" fmla="*/ 47625 h 1724025"/>
              <a:gd name="connsiteX2" fmla="*/ 352425 w 604034"/>
              <a:gd name="connsiteY2" fmla="*/ 85725 h 1724025"/>
              <a:gd name="connsiteX3" fmla="*/ 361950 w 604034"/>
              <a:gd name="connsiteY3" fmla="*/ 114300 h 1724025"/>
              <a:gd name="connsiteX4" fmla="*/ 381000 w 604034"/>
              <a:gd name="connsiteY4" fmla="*/ 142875 h 1724025"/>
              <a:gd name="connsiteX5" fmla="*/ 409575 w 604034"/>
              <a:gd name="connsiteY5" fmla="*/ 180975 h 1724025"/>
              <a:gd name="connsiteX6" fmla="*/ 447675 w 604034"/>
              <a:gd name="connsiteY6" fmla="*/ 238125 h 1724025"/>
              <a:gd name="connsiteX7" fmla="*/ 457200 w 604034"/>
              <a:gd name="connsiteY7" fmla="*/ 276225 h 1724025"/>
              <a:gd name="connsiteX8" fmla="*/ 485775 w 604034"/>
              <a:gd name="connsiteY8" fmla="*/ 323850 h 1724025"/>
              <a:gd name="connsiteX9" fmla="*/ 495300 w 604034"/>
              <a:gd name="connsiteY9" fmla="*/ 381000 h 1724025"/>
              <a:gd name="connsiteX10" fmla="*/ 533400 w 604034"/>
              <a:gd name="connsiteY10" fmla="*/ 495300 h 1724025"/>
              <a:gd name="connsiteX11" fmla="*/ 552450 w 604034"/>
              <a:gd name="connsiteY11" fmla="*/ 561975 h 1724025"/>
              <a:gd name="connsiteX12" fmla="*/ 571500 w 604034"/>
              <a:gd name="connsiteY12" fmla="*/ 619125 h 1724025"/>
              <a:gd name="connsiteX13" fmla="*/ 590550 w 604034"/>
              <a:gd name="connsiteY13" fmla="*/ 685800 h 1724025"/>
              <a:gd name="connsiteX14" fmla="*/ 581025 w 604034"/>
              <a:gd name="connsiteY14" fmla="*/ 1152525 h 1724025"/>
              <a:gd name="connsiteX15" fmla="*/ 561975 w 604034"/>
              <a:gd name="connsiteY15" fmla="*/ 1247775 h 1724025"/>
              <a:gd name="connsiteX16" fmla="*/ 523875 w 604034"/>
              <a:gd name="connsiteY16" fmla="*/ 1295400 h 1724025"/>
              <a:gd name="connsiteX17" fmla="*/ 514350 w 604034"/>
              <a:gd name="connsiteY17" fmla="*/ 1323975 h 1724025"/>
              <a:gd name="connsiteX18" fmla="*/ 485775 w 604034"/>
              <a:gd name="connsiteY18" fmla="*/ 1333500 h 1724025"/>
              <a:gd name="connsiteX19" fmla="*/ 447675 w 604034"/>
              <a:gd name="connsiteY19" fmla="*/ 1362075 h 1724025"/>
              <a:gd name="connsiteX20" fmla="*/ 390525 w 604034"/>
              <a:gd name="connsiteY20" fmla="*/ 1419225 h 1724025"/>
              <a:gd name="connsiteX21" fmla="*/ 352425 w 604034"/>
              <a:gd name="connsiteY21" fmla="*/ 1457325 h 1724025"/>
              <a:gd name="connsiteX22" fmla="*/ 295275 w 604034"/>
              <a:gd name="connsiteY22" fmla="*/ 1504950 h 1724025"/>
              <a:gd name="connsiteX23" fmla="*/ 257175 w 604034"/>
              <a:gd name="connsiteY23" fmla="*/ 1533525 h 1724025"/>
              <a:gd name="connsiteX24" fmla="*/ 190500 w 604034"/>
              <a:gd name="connsiteY24" fmla="*/ 1581150 h 1724025"/>
              <a:gd name="connsiteX25" fmla="*/ 123825 w 604034"/>
              <a:gd name="connsiteY25" fmla="*/ 1638300 h 1724025"/>
              <a:gd name="connsiteX26" fmla="*/ 57150 w 604034"/>
              <a:gd name="connsiteY26" fmla="*/ 1695450 h 1724025"/>
              <a:gd name="connsiteX27" fmla="*/ 28575 w 604034"/>
              <a:gd name="connsiteY27" fmla="*/ 1714500 h 1724025"/>
              <a:gd name="connsiteX28" fmla="*/ 0 w 604034"/>
              <a:gd name="connsiteY28" fmla="*/ 1724025 h 172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034" h="1724025">
                <a:moveTo>
                  <a:pt x="276225" y="0"/>
                </a:moveTo>
                <a:cubicBezTo>
                  <a:pt x="288925" y="15875"/>
                  <a:pt x="300819" y="32430"/>
                  <a:pt x="314325" y="47625"/>
                </a:cubicBezTo>
                <a:cubicBezTo>
                  <a:pt x="326257" y="61049"/>
                  <a:pt x="341986" y="71110"/>
                  <a:pt x="352425" y="85725"/>
                </a:cubicBezTo>
                <a:cubicBezTo>
                  <a:pt x="358261" y="93895"/>
                  <a:pt x="357460" y="105320"/>
                  <a:pt x="361950" y="114300"/>
                </a:cubicBezTo>
                <a:cubicBezTo>
                  <a:pt x="367070" y="124539"/>
                  <a:pt x="374346" y="133560"/>
                  <a:pt x="381000" y="142875"/>
                </a:cubicBezTo>
                <a:cubicBezTo>
                  <a:pt x="390227" y="155793"/>
                  <a:pt x="400471" y="167970"/>
                  <a:pt x="409575" y="180975"/>
                </a:cubicBezTo>
                <a:cubicBezTo>
                  <a:pt x="422705" y="199732"/>
                  <a:pt x="447675" y="238125"/>
                  <a:pt x="447675" y="238125"/>
                </a:cubicBezTo>
                <a:cubicBezTo>
                  <a:pt x="450850" y="250825"/>
                  <a:pt x="451883" y="264262"/>
                  <a:pt x="457200" y="276225"/>
                </a:cubicBezTo>
                <a:cubicBezTo>
                  <a:pt x="464719" y="293143"/>
                  <a:pt x="479448" y="306451"/>
                  <a:pt x="485775" y="323850"/>
                </a:cubicBezTo>
                <a:cubicBezTo>
                  <a:pt x="492375" y="342000"/>
                  <a:pt x="490131" y="362392"/>
                  <a:pt x="495300" y="381000"/>
                </a:cubicBezTo>
                <a:cubicBezTo>
                  <a:pt x="506049" y="419696"/>
                  <a:pt x="522367" y="456684"/>
                  <a:pt x="533400" y="495300"/>
                </a:cubicBezTo>
                <a:cubicBezTo>
                  <a:pt x="539750" y="517525"/>
                  <a:pt x="545652" y="539883"/>
                  <a:pt x="552450" y="561975"/>
                </a:cubicBezTo>
                <a:cubicBezTo>
                  <a:pt x="558355" y="581167"/>
                  <a:pt x="565730" y="599891"/>
                  <a:pt x="571500" y="619125"/>
                </a:cubicBezTo>
                <a:cubicBezTo>
                  <a:pt x="607380" y="738726"/>
                  <a:pt x="558539" y="589768"/>
                  <a:pt x="590550" y="685800"/>
                </a:cubicBezTo>
                <a:cubicBezTo>
                  <a:pt x="613229" y="889911"/>
                  <a:pt x="605440" y="778169"/>
                  <a:pt x="581025" y="1152525"/>
                </a:cubicBezTo>
                <a:cubicBezTo>
                  <a:pt x="580809" y="1155841"/>
                  <a:pt x="568415" y="1236182"/>
                  <a:pt x="561975" y="1247775"/>
                </a:cubicBezTo>
                <a:cubicBezTo>
                  <a:pt x="552102" y="1265547"/>
                  <a:pt x="536575" y="1279525"/>
                  <a:pt x="523875" y="1295400"/>
                </a:cubicBezTo>
                <a:cubicBezTo>
                  <a:pt x="520700" y="1304925"/>
                  <a:pt x="521450" y="1316875"/>
                  <a:pt x="514350" y="1323975"/>
                </a:cubicBezTo>
                <a:cubicBezTo>
                  <a:pt x="507250" y="1331075"/>
                  <a:pt x="494492" y="1328519"/>
                  <a:pt x="485775" y="1333500"/>
                </a:cubicBezTo>
                <a:cubicBezTo>
                  <a:pt x="471992" y="1341376"/>
                  <a:pt x="459475" y="1351455"/>
                  <a:pt x="447675" y="1362075"/>
                </a:cubicBezTo>
                <a:cubicBezTo>
                  <a:pt x="427650" y="1380097"/>
                  <a:pt x="409575" y="1400175"/>
                  <a:pt x="390525" y="1419225"/>
                </a:cubicBezTo>
                <a:cubicBezTo>
                  <a:pt x="377825" y="1431925"/>
                  <a:pt x="366223" y="1445827"/>
                  <a:pt x="352425" y="1457325"/>
                </a:cubicBezTo>
                <a:cubicBezTo>
                  <a:pt x="333375" y="1473200"/>
                  <a:pt x="314639" y="1489459"/>
                  <a:pt x="295275" y="1504950"/>
                </a:cubicBezTo>
                <a:cubicBezTo>
                  <a:pt x="282879" y="1514867"/>
                  <a:pt x="269122" y="1523071"/>
                  <a:pt x="257175" y="1533525"/>
                </a:cubicBezTo>
                <a:cubicBezTo>
                  <a:pt x="201545" y="1582201"/>
                  <a:pt x="241945" y="1564002"/>
                  <a:pt x="190500" y="1581150"/>
                </a:cubicBezTo>
                <a:cubicBezTo>
                  <a:pt x="76027" y="1695623"/>
                  <a:pt x="210863" y="1565768"/>
                  <a:pt x="123825" y="1638300"/>
                </a:cubicBezTo>
                <a:cubicBezTo>
                  <a:pt x="40746" y="1707532"/>
                  <a:pt x="157031" y="1624107"/>
                  <a:pt x="57150" y="1695450"/>
                </a:cubicBezTo>
                <a:cubicBezTo>
                  <a:pt x="47835" y="1702104"/>
                  <a:pt x="38814" y="1709380"/>
                  <a:pt x="28575" y="1714500"/>
                </a:cubicBezTo>
                <a:cubicBezTo>
                  <a:pt x="19595" y="1718990"/>
                  <a:pt x="0" y="1724025"/>
                  <a:pt x="0" y="1724025"/>
                </a:cubicBezTo>
              </a:path>
            </a:pathLst>
          </a:cu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5930900" y="4700364"/>
            <a:ext cx="277812" cy="247650"/>
          </a:xfrm>
          <a:custGeom>
            <a:avLst/>
            <a:gdLst>
              <a:gd name="connsiteX0" fmla="*/ 11090 w 277790"/>
              <a:gd name="connsiteY0" fmla="*/ 0 h 247957"/>
              <a:gd name="connsiteX1" fmla="*/ 1565 w 277790"/>
              <a:gd name="connsiteY1" fmla="*/ 228600 h 247957"/>
              <a:gd name="connsiteX2" fmla="*/ 30140 w 277790"/>
              <a:gd name="connsiteY2" fmla="*/ 247650 h 247957"/>
              <a:gd name="connsiteX3" fmla="*/ 77765 w 277790"/>
              <a:gd name="connsiteY3" fmla="*/ 238125 h 247957"/>
              <a:gd name="connsiteX4" fmla="*/ 106340 w 277790"/>
              <a:gd name="connsiteY4" fmla="*/ 219075 h 247957"/>
              <a:gd name="connsiteX5" fmla="*/ 173015 w 277790"/>
              <a:gd name="connsiteY5" fmla="*/ 200025 h 247957"/>
              <a:gd name="connsiteX6" fmla="*/ 268265 w 277790"/>
              <a:gd name="connsiteY6" fmla="*/ 152400 h 247957"/>
              <a:gd name="connsiteX7" fmla="*/ 277790 w 277790"/>
              <a:gd name="connsiteY7" fmla="*/ 152400 h 247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90" h="247957">
                <a:moveTo>
                  <a:pt x="11090" y="0"/>
                </a:moveTo>
                <a:cubicBezTo>
                  <a:pt x="7915" y="76200"/>
                  <a:pt x="-4284" y="152559"/>
                  <a:pt x="1565" y="228600"/>
                </a:cubicBezTo>
                <a:cubicBezTo>
                  <a:pt x="2443" y="240014"/>
                  <a:pt x="18781" y="246230"/>
                  <a:pt x="30140" y="247650"/>
                </a:cubicBezTo>
                <a:cubicBezTo>
                  <a:pt x="46204" y="249658"/>
                  <a:pt x="61890" y="241300"/>
                  <a:pt x="77765" y="238125"/>
                </a:cubicBezTo>
                <a:cubicBezTo>
                  <a:pt x="87290" y="231775"/>
                  <a:pt x="96101" y="224195"/>
                  <a:pt x="106340" y="219075"/>
                </a:cubicBezTo>
                <a:cubicBezTo>
                  <a:pt x="120005" y="212243"/>
                  <a:pt x="160808" y="203077"/>
                  <a:pt x="173015" y="200025"/>
                </a:cubicBezTo>
                <a:cubicBezTo>
                  <a:pt x="229756" y="162198"/>
                  <a:pt x="214415" y="163170"/>
                  <a:pt x="268265" y="152400"/>
                </a:cubicBezTo>
                <a:cubicBezTo>
                  <a:pt x="271378" y="151777"/>
                  <a:pt x="274615" y="152400"/>
                  <a:pt x="277790" y="152400"/>
                </a:cubicBezTo>
              </a:path>
            </a:pathLst>
          </a:cu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084887" y="1317402"/>
            <a:ext cx="928688" cy="503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6243637" y="1317402"/>
            <a:ext cx="769938" cy="503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89650" y="3668489"/>
            <a:ext cx="928687" cy="504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6248400" y="3668489"/>
            <a:ext cx="769937" cy="504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en-US" altLang="ru-RU" dirty="0">
                <a:solidFill>
                  <a:srgbClr val="184A7C"/>
                </a:solidFill>
              </a:rPr>
              <a:t>volatile </a:t>
            </a:r>
            <a:r>
              <a:rPr lang="ru-RU" altLang="ru-RU" dirty="0">
                <a:solidFill>
                  <a:srgbClr val="184A7C"/>
                </a:solidFill>
              </a:rPr>
              <a:t>и </a:t>
            </a:r>
            <a:r>
              <a:rPr lang="en-US" altLang="ru-RU" dirty="0" smtClean="0">
                <a:solidFill>
                  <a:srgbClr val="184A7C"/>
                </a:solidFill>
              </a:rPr>
              <a:t>reordering</a:t>
            </a:r>
            <a:endParaRPr lang="ru-RU" altLang="ru-RU" dirty="0">
              <a:solidFill>
                <a:srgbClr val="184A7C"/>
              </a:solidFill>
            </a:endParaRPr>
          </a:p>
        </p:txBody>
      </p:sp>
      <p:sp>
        <p:nvSpPr>
          <p:cNvPr id="3" name="TextBox 18"/>
          <p:cNvSpPr txBox="1">
            <a:spLocks noChangeArrowheads="1"/>
          </p:cNvSpPr>
          <p:nvPr/>
        </p:nvSpPr>
        <p:spPr bwMode="auto">
          <a:xfrm>
            <a:off x="3132038" y="1516062"/>
            <a:ext cx="40322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600">
                <a:solidFill>
                  <a:srgbClr val="184A7C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600">
                <a:solidFill>
                  <a:srgbClr val="184A7C"/>
                </a:solidFill>
              </a:rPr>
              <a:t>volatile  store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600">
                <a:solidFill>
                  <a:srgbClr val="184A7C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600">
                <a:solidFill>
                  <a:srgbClr val="184A7C"/>
                </a:solidFill>
              </a:rPr>
              <a:t>	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2120800" y="1979612"/>
            <a:ext cx="885825" cy="1028700"/>
          </a:xfrm>
          <a:custGeom>
            <a:avLst/>
            <a:gdLst>
              <a:gd name="connsiteX0" fmla="*/ 885825 w 885825"/>
              <a:gd name="connsiteY0" fmla="*/ 0 h 1028700"/>
              <a:gd name="connsiteX1" fmla="*/ 647700 w 885825"/>
              <a:gd name="connsiteY1" fmla="*/ 19050 h 1028700"/>
              <a:gd name="connsiteX2" fmla="*/ 419100 w 885825"/>
              <a:gd name="connsiteY2" fmla="*/ 95250 h 1028700"/>
              <a:gd name="connsiteX3" fmla="*/ 342900 w 885825"/>
              <a:gd name="connsiteY3" fmla="*/ 142875 h 1028700"/>
              <a:gd name="connsiteX4" fmla="*/ 209550 w 885825"/>
              <a:gd name="connsiteY4" fmla="*/ 209550 h 1028700"/>
              <a:gd name="connsiteX5" fmla="*/ 161925 w 885825"/>
              <a:gd name="connsiteY5" fmla="*/ 257175 h 1028700"/>
              <a:gd name="connsiteX6" fmla="*/ 114300 w 885825"/>
              <a:gd name="connsiteY6" fmla="*/ 295275 h 1028700"/>
              <a:gd name="connsiteX7" fmla="*/ 95250 w 885825"/>
              <a:gd name="connsiteY7" fmla="*/ 323850 h 1028700"/>
              <a:gd name="connsiteX8" fmla="*/ 66675 w 885825"/>
              <a:gd name="connsiteY8" fmla="*/ 361950 h 1028700"/>
              <a:gd name="connsiteX9" fmla="*/ 38100 w 885825"/>
              <a:gd name="connsiteY9" fmla="*/ 419100 h 1028700"/>
              <a:gd name="connsiteX10" fmla="*/ 9525 w 885825"/>
              <a:gd name="connsiteY10" fmla="*/ 495300 h 1028700"/>
              <a:gd name="connsiteX11" fmla="*/ 0 w 885825"/>
              <a:gd name="connsiteY11" fmla="*/ 533400 h 1028700"/>
              <a:gd name="connsiteX12" fmla="*/ 19050 w 885825"/>
              <a:gd name="connsiteY12" fmla="*/ 714375 h 1028700"/>
              <a:gd name="connsiteX13" fmla="*/ 47625 w 885825"/>
              <a:gd name="connsiteY13" fmla="*/ 742950 h 1028700"/>
              <a:gd name="connsiteX14" fmla="*/ 66675 w 885825"/>
              <a:gd name="connsiteY14" fmla="*/ 781050 h 1028700"/>
              <a:gd name="connsiteX15" fmla="*/ 133350 w 885825"/>
              <a:gd name="connsiteY15" fmla="*/ 838200 h 1028700"/>
              <a:gd name="connsiteX16" fmla="*/ 161925 w 885825"/>
              <a:gd name="connsiteY16" fmla="*/ 866775 h 1028700"/>
              <a:gd name="connsiteX17" fmla="*/ 285750 w 885825"/>
              <a:gd name="connsiteY17" fmla="*/ 923925 h 1028700"/>
              <a:gd name="connsiteX18" fmla="*/ 342900 w 885825"/>
              <a:gd name="connsiteY18" fmla="*/ 942975 h 1028700"/>
              <a:gd name="connsiteX19" fmla="*/ 438150 w 885825"/>
              <a:gd name="connsiteY19" fmla="*/ 971550 h 1028700"/>
              <a:gd name="connsiteX20" fmla="*/ 485775 w 885825"/>
              <a:gd name="connsiteY20" fmla="*/ 990600 h 1028700"/>
              <a:gd name="connsiteX21" fmla="*/ 571500 w 885825"/>
              <a:gd name="connsiteY21" fmla="*/ 1000125 h 1028700"/>
              <a:gd name="connsiteX22" fmla="*/ 714375 w 885825"/>
              <a:gd name="connsiteY22" fmla="*/ 1019175 h 1028700"/>
              <a:gd name="connsiteX23" fmla="*/ 828675 w 885825"/>
              <a:gd name="connsiteY23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85825" h="1028700">
                <a:moveTo>
                  <a:pt x="885825" y="0"/>
                </a:moveTo>
                <a:cubicBezTo>
                  <a:pt x="806450" y="6350"/>
                  <a:pt x="726193" y="5649"/>
                  <a:pt x="647700" y="19050"/>
                </a:cubicBezTo>
                <a:cubicBezTo>
                  <a:pt x="640045" y="20357"/>
                  <a:pt x="458161" y="75719"/>
                  <a:pt x="419100" y="95250"/>
                </a:cubicBezTo>
                <a:cubicBezTo>
                  <a:pt x="392309" y="108645"/>
                  <a:pt x="369196" y="128532"/>
                  <a:pt x="342900" y="142875"/>
                </a:cubicBezTo>
                <a:cubicBezTo>
                  <a:pt x="299272" y="166672"/>
                  <a:pt x="244691" y="174409"/>
                  <a:pt x="209550" y="209550"/>
                </a:cubicBezTo>
                <a:cubicBezTo>
                  <a:pt x="193675" y="225425"/>
                  <a:pt x="178612" y="242156"/>
                  <a:pt x="161925" y="257175"/>
                </a:cubicBezTo>
                <a:cubicBezTo>
                  <a:pt x="146814" y="270775"/>
                  <a:pt x="128675" y="280900"/>
                  <a:pt x="114300" y="295275"/>
                </a:cubicBezTo>
                <a:cubicBezTo>
                  <a:pt x="106205" y="303370"/>
                  <a:pt x="101904" y="314535"/>
                  <a:pt x="95250" y="323850"/>
                </a:cubicBezTo>
                <a:cubicBezTo>
                  <a:pt x="86023" y="336768"/>
                  <a:pt x="74843" y="348337"/>
                  <a:pt x="66675" y="361950"/>
                </a:cubicBezTo>
                <a:cubicBezTo>
                  <a:pt x="55717" y="380213"/>
                  <a:pt x="46913" y="399711"/>
                  <a:pt x="38100" y="419100"/>
                </a:cubicBezTo>
                <a:cubicBezTo>
                  <a:pt x="30358" y="436133"/>
                  <a:pt x="15627" y="473943"/>
                  <a:pt x="9525" y="495300"/>
                </a:cubicBezTo>
                <a:cubicBezTo>
                  <a:pt x="5929" y="507887"/>
                  <a:pt x="3175" y="520700"/>
                  <a:pt x="0" y="533400"/>
                </a:cubicBezTo>
                <a:cubicBezTo>
                  <a:pt x="6350" y="593725"/>
                  <a:pt x="5607" y="655225"/>
                  <a:pt x="19050" y="714375"/>
                </a:cubicBezTo>
                <a:cubicBezTo>
                  <a:pt x="22035" y="727510"/>
                  <a:pt x="39795" y="731989"/>
                  <a:pt x="47625" y="742950"/>
                </a:cubicBezTo>
                <a:cubicBezTo>
                  <a:pt x="55878" y="754504"/>
                  <a:pt x="58422" y="769496"/>
                  <a:pt x="66675" y="781050"/>
                </a:cubicBezTo>
                <a:cubicBezTo>
                  <a:pt x="85334" y="807173"/>
                  <a:pt x="109389" y="817662"/>
                  <a:pt x="133350" y="838200"/>
                </a:cubicBezTo>
                <a:cubicBezTo>
                  <a:pt x="143577" y="846966"/>
                  <a:pt x="150561" y="859543"/>
                  <a:pt x="161925" y="866775"/>
                </a:cubicBezTo>
                <a:cubicBezTo>
                  <a:pt x="191286" y="885459"/>
                  <a:pt x="249167" y="910622"/>
                  <a:pt x="285750" y="923925"/>
                </a:cubicBezTo>
                <a:cubicBezTo>
                  <a:pt x="304621" y="930787"/>
                  <a:pt x="324029" y="936113"/>
                  <a:pt x="342900" y="942975"/>
                </a:cubicBezTo>
                <a:cubicBezTo>
                  <a:pt x="548224" y="1017638"/>
                  <a:pt x="238672" y="911707"/>
                  <a:pt x="438150" y="971550"/>
                </a:cubicBezTo>
                <a:cubicBezTo>
                  <a:pt x="454527" y="976463"/>
                  <a:pt x="469057" y="987017"/>
                  <a:pt x="485775" y="990600"/>
                </a:cubicBezTo>
                <a:cubicBezTo>
                  <a:pt x="513888" y="996624"/>
                  <a:pt x="543001" y="996325"/>
                  <a:pt x="571500" y="1000125"/>
                </a:cubicBezTo>
                <a:cubicBezTo>
                  <a:pt x="719027" y="1019795"/>
                  <a:pt x="517131" y="999451"/>
                  <a:pt x="714375" y="1019175"/>
                </a:cubicBezTo>
                <a:cubicBezTo>
                  <a:pt x="812500" y="1028987"/>
                  <a:pt x="784969" y="1028700"/>
                  <a:pt x="828675" y="10287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2816125" y="2836862"/>
            <a:ext cx="220663" cy="266700"/>
          </a:xfrm>
          <a:custGeom>
            <a:avLst/>
            <a:gdLst>
              <a:gd name="connsiteX0" fmla="*/ 76200 w 219940"/>
              <a:gd name="connsiteY0" fmla="*/ 0 h 266700"/>
              <a:gd name="connsiteX1" fmla="*/ 142875 w 219940"/>
              <a:gd name="connsiteY1" fmla="*/ 104775 h 266700"/>
              <a:gd name="connsiteX2" fmla="*/ 161925 w 219940"/>
              <a:gd name="connsiteY2" fmla="*/ 133350 h 266700"/>
              <a:gd name="connsiteX3" fmla="*/ 190500 w 219940"/>
              <a:gd name="connsiteY3" fmla="*/ 152400 h 266700"/>
              <a:gd name="connsiteX4" fmla="*/ 200025 w 219940"/>
              <a:gd name="connsiteY4" fmla="*/ 180975 h 266700"/>
              <a:gd name="connsiteX5" fmla="*/ 219075 w 219940"/>
              <a:gd name="connsiteY5" fmla="*/ 209550 h 266700"/>
              <a:gd name="connsiteX6" fmla="*/ 180975 w 219940"/>
              <a:gd name="connsiteY6" fmla="*/ 219075 h 266700"/>
              <a:gd name="connsiteX7" fmla="*/ 152400 w 219940"/>
              <a:gd name="connsiteY7" fmla="*/ 228600 h 266700"/>
              <a:gd name="connsiteX8" fmla="*/ 114300 w 219940"/>
              <a:gd name="connsiteY8" fmla="*/ 238125 h 266700"/>
              <a:gd name="connsiteX9" fmla="*/ 57150 w 219940"/>
              <a:gd name="connsiteY9" fmla="*/ 257175 h 266700"/>
              <a:gd name="connsiteX10" fmla="*/ 28575 w 219940"/>
              <a:gd name="connsiteY10" fmla="*/ 266700 h 266700"/>
              <a:gd name="connsiteX11" fmla="*/ 0 w 219940"/>
              <a:gd name="connsiteY11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940" h="266700">
                <a:moveTo>
                  <a:pt x="76200" y="0"/>
                </a:moveTo>
                <a:cubicBezTo>
                  <a:pt x="116555" y="67258"/>
                  <a:pt x="94506" y="32221"/>
                  <a:pt x="142875" y="104775"/>
                </a:cubicBezTo>
                <a:cubicBezTo>
                  <a:pt x="149225" y="114300"/>
                  <a:pt x="152400" y="127000"/>
                  <a:pt x="161925" y="133350"/>
                </a:cubicBezTo>
                <a:lnTo>
                  <a:pt x="190500" y="152400"/>
                </a:lnTo>
                <a:cubicBezTo>
                  <a:pt x="193675" y="161925"/>
                  <a:pt x="195535" y="171995"/>
                  <a:pt x="200025" y="180975"/>
                </a:cubicBezTo>
                <a:cubicBezTo>
                  <a:pt x="205145" y="191214"/>
                  <a:pt x="224195" y="199311"/>
                  <a:pt x="219075" y="209550"/>
                </a:cubicBezTo>
                <a:cubicBezTo>
                  <a:pt x="213221" y="221259"/>
                  <a:pt x="193562" y="215479"/>
                  <a:pt x="180975" y="219075"/>
                </a:cubicBezTo>
                <a:cubicBezTo>
                  <a:pt x="171321" y="221833"/>
                  <a:pt x="162054" y="225842"/>
                  <a:pt x="152400" y="228600"/>
                </a:cubicBezTo>
                <a:cubicBezTo>
                  <a:pt x="139813" y="232196"/>
                  <a:pt x="126839" y="234363"/>
                  <a:pt x="114300" y="238125"/>
                </a:cubicBezTo>
                <a:cubicBezTo>
                  <a:pt x="95066" y="243895"/>
                  <a:pt x="76200" y="250825"/>
                  <a:pt x="57150" y="257175"/>
                </a:cubicBezTo>
                <a:cubicBezTo>
                  <a:pt x="47625" y="260350"/>
                  <a:pt x="38615" y="266700"/>
                  <a:pt x="28575" y="266700"/>
                </a:cubicBezTo>
                <a:lnTo>
                  <a:pt x="0" y="2667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5806975" y="1619250"/>
            <a:ext cx="447675" cy="1419225"/>
          </a:xfrm>
          <a:custGeom>
            <a:avLst/>
            <a:gdLst>
              <a:gd name="connsiteX0" fmla="*/ 85725 w 447675"/>
              <a:gd name="connsiteY0" fmla="*/ 1419225 h 1419225"/>
              <a:gd name="connsiteX1" fmla="*/ 133350 w 447675"/>
              <a:gd name="connsiteY1" fmla="*/ 1400175 h 1419225"/>
              <a:gd name="connsiteX2" fmla="*/ 190500 w 447675"/>
              <a:gd name="connsiteY2" fmla="*/ 1362075 h 1419225"/>
              <a:gd name="connsiteX3" fmla="*/ 228600 w 447675"/>
              <a:gd name="connsiteY3" fmla="*/ 1314450 h 1419225"/>
              <a:gd name="connsiteX4" fmla="*/ 257175 w 447675"/>
              <a:gd name="connsiteY4" fmla="*/ 1295400 h 1419225"/>
              <a:gd name="connsiteX5" fmla="*/ 266700 w 447675"/>
              <a:gd name="connsiteY5" fmla="*/ 1257300 h 1419225"/>
              <a:gd name="connsiteX6" fmla="*/ 304800 w 447675"/>
              <a:gd name="connsiteY6" fmla="*/ 1209675 h 1419225"/>
              <a:gd name="connsiteX7" fmla="*/ 342900 w 447675"/>
              <a:gd name="connsiteY7" fmla="*/ 1123950 h 1419225"/>
              <a:gd name="connsiteX8" fmla="*/ 371475 w 447675"/>
              <a:gd name="connsiteY8" fmla="*/ 1038225 h 1419225"/>
              <a:gd name="connsiteX9" fmla="*/ 400050 w 447675"/>
              <a:gd name="connsiteY9" fmla="*/ 981075 h 1419225"/>
              <a:gd name="connsiteX10" fmla="*/ 419100 w 447675"/>
              <a:gd name="connsiteY10" fmla="*/ 904875 h 1419225"/>
              <a:gd name="connsiteX11" fmla="*/ 428625 w 447675"/>
              <a:gd name="connsiteY11" fmla="*/ 866775 h 1419225"/>
              <a:gd name="connsiteX12" fmla="*/ 438150 w 447675"/>
              <a:gd name="connsiteY12" fmla="*/ 819150 h 1419225"/>
              <a:gd name="connsiteX13" fmla="*/ 447675 w 447675"/>
              <a:gd name="connsiteY13" fmla="*/ 790575 h 1419225"/>
              <a:gd name="connsiteX14" fmla="*/ 438150 w 447675"/>
              <a:gd name="connsiteY14" fmla="*/ 400050 h 1419225"/>
              <a:gd name="connsiteX15" fmla="*/ 428625 w 447675"/>
              <a:gd name="connsiteY15" fmla="*/ 371475 h 1419225"/>
              <a:gd name="connsiteX16" fmla="*/ 419100 w 447675"/>
              <a:gd name="connsiteY16" fmla="*/ 333375 h 1419225"/>
              <a:gd name="connsiteX17" fmla="*/ 352425 w 447675"/>
              <a:gd name="connsiteY17" fmla="*/ 238125 h 1419225"/>
              <a:gd name="connsiteX18" fmla="*/ 314325 w 447675"/>
              <a:gd name="connsiteY18" fmla="*/ 180975 h 1419225"/>
              <a:gd name="connsiteX19" fmla="*/ 228600 w 447675"/>
              <a:gd name="connsiteY19" fmla="*/ 104775 h 1419225"/>
              <a:gd name="connsiteX20" fmla="*/ 190500 w 447675"/>
              <a:gd name="connsiteY20" fmla="*/ 85725 h 1419225"/>
              <a:gd name="connsiteX21" fmla="*/ 152400 w 447675"/>
              <a:gd name="connsiteY21" fmla="*/ 76200 h 1419225"/>
              <a:gd name="connsiteX22" fmla="*/ 123825 w 447675"/>
              <a:gd name="connsiteY22" fmla="*/ 57150 h 1419225"/>
              <a:gd name="connsiteX23" fmla="*/ 66675 w 447675"/>
              <a:gd name="connsiteY23" fmla="*/ 38100 h 1419225"/>
              <a:gd name="connsiteX24" fmla="*/ 38100 w 447675"/>
              <a:gd name="connsiteY24" fmla="*/ 19050 h 1419225"/>
              <a:gd name="connsiteX25" fmla="*/ 0 w 447675"/>
              <a:gd name="connsiteY25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7675" h="1419225">
                <a:moveTo>
                  <a:pt x="85725" y="1419225"/>
                </a:moveTo>
                <a:cubicBezTo>
                  <a:pt x="101600" y="1412875"/>
                  <a:pt x="118851" y="1409237"/>
                  <a:pt x="133350" y="1400175"/>
                </a:cubicBezTo>
                <a:cubicBezTo>
                  <a:pt x="214892" y="1349211"/>
                  <a:pt x="114958" y="1387256"/>
                  <a:pt x="190500" y="1362075"/>
                </a:cubicBezTo>
                <a:cubicBezTo>
                  <a:pt x="203200" y="1346200"/>
                  <a:pt x="214225" y="1328825"/>
                  <a:pt x="228600" y="1314450"/>
                </a:cubicBezTo>
                <a:cubicBezTo>
                  <a:pt x="236695" y="1306355"/>
                  <a:pt x="250825" y="1304925"/>
                  <a:pt x="257175" y="1295400"/>
                </a:cubicBezTo>
                <a:cubicBezTo>
                  <a:pt x="264437" y="1284508"/>
                  <a:pt x="260343" y="1268743"/>
                  <a:pt x="266700" y="1257300"/>
                </a:cubicBezTo>
                <a:cubicBezTo>
                  <a:pt x="276573" y="1239528"/>
                  <a:pt x="292100" y="1225550"/>
                  <a:pt x="304800" y="1209675"/>
                </a:cubicBezTo>
                <a:cubicBezTo>
                  <a:pt x="322976" y="1136969"/>
                  <a:pt x="301705" y="1206340"/>
                  <a:pt x="342900" y="1123950"/>
                </a:cubicBezTo>
                <a:cubicBezTo>
                  <a:pt x="396470" y="1016810"/>
                  <a:pt x="335095" y="1129174"/>
                  <a:pt x="371475" y="1038225"/>
                </a:cubicBezTo>
                <a:cubicBezTo>
                  <a:pt x="379385" y="1018450"/>
                  <a:pt x="392887" y="1001133"/>
                  <a:pt x="400050" y="981075"/>
                </a:cubicBezTo>
                <a:cubicBezTo>
                  <a:pt x="408856" y="956419"/>
                  <a:pt x="412750" y="930275"/>
                  <a:pt x="419100" y="904875"/>
                </a:cubicBezTo>
                <a:cubicBezTo>
                  <a:pt x="422275" y="892175"/>
                  <a:pt x="426058" y="879612"/>
                  <a:pt x="428625" y="866775"/>
                </a:cubicBezTo>
                <a:cubicBezTo>
                  <a:pt x="431800" y="850900"/>
                  <a:pt x="434223" y="834856"/>
                  <a:pt x="438150" y="819150"/>
                </a:cubicBezTo>
                <a:cubicBezTo>
                  <a:pt x="440585" y="809410"/>
                  <a:pt x="444500" y="800100"/>
                  <a:pt x="447675" y="790575"/>
                </a:cubicBezTo>
                <a:cubicBezTo>
                  <a:pt x="444500" y="660400"/>
                  <a:pt x="444063" y="530129"/>
                  <a:pt x="438150" y="400050"/>
                </a:cubicBezTo>
                <a:cubicBezTo>
                  <a:pt x="437694" y="390020"/>
                  <a:pt x="431383" y="381129"/>
                  <a:pt x="428625" y="371475"/>
                </a:cubicBezTo>
                <a:cubicBezTo>
                  <a:pt x="425029" y="358888"/>
                  <a:pt x="424954" y="345084"/>
                  <a:pt x="419100" y="333375"/>
                </a:cubicBezTo>
                <a:cubicBezTo>
                  <a:pt x="403066" y="301307"/>
                  <a:pt x="373331" y="267991"/>
                  <a:pt x="352425" y="238125"/>
                </a:cubicBezTo>
                <a:cubicBezTo>
                  <a:pt x="339295" y="219368"/>
                  <a:pt x="330514" y="197164"/>
                  <a:pt x="314325" y="180975"/>
                </a:cubicBezTo>
                <a:cubicBezTo>
                  <a:pt x="275747" y="142397"/>
                  <a:pt x="268260" y="127438"/>
                  <a:pt x="228600" y="104775"/>
                </a:cubicBezTo>
                <a:cubicBezTo>
                  <a:pt x="216272" y="97730"/>
                  <a:pt x="203795" y="90711"/>
                  <a:pt x="190500" y="85725"/>
                </a:cubicBezTo>
                <a:cubicBezTo>
                  <a:pt x="178243" y="81128"/>
                  <a:pt x="165100" y="79375"/>
                  <a:pt x="152400" y="76200"/>
                </a:cubicBezTo>
                <a:cubicBezTo>
                  <a:pt x="142875" y="69850"/>
                  <a:pt x="134286" y="61799"/>
                  <a:pt x="123825" y="57150"/>
                </a:cubicBezTo>
                <a:cubicBezTo>
                  <a:pt x="105475" y="48995"/>
                  <a:pt x="83383" y="49239"/>
                  <a:pt x="66675" y="38100"/>
                </a:cubicBezTo>
                <a:cubicBezTo>
                  <a:pt x="57150" y="31750"/>
                  <a:pt x="48339" y="24170"/>
                  <a:pt x="38100" y="19050"/>
                </a:cubicBezTo>
                <a:cubicBezTo>
                  <a:pt x="-5680" y="-2840"/>
                  <a:pt x="21519" y="21519"/>
                  <a:pt x="0" y="0"/>
                </a:cubicBezTo>
              </a:path>
            </a:pathLst>
          </a:cu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635025" y="2165350"/>
            <a:ext cx="928688" cy="504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1793775" y="2165350"/>
            <a:ext cx="769938" cy="504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лилиния 9"/>
          <p:cNvSpPr/>
          <p:nvPr/>
        </p:nvSpPr>
        <p:spPr>
          <a:xfrm>
            <a:off x="5603775" y="1528762"/>
            <a:ext cx="542925" cy="266700"/>
          </a:xfrm>
          <a:custGeom>
            <a:avLst/>
            <a:gdLst>
              <a:gd name="connsiteX0" fmla="*/ 219279 w 543129"/>
              <a:gd name="connsiteY0" fmla="*/ 267455 h 267455"/>
              <a:gd name="connsiteX1" fmla="*/ 171654 w 543129"/>
              <a:gd name="connsiteY1" fmla="*/ 238880 h 267455"/>
              <a:gd name="connsiteX2" fmla="*/ 143079 w 543129"/>
              <a:gd name="connsiteY2" fmla="*/ 210305 h 267455"/>
              <a:gd name="connsiteX3" fmla="*/ 114504 w 543129"/>
              <a:gd name="connsiteY3" fmla="*/ 191255 h 267455"/>
              <a:gd name="connsiteX4" fmla="*/ 95454 w 543129"/>
              <a:gd name="connsiteY4" fmla="*/ 162680 h 267455"/>
              <a:gd name="connsiteX5" fmla="*/ 38304 w 543129"/>
              <a:gd name="connsiteY5" fmla="*/ 124580 h 267455"/>
              <a:gd name="connsiteX6" fmla="*/ 28779 w 543129"/>
              <a:gd name="connsiteY6" fmla="*/ 96005 h 267455"/>
              <a:gd name="connsiteX7" fmla="*/ 204 w 543129"/>
              <a:gd name="connsiteY7" fmla="*/ 67430 h 267455"/>
              <a:gd name="connsiteX8" fmla="*/ 38304 w 543129"/>
              <a:gd name="connsiteY8" fmla="*/ 48380 h 267455"/>
              <a:gd name="connsiteX9" fmla="*/ 104979 w 543129"/>
              <a:gd name="connsiteY9" fmla="*/ 38855 h 267455"/>
              <a:gd name="connsiteX10" fmla="*/ 181179 w 543129"/>
              <a:gd name="connsiteY10" fmla="*/ 19805 h 267455"/>
              <a:gd name="connsiteX11" fmla="*/ 305004 w 543129"/>
              <a:gd name="connsiteY11" fmla="*/ 10280 h 267455"/>
              <a:gd name="connsiteX12" fmla="*/ 543129 w 543129"/>
              <a:gd name="connsiteY12" fmla="*/ 755 h 26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3129" h="267455">
                <a:moveTo>
                  <a:pt x="219279" y="267455"/>
                </a:moveTo>
                <a:cubicBezTo>
                  <a:pt x="203404" y="257930"/>
                  <a:pt x="186465" y="249988"/>
                  <a:pt x="171654" y="238880"/>
                </a:cubicBezTo>
                <a:cubicBezTo>
                  <a:pt x="160878" y="230798"/>
                  <a:pt x="153427" y="218929"/>
                  <a:pt x="143079" y="210305"/>
                </a:cubicBezTo>
                <a:cubicBezTo>
                  <a:pt x="134285" y="202976"/>
                  <a:pt x="124029" y="197605"/>
                  <a:pt x="114504" y="191255"/>
                </a:cubicBezTo>
                <a:cubicBezTo>
                  <a:pt x="108154" y="181730"/>
                  <a:pt x="104069" y="170218"/>
                  <a:pt x="95454" y="162680"/>
                </a:cubicBezTo>
                <a:cubicBezTo>
                  <a:pt x="78224" y="147603"/>
                  <a:pt x="38304" y="124580"/>
                  <a:pt x="38304" y="124580"/>
                </a:cubicBezTo>
                <a:cubicBezTo>
                  <a:pt x="35129" y="115055"/>
                  <a:pt x="34348" y="104359"/>
                  <a:pt x="28779" y="96005"/>
                </a:cubicBezTo>
                <a:cubicBezTo>
                  <a:pt x="21307" y="84797"/>
                  <a:pt x="-2438" y="80639"/>
                  <a:pt x="204" y="67430"/>
                </a:cubicBezTo>
                <a:cubicBezTo>
                  <a:pt x="2989" y="53507"/>
                  <a:pt x="24605" y="52116"/>
                  <a:pt x="38304" y="48380"/>
                </a:cubicBezTo>
                <a:cubicBezTo>
                  <a:pt x="59964" y="42473"/>
                  <a:pt x="82754" y="42030"/>
                  <a:pt x="104979" y="38855"/>
                </a:cubicBezTo>
                <a:cubicBezTo>
                  <a:pt x="134656" y="28963"/>
                  <a:pt x="146697" y="23636"/>
                  <a:pt x="181179" y="19805"/>
                </a:cubicBezTo>
                <a:cubicBezTo>
                  <a:pt x="222323" y="15233"/>
                  <a:pt x="263763" y="13866"/>
                  <a:pt x="305004" y="10280"/>
                </a:cubicBezTo>
                <a:cubicBezTo>
                  <a:pt x="469038" y="-3984"/>
                  <a:pt x="336411" y="755"/>
                  <a:pt x="543129" y="75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en-US" altLang="ru-RU" dirty="0">
                <a:solidFill>
                  <a:srgbClr val="184A7C"/>
                </a:solidFill>
              </a:rPr>
              <a:t>volatile </a:t>
            </a:r>
            <a:r>
              <a:rPr lang="ru-RU" altLang="ru-RU" dirty="0">
                <a:solidFill>
                  <a:srgbClr val="184A7C"/>
                </a:solidFill>
              </a:rPr>
              <a:t>и </a:t>
            </a:r>
            <a:r>
              <a:rPr lang="en-US" altLang="ru-RU" dirty="0" smtClean="0">
                <a:solidFill>
                  <a:srgbClr val="184A7C"/>
                </a:solidFill>
              </a:rPr>
              <a:t>reordering</a:t>
            </a:r>
            <a:endParaRPr lang="ru-RU" altLang="ru-RU" dirty="0">
              <a:solidFill>
                <a:srgbClr val="184A7C"/>
              </a:solidFill>
            </a:endParaRPr>
          </a:p>
        </p:txBody>
      </p:sp>
      <p:sp>
        <p:nvSpPr>
          <p:cNvPr id="3" name="TextBox 18"/>
          <p:cNvSpPr txBox="1">
            <a:spLocks noChangeArrowheads="1"/>
          </p:cNvSpPr>
          <p:nvPr/>
        </p:nvSpPr>
        <p:spPr bwMode="auto">
          <a:xfrm>
            <a:off x="3132038" y="1516062"/>
            <a:ext cx="40322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600" dirty="0">
                <a:solidFill>
                  <a:srgbClr val="184A7C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600" dirty="0">
                <a:solidFill>
                  <a:srgbClr val="184A7C"/>
                </a:solidFill>
              </a:rPr>
              <a:t>volatile  </a:t>
            </a:r>
            <a:r>
              <a:rPr lang="en-US" altLang="ru-RU" sz="3600" dirty="0" smtClean="0">
                <a:solidFill>
                  <a:srgbClr val="184A7C"/>
                </a:solidFill>
              </a:rPr>
              <a:t>read</a:t>
            </a:r>
            <a:endParaRPr lang="en-US" altLang="ru-RU" sz="3600" dirty="0">
              <a:solidFill>
                <a:srgbClr val="184A7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600" dirty="0">
                <a:solidFill>
                  <a:srgbClr val="184A7C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600" dirty="0">
                <a:solidFill>
                  <a:srgbClr val="184A7C"/>
                </a:solidFill>
              </a:rPr>
              <a:t>	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2120800" y="1979612"/>
            <a:ext cx="885825" cy="1028700"/>
          </a:xfrm>
          <a:custGeom>
            <a:avLst/>
            <a:gdLst>
              <a:gd name="connsiteX0" fmla="*/ 885825 w 885825"/>
              <a:gd name="connsiteY0" fmla="*/ 0 h 1028700"/>
              <a:gd name="connsiteX1" fmla="*/ 647700 w 885825"/>
              <a:gd name="connsiteY1" fmla="*/ 19050 h 1028700"/>
              <a:gd name="connsiteX2" fmla="*/ 419100 w 885825"/>
              <a:gd name="connsiteY2" fmla="*/ 95250 h 1028700"/>
              <a:gd name="connsiteX3" fmla="*/ 342900 w 885825"/>
              <a:gd name="connsiteY3" fmla="*/ 142875 h 1028700"/>
              <a:gd name="connsiteX4" fmla="*/ 209550 w 885825"/>
              <a:gd name="connsiteY4" fmla="*/ 209550 h 1028700"/>
              <a:gd name="connsiteX5" fmla="*/ 161925 w 885825"/>
              <a:gd name="connsiteY5" fmla="*/ 257175 h 1028700"/>
              <a:gd name="connsiteX6" fmla="*/ 114300 w 885825"/>
              <a:gd name="connsiteY6" fmla="*/ 295275 h 1028700"/>
              <a:gd name="connsiteX7" fmla="*/ 95250 w 885825"/>
              <a:gd name="connsiteY7" fmla="*/ 323850 h 1028700"/>
              <a:gd name="connsiteX8" fmla="*/ 66675 w 885825"/>
              <a:gd name="connsiteY8" fmla="*/ 361950 h 1028700"/>
              <a:gd name="connsiteX9" fmla="*/ 38100 w 885825"/>
              <a:gd name="connsiteY9" fmla="*/ 419100 h 1028700"/>
              <a:gd name="connsiteX10" fmla="*/ 9525 w 885825"/>
              <a:gd name="connsiteY10" fmla="*/ 495300 h 1028700"/>
              <a:gd name="connsiteX11" fmla="*/ 0 w 885825"/>
              <a:gd name="connsiteY11" fmla="*/ 533400 h 1028700"/>
              <a:gd name="connsiteX12" fmla="*/ 19050 w 885825"/>
              <a:gd name="connsiteY12" fmla="*/ 714375 h 1028700"/>
              <a:gd name="connsiteX13" fmla="*/ 47625 w 885825"/>
              <a:gd name="connsiteY13" fmla="*/ 742950 h 1028700"/>
              <a:gd name="connsiteX14" fmla="*/ 66675 w 885825"/>
              <a:gd name="connsiteY14" fmla="*/ 781050 h 1028700"/>
              <a:gd name="connsiteX15" fmla="*/ 133350 w 885825"/>
              <a:gd name="connsiteY15" fmla="*/ 838200 h 1028700"/>
              <a:gd name="connsiteX16" fmla="*/ 161925 w 885825"/>
              <a:gd name="connsiteY16" fmla="*/ 866775 h 1028700"/>
              <a:gd name="connsiteX17" fmla="*/ 285750 w 885825"/>
              <a:gd name="connsiteY17" fmla="*/ 923925 h 1028700"/>
              <a:gd name="connsiteX18" fmla="*/ 342900 w 885825"/>
              <a:gd name="connsiteY18" fmla="*/ 942975 h 1028700"/>
              <a:gd name="connsiteX19" fmla="*/ 438150 w 885825"/>
              <a:gd name="connsiteY19" fmla="*/ 971550 h 1028700"/>
              <a:gd name="connsiteX20" fmla="*/ 485775 w 885825"/>
              <a:gd name="connsiteY20" fmla="*/ 990600 h 1028700"/>
              <a:gd name="connsiteX21" fmla="*/ 571500 w 885825"/>
              <a:gd name="connsiteY21" fmla="*/ 1000125 h 1028700"/>
              <a:gd name="connsiteX22" fmla="*/ 714375 w 885825"/>
              <a:gd name="connsiteY22" fmla="*/ 1019175 h 1028700"/>
              <a:gd name="connsiteX23" fmla="*/ 828675 w 885825"/>
              <a:gd name="connsiteY23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85825" h="1028700">
                <a:moveTo>
                  <a:pt x="885825" y="0"/>
                </a:moveTo>
                <a:cubicBezTo>
                  <a:pt x="806450" y="6350"/>
                  <a:pt x="726193" y="5649"/>
                  <a:pt x="647700" y="19050"/>
                </a:cubicBezTo>
                <a:cubicBezTo>
                  <a:pt x="640045" y="20357"/>
                  <a:pt x="458161" y="75719"/>
                  <a:pt x="419100" y="95250"/>
                </a:cubicBezTo>
                <a:cubicBezTo>
                  <a:pt x="392309" y="108645"/>
                  <a:pt x="369196" y="128532"/>
                  <a:pt x="342900" y="142875"/>
                </a:cubicBezTo>
                <a:cubicBezTo>
                  <a:pt x="299272" y="166672"/>
                  <a:pt x="244691" y="174409"/>
                  <a:pt x="209550" y="209550"/>
                </a:cubicBezTo>
                <a:cubicBezTo>
                  <a:pt x="193675" y="225425"/>
                  <a:pt x="178612" y="242156"/>
                  <a:pt x="161925" y="257175"/>
                </a:cubicBezTo>
                <a:cubicBezTo>
                  <a:pt x="146814" y="270775"/>
                  <a:pt x="128675" y="280900"/>
                  <a:pt x="114300" y="295275"/>
                </a:cubicBezTo>
                <a:cubicBezTo>
                  <a:pt x="106205" y="303370"/>
                  <a:pt x="101904" y="314535"/>
                  <a:pt x="95250" y="323850"/>
                </a:cubicBezTo>
                <a:cubicBezTo>
                  <a:pt x="86023" y="336768"/>
                  <a:pt x="74843" y="348337"/>
                  <a:pt x="66675" y="361950"/>
                </a:cubicBezTo>
                <a:cubicBezTo>
                  <a:pt x="55717" y="380213"/>
                  <a:pt x="46913" y="399711"/>
                  <a:pt x="38100" y="419100"/>
                </a:cubicBezTo>
                <a:cubicBezTo>
                  <a:pt x="30358" y="436133"/>
                  <a:pt x="15627" y="473943"/>
                  <a:pt x="9525" y="495300"/>
                </a:cubicBezTo>
                <a:cubicBezTo>
                  <a:pt x="5929" y="507887"/>
                  <a:pt x="3175" y="520700"/>
                  <a:pt x="0" y="533400"/>
                </a:cubicBezTo>
                <a:cubicBezTo>
                  <a:pt x="6350" y="593725"/>
                  <a:pt x="5607" y="655225"/>
                  <a:pt x="19050" y="714375"/>
                </a:cubicBezTo>
                <a:cubicBezTo>
                  <a:pt x="22035" y="727510"/>
                  <a:pt x="39795" y="731989"/>
                  <a:pt x="47625" y="742950"/>
                </a:cubicBezTo>
                <a:cubicBezTo>
                  <a:pt x="55878" y="754504"/>
                  <a:pt x="58422" y="769496"/>
                  <a:pt x="66675" y="781050"/>
                </a:cubicBezTo>
                <a:cubicBezTo>
                  <a:pt x="85334" y="807173"/>
                  <a:pt x="109389" y="817662"/>
                  <a:pt x="133350" y="838200"/>
                </a:cubicBezTo>
                <a:cubicBezTo>
                  <a:pt x="143577" y="846966"/>
                  <a:pt x="150561" y="859543"/>
                  <a:pt x="161925" y="866775"/>
                </a:cubicBezTo>
                <a:cubicBezTo>
                  <a:pt x="191286" y="885459"/>
                  <a:pt x="249167" y="910622"/>
                  <a:pt x="285750" y="923925"/>
                </a:cubicBezTo>
                <a:cubicBezTo>
                  <a:pt x="304621" y="930787"/>
                  <a:pt x="324029" y="936113"/>
                  <a:pt x="342900" y="942975"/>
                </a:cubicBezTo>
                <a:cubicBezTo>
                  <a:pt x="548224" y="1017638"/>
                  <a:pt x="238672" y="911707"/>
                  <a:pt x="438150" y="971550"/>
                </a:cubicBezTo>
                <a:cubicBezTo>
                  <a:pt x="454527" y="976463"/>
                  <a:pt x="469057" y="987017"/>
                  <a:pt x="485775" y="990600"/>
                </a:cubicBezTo>
                <a:cubicBezTo>
                  <a:pt x="513888" y="996624"/>
                  <a:pt x="543001" y="996325"/>
                  <a:pt x="571500" y="1000125"/>
                </a:cubicBezTo>
                <a:cubicBezTo>
                  <a:pt x="719027" y="1019795"/>
                  <a:pt x="517131" y="999451"/>
                  <a:pt x="714375" y="1019175"/>
                </a:cubicBezTo>
                <a:cubicBezTo>
                  <a:pt x="812500" y="1028987"/>
                  <a:pt x="784969" y="1028700"/>
                  <a:pt x="828675" y="10287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2816125" y="2836862"/>
            <a:ext cx="220663" cy="266700"/>
          </a:xfrm>
          <a:custGeom>
            <a:avLst/>
            <a:gdLst>
              <a:gd name="connsiteX0" fmla="*/ 76200 w 219940"/>
              <a:gd name="connsiteY0" fmla="*/ 0 h 266700"/>
              <a:gd name="connsiteX1" fmla="*/ 142875 w 219940"/>
              <a:gd name="connsiteY1" fmla="*/ 104775 h 266700"/>
              <a:gd name="connsiteX2" fmla="*/ 161925 w 219940"/>
              <a:gd name="connsiteY2" fmla="*/ 133350 h 266700"/>
              <a:gd name="connsiteX3" fmla="*/ 190500 w 219940"/>
              <a:gd name="connsiteY3" fmla="*/ 152400 h 266700"/>
              <a:gd name="connsiteX4" fmla="*/ 200025 w 219940"/>
              <a:gd name="connsiteY4" fmla="*/ 180975 h 266700"/>
              <a:gd name="connsiteX5" fmla="*/ 219075 w 219940"/>
              <a:gd name="connsiteY5" fmla="*/ 209550 h 266700"/>
              <a:gd name="connsiteX6" fmla="*/ 180975 w 219940"/>
              <a:gd name="connsiteY6" fmla="*/ 219075 h 266700"/>
              <a:gd name="connsiteX7" fmla="*/ 152400 w 219940"/>
              <a:gd name="connsiteY7" fmla="*/ 228600 h 266700"/>
              <a:gd name="connsiteX8" fmla="*/ 114300 w 219940"/>
              <a:gd name="connsiteY8" fmla="*/ 238125 h 266700"/>
              <a:gd name="connsiteX9" fmla="*/ 57150 w 219940"/>
              <a:gd name="connsiteY9" fmla="*/ 257175 h 266700"/>
              <a:gd name="connsiteX10" fmla="*/ 28575 w 219940"/>
              <a:gd name="connsiteY10" fmla="*/ 266700 h 266700"/>
              <a:gd name="connsiteX11" fmla="*/ 0 w 219940"/>
              <a:gd name="connsiteY11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940" h="266700">
                <a:moveTo>
                  <a:pt x="76200" y="0"/>
                </a:moveTo>
                <a:cubicBezTo>
                  <a:pt x="116555" y="67258"/>
                  <a:pt x="94506" y="32221"/>
                  <a:pt x="142875" y="104775"/>
                </a:cubicBezTo>
                <a:cubicBezTo>
                  <a:pt x="149225" y="114300"/>
                  <a:pt x="152400" y="127000"/>
                  <a:pt x="161925" y="133350"/>
                </a:cubicBezTo>
                <a:lnTo>
                  <a:pt x="190500" y="152400"/>
                </a:lnTo>
                <a:cubicBezTo>
                  <a:pt x="193675" y="161925"/>
                  <a:pt x="195535" y="171995"/>
                  <a:pt x="200025" y="180975"/>
                </a:cubicBezTo>
                <a:cubicBezTo>
                  <a:pt x="205145" y="191214"/>
                  <a:pt x="224195" y="199311"/>
                  <a:pt x="219075" y="209550"/>
                </a:cubicBezTo>
                <a:cubicBezTo>
                  <a:pt x="213221" y="221259"/>
                  <a:pt x="193562" y="215479"/>
                  <a:pt x="180975" y="219075"/>
                </a:cubicBezTo>
                <a:cubicBezTo>
                  <a:pt x="171321" y="221833"/>
                  <a:pt x="162054" y="225842"/>
                  <a:pt x="152400" y="228600"/>
                </a:cubicBezTo>
                <a:cubicBezTo>
                  <a:pt x="139813" y="232196"/>
                  <a:pt x="126839" y="234363"/>
                  <a:pt x="114300" y="238125"/>
                </a:cubicBezTo>
                <a:cubicBezTo>
                  <a:pt x="95066" y="243895"/>
                  <a:pt x="76200" y="250825"/>
                  <a:pt x="57150" y="257175"/>
                </a:cubicBezTo>
                <a:cubicBezTo>
                  <a:pt x="47625" y="260350"/>
                  <a:pt x="38615" y="266700"/>
                  <a:pt x="28575" y="266700"/>
                </a:cubicBezTo>
                <a:lnTo>
                  <a:pt x="0" y="2667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5806975" y="1619250"/>
            <a:ext cx="447675" cy="1419225"/>
          </a:xfrm>
          <a:custGeom>
            <a:avLst/>
            <a:gdLst>
              <a:gd name="connsiteX0" fmla="*/ 85725 w 447675"/>
              <a:gd name="connsiteY0" fmla="*/ 1419225 h 1419225"/>
              <a:gd name="connsiteX1" fmla="*/ 133350 w 447675"/>
              <a:gd name="connsiteY1" fmla="*/ 1400175 h 1419225"/>
              <a:gd name="connsiteX2" fmla="*/ 190500 w 447675"/>
              <a:gd name="connsiteY2" fmla="*/ 1362075 h 1419225"/>
              <a:gd name="connsiteX3" fmla="*/ 228600 w 447675"/>
              <a:gd name="connsiteY3" fmla="*/ 1314450 h 1419225"/>
              <a:gd name="connsiteX4" fmla="*/ 257175 w 447675"/>
              <a:gd name="connsiteY4" fmla="*/ 1295400 h 1419225"/>
              <a:gd name="connsiteX5" fmla="*/ 266700 w 447675"/>
              <a:gd name="connsiteY5" fmla="*/ 1257300 h 1419225"/>
              <a:gd name="connsiteX6" fmla="*/ 304800 w 447675"/>
              <a:gd name="connsiteY6" fmla="*/ 1209675 h 1419225"/>
              <a:gd name="connsiteX7" fmla="*/ 342900 w 447675"/>
              <a:gd name="connsiteY7" fmla="*/ 1123950 h 1419225"/>
              <a:gd name="connsiteX8" fmla="*/ 371475 w 447675"/>
              <a:gd name="connsiteY8" fmla="*/ 1038225 h 1419225"/>
              <a:gd name="connsiteX9" fmla="*/ 400050 w 447675"/>
              <a:gd name="connsiteY9" fmla="*/ 981075 h 1419225"/>
              <a:gd name="connsiteX10" fmla="*/ 419100 w 447675"/>
              <a:gd name="connsiteY10" fmla="*/ 904875 h 1419225"/>
              <a:gd name="connsiteX11" fmla="*/ 428625 w 447675"/>
              <a:gd name="connsiteY11" fmla="*/ 866775 h 1419225"/>
              <a:gd name="connsiteX12" fmla="*/ 438150 w 447675"/>
              <a:gd name="connsiteY12" fmla="*/ 819150 h 1419225"/>
              <a:gd name="connsiteX13" fmla="*/ 447675 w 447675"/>
              <a:gd name="connsiteY13" fmla="*/ 790575 h 1419225"/>
              <a:gd name="connsiteX14" fmla="*/ 438150 w 447675"/>
              <a:gd name="connsiteY14" fmla="*/ 400050 h 1419225"/>
              <a:gd name="connsiteX15" fmla="*/ 428625 w 447675"/>
              <a:gd name="connsiteY15" fmla="*/ 371475 h 1419225"/>
              <a:gd name="connsiteX16" fmla="*/ 419100 w 447675"/>
              <a:gd name="connsiteY16" fmla="*/ 333375 h 1419225"/>
              <a:gd name="connsiteX17" fmla="*/ 352425 w 447675"/>
              <a:gd name="connsiteY17" fmla="*/ 238125 h 1419225"/>
              <a:gd name="connsiteX18" fmla="*/ 314325 w 447675"/>
              <a:gd name="connsiteY18" fmla="*/ 180975 h 1419225"/>
              <a:gd name="connsiteX19" fmla="*/ 228600 w 447675"/>
              <a:gd name="connsiteY19" fmla="*/ 104775 h 1419225"/>
              <a:gd name="connsiteX20" fmla="*/ 190500 w 447675"/>
              <a:gd name="connsiteY20" fmla="*/ 85725 h 1419225"/>
              <a:gd name="connsiteX21" fmla="*/ 152400 w 447675"/>
              <a:gd name="connsiteY21" fmla="*/ 76200 h 1419225"/>
              <a:gd name="connsiteX22" fmla="*/ 123825 w 447675"/>
              <a:gd name="connsiteY22" fmla="*/ 57150 h 1419225"/>
              <a:gd name="connsiteX23" fmla="*/ 66675 w 447675"/>
              <a:gd name="connsiteY23" fmla="*/ 38100 h 1419225"/>
              <a:gd name="connsiteX24" fmla="*/ 38100 w 447675"/>
              <a:gd name="connsiteY24" fmla="*/ 19050 h 1419225"/>
              <a:gd name="connsiteX25" fmla="*/ 0 w 447675"/>
              <a:gd name="connsiteY25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7675" h="1419225">
                <a:moveTo>
                  <a:pt x="85725" y="1419225"/>
                </a:moveTo>
                <a:cubicBezTo>
                  <a:pt x="101600" y="1412875"/>
                  <a:pt x="118851" y="1409237"/>
                  <a:pt x="133350" y="1400175"/>
                </a:cubicBezTo>
                <a:cubicBezTo>
                  <a:pt x="214892" y="1349211"/>
                  <a:pt x="114958" y="1387256"/>
                  <a:pt x="190500" y="1362075"/>
                </a:cubicBezTo>
                <a:cubicBezTo>
                  <a:pt x="203200" y="1346200"/>
                  <a:pt x="214225" y="1328825"/>
                  <a:pt x="228600" y="1314450"/>
                </a:cubicBezTo>
                <a:cubicBezTo>
                  <a:pt x="236695" y="1306355"/>
                  <a:pt x="250825" y="1304925"/>
                  <a:pt x="257175" y="1295400"/>
                </a:cubicBezTo>
                <a:cubicBezTo>
                  <a:pt x="264437" y="1284508"/>
                  <a:pt x="260343" y="1268743"/>
                  <a:pt x="266700" y="1257300"/>
                </a:cubicBezTo>
                <a:cubicBezTo>
                  <a:pt x="276573" y="1239528"/>
                  <a:pt x="292100" y="1225550"/>
                  <a:pt x="304800" y="1209675"/>
                </a:cubicBezTo>
                <a:cubicBezTo>
                  <a:pt x="322976" y="1136969"/>
                  <a:pt x="301705" y="1206340"/>
                  <a:pt x="342900" y="1123950"/>
                </a:cubicBezTo>
                <a:cubicBezTo>
                  <a:pt x="396470" y="1016810"/>
                  <a:pt x="335095" y="1129174"/>
                  <a:pt x="371475" y="1038225"/>
                </a:cubicBezTo>
                <a:cubicBezTo>
                  <a:pt x="379385" y="1018450"/>
                  <a:pt x="392887" y="1001133"/>
                  <a:pt x="400050" y="981075"/>
                </a:cubicBezTo>
                <a:cubicBezTo>
                  <a:pt x="408856" y="956419"/>
                  <a:pt x="412750" y="930275"/>
                  <a:pt x="419100" y="904875"/>
                </a:cubicBezTo>
                <a:cubicBezTo>
                  <a:pt x="422275" y="892175"/>
                  <a:pt x="426058" y="879612"/>
                  <a:pt x="428625" y="866775"/>
                </a:cubicBezTo>
                <a:cubicBezTo>
                  <a:pt x="431800" y="850900"/>
                  <a:pt x="434223" y="834856"/>
                  <a:pt x="438150" y="819150"/>
                </a:cubicBezTo>
                <a:cubicBezTo>
                  <a:pt x="440585" y="809410"/>
                  <a:pt x="444500" y="800100"/>
                  <a:pt x="447675" y="790575"/>
                </a:cubicBezTo>
                <a:cubicBezTo>
                  <a:pt x="444500" y="660400"/>
                  <a:pt x="444063" y="530129"/>
                  <a:pt x="438150" y="400050"/>
                </a:cubicBezTo>
                <a:cubicBezTo>
                  <a:pt x="437694" y="390020"/>
                  <a:pt x="431383" y="381129"/>
                  <a:pt x="428625" y="371475"/>
                </a:cubicBezTo>
                <a:cubicBezTo>
                  <a:pt x="425029" y="358888"/>
                  <a:pt x="424954" y="345084"/>
                  <a:pt x="419100" y="333375"/>
                </a:cubicBezTo>
                <a:cubicBezTo>
                  <a:pt x="403066" y="301307"/>
                  <a:pt x="373331" y="267991"/>
                  <a:pt x="352425" y="238125"/>
                </a:cubicBezTo>
                <a:cubicBezTo>
                  <a:pt x="339295" y="219368"/>
                  <a:pt x="330514" y="197164"/>
                  <a:pt x="314325" y="180975"/>
                </a:cubicBezTo>
                <a:cubicBezTo>
                  <a:pt x="275747" y="142397"/>
                  <a:pt x="268260" y="127438"/>
                  <a:pt x="228600" y="104775"/>
                </a:cubicBezTo>
                <a:cubicBezTo>
                  <a:pt x="216272" y="97730"/>
                  <a:pt x="203795" y="90711"/>
                  <a:pt x="190500" y="85725"/>
                </a:cubicBezTo>
                <a:cubicBezTo>
                  <a:pt x="178243" y="81128"/>
                  <a:pt x="165100" y="79375"/>
                  <a:pt x="152400" y="76200"/>
                </a:cubicBezTo>
                <a:cubicBezTo>
                  <a:pt x="142875" y="69850"/>
                  <a:pt x="134286" y="61799"/>
                  <a:pt x="123825" y="57150"/>
                </a:cubicBezTo>
                <a:cubicBezTo>
                  <a:pt x="105475" y="48995"/>
                  <a:pt x="83383" y="49239"/>
                  <a:pt x="66675" y="38100"/>
                </a:cubicBezTo>
                <a:cubicBezTo>
                  <a:pt x="57150" y="31750"/>
                  <a:pt x="48339" y="24170"/>
                  <a:pt x="38100" y="19050"/>
                </a:cubicBezTo>
                <a:cubicBezTo>
                  <a:pt x="-5680" y="-2840"/>
                  <a:pt x="21519" y="21519"/>
                  <a:pt x="0" y="0"/>
                </a:cubicBezTo>
              </a:path>
            </a:pathLst>
          </a:cu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5724128" y="2165350"/>
            <a:ext cx="928688" cy="504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5882878" y="2165350"/>
            <a:ext cx="769938" cy="504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лилиния 9"/>
          <p:cNvSpPr/>
          <p:nvPr/>
        </p:nvSpPr>
        <p:spPr>
          <a:xfrm>
            <a:off x="5603775" y="1528762"/>
            <a:ext cx="542925" cy="266700"/>
          </a:xfrm>
          <a:custGeom>
            <a:avLst/>
            <a:gdLst>
              <a:gd name="connsiteX0" fmla="*/ 219279 w 543129"/>
              <a:gd name="connsiteY0" fmla="*/ 267455 h 267455"/>
              <a:gd name="connsiteX1" fmla="*/ 171654 w 543129"/>
              <a:gd name="connsiteY1" fmla="*/ 238880 h 267455"/>
              <a:gd name="connsiteX2" fmla="*/ 143079 w 543129"/>
              <a:gd name="connsiteY2" fmla="*/ 210305 h 267455"/>
              <a:gd name="connsiteX3" fmla="*/ 114504 w 543129"/>
              <a:gd name="connsiteY3" fmla="*/ 191255 h 267455"/>
              <a:gd name="connsiteX4" fmla="*/ 95454 w 543129"/>
              <a:gd name="connsiteY4" fmla="*/ 162680 h 267455"/>
              <a:gd name="connsiteX5" fmla="*/ 38304 w 543129"/>
              <a:gd name="connsiteY5" fmla="*/ 124580 h 267455"/>
              <a:gd name="connsiteX6" fmla="*/ 28779 w 543129"/>
              <a:gd name="connsiteY6" fmla="*/ 96005 h 267455"/>
              <a:gd name="connsiteX7" fmla="*/ 204 w 543129"/>
              <a:gd name="connsiteY7" fmla="*/ 67430 h 267455"/>
              <a:gd name="connsiteX8" fmla="*/ 38304 w 543129"/>
              <a:gd name="connsiteY8" fmla="*/ 48380 h 267455"/>
              <a:gd name="connsiteX9" fmla="*/ 104979 w 543129"/>
              <a:gd name="connsiteY9" fmla="*/ 38855 h 267455"/>
              <a:gd name="connsiteX10" fmla="*/ 181179 w 543129"/>
              <a:gd name="connsiteY10" fmla="*/ 19805 h 267455"/>
              <a:gd name="connsiteX11" fmla="*/ 305004 w 543129"/>
              <a:gd name="connsiteY11" fmla="*/ 10280 h 267455"/>
              <a:gd name="connsiteX12" fmla="*/ 543129 w 543129"/>
              <a:gd name="connsiteY12" fmla="*/ 755 h 26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3129" h="267455">
                <a:moveTo>
                  <a:pt x="219279" y="267455"/>
                </a:moveTo>
                <a:cubicBezTo>
                  <a:pt x="203404" y="257930"/>
                  <a:pt x="186465" y="249988"/>
                  <a:pt x="171654" y="238880"/>
                </a:cubicBezTo>
                <a:cubicBezTo>
                  <a:pt x="160878" y="230798"/>
                  <a:pt x="153427" y="218929"/>
                  <a:pt x="143079" y="210305"/>
                </a:cubicBezTo>
                <a:cubicBezTo>
                  <a:pt x="134285" y="202976"/>
                  <a:pt x="124029" y="197605"/>
                  <a:pt x="114504" y="191255"/>
                </a:cubicBezTo>
                <a:cubicBezTo>
                  <a:pt x="108154" y="181730"/>
                  <a:pt x="104069" y="170218"/>
                  <a:pt x="95454" y="162680"/>
                </a:cubicBezTo>
                <a:cubicBezTo>
                  <a:pt x="78224" y="147603"/>
                  <a:pt x="38304" y="124580"/>
                  <a:pt x="38304" y="124580"/>
                </a:cubicBezTo>
                <a:cubicBezTo>
                  <a:pt x="35129" y="115055"/>
                  <a:pt x="34348" y="104359"/>
                  <a:pt x="28779" y="96005"/>
                </a:cubicBezTo>
                <a:cubicBezTo>
                  <a:pt x="21307" y="84797"/>
                  <a:pt x="-2438" y="80639"/>
                  <a:pt x="204" y="67430"/>
                </a:cubicBezTo>
                <a:cubicBezTo>
                  <a:pt x="2989" y="53507"/>
                  <a:pt x="24605" y="52116"/>
                  <a:pt x="38304" y="48380"/>
                </a:cubicBezTo>
                <a:cubicBezTo>
                  <a:pt x="59964" y="42473"/>
                  <a:pt x="82754" y="42030"/>
                  <a:pt x="104979" y="38855"/>
                </a:cubicBezTo>
                <a:cubicBezTo>
                  <a:pt x="134656" y="28963"/>
                  <a:pt x="146697" y="23636"/>
                  <a:pt x="181179" y="19805"/>
                </a:cubicBezTo>
                <a:cubicBezTo>
                  <a:pt x="222323" y="15233"/>
                  <a:pt x="263763" y="13866"/>
                  <a:pt x="305004" y="10280"/>
                </a:cubicBezTo>
                <a:cubicBezTo>
                  <a:pt x="469038" y="-3984"/>
                  <a:pt x="336411" y="755"/>
                  <a:pt x="543129" y="75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55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655564"/>
          </a:xfrm>
        </p:spPr>
        <p:txBody>
          <a:bodyPr/>
          <a:lstStyle/>
          <a:p>
            <a:r>
              <a:rPr lang="ru-RU" altLang="ru-RU" dirty="0" smtClean="0">
                <a:solidFill>
                  <a:srgbClr val="184A7C"/>
                </a:solidFill>
              </a:rPr>
              <a:t>Можно ли вызвать </a:t>
            </a:r>
            <a:r>
              <a:rPr lang="en-US" altLang="ru-RU" dirty="0" smtClean="0">
                <a:solidFill>
                  <a:srgbClr val="184A7C"/>
                </a:solidFill>
              </a:rPr>
              <a:t>greet()</a:t>
            </a:r>
            <a:r>
              <a:rPr lang="ru-RU" altLang="ru-RU" dirty="0" smtClean="0">
                <a:solidFill>
                  <a:srgbClr val="184A7C"/>
                </a:solidFill>
              </a:rPr>
              <a:t> и не увидеть </a:t>
            </a:r>
            <a:r>
              <a:rPr lang="en-US" altLang="ru-RU" dirty="0" smtClean="0">
                <a:solidFill>
                  <a:srgbClr val="61AD3A"/>
                </a:solidFill>
              </a:rPr>
              <a:t>“Hello”</a:t>
            </a:r>
            <a:r>
              <a:rPr lang="en-US" altLang="ru-RU" dirty="0">
                <a:solidFill>
                  <a:srgbClr val="61AD3A"/>
                </a:solidFill>
              </a:rPr>
              <a:t>?</a:t>
            </a:r>
            <a:endParaRPr lang="ru-RU" altLang="ru-RU" dirty="0">
              <a:solidFill>
                <a:srgbClr val="61AD3A"/>
              </a:solidFill>
            </a:endParaRP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8032" y="915566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rgbClr val="002060"/>
                </a:solidFill>
              </a:rPr>
              <a:t>public class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HelloPrinter</a:t>
            </a:r>
            <a:r>
              <a:rPr lang="en-US" sz="2200" dirty="0">
                <a:solidFill>
                  <a:srgbClr val="002060"/>
                </a:solidFill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rgbClr val="002060"/>
                </a:solidFill>
              </a:rPr>
              <a:t>    private </a:t>
            </a:r>
            <a:r>
              <a:rPr lang="en-US" sz="2200" dirty="0" err="1">
                <a:solidFill>
                  <a:srgbClr val="002060"/>
                </a:solidFill>
              </a:rPr>
              <a:t>boolean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7030A0"/>
                </a:solidFill>
              </a:rPr>
              <a:t>sayHello</a:t>
            </a:r>
            <a:r>
              <a:rPr lang="en-US" sz="2200" dirty="0">
                <a:solidFill>
                  <a:srgbClr val="002060"/>
                </a:solidFill>
              </a:rPr>
              <a:t> = true;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rgbClr val="00206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rgbClr val="002060"/>
                </a:solidFill>
              </a:rPr>
              <a:t>    public synchronized void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greet</a:t>
            </a:r>
            <a:r>
              <a:rPr lang="en-US" sz="2200" dirty="0">
                <a:solidFill>
                  <a:srgbClr val="002060"/>
                </a:solidFill>
              </a:rPr>
              <a:t>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rgbClr val="002060"/>
                </a:solidFill>
              </a:rPr>
              <a:t>        if (</a:t>
            </a:r>
            <a:r>
              <a:rPr lang="en-US" sz="2200" dirty="0" err="1">
                <a:solidFill>
                  <a:schemeClr val="accent4">
                    <a:lumMod val="75000"/>
                  </a:schemeClr>
                </a:solidFill>
              </a:rPr>
              <a:t>sayHello</a:t>
            </a:r>
            <a:r>
              <a:rPr lang="en-US" sz="2200" dirty="0">
                <a:solidFill>
                  <a:srgbClr val="002060"/>
                </a:solidFill>
              </a:rPr>
              <a:t>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rgbClr val="002060"/>
                </a:solidFill>
              </a:rPr>
              <a:t>            </a:t>
            </a:r>
            <a:r>
              <a:rPr lang="en-US" sz="2200" dirty="0" err="1">
                <a:solidFill>
                  <a:srgbClr val="002060"/>
                </a:solidFill>
              </a:rPr>
              <a:t>System.out.println</a:t>
            </a:r>
            <a:r>
              <a:rPr lang="en-US" sz="2200" dirty="0">
                <a:solidFill>
                  <a:srgbClr val="002060"/>
                </a:solidFill>
              </a:rPr>
              <a:t>(</a:t>
            </a:r>
            <a:r>
              <a:rPr lang="en-US" sz="2200" dirty="0">
                <a:solidFill>
                  <a:srgbClr val="00B050"/>
                </a:solidFill>
              </a:rPr>
              <a:t>"hello"</a:t>
            </a:r>
            <a:r>
              <a:rPr lang="en-US" sz="2200" dirty="0">
                <a:solidFill>
                  <a:srgbClr val="002060"/>
                </a:solidFill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rgbClr val="002060"/>
                </a:solidFill>
              </a:rPr>
              <a:t>   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         </a:t>
            </a:r>
            <a:r>
              <a:rPr lang="en-US" sz="2200" dirty="0" err="1">
                <a:solidFill>
                  <a:schemeClr val="accent4">
                    <a:lumMod val="75000"/>
                  </a:schemeClr>
                </a:solidFill>
              </a:rPr>
              <a:t>sayHello</a:t>
            </a:r>
            <a:r>
              <a:rPr lang="en-US" sz="2200" dirty="0">
                <a:solidFill>
                  <a:srgbClr val="002060"/>
                </a:solidFill>
              </a:rPr>
              <a:t> = false;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rgbClr val="002060"/>
                </a:solidFill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rgbClr val="002060"/>
                </a:solidFill>
              </a:rPr>
              <a:t>}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5690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en-US" altLang="ru-RU" dirty="0">
                <a:solidFill>
                  <a:srgbClr val="184A7C"/>
                </a:solidFill>
              </a:rPr>
              <a:t> </a:t>
            </a:r>
            <a:r>
              <a:rPr lang="ru-RU" altLang="ru-RU" dirty="0">
                <a:solidFill>
                  <a:srgbClr val="184A7C"/>
                </a:solidFill>
              </a:rPr>
              <a:t>Гарантии </a:t>
            </a:r>
            <a:r>
              <a:rPr lang="en-US" altLang="ru-RU" dirty="0" smtClean="0">
                <a:solidFill>
                  <a:srgbClr val="184A7C"/>
                </a:solidFill>
              </a:rPr>
              <a:t>volatile</a:t>
            </a:r>
            <a:endParaRPr lang="ru-RU" altLang="ru-RU" dirty="0">
              <a:solidFill>
                <a:srgbClr val="184A7C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902206"/>
            <a:ext cx="8496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184A7C"/>
                </a:solidFill>
              </a:rPr>
              <a:t>Гарантии </a:t>
            </a:r>
            <a:r>
              <a:rPr lang="en-US" altLang="ru-RU" sz="2400" dirty="0">
                <a:solidFill>
                  <a:srgbClr val="184A7C"/>
                </a:solidFill>
              </a:rPr>
              <a:t>happens-before</a:t>
            </a:r>
            <a:endParaRPr lang="ru-RU" altLang="ru-RU" sz="2400" dirty="0">
              <a:solidFill>
                <a:srgbClr val="184A7C"/>
              </a:solidFill>
            </a:endParaRPr>
          </a:p>
          <a:p>
            <a:pPr>
              <a:spcBef>
                <a:spcPct val="0"/>
              </a:spcBef>
            </a:pPr>
            <a:endParaRPr lang="en-US" altLang="ru-RU" sz="2400" dirty="0">
              <a:solidFill>
                <a:srgbClr val="184A7C"/>
              </a:solidFill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184A7C"/>
                </a:solidFill>
              </a:rPr>
              <a:t>Гарантии с </a:t>
            </a:r>
            <a:r>
              <a:rPr lang="en-US" altLang="ru-RU" sz="2400" dirty="0">
                <a:solidFill>
                  <a:srgbClr val="184A7C"/>
                </a:solidFill>
              </a:rPr>
              <a:t>reordering</a:t>
            </a:r>
            <a:endParaRPr lang="ru-RU" altLang="ru-RU" sz="2400" dirty="0">
              <a:solidFill>
                <a:srgbClr val="184A7C"/>
              </a:solidFill>
            </a:endParaRPr>
          </a:p>
          <a:p>
            <a:pPr>
              <a:spcBef>
                <a:spcPct val="0"/>
              </a:spcBef>
            </a:pPr>
            <a:endParaRPr lang="en-US" altLang="ru-RU" sz="2400" dirty="0">
              <a:solidFill>
                <a:srgbClr val="184A7C"/>
              </a:solidFill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184A7C"/>
                </a:solidFill>
              </a:rPr>
              <a:t>Атомарные запись и чтение актуальных значений (даже для </a:t>
            </a:r>
            <a:r>
              <a:rPr lang="en-US" altLang="ru-RU" sz="2400" dirty="0">
                <a:solidFill>
                  <a:srgbClr val="184A7C"/>
                </a:solidFill>
              </a:rPr>
              <a:t>Long </a:t>
            </a:r>
            <a:r>
              <a:rPr lang="ru-RU" altLang="ru-RU" sz="2400" dirty="0">
                <a:solidFill>
                  <a:srgbClr val="184A7C"/>
                </a:solidFill>
              </a:rPr>
              <a:t>и </a:t>
            </a:r>
            <a:r>
              <a:rPr lang="en-US" altLang="ru-RU" sz="2400" dirty="0">
                <a:solidFill>
                  <a:srgbClr val="184A7C"/>
                </a:solidFill>
              </a:rPr>
              <a:t>Double </a:t>
            </a:r>
            <a:r>
              <a:rPr lang="ru-RU" altLang="ru-RU" sz="2400" dirty="0">
                <a:solidFill>
                  <a:srgbClr val="184A7C"/>
                </a:solidFill>
              </a:rPr>
              <a:t>на 32</a:t>
            </a:r>
            <a:r>
              <a:rPr lang="en-US" altLang="ru-RU" sz="2400" dirty="0">
                <a:solidFill>
                  <a:srgbClr val="184A7C"/>
                </a:solidFill>
              </a:rPr>
              <a:t>x </a:t>
            </a:r>
            <a:r>
              <a:rPr lang="ru-RU" altLang="ru-RU" sz="2400" dirty="0">
                <a:solidFill>
                  <a:srgbClr val="184A7C"/>
                </a:solidFill>
              </a:rPr>
              <a:t>разрядных архитектурах)</a:t>
            </a:r>
            <a:endParaRPr lang="en-US" altLang="ru-RU" sz="2400" dirty="0">
              <a:solidFill>
                <a:srgbClr val="184A7C"/>
              </a:solidFill>
            </a:endParaRPr>
          </a:p>
          <a:p>
            <a:pPr>
              <a:spcBef>
                <a:spcPct val="0"/>
              </a:spcBef>
            </a:pPr>
            <a:endParaRPr lang="en-US" altLang="ru-RU" sz="2400" dirty="0">
              <a:solidFill>
                <a:srgbClr val="184A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655564"/>
          </a:xfrm>
        </p:spPr>
        <p:txBody>
          <a:bodyPr/>
          <a:lstStyle/>
          <a:p>
            <a:r>
              <a:rPr lang="ru-RU" altLang="ru-RU" dirty="0" smtClean="0">
                <a:solidFill>
                  <a:srgbClr val="184A7C"/>
                </a:solidFill>
              </a:rPr>
              <a:t>++</a:t>
            </a:r>
            <a:r>
              <a:rPr lang="en-US" altLang="ru-RU" dirty="0" smtClean="0">
                <a:solidFill>
                  <a:srgbClr val="184A7C"/>
                </a:solidFill>
              </a:rPr>
              <a:t>x </a:t>
            </a:r>
            <a:r>
              <a:rPr lang="ru-RU" altLang="ru-RU" dirty="0" smtClean="0">
                <a:solidFill>
                  <a:srgbClr val="184A7C"/>
                </a:solidFill>
              </a:rPr>
              <a:t>это 3 операции, а не одна</a:t>
            </a:r>
            <a:endParaRPr lang="ru-RU" altLang="ru-RU" dirty="0">
              <a:solidFill>
                <a:srgbClr val="184A7C"/>
              </a:solidFill>
            </a:endParaRP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1059582"/>
            <a:ext cx="5688012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184A7C"/>
                </a:solidFill>
              </a:rPr>
              <a:t>volatile </a:t>
            </a:r>
            <a:r>
              <a:rPr lang="en-US" sz="2400" dirty="0" err="1">
                <a:solidFill>
                  <a:srgbClr val="184A7C"/>
                </a:solidFill>
              </a:rPr>
              <a:t>int</a:t>
            </a:r>
            <a:r>
              <a:rPr lang="en-US" sz="2400" dirty="0">
                <a:solidFill>
                  <a:srgbClr val="184A7C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x</a:t>
            </a:r>
            <a:r>
              <a:rPr lang="en-US" sz="2400" dirty="0">
                <a:solidFill>
                  <a:srgbClr val="184A7C"/>
                </a:solidFill>
              </a:rPr>
              <a:t> = 0;</a:t>
            </a:r>
          </a:p>
          <a:p>
            <a:pPr marL="571500" indent="-571500">
              <a:buFont typeface="Arial" pitchFamily="34" charset="0"/>
              <a:buChar char="•"/>
              <a:defRPr/>
            </a:pPr>
            <a:endParaRPr lang="en-US" sz="2400" dirty="0">
              <a:solidFill>
                <a:srgbClr val="184A7C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rgbClr val="184A7C"/>
                </a:solidFill>
              </a:rPr>
              <a:t>public void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increment</a:t>
            </a:r>
            <a:r>
              <a:rPr lang="en-US" sz="2400" dirty="0">
                <a:solidFill>
                  <a:srgbClr val="184A7C"/>
                </a:solidFill>
              </a:rPr>
              <a:t>() {</a:t>
            </a:r>
          </a:p>
          <a:p>
            <a:pPr>
              <a:defRPr/>
            </a:pPr>
            <a:r>
              <a:rPr lang="en-US" sz="2400" dirty="0">
                <a:solidFill>
                  <a:srgbClr val="184A7C"/>
                </a:solidFill>
              </a:rPr>
              <a:t>    </a:t>
            </a:r>
            <a:r>
              <a:rPr lang="en-US" sz="2400" dirty="0">
                <a:solidFill>
                  <a:srgbClr val="7030A0"/>
                </a:solidFill>
              </a:rPr>
              <a:t>++x</a:t>
            </a:r>
            <a:r>
              <a:rPr lang="en-US" sz="2400" dirty="0">
                <a:solidFill>
                  <a:srgbClr val="184A7C"/>
                </a:solidFill>
              </a:rPr>
              <a:t>;</a:t>
            </a:r>
            <a:r>
              <a:rPr lang="ru-RU" sz="2400" dirty="0">
                <a:solidFill>
                  <a:srgbClr val="184A7C"/>
                </a:solidFill>
              </a:rPr>
              <a:t>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todo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не делать так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rgbClr val="184A7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53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655564"/>
          </a:xfrm>
        </p:spPr>
        <p:txBody>
          <a:bodyPr/>
          <a:lstStyle/>
          <a:p>
            <a:r>
              <a:rPr lang="ru-RU" altLang="ru-RU" dirty="0" smtClean="0">
                <a:solidFill>
                  <a:srgbClr val="184A7C"/>
                </a:solidFill>
              </a:rPr>
              <a:t>Бесконечный цикл</a:t>
            </a:r>
            <a:endParaRPr lang="ru-RU" altLang="ru-RU" dirty="0">
              <a:solidFill>
                <a:srgbClr val="184A7C"/>
              </a:solidFill>
            </a:endParaRP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23007" y="699542"/>
            <a:ext cx="8496300" cy="39703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rgbClr val="184A7C"/>
                </a:solidFill>
              </a:rPr>
              <a:t>boolean</a:t>
            </a:r>
            <a:r>
              <a:rPr lang="en-US" sz="2800" dirty="0">
                <a:solidFill>
                  <a:srgbClr val="184A7C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keepRunning</a:t>
            </a:r>
            <a:r>
              <a:rPr lang="en-US" sz="2800" dirty="0">
                <a:solidFill>
                  <a:srgbClr val="184A7C"/>
                </a:solidFill>
              </a:rPr>
              <a:t> = true;</a:t>
            </a:r>
          </a:p>
          <a:p>
            <a:pPr>
              <a:defRPr/>
            </a:pPr>
            <a:endParaRPr lang="en-US" sz="2800" dirty="0">
              <a:solidFill>
                <a:srgbClr val="184A7C"/>
              </a:solidFill>
            </a:endParaRPr>
          </a:p>
          <a:p>
            <a:pPr>
              <a:defRPr/>
            </a:pPr>
            <a:r>
              <a:rPr lang="en-US" sz="2800" dirty="0">
                <a:solidFill>
                  <a:srgbClr val="184A7C"/>
                </a:solidFill>
              </a:rPr>
              <a:t>public void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en-US" sz="2800" dirty="0"/>
              <a:t>() {</a:t>
            </a:r>
          </a:p>
          <a:p>
            <a:pPr lvl="1">
              <a:defRPr/>
            </a:pPr>
            <a:r>
              <a:rPr lang="en-US" sz="2800" dirty="0">
                <a:solidFill>
                  <a:srgbClr val="184A7C"/>
                </a:solidFill>
              </a:rPr>
              <a:t>while(</a:t>
            </a:r>
            <a:r>
              <a:rPr lang="en-US" sz="2800" dirty="0" err="1">
                <a:solidFill>
                  <a:srgbClr val="7030A0"/>
                </a:solidFill>
              </a:rPr>
              <a:t>keepRunning</a:t>
            </a:r>
            <a:r>
              <a:rPr lang="en-US" sz="2800" dirty="0">
                <a:solidFill>
                  <a:srgbClr val="184A7C"/>
                </a:solidFill>
              </a:rPr>
              <a:t>) </a:t>
            </a:r>
            <a:r>
              <a:rPr lang="en-US" sz="2800" dirty="0" smtClean="0"/>
              <a:t>{</a:t>
            </a:r>
          </a:p>
          <a:p>
            <a:pPr lvl="1">
              <a:defRPr/>
            </a:pPr>
            <a:r>
              <a:rPr lang="en-US" sz="2800" dirty="0"/>
              <a:t>	</a:t>
            </a:r>
            <a:r>
              <a:rPr lang="en-US" sz="2800" dirty="0" smtClean="0"/>
              <a:t>…</a:t>
            </a:r>
            <a:endParaRPr lang="en-US" sz="2800" dirty="0"/>
          </a:p>
          <a:p>
            <a:pPr lvl="1">
              <a:defRPr/>
            </a:pPr>
            <a:r>
              <a:rPr lang="en-US" sz="2800" dirty="0" smtClean="0"/>
              <a:t>}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}</a:t>
            </a:r>
          </a:p>
          <a:p>
            <a:pPr>
              <a:defRPr/>
            </a:pPr>
            <a:endParaRPr lang="en-US" sz="2800" dirty="0">
              <a:solidFill>
                <a:srgbClr val="184A7C"/>
              </a:solidFill>
            </a:endParaRPr>
          </a:p>
          <a:p>
            <a:pPr>
              <a:defRPr/>
            </a:pPr>
            <a:r>
              <a:rPr lang="en-US" sz="2800" dirty="0">
                <a:solidFill>
                  <a:srgbClr val="184A7C"/>
                </a:solidFill>
              </a:rPr>
              <a:t>public void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setKeepRunning</a:t>
            </a:r>
            <a:r>
              <a:rPr lang="en-US" sz="2800" dirty="0">
                <a:solidFill>
                  <a:srgbClr val="184A7C"/>
                </a:solidFill>
              </a:rPr>
              <a:t>(</a:t>
            </a:r>
            <a:r>
              <a:rPr lang="en-US" sz="2800" dirty="0" err="1">
                <a:solidFill>
                  <a:srgbClr val="184A7C"/>
                </a:solidFill>
              </a:rPr>
              <a:t>boolean</a:t>
            </a:r>
            <a:r>
              <a:rPr lang="en-US" sz="2800" dirty="0">
                <a:solidFill>
                  <a:srgbClr val="184A7C"/>
                </a:solidFill>
              </a:rPr>
              <a:t>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2800" dirty="0">
                <a:solidFill>
                  <a:srgbClr val="184A7C"/>
                </a:solidFill>
              </a:rPr>
              <a:t>){…}</a:t>
            </a:r>
          </a:p>
        </p:txBody>
      </p:sp>
    </p:spTree>
    <p:extLst>
      <p:ext uri="{BB962C8B-B14F-4D97-AF65-F5344CB8AC3E}">
        <p14:creationId xmlns:p14="http://schemas.microsoft.com/office/powerpoint/2010/main" val="9553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ru-RU" altLang="ru-RU" dirty="0">
                <a:solidFill>
                  <a:srgbClr val="184A7C"/>
                </a:solidFill>
              </a:rPr>
              <a:t>Безопасная инициализация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87788" y="3744579"/>
            <a:ext cx="136842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  <a:cs typeface="+mn-cs"/>
              </a:rPr>
              <a:t>a = ?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95513" y="650542"/>
            <a:ext cx="496887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Point p = new Point(1, 1);</a:t>
            </a:r>
          </a:p>
        </p:txBody>
      </p:sp>
      <p:sp>
        <p:nvSpPr>
          <p:cNvPr id="7" name="Прямоугольник 22"/>
          <p:cNvSpPr>
            <a:spLocks noChangeArrowheads="1"/>
          </p:cNvSpPr>
          <p:nvPr/>
        </p:nvSpPr>
        <p:spPr bwMode="auto">
          <a:xfrm>
            <a:off x="2690813" y="1296654"/>
            <a:ext cx="168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>
                <a:solidFill>
                  <a:schemeClr val="tx2"/>
                </a:solidFill>
              </a:rPr>
              <a:t>Thread 1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4464050" y="1280779"/>
            <a:ext cx="36513" cy="217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24"/>
          <p:cNvSpPr>
            <a:spLocks noChangeArrowheads="1"/>
          </p:cNvSpPr>
          <p:nvPr/>
        </p:nvSpPr>
        <p:spPr bwMode="auto">
          <a:xfrm>
            <a:off x="4518025" y="1296654"/>
            <a:ext cx="1925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>
                <a:solidFill>
                  <a:schemeClr val="tx2"/>
                </a:solidFill>
              </a:rPr>
              <a:t>Thread</a:t>
            </a:r>
            <a:r>
              <a:rPr lang="en-US" altLang="ru-RU" sz="2800" b="1">
                <a:solidFill>
                  <a:schemeClr val="tx2"/>
                </a:solidFill>
              </a:rPr>
              <a:t> 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39750" y="1880854"/>
            <a:ext cx="3862388" cy="12017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p = new Point(2, 2);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9463" y="1872917"/>
            <a:ext cx="2503487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a =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p.getX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124075" y="3457242"/>
            <a:ext cx="4824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61925" y="4076367"/>
            <a:ext cx="2033588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class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Point</a:t>
            </a:r>
            <a:r>
              <a:rPr lang="en-US" sz="2000" dirty="0">
                <a:latin typeface="+mn-lt"/>
                <a:cs typeface="+mn-cs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   </a:t>
            </a:r>
            <a:r>
              <a:rPr lang="en-US" sz="2000" dirty="0" err="1">
                <a:latin typeface="+mn-lt"/>
                <a:cs typeface="+mn-cs"/>
              </a:rPr>
              <a:t>int</a:t>
            </a:r>
            <a:r>
              <a:rPr lang="en-US" sz="2000" dirty="0">
                <a:latin typeface="+mn-lt"/>
                <a:cs typeface="+mn-cs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+mn-lt"/>
                <a:cs typeface="+mn-cs"/>
              </a:rPr>
              <a:t>x,y</a:t>
            </a:r>
            <a:r>
              <a:rPr lang="en-US" sz="2000" dirty="0" smtClean="0">
                <a:solidFill>
                  <a:srgbClr val="7030A0"/>
                </a:solidFill>
                <a:latin typeface="+mn-lt"/>
                <a:cs typeface="+mn-cs"/>
              </a:rPr>
              <a:t>;</a:t>
            </a:r>
            <a:endParaRPr lang="en-US" sz="2000" dirty="0">
              <a:solidFill>
                <a:srgbClr val="7030A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53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195513" y="650542"/>
            <a:ext cx="496887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Point p = new Point(1, 1);</a:t>
            </a:r>
          </a:p>
        </p:txBody>
      </p:sp>
      <p:sp>
        <p:nvSpPr>
          <p:cNvPr id="7" name="Прямоугольник 22"/>
          <p:cNvSpPr>
            <a:spLocks noChangeArrowheads="1"/>
          </p:cNvSpPr>
          <p:nvPr/>
        </p:nvSpPr>
        <p:spPr bwMode="auto">
          <a:xfrm>
            <a:off x="2690813" y="1296654"/>
            <a:ext cx="168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>
                <a:solidFill>
                  <a:schemeClr val="tx2"/>
                </a:solidFill>
              </a:rPr>
              <a:t>Thread 1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4464050" y="1280779"/>
            <a:ext cx="36513" cy="217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24"/>
          <p:cNvSpPr>
            <a:spLocks noChangeArrowheads="1"/>
          </p:cNvSpPr>
          <p:nvPr/>
        </p:nvSpPr>
        <p:spPr bwMode="auto">
          <a:xfrm>
            <a:off x="4518025" y="1296654"/>
            <a:ext cx="1925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>
                <a:solidFill>
                  <a:schemeClr val="tx2"/>
                </a:solidFill>
              </a:rPr>
              <a:t>Thread</a:t>
            </a:r>
            <a:r>
              <a:rPr lang="en-US" altLang="ru-RU" sz="2800" b="1">
                <a:solidFill>
                  <a:schemeClr val="tx2"/>
                </a:solidFill>
              </a:rPr>
              <a:t> 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39750" y="1880854"/>
            <a:ext cx="3862388" cy="12017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p = new Point(2, 2);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9463" y="1872917"/>
            <a:ext cx="2503487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a =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p.getX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124075" y="3457242"/>
            <a:ext cx="4824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951163" y="3435846"/>
            <a:ext cx="3241675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  <a:cs typeface="+mn-cs"/>
              </a:rPr>
              <a:t>a = 1;</a:t>
            </a: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  <a:cs typeface="+mn-cs"/>
              </a:rPr>
              <a:t>a = 2;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ru-RU" altLang="ru-RU" dirty="0">
                <a:solidFill>
                  <a:srgbClr val="184A7C"/>
                </a:solidFill>
              </a:rPr>
              <a:t>Безопасная инициализация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3325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195513" y="650542"/>
            <a:ext cx="496887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Point p = new Point(1, 1);</a:t>
            </a:r>
          </a:p>
        </p:txBody>
      </p:sp>
      <p:sp>
        <p:nvSpPr>
          <p:cNvPr id="7" name="Прямоугольник 22"/>
          <p:cNvSpPr>
            <a:spLocks noChangeArrowheads="1"/>
          </p:cNvSpPr>
          <p:nvPr/>
        </p:nvSpPr>
        <p:spPr bwMode="auto">
          <a:xfrm>
            <a:off x="2690813" y="1296654"/>
            <a:ext cx="168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>
                <a:solidFill>
                  <a:schemeClr val="tx2"/>
                </a:solidFill>
              </a:rPr>
              <a:t>Thread 1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4464050" y="1280779"/>
            <a:ext cx="36513" cy="217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24"/>
          <p:cNvSpPr>
            <a:spLocks noChangeArrowheads="1"/>
          </p:cNvSpPr>
          <p:nvPr/>
        </p:nvSpPr>
        <p:spPr bwMode="auto">
          <a:xfrm>
            <a:off x="4518025" y="1296654"/>
            <a:ext cx="1925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>
                <a:solidFill>
                  <a:schemeClr val="tx2"/>
                </a:solidFill>
              </a:rPr>
              <a:t>Thread</a:t>
            </a:r>
            <a:r>
              <a:rPr lang="en-US" altLang="ru-RU" sz="2800" b="1">
                <a:solidFill>
                  <a:schemeClr val="tx2"/>
                </a:solidFill>
              </a:rPr>
              <a:t> 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39750" y="1880854"/>
            <a:ext cx="3862388" cy="12017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p = new Point(2, 2);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9463" y="1872917"/>
            <a:ext cx="2503487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a =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p.getX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124075" y="3457242"/>
            <a:ext cx="4824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951163" y="3435846"/>
            <a:ext cx="324167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  <a:cs typeface="+mn-cs"/>
              </a:rPr>
              <a:t>a = 1;</a:t>
            </a: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  <a:cs typeface="+mn-cs"/>
              </a:rPr>
              <a:t>a = 2</a:t>
            </a:r>
            <a:r>
              <a:rPr lang="en-US" sz="3600" dirty="0" smtClean="0">
                <a:solidFill>
                  <a:schemeClr val="tx2"/>
                </a:solidFill>
                <a:latin typeface="+mn-lt"/>
                <a:cs typeface="+mn-cs"/>
              </a:rPr>
              <a:t>;</a:t>
            </a:r>
            <a:endParaRPr lang="ru-RU" sz="3600" dirty="0" smtClean="0">
              <a:solidFill>
                <a:schemeClr val="tx2"/>
              </a:solidFill>
              <a:latin typeface="+mn-lt"/>
              <a:cs typeface="+mn-cs"/>
            </a:endParaRPr>
          </a:p>
          <a:p>
            <a:pPr marL="742950" indent="-742950">
              <a:buFont typeface="+mj-lt"/>
              <a:buAutoNum type="arabicPeriod"/>
              <a:defRPr/>
            </a:pPr>
            <a:r>
              <a:rPr lang="en-US" sz="3600" dirty="0">
                <a:solidFill>
                  <a:srgbClr val="C00000"/>
                </a:solidFill>
              </a:rPr>
              <a:t>a = 0; </a:t>
            </a:r>
            <a:r>
              <a:rPr lang="en-US" sz="3600" dirty="0" err="1">
                <a:solidFill>
                  <a:srgbClr val="C00000"/>
                </a:solidFill>
              </a:rPr>
              <a:t>oO</a:t>
            </a:r>
            <a:r>
              <a:rPr lang="en-US" sz="3600" dirty="0">
                <a:solidFill>
                  <a:srgbClr val="C00000"/>
                </a:solidFill>
              </a:rPr>
              <a:t> ??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ru-RU" altLang="ru-RU" dirty="0">
                <a:solidFill>
                  <a:srgbClr val="184A7C"/>
                </a:solidFill>
              </a:rPr>
              <a:t>Безопасная инициализация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2507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195513" y="650542"/>
            <a:ext cx="496887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Point p = new Point(1, 1);</a:t>
            </a:r>
          </a:p>
        </p:txBody>
      </p:sp>
      <p:sp>
        <p:nvSpPr>
          <p:cNvPr id="7" name="Прямоугольник 22"/>
          <p:cNvSpPr>
            <a:spLocks noChangeArrowheads="1"/>
          </p:cNvSpPr>
          <p:nvPr/>
        </p:nvSpPr>
        <p:spPr bwMode="auto">
          <a:xfrm>
            <a:off x="2690813" y="1296654"/>
            <a:ext cx="168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>
                <a:solidFill>
                  <a:schemeClr val="tx2"/>
                </a:solidFill>
              </a:rPr>
              <a:t>Thread 1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4464050" y="1280779"/>
            <a:ext cx="36513" cy="217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24"/>
          <p:cNvSpPr>
            <a:spLocks noChangeArrowheads="1"/>
          </p:cNvSpPr>
          <p:nvPr/>
        </p:nvSpPr>
        <p:spPr bwMode="auto">
          <a:xfrm>
            <a:off x="4518025" y="1296654"/>
            <a:ext cx="1925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>
                <a:solidFill>
                  <a:schemeClr val="tx2"/>
                </a:solidFill>
              </a:rPr>
              <a:t>Thread</a:t>
            </a:r>
            <a:r>
              <a:rPr lang="en-US" altLang="ru-RU" sz="2800" b="1">
                <a:solidFill>
                  <a:schemeClr val="tx2"/>
                </a:solidFill>
              </a:rPr>
              <a:t> 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39750" y="1880854"/>
            <a:ext cx="3862388" cy="12017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p = new Point(2, 2);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9463" y="1872917"/>
            <a:ext cx="2503487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a =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p.getX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124075" y="3457242"/>
            <a:ext cx="4824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951163" y="3435846"/>
            <a:ext cx="324167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  <a:cs typeface="+mn-cs"/>
              </a:rPr>
              <a:t>a = 1;</a:t>
            </a: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  <a:cs typeface="+mn-cs"/>
              </a:rPr>
              <a:t>a = 2</a:t>
            </a:r>
            <a:r>
              <a:rPr lang="en-US" sz="3600" dirty="0" smtClean="0">
                <a:solidFill>
                  <a:schemeClr val="tx2"/>
                </a:solidFill>
                <a:latin typeface="+mn-lt"/>
                <a:cs typeface="+mn-cs"/>
              </a:rPr>
              <a:t>;</a:t>
            </a:r>
            <a:endParaRPr lang="ru-RU" sz="3600" dirty="0" smtClean="0">
              <a:solidFill>
                <a:schemeClr val="tx2"/>
              </a:solidFill>
              <a:latin typeface="+mn-lt"/>
              <a:cs typeface="+mn-cs"/>
            </a:endParaRPr>
          </a:p>
          <a:p>
            <a:pPr marL="742950" indent="-742950">
              <a:buFont typeface="+mj-lt"/>
              <a:buAutoNum type="arabicPeriod"/>
              <a:defRPr/>
            </a:pPr>
            <a:r>
              <a:rPr lang="en-US" sz="3600" dirty="0">
                <a:solidFill>
                  <a:srgbClr val="C00000"/>
                </a:solidFill>
              </a:rPr>
              <a:t>a = 0; </a:t>
            </a:r>
            <a:r>
              <a:rPr lang="en-US" sz="3600" dirty="0" err="1">
                <a:solidFill>
                  <a:srgbClr val="C00000"/>
                </a:solidFill>
              </a:rPr>
              <a:t>oO</a:t>
            </a:r>
            <a:r>
              <a:rPr lang="en-US" sz="3600" dirty="0">
                <a:solidFill>
                  <a:srgbClr val="C00000"/>
                </a:solidFill>
              </a:rPr>
              <a:t> ??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27370"/>
            <a:ext cx="7498880" cy="600164"/>
          </a:xfrm>
        </p:spPr>
        <p:txBody>
          <a:bodyPr/>
          <a:lstStyle/>
          <a:p>
            <a:r>
              <a:rPr lang="ru-RU" altLang="ru-RU" dirty="0">
                <a:solidFill>
                  <a:srgbClr val="184A7C"/>
                </a:solidFill>
              </a:rPr>
              <a:t>Ссылка на объект может вернуться быстрее завершения конструктора</a:t>
            </a:r>
          </a:p>
        </p:txBody>
      </p:sp>
    </p:spTree>
    <p:extLst>
      <p:ext uri="{BB962C8B-B14F-4D97-AF65-F5344CB8AC3E}">
        <p14:creationId xmlns:p14="http://schemas.microsoft.com/office/powerpoint/2010/main" val="69855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ru-RU" altLang="ru-RU" dirty="0" smtClean="0">
                <a:solidFill>
                  <a:srgbClr val="184A7C"/>
                </a:solidFill>
              </a:rPr>
              <a:t>Это не поможет</a:t>
            </a:r>
            <a:endParaRPr lang="ru-RU" altLang="ru-RU" dirty="0">
              <a:solidFill>
                <a:srgbClr val="184A7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95513" y="650542"/>
            <a:ext cx="496887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Point p = new Point(1, 1);</a:t>
            </a:r>
          </a:p>
        </p:txBody>
      </p:sp>
      <p:sp>
        <p:nvSpPr>
          <p:cNvPr id="7" name="Прямоугольник 22"/>
          <p:cNvSpPr>
            <a:spLocks noChangeArrowheads="1"/>
          </p:cNvSpPr>
          <p:nvPr/>
        </p:nvSpPr>
        <p:spPr bwMode="auto">
          <a:xfrm>
            <a:off x="2690813" y="1296654"/>
            <a:ext cx="168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>
                <a:solidFill>
                  <a:schemeClr val="tx2"/>
                </a:solidFill>
              </a:rPr>
              <a:t>Thread 1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4464050" y="1280779"/>
            <a:ext cx="36513" cy="217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24"/>
          <p:cNvSpPr>
            <a:spLocks noChangeArrowheads="1"/>
          </p:cNvSpPr>
          <p:nvPr/>
        </p:nvSpPr>
        <p:spPr bwMode="auto">
          <a:xfrm>
            <a:off x="4518025" y="1296654"/>
            <a:ext cx="1925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>
                <a:solidFill>
                  <a:schemeClr val="tx2"/>
                </a:solidFill>
              </a:rPr>
              <a:t>Thread</a:t>
            </a:r>
            <a:r>
              <a:rPr lang="en-US" altLang="ru-RU" sz="2800" b="1">
                <a:solidFill>
                  <a:schemeClr val="tx2"/>
                </a:solidFill>
              </a:rPr>
              <a:t> 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07504" y="1880854"/>
            <a:ext cx="42946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</a:rPr>
              <a:t>synchronized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(this) </a:t>
            </a:r>
            <a:r>
              <a:rPr lang="en-US" sz="3600" dirty="0">
                <a:solidFill>
                  <a:schemeClr val="tx2"/>
                </a:solidFill>
              </a:rPr>
              <a:t>{</a:t>
            </a:r>
            <a:endParaRPr lang="ru-RU" sz="3600" dirty="0">
              <a:solidFill>
                <a:schemeClr val="tx2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p = new Point(2, 2);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9463" y="1872917"/>
            <a:ext cx="2503487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a =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p.getX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124075" y="3457242"/>
            <a:ext cx="4824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951163" y="3435846"/>
            <a:ext cx="324167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  <a:cs typeface="+mn-cs"/>
              </a:rPr>
              <a:t>a = 1;</a:t>
            </a: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  <a:cs typeface="+mn-cs"/>
              </a:rPr>
              <a:t>a = 2</a:t>
            </a:r>
            <a:r>
              <a:rPr lang="en-US" sz="3600" dirty="0" smtClean="0">
                <a:solidFill>
                  <a:schemeClr val="tx2"/>
                </a:solidFill>
                <a:latin typeface="+mn-lt"/>
                <a:cs typeface="+mn-cs"/>
              </a:rPr>
              <a:t>;</a:t>
            </a:r>
            <a:endParaRPr lang="ru-RU" sz="3600" dirty="0" smtClean="0">
              <a:solidFill>
                <a:schemeClr val="tx2"/>
              </a:solidFill>
              <a:latin typeface="+mn-lt"/>
              <a:cs typeface="+mn-cs"/>
            </a:endParaRPr>
          </a:p>
          <a:p>
            <a:pPr marL="742950" indent="-742950">
              <a:buFont typeface="+mj-lt"/>
              <a:buAutoNum type="arabicPeriod"/>
              <a:defRPr/>
            </a:pPr>
            <a:r>
              <a:rPr lang="en-US" sz="3600" dirty="0">
                <a:solidFill>
                  <a:srgbClr val="C00000"/>
                </a:solidFill>
              </a:rPr>
              <a:t>a = 0; </a:t>
            </a:r>
            <a:r>
              <a:rPr lang="en-US" sz="3600" dirty="0" err="1">
                <a:solidFill>
                  <a:srgbClr val="C00000"/>
                </a:solidFill>
              </a:rPr>
              <a:t>oO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??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3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ru-RU" altLang="ru-RU" dirty="0" smtClean="0">
                <a:solidFill>
                  <a:srgbClr val="184A7C"/>
                </a:solidFill>
              </a:rPr>
              <a:t>Это тоже </a:t>
            </a:r>
            <a:r>
              <a:rPr lang="ru-RU" altLang="ru-RU" dirty="0">
                <a:solidFill>
                  <a:srgbClr val="184A7C"/>
                </a:solidFill>
              </a:rPr>
              <a:t>не поможет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95513" y="650542"/>
            <a:ext cx="496887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Point p = new Point(1, 1);</a:t>
            </a:r>
          </a:p>
        </p:txBody>
      </p:sp>
      <p:sp>
        <p:nvSpPr>
          <p:cNvPr id="7" name="Прямоугольник 22"/>
          <p:cNvSpPr>
            <a:spLocks noChangeArrowheads="1"/>
          </p:cNvSpPr>
          <p:nvPr/>
        </p:nvSpPr>
        <p:spPr bwMode="auto">
          <a:xfrm>
            <a:off x="2690813" y="1296654"/>
            <a:ext cx="168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>
                <a:solidFill>
                  <a:schemeClr val="tx2"/>
                </a:solidFill>
              </a:rPr>
              <a:t>Thread 1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4464050" y="1280779"/>
            <a:ext cx="36513" cy="217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24"/>
          <p:cNvSpPr>
            <a:spLocks noChangeArrowheads="1"/>
          </p:cNvSpPr>
          <p:nvPr/>
        </p:nvSpPr>
        <p:spPr bwMode="auto">
          <a:xfrm>
            <a:off x="4518025" y="1296654"/>
            <a:ext cx="1925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>
                <a:solidFill>
                  <a:schemeClr val="tx2"/>
                </a:solidFill>
              </a:rPr>
              <a:t>Thread</a:t>
            </a:r>
            <a:r>
              <a:rPr lang="en-US" altLang="ru-RU" sz="2800" b="1">
                <a:solidFill>
                  <a:schemeClr val="tx2"/>
                </a:solidFill>
              </a:rPr>
              <a:t> 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07504" y="1880854"/>
            <a:ext cx="42946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tx2"/>
                </a:solidFill>
              </a:rPr>
              <a:t>Point 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temp</a:t>
            </a:r>
            <a:r>
              <a:rPr lang="en-US" sz="2600" dirty="0">
                <a:solidFill>
                  <a:schemeClr val="tx2"/>
                </a:solidFill>
              </a:rPr>
              <a:t> = new Point(2, 2);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 = temp;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9463" y="1872917"/>
            <a:ext cx="2503487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a =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p.getX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124075" y="3457242"/>
            <a:ext cx="4824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951163" y="3435846"/>
            <a:ext cx="324167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  <a:cs typeface="+mn-cs"/>
              </a:rPr>
              <a:t>a = 1;</a:t>
            </a: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  <a:cs typeface="+mn-cs"/>
              </a:rPr>
              <a:t>a = 2</a:t>
            </a:r>
            <a:r>
              <a:rPr lang="en-US" sz="3600" dirty="0" smtClean="0">
                <a:solidFill>
                  <a:schemeClr val="tx2"/>
                </a:solidFill>
                <a:latin typeface="+mn-lt"/>
                <a:cs typeface="+mn-cs"/>
              </a:rPr>
              <a:t>;</a:t>
            </a:r>
            <a:endParaRPr lang="ru-RU" sz="3600" dirty="0" smtClean="0">
              <a:solidFill>
                <a:schemeClr val="tx2"/>
              </a:solidFill>
              <a:latin typeface="+mn-lt"/>
              <a:cs typeface="+mn-cs"/>
            </a:endParaRPr>
          </a:p>
          <a:p>
            <a:pPr marL="742950" indent="-742950">
              <a:buFont typeface="+mj-lt"/>
              <a:buAutoNum type="arabicPeriod"/>
              <a:defRPr/>
            </a:pPr>
            <a:r>
              <a:rPr lang="en-US" sz="3600" dirty="0">
                <a:solidFill>
                  <a:srgbClr val="C00000"/>
                </a:solidFill>
              </a:rPr>
              <a:t>a = 0; </a:t>
            </a:r>
            <a:r>
              <a:rPr lang="en-US" sz="3600" dirty="0" err="1">
                <a:solidFill>
                  <a:srgbClr val="C00000"/>
                </a:solidFill>
              </a:rPr>
              <a:t>oO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??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5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655564"/>
          </a:xfrm>
        </p:spPr>
        <p:txBody>
          <a:bodyPr/>
          <a:lstStyle/>
          <a:p>
            <a:r>
              <a:rPr lang="en-US" altLang="ru-RU" dirty="0" smtClean="0">
                <a:solidFill>
                  <a:srgbClr val="184A7C"/>
                </a:solidFill>
              </a:rPr>
              <a:t>Thread-safe </a:t>
            </a:r>
            <a:r>
              <a:rPr lang="ru-RU" altLang="ru-RU" dirty="0" smtClean="0">
                <a:solidFill>
                  <a:srgbClr val="184A7C"/>
                </a:solidFill>
              </a:rPr>
              <a:t>ли данный код </a:t>
            </a:r>
            <a:r>
              <a:rPr lang="en-US" altLang="ru-RU" dirty="0" smtClean="0">
                <a:solidFill>
                  <a:srgbClr val="184A7C"/>
                </a:solidFill>
              </a:rPr>
              <a:t>?</a:t>
            </a:r>
            <a:endParaRPr lang="ru-RU" altLang="ru-RU" dirty="0">
              <a:solidFill>
                <a:srgbClr val="184A7C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724411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2060"/>
                </a:solidFill>
              </a:rPr>
              <a:t>public class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HelloPrinter</a:t>
            </a:r>
            <a:r>
              <a:rPr lang="en-US" sz="2000" dirty="0">
                <a:solidFill>
                  <a:srgbClr val="002060"/>
                </a:solidFill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2060"/>
                </a:solidFill>
              </a:rPr>
              <a:t>    private </a:t>
            </a:r>
            <a:r>
              <a:rPr lang="en-US" sz="2000" dirty="0" err="1">
                <a:solidFill>
                  <a:srgbClr val="002060"/>
                </a:solidFill>
              </a:rPr>
              <a:t>boolean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sayHello</a:t>
            </a:r>
            <a:r>
              <a:rPr lang="en-US" sz="2000" dirty="0">
                <a:solidFill>
                  <a:srgbClr val="7030A0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7030A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2060"/>
                </a:solidFill>
              </a:rPr>
              <a:t>    </a:t>
            </a:r>
            <a:r>
              <a:rPr lang="en-US" sz="2000" dirty="0" err="1">
                <a:solidFill>
                  <a:srgbClr val="002060"/>
                </a:solidFill>
              </a:rPr>
              <a:t>HelloPrinter</a:t>
            </a:r>
            <a:r>
              <a:rPr lang="en-US" sz="2000" dirty="0">
                <a:solidFill>
                  <a:srgbClr val="002060"/>
                </a:solidFill>
              </a:rPr>
              <a:t>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2060"/>
                </a:solidFill>
              </a:rPr>
              <a:t>         </a:t>
            </a:r>
            <a:r>
              <a:rPr lang="en-US" sz="2000" dirty="0" err="1">
                <a:solidFill>
                  <a:srgbClr val="7030A0"/>
                </a:solidFill>
              </a:rPr>
              <a:t>sayHello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 = true;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2060"/>
                </a:solidFill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206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2060"/>
                </a:solidFill>
              </a:rPr>
              <a:t>    public synchronized void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greet</a:t>
            </a:r>
            <a:r>
              <a:rPr lang="en-US" sz="2000" dirty="0">
                <a:solidFill>
                  <a:srgbClr val="002060"/>
                </a:solidFill>
              </a:rPr>
              <a:t>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2060"/>
                </a:solidFill>
              </a:rPr>
              <a:t>        if (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sayHello</a:t>
            </a:r>
            <a:r>
              <a:rPr lang="en-US" sz="2000" dirty="0">
                <a:solidFill>
                  <a:srgbClr val="002060"/>
                </a:solidFill>
              </a:rPr>
              <a:t>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2060"/>
                </a:solidFill>
              </a:rPr>
              <a:t>            </a:t>
            </a: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dirty="0">
                <a:solidFill>
                  <a:srgbClr val="00B050"/>
                </a:solidFill>
              </a:rPr>
              <a:t>"hello</a:t>
            </a:r>
            <a:r>
              <a:rPr lang="en-US" sz="2000" dirty="0" smtClean="0">
                <a:solidFill>
                  <a:srgbClr val="00B050"/>
                </a:solidFill>
              </a:rPr>
              <a:t>"</a:t>
            </a:r>
            <a:r>
              <a:rPr lang="en-US" sz="2000" dirty="0" smtClean="0">
                <a:solidFill>
                  <a:srgbClr val="002060"/>
                </a:solidFill>
              </a:rPr>
              <a:t>);</a:t>
            </a:r>
            <a:endParaRPr lang="ru-RU" sz="2000" dirty="0" smtClean="0">
              <a:solidFill>
                <a:srgbClr val="00206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rgbClr val="002060"/>
                </a:solidFill>
              </a:rPr>
              <a:t> </a:t>
            </a:r>
            <a:r>
              <a:rPr lang="ru-RU" sz="2000" dirty="0" smtClean="0">
                <a:solidFill>
                  <a:srgbClr val="002060"/>
                </a:solidFill>
              </a:rPr>
              <a:t>       </a:t>
            </a:r>
            <a:r>
              <a:rPr lang="en-US" sz="2000" dirty="0" smtClean="0">
                <a:solidFill>
                  <a:srgbClr val="002060"/>
                </a:solidFill>
              </a:rPr>
              <a:t>}</a:t>
            </a:r>
            <a:endParaRPr lang="ru-RU" sz="2000" dirty="0" smtClean="0">
              <a:solidFill>
                <a:srgbClr val="00206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sayHello</a:t>
            </a:r>
            <a:r>
              <a:rPr lang="en-US" sz="2000" dirty="0">
                <a:solidFill>
                  <a:srgbClr val="002060"/>
                </a:solidFill>
              </a:rPr>
              <a:t> = false;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2060"/>
                </a:solidFill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}</a:t>
            </a:r>
            <a:endParaRPr lang="ru-RU" sz="2400" dirty="0">
              <a:solidFill>
                <a:schemeClr val="tx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23134" y="1806596"/>
            <a:ext cx="562086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2"/>
                </a:solidFill>
              </a:rPr>
              <a:t>Конструктор объекта и его синхронизованные методы</a:t>
            </a:r>
            <a:endParaRPr lang="en-US" dirty="0">
              <a:solidFill>
                <a:schemeClr val="tx2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sz="2000" b="1" dirty="0">
                <a:solidFill>
                  <a:schemeClr val="tx2"/>
                </a:solidFill>
              </a:rPr>
              <a:t>не находятся </a:t>
            </a:r>
            <a:r>
              <a:rPr lang="ru-RU" dirty="0">
                <a:solidFill>
                  <a:schemeClr val="tx2"/>
                </a:solidFill>
              </a:rPr>
              <a:t>в отношении </a:t>
            </a:r>
            <a:r>
              <a:rPr lang="en-US" dirty="0">
                <a:solidFill>
                  <a:schemeClr val="tx2"/>
                </a:solidFill>
              </a:rPr>
              <a:t>happens-before</a:t>
            </a: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ru-RU" altLang="ru-RU" dirty="0">
                <a:solidFill>
                  <a:srgbClr val="184A7C"/>
                </a:solidFill>
              </a:rPr>
              <a:t>Зачем нужна </a:t>
            </a:r>
            <a:r>
              <a:rPr lang="en-US" altLang="ru-RU" dirty="0">
                <a:solidFill>
                  <a:srgbClr val="184A7C"/>
                </a:solidFill>
              </a:rPr>
              <a:t>JMM?</a:t>
            </a:r>
            <a:endParaRPr lang="ru-RU" altLang="ru-RU" dirty="0">
              <a:solidFill>
                <a:srgbClr val="184A7C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347614"/>
            <a:ext cx="835292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ru-RU" sz="2200" dirty="0"/>
              <a:t>variable = 3;</a:t>
            </a:r>
          </a:p>
          <a:p>
            <a:pPr>
              <a:spcBef>
                <a:spcPct val="0"/>
              </a:spcBef>
            </a:pPr>
            <a:endParaRPr lang="en-US" altLang="ru-RU" sz="22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</a:pPr>
            <a:r>
              <a:rPr lang="ru-RU" altLang="ru-RU" sz="2200" dirty="0">
                <a:solidFill>
                  <a:schemeClr val="tx2"/>
                </a:solidFill>
              </a:rPr>
              <a:t>Отвечает на вопрос</a:t>
            </a:r>
            <a:r>
              <a:rPr lang="en-US" altLang="ru-RU" sz="2200" dirty="0">
                <a:solidFill>
                  <a:schemeClr val="tx2"/>
                </a:solidFill>
              </a:rPr>
              <a:t>: ”</a:t>
            </a:r>
            <a:r>
              <a:rPr lang="ru-RU" altLang="ru-RU" sz="2200" dirty="0">
                <a:solidFill>
                  <a:schemeClr val="tx2"/>
                </a:solidFill>
              </a:rPr>
              <a:t>При каких условиях поток, который прочитал эту переменную, увидит значение 3</a:t>
            </a:r>
            <a:r>
              <a:rPr lang="en-US" altLang="ru-RU" sz="2200" dirty="0">
                <a:solidFill>
                  <a:schemeClr val="tx2"/>
                </a:solidFill>
              </a:rPr>
              <a:t>?”</a:t>
            </a:r>
            <a:endParaRPr lang="ru-RU" altLang="ru-RU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en-US" altLang="ru-RU" dirty="0">
                <a:solidFill>
                  <a:srgbClr val="184A7C"/>
                </a:solidFill>
              </a:rPr>
              <a:t>Double-check </a:t>
            </a:r>
            <a:r>
              <a:rPr lang="en-US" altLang="ru-RU" dirty="0" smtClean="0">
                <a:solidFill>
                  <a:srgbClr val="184A7C"/>
                </a:solidFill>
              </a:rPr>
              <a:t>locking</a:t>
            </a:r>
            <a:r>
              <a:rPr lang="ru-RU" altLang="ru-RU" dirty="0" smtClean="0">
                <a:solidFill>
                  <a:srgbClr val="184A7C"/>
                </a:solidFill>
              </a:rPr>
              <a:t> </a:t>
            </a:r>
            <a:r>
              <a:rPr lang="en-US" dirty="0">
                <a:solidFill>
                  <a:srgbClr val="38B01C"/>
                </a:solidFill>
              </a:rPr>
              <a:t>@</a:t>
            </a:r>
            <a:r>
              <a:rPr lang="en-US" dirty="0" err="1" smtClean="0">
                <a:solidFill>
                  <a:srgbClr val="38B01C"/>
                </a:solidFill>
              </a:rPr>
              <a:t>NotThreadSafe</a:t>
            </a:r>
            <a:endParaRPr lang="ru-RU" altLang="ru-RU" dirty="0">
              <a:solidFill>
                <a:srgbClr val="184A7C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627534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public </a:t>
            </a:r>
            <a:r>
              <a:rPr lang="en-US" sz="2000" dirty="0">
                <a:solidFill>
                  <a:schemeClr val="tx2"/>
                </a:solidFill>
              </a:rPr>
              <a:t>class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HelloPrinterFactory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{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private </a:t>
            </a:r>
            <a:r>
              <a:rPr lang="en-US" sz="2000" dirty="0" err="1"/>
              <a:t>HelloPrinter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instance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tx2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public </a:t>
            </a:r>
            <a:r>
              <a:rPr lang="en-US" sz="2000" dirty="0" err="1"/>
              <a:t>HelloPrinter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getPrinter</a:t>
            </a:r>
            <a:r>
              <a:rPr lang="en-US" sz="2000" dirty="0">
                <a:solidFill>
                  <a:schemeClr val="tx2"/>
                </a:solidFill>
              </a:rPr>
              <a:t>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    if (</a:t>
            </a:r>
            <a:r>
              <a:rPr lang="en-US" sz="2000" dirty="0">
                <a:solidFill>
                  <a:srgbClr val="7030A0"/>
                </a:solidFill>
              </a:rPr>
              <a:t>instance</a:t>
            </a:r>
            <a:r>
              <a:rPr lang="en-US" sz="2000" dirty="0">
                <a:solidFill>
                  <a:schemeClr val="tx2"/>
                </a:solidFill>
              </a:rPr>
              <a:t> == null)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        synchronized 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tx2"/>
                </a:solidFill>
              </a:rPr>
              <a:t>this</a:t>
            </a:r>
            <a:r>
              <a:rPr lang="en-US" sz="2000" dirty="0"/>
              <a:t>)</a:t>
            </a:r>
            <a:r>
              <a:rPr lang="en-US" sz="2000" dirty="0">
                <a:solidFill>
                  <a:schemeClr val="tx2"/>
                </a:solidFill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            if (</a:t>
            </a:r>
            <a:r>
              <a:rPr lang="en-US" sz="2000" dirty="0">
                <a:solidFill>
                  <a:srgbClr val="7030A0"/>
                </a:solidFill>
              </a:rPr>
              <a:t>instance </a:t>
            </a:r>
            <a:r>
              <a:rPr lang="en-US" sz="2000" dirty="0">
                <a:solidFill>
                  <a:schemeClr val="tx2"/>
                </a:solidFill>
              </a:rPr>
              <a:t>== null)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	     </a:t>
            </a:r>
            <a:r>
              <a:rPr lang="en-US" sz="2000" dirty="0">
                <a:solidFill>
                  <a:srgbClr val="7030A0"/>
                </a:solidFill>
              </a:rPr>
              <a:t>instance </a:t>
            </a:r>
            <a:r>
              <a:rPr lang="en-US" sz="2000" dirty="0">
                <a:solidFill>
                  <a:schemeClr val="tx2"/>
                </a:solidFill>
              </a:rPr>
              <a:t>= new </a:t>
            </a:r>
            <a:r>
              <a:rPr lang="en-US" sz="2000" dirty="0" err="1"/>
              <a:t>HelloPrinter</a:t>
            </a:r>
            <a:r>
              <a:rPr lang="en-US" sz="2000" dirty="0">
                <a:solidFill>
                  <a:schemeClr val="tx2"/>
                </a:solidFill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       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   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    </a:t>
            </a:r>
            <a:r>
              <a:rPr lang="en-US" sz="2000" dirty="0" smtClean="0">
                <a:solidFill>
                  <a:schemeClr val="tx2"/>
                </a:solidFill>
              </a:rPr>
              <a:t>}</a:t>
            </a:r>
            <a:endParaRPr lang="en-US" sz="2000" dirty="0">
              <a:solidFill>
                <a:schemeClr val="tx2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    return </a:t>
            </a:r>
            <a:r>
              <a:rPr lang="en-US" sz="2000" dirty="0">
                <a:solidFill>
                  <a:srgbClr val="7030A0"/>
                </a:solidFill>
              </a:rPr>
              <a:t>instance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}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53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en-US" dirty="0" smtClean="0">
                <a:solidFill>
                  <a:srgbClr val="38B01C"/>
                </a:solidFill>
              </a:rPr>
              <a:t>@</a:t>
            </a:r>
            <a:r>
              <a:rPr lang="en-US" dirty="0" err="1" smtClean="0">
                <a:solidFill>
                  <a:srgbClr val="38B01C"/>
                </a:solidFill>
              </a:rPr>
              <a:t>NotThreadSafe</a:t>
            </a:r>
            <a:r>
              <a:rPr lang="ru-RU" dirty="0" smtClean="0">
                <a:solidFill>
                  <a:schemeClr val="tx2"/>
                </a:solidFill>
              </a:rPr>
              <a:t>  не поможет</a:t>
            </a:r>
            <a:endParaRPr lang="ru-RU" altLang="ru-RU" dirty="0">
              <a:solidFill>
                <a:schemeClr val="tx2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627534"/>
            <a:ext cx="78488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public </a:t>
            </a:r>
            <a:r>
              <a:rPr lang="en-US" sz="2000" dirty="0">
                <a:solidFill>
                  <a:schemeClr val="tx2"/>
                </a:solidFill>
              </a:rPr>
              <a:t>class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HelloPrinterFactory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{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private </a:t>
            </a:r>
            <a:r>
              <a:rPr lang="en-US" sz="2000" dirty="0" err="1"/>
              <a:t>HelloPrinter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instance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tx2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public </a:t>
            </a:r>
            <a:r>
              <a:rPr lang="en-US" sz="2000" dirty="0" err="1"/>
              <a:t>HelloPrinter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getPrinter</a:t>
            </a:r>
            <a:r>
              <a:rPr lang="en-US" sz="2000" dirty="0">
                <a:solidFill>
                  <a:schemeClr val="tx2"/>
                </a:solidFill>
              </a:rPr>
              <a:t>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    if (</a:t>
            </a:r>
            <a:r>
              <a:rPr lang="en-US" sz="2000" dirty="0">
                <a:solidFill>
                  <a:srgbClr val="7030A0"/>
                </a:solidFill>
              </a:rPr>
              <a:t>instance</a:t>
            </a:r>
            <a:r>
              <a:rPr lang="en-US" sz="2000" dirty="0">
                <a:solidFill>
                  <a:schemeClr val="tx2"/>
                </a:solidFill>
              </a:rPr>
              <a:t> == null)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        synchronized 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tx2"/>
                </a:solidFill>
              </a:rPr>
              <a:t>this</a:t>
            </a:r>
            <a:r>
              <a:rPr lang="en-US" sz="2000" dirty="0"/>
              <a:t>)</a:t>
            </a:r>
            <a:r>
              <a:rPr lang="en-US" sz="2000" dirty="0">
                <a:solidFill>
                  <a:schemeClr val="tx2"/>
                </a:solidFill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            if (</a:t>
            </a:r>
            <a:r>
              <a:rPr lang="en-US" sz="2000" dirty="0">
                <a:solidFill>
                  <a:srgbClr val="7030A0"/>
                </a:solidFill>
              </a:rPr>
              <a:t>instance </a:t>
            </a:r>
            <a:r>
              <a:rPr lang="en-US" sz="2000" dirty="0">
                <a:solidFill>
                  <a:schemeClr val="tx2"/>
                </a:solidFill>
              </a:rPr>
              <a:t>== null) </a:t>
            </a:r>
            <a:r>
              <a:rPr lang="en-US" sz="2000" dirty="0" smtClean="0">
                <a:solidFill>
                  <a:schemeClr val="tx2"/>
                </a:solidFill>
              </a:rPr>
              <a:t>{</a:t>
            </a:r>
            <a:endParaRPr lang="ru-RU" sz="2000" dirty="0" smtClean="0">
              <a:solidFill>
                <a:schemeClr val="tx2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2"/>
                </a:solidFill>
              </a:rPr>
              <a:t>                </a:t>
            </a:r>
            <a:r>
              <a:rPr lang="en-US" sz="2000" dirty="0" smtClean="0">
                <a:solidFill>
                  <a:schemeClr val="tx2"/>
                </a:solidFill>
              </a:rPr>
              <a:t>    </a:t>
            </a:r>
            <a:r>
              <a:rPr lang="en-US" sz="2000" dirty="0" err="1" smtClean="0"/>
              <a:t>HelloPrinter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temp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= new </a:t>
            </a:r>
            <a:r>
              <a:rPr lang="en-US" sz="2000" dirty="0" err="1"/>
              <a:t>HelloPrinter</a:t>
            </a:r>
            <a:r>
              <a:rPr lang="en-US" sz="2000" dirty="0">
                <a:solidFill>
                  <a:schemeClr val="tx2"/>
                </a:solidFill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7030A0"/>
                </a:solidFill>
              </a:rPr>
              <a:t>	    instance</a:t>
            </a:r>
            <a:r>
              <a:rPr lang="en-US" sz="2000" dirty="0">
                <a:solidFill>
                  <a:schemeClr val="tx2"/>
                </a:solidFill>
              </a:rPr>
              <a:t> = temp;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                </a:t>
            </a:r>
            <a:r>
              <a:rPr lang="en-US" sz="2000" dirty="0">
                <a:solidFill>
                  <a:schemeClr val="tx2"/>
                </a:solidFill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   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    </a:t>
            </a:r>
            <a:r>
              <a:rPr lang="en-US" sz="2000" dirty="0" smtClean="0">
                <a:solidFill>
                  <a:schemeClr val="tx2"/>
                </a:solidFill>
              </a:rPr>
              <a:t>}</a:t>
            </a:r>
            <a:endParaRPr lang="en-US" sz="2000" dirty="0">
              <a:solidFill>
                <a:schemeClr val="tx2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    return </a:t>
            </a:r>
            <a:r>
              <a:rPr lang="en-US" sz="2000" dirty="0">
                <a:solidFill>
                  <a:srgbClr val="7030A0"/>
                </a:solidFill>
              </a:rPr>
              <a:t>instance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}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31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655564"/>
          </a:xfrm>
        </p:spPr>
        <p:txBody>
          <a:bodyPr/>
          <a:lstStyle/>
          <a:p>
            <a:r>
              <a:rPr lang="en-US" altLang="ru-RU" dirty="0" smtClean="0">
                <a:solidFill>
                  <a:srgbClr val="184A7C"/>
                </a:solidFill>
              </a:rPr>
              <a:t>Safe publication idioms</a:t>
            </a:r>
            <a:endParaRPr lang="ru-RU" altLang="ru-RU" dirty="0">
              <a:solidFill>
                <a:srgbClr val="184A7C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771550"/>
            <a:ext cx="849694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200" dirty="0">
                <a:solidFill>
                  <a:schemeClr val="tx2"/>
                </a:solidFill>
              </a:rPr>
              <a:t>Ссылка и состояние объекта должны быть видимы потоку.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200" dirty="0">
              <a:solidFill>
                <a:schemeClr val="tx2"/>
              </a:solidFill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200" dirty="0">
                <a:solidFill>
                  <a:schemeClr val="tx2"/>
                </a:solidFill>
              </a:rPr>
              <a:t>Инициализация в </a:t>
            </a:r>
            <a:r>
              <a:rPr lang="en-US" sz="2200" dirty="0">
                <a:solidFill>
                  <a:schemeClr val="tx2"/>
                </a:solidFill>
              </a:rPr>
              <a:t>static </a:t>
            </a:r>
            <a:r>
              <a:rPr lang="ru-RU" sz="2200" dirty="0">
                <a:solidFill>
                  <a:schemeClr val="tx2"/>
                </a:solidFill>
              </a:rPr>
              <a:t>инициализаторе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200" dirty="0">
                <a:solidFill>
                  <a:schemeClr val="tx2"/>
                </a:solidFill>
              </a:rPr>
              <a:t>Сохранять ссылку на объект в </a:t>
            </a:r>
            <a:r>
              <a:rPr lang="en-US" sz="2200" dirty="0" smtClean="0">
                <a:solidFill>
                  <a:schemeClr val="tx2"/>
                </a:solidFill>
              </a:rPr>
              <a:t>volatile</a:t>
            </a:r>
            <a:endParaRPr lang="en-US" sz="2200" dirty="0">
              <a:solidFill>
                <a:schemeClr val="tx2"/>
              </a:solidFill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200" dirty="0">
                <a:solidFill>
                  <a:schemeClr val="tx2"/>
                </a:solidFill>
              </a:rPr>
              <a:t>Сохранять ссылку в </a:t>
            </a:r>
            <a:r>
              <a:rPr lang="en-US" sz="2200" dirty="0">
                <a:solidFill>
                  <a:schemeClr val="tx2"/>
                </a:solidFill>
              </a:rPr>
              <a:t>final </a:t>
            </a:r>
            <a:r>
              <a:rPr lang="en-US" sz="2200" dirty="0" smtClean="0">
                <a:solidFill>
                  <a:schemeClr val="tx2"/>
                </a:solidFill>
              </a:rPr>
              <a:t>(this </a:t>
            </a:r>
            <a:r>
              <a:rPr lang="ru-RU" sz="2200" dirty="0" smtClean="0">
                <a:solidFill>
                  <a:schemeClr val="tx2"/>
                </a:solidFill>
              </a:rPr>
              <a:t>не убегает из конструктора</a:t>
            </a:r>
            <a:r>
              <a:rPr lang="en-US" sz="2200" dirty="0" smtClean="0">
                <a:solidFill>
                  <a:schemeClr val="tx2"/>
                </a:solidFill>
              </a:rPr>
              <a:t>)</a:t>
            </a:r>
            <a:endParaRPr lang="en-US" sz="2200" dirty="0">
              <a:solidFill>
                <a:schemeClr val="tx2"/>
              </a:solidFill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200" dirty="0">
                <a:solidFill>
                  <a:schemeClr val="tx2"/>
                </a:solidFill>
              </a:rPr>
              <a:t>Сохранять ссылку в поле, корректно используя синхронизацию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en-US" altLang="ru-RU" dirty="0">
                <a:solidFill>
                  <a:srgbClr val="184A7C"/>
                </a:solidFill>
              </a:rPr>
              <a:t>Double-check </a:t>
            </a:r>
            <a:r>
              <a:rPr lang="en-US" altLang="ru-RU" dirty="0" smtClean="0">
                <a:solidFill>
                  <a:srgbClr val="184A7C"/>
                </a:solidFill>
              </a:rPr>
              <a:t>locking</a:t>
            </a:r>
            <a:r>
              <a:rPr lang="ru-RU" altLang="ru-RU" dirty="0" smtClean="0">
                <a:solidFill>
                  <a:srgbClr val="184A7C"/>
                </a:solidFill>
              </a:rPr>
              <a:t> </a:t>
            </a:r>
            <a:r>
              <a:rPr lang="en-US" dirty="0" smtClean="0">
                <a:solidFill>
                  <a:srgbClr val="38B01C"/>
                </a:solidFill>
              </a:rPr>
              <a:t>@</a:t>
            </a:r>
            <a:r>
              <a:rPr lang="en-US" dirty="0" err="1" smtClean="0">
                <a:solidFill>
                  <a:srgbClr val="38B01C"/>
                </a:solidFill>
              </a:rPr>
              <a:t>ThreadSafe</a:t>
            </a:r>
            <a:endParaRPr lang="ru-RU" altLang="ru-RU" dirty="0">
              <a:solidFill>
                <a:srgbClr val="184A7C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627534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public </a:t>
            </a:r>
            <a:r>
              <a:rPr lang="en-US" sz="2000" dirty="0">
                <a:solidFill>
                  <a:schemeClr val="tx2"/>
                </a:solidFill>
              </a:rPr>
              <a:t>class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HelloPrinterFactory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{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</a:t>
            </a:r>
            <a:r>
              <a:rPr lang="en-US" sz="2000" dirty="0" smtClean="0">
                <a:solidFill>
                  <a:schemeClr val="tx2"/>
                </a:solidFill>
              </a:rPr>
              <a:t>private</a:t>
            </a:r>
            <a:r>
              <a:rPr lang="ru-RU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volatile </a:t>
            </a:r>
            <a:r>
              <a:rPr lang="en-US" sz="2000" dirty="0" err="1"/>
              <a:t>HelloPrinter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instance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tx2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public </a:t>
            </a:r>
            <a:r>
              <a:rPr lang="en-US" sz="2000" dirty="0" err="1"/>
              <a:t>HelloPrinter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getPrinter</a:t>
            </a:r>
            <a:r>
              <a:rPr lang="en-US" sz="2000" dirty="0">
                <a:solidFill>
                  <a:schemeClr val="tx2"/>
                </a:solidFill>
              </a:rPr>
              <a:t>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    if (</a:t>
            </a:r>
            <a:r>
              <a:rPr lang="en-US" sz="2000" dirty="0">
                <a:solidFill>
                  <a:srgbClr val="7030A0"/>
                </a:solidFill>
              </a:rPr>
              <a:t>instance</a:t>
            </a:r>
            <a:r>
              <a:rPr lang="en-US" sz="2000" dirty="0">
                <a:solidFill>
                  <a:schemeClr val="tx2"/>
                </a:solidFill>
              </a:rPr>
              <a:t> == null)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        synchronized 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tx2"/>
                </a:solidFill>
              </a:rPr>
              <a:t>this</a:t>
            </a:r>
            <a:r>
              <a:rPr lang="en-US" sz="2000" dirty="0"/>
              <a:t>)</a:t>
            </a:r>
            <a:r>
              <a:rPr lang="en-US" sz="2000" dirty="0">
                <a:solidFill>
                  <a:schemeClr val="tx2"/>
                </a:solidFill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            if (</a:t>
            </a:r>
            <a:r>
              <a:rPr lang="en-US" sz="2000" dirty="0">
                <a:solidFill>
                  <a:srgbClr val="7030A0"/>
                </a:solidFill>
              </a:rPr>
              <a:t>instance </a:t>
            </a:r>
            <a:r>
              <a:rPr lang="en-US" sz="2000" dirty="0">
                <a:solidFill>
                  <a:schemeClr val="tx2"/>
                </a:solidFill>
              </a:rPr>
              <a:t>== null)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	     </a:t>
            </a:r>
            <a:r>
              <a:rPr lang="en-US" sz="2000" dirty="0">
                <a:solidFill>
                  <a:srgbClr val="7030A0"/>
                </a:solidFill>
              </a:rPr>
              <a:t>instance </a:t>
            </a:r>
            <a:r>
              <a:rPr lang="en-US" sz="2000" dirty="0">
                <a:solidFill>
                  <a:schemeClr val="tx2"/>
                </a:solidFill>
              </a:rPr>
              <a:t>= new </a:t>
            </a:r>
            <a:r>
              <a:rPr lang="en-US" sz="2000" dirty="0" err="1"/>
              <a:t>HelloPrinter</a:t>
            </a:r>
            <a:r>
              <a:rPr lang="en-US" sz="2000" dirty="0">
                <a:solidFill>
                  <a:schemeClr val="tx2"/>
                </a:solidFill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       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   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    </a:t>
            </a:r>
            <a:r>
              <a:rPr lang="en-US" sz="2000" dirty="0" smtClean="0">
                <a:solidFill>
                  <a:schemeClr val="tx2"/>
                </a:solidFill>
              </a:rPr>
              <a:t>}</a:t>
            </a:r>
            <a:endParaRPr lang="en-US" sz="2000" dirty="0">
              <a:solidFill>
                <a:schemeClr val="tx2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    return </a:t>
            </a:r>
            <a:r>
              <a:rPr lang="en-US" sz="2000" dirty="0">
                <a:solidFill>
                  <a:srgbClr val="7030A0"/>
                </a:solidFill>
              </a:rPr>
              <a:t>instance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   }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33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en-US" altLang="ru-RU" dirty="0">
                <a:solidFill>
                  <a:srgbClr val="184A7C"/>
                </a:solidFill>
              </a:rPr>
              <a:t>Double-check </a:t>
            </a:r>
            <a:r>
              <a:rPr lang="en-US" altLang="ru-RU" dirty="0" smtClean="0">
                <a:solidFill>
                  <a:srgbClr val="184A7C"/>
                </a:solidFill>
              </a:rPr>
              <a:t>locking</a:t>
            </a:r>
            <a:r>
              <a:rPr lang="ru-RU" altLang="ru-RU" dirty="0" smtClean="0">
                <a:solidFill>
                  <a:srgbClr val="184A7C"/>
                </a:solidFill>
              </a:rPr>
              <a:t> </a:t>
            </a:r>
            <a:r>
              <a:rPr lang="en-US" dirty="0" smtClean="0">
                <a:solidFill>
                  <a:srgbClr val="38B01C"/>
                </a:solidFill>
              </a:rPr>
              <a:t>@</a:t>
            </a:r>
            <a:r>
              <a:rPr lang="en-US" dirty="0" err="1" smtClean="0">
                <a:solidFill>
                  <a:srgbClr val="38B01C"/>
                </a:solidFill>
              </a:rPr>
              <a:t>ThreadSafe</a:t>
            </a:r>
            <a:endParaRPr lang="ru-RU" altLang="ru-RU" dirty="0">
              <a:solidFill>
                <a:srgbClr val="184A7C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699542"/>
            <a:ext cx="9007594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HelloPrinterFactory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HelloPrinter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instance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//если все поля объекта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HelloPrinter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getPrinter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HelloPrinter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temp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instance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temp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synchronized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instance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instance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temp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HelloPrinter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temp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655564"/>
          </a:xfrm>
        </p:spPr>
        <p:txBody>
          <a:bodyPr/>
          <a:lstStyle/>
          <a:p>
            <a:r>
              <a:rPr lang="en-US" altLang="ru-RU" dirty="0">
                <a:solidFill>
                  <a:srgbClr val="184A7C"/>
                </a:solidFill>
              </a:rPr>
              <a:t>Double-check locking</a:t>
            </a:r>
            <a:r>
              <a:rPr lang="ru-RU" altLang="ru-RU" dirty="0">
                <a:solidFill>
                  <a:srgbClr val="184A7C"/>
                </a:solidFill>
              </a:rPr>
              <a:t> </a:t>
            </a:r>
            <a:r>
              <a:rPr lang="en-US" dirty="0">
                <a:solidFill>
                  <a:srgbClr val="38B01C"/>
                </a:solidFill>
              </a:rPr>
              <a:t>@</a:t>
            </a:r>
            <a:r>
              <a:rPr lang="en-US" dirty="0" err="1">
                <a:solidFill>
                  <a:srgbClr val="38B01C"/>
                </a:solidFill>
              </a:rPr>
              <a:t>ThreadSafe</a:t>
            </a:r>
            <a:endParaRPr lang="ru-RU" altLang="ru-RU" dirty="0">
              <a:solidFill>
                <a:srgbClr val="184A7C"/>
              </a:solidFill>
            </a:endParaRP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627534"/>
            <a:ext cx="8208962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2"/>
                </a:solidFill>
                <a:latin typeface="+mn-lt"/>
                <a:cs typeface="+mn-cs"/>
              </a:rPr>
              <a:t>public </a:t>
            </a:r>
            <a:r>
              <a:rPr lang="en-US" sz="2000" dirty="0">
                <a:solidFill>
                  <a:schemeClr val="tx2"/>
                </a:solidFill>
                <a:latin typeface="+mn-lt"/>
                <a:cs typeface="+mn-cs"/>
              </a:rPr>
              <a:t>class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HelloPrinterFactory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+mn-lt"/>
                <a:cs typeface="+mn-cs"/>
              </a:rPr>
              <a:t>{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  <a:cs typeface="+mn-cs"/>
              </a:rPr>
              <a:t>    private </a:t>
            </a:r>
            <a:r>
              <a:rPr lang="en-US" sz="2000" dirty="0" err="1">
                <a:latin typeface="+mn-lt"/>
                <a:cs typeface="+mn-cs"/>
              </a:rPr>
              <a:t>int</a:t>
            </a:r>
            <a:r>
              <a:rPr lang="en-US" sz="2000" dirty="0">
                <a:latin typeface="+mn-lt"/>
                <a:cs typeface="+mn-cs"/>
              </a:rPr>
              <a:t> value</a:t>
            </a:r>
            <a:r>
              <a:rPr lang="en-US" sz="2000" dirty="0">
                <a:solidFill>
                  <a:schemeClr val="tx2"/>
                </a:solidFill>
                <a:latin typeface="+mn-lt"/>
                <a:cs typeface="+mn-cs"/>
              </a:rPr>
              <a:t>;  // </a:t>
            </a:r>
            <a:r>
              <a:rPr lang="ru-RU" sz="2000" dirty="0">
                <a:solidFill>
                  <a:schemeClr val="tx2"/>
                </a:solidFill>
                <a:latin typeface="+mn-lt"/>
                <a:cs typeface="+mn-cs"/>
              </a:rPr>
              <a:t>для 32 битных примитивов (</a:t>
            </a:r>
            <a:r>
              <a:rPr lang="ru-RU" sz="2000" dirty="0">
                <a:solidFill>
                  <a:srgbClr val="FF0000"/>
                </a:solidFill>
                <a:latin typeface="+mn-lt"/>
                <a:cs typeface="+mn-cs"/>
              </a:rPr>
              <a:t>не для 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+mn-cs"/>
              </a:rPr>
              <a:t>double </a:t>
            </a:r>
            <a:r>
              <a:rPr lang="ru-RU" sz="2000" dirty="0">
                <a:solidFill>
                  <a:srgbClr val="FF0000"/>
                </a:solidFill>
                <a:latin typeface="+mn-lt"/>
                <a:cs typeface="+mn-cs"/>
              </a:rPr>
              <a:t>и 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+mn-cs"/>
              </a:rPr>
              <a:t>long</a:t>
            </a:r>
            <a:r>
              <a:rPr lang="ru-RU" sz="2000" dirty="0">
                <a:solidFill>
                  <a:schemeClr val="tx2"/>
                </a:solidFill>
                <a:latin typeface="+mn-lt"/>
                <a:cs typeface="+mn-cs"/>
              </a:rPr>
              <a:t>)</a:t>
            </a:r>
            <a:endParaRPr lang="en-US" sz="2000" dirty="0">
              <a:solidFill>
                <a:schemeClr val="tx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tx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  <a:cs typeface="+mn-cs"/>
              </a:rPr>
              <a:t>    public </a:t>
            </a:r>
            <a:r>
              <a:rPr lang="en-US" sz="2000" dirty="0" err="1">
                <a:latin typeface="+mn-lt"/>
                <a:cs typeface="+mn-cs"/>
              </a:rPr>
              <a:t>int</a:t>
            </a:r>
            <a:r>
              <a:rPr lang="en-US" sz="2000" dirty="0">
                <a:latin typeface="+mn-lt"/>
                <a:cs typeface="+mn-cs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getValue</a:t>
            </a:r>
            <a:r>
              <a:rPr lang="en-US" sz="2000" dirty="0">
                <a:solidFill>
                  <a:schemeClr val="tx2"/>
                </a:solidFill>
                <a:latin typeface="+mn-lt"/>
                <a:cs typeface="+mn-cs"/>
              </a:rPr>
              <a:t>() </a:t>
            </a:r>
            <a:r>
              <a:rPr lang="en-US" sz="2000" dirty="0" smtClean="0">
                <a:solidFill>
                  <a:schemeClr val="tx2"/>
                </a:solidFill>
                <a:latin typeface="+mn-lt"/>
                <a:cs typeface="+mn-cs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      </a:t>
            </a:r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value = </a:t>
            </a:r>
            <a:r>
              <a:rPr lang="en-US" sz="2000" dirty="0" err="1" smtClean="0">
                <a:solidFill>
                  <a:schemeClr val="tx2"/>
                </a:solidFill>
              </a:rPr>
              <a:t>this.value</a:t>
            </a:r>
            <a:r>
              <a:rPr lang="en-US" sz="2000" dirty="0" smtClean="0">
                <a:solidFill>
                  <a:schemeClr val="tx2"/>
                </a:solidFill>
              </a:rPr>
              <a:t>;</a:t>
            </a:r>
            <a:endParaRPr lang="en-US" sz="2000" dirty="0">
              <a:solidFill>
                <a:schemeClr val="tx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  <a:cs typeface="+mn-cs"/>
              </a:rPr>
              <a:t>        if (</a:t>
            </a:r>
            <a:r>
              <a:rPr lang="en-US" sz="2000" dirty="0">
                <a:solidFill>
                  <a:srgbClr val="7030A0"/>
                </a:solidFill>
                <a:latin typeface="+mn-lt"/>
                <a:cs typeface="+mn-cs"/>
              </a:rPr>
              <a:t>value </a:t>
            </a:r>
            <a:r>
              <a:rPr lang="en-US" sz="2000" dirty="0">
                <a:solidFill>
                  <a:schemeClr val="tx2"/>
                </a:solidFill>
                <a:latin typeface="+mn-lt"/>
                <a:cs typeface="+mn-cs"/>
              </a:rPr>
              <a:t>== null)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  <a:cs typeface="+mn-cs"/>
              </a:rPr>
              <a:t>            synchronized </a:t>
            </a:r>
            <a:r>
              <a:rPr lang="en-US" sz="2000" dirty="0">
                <a:latin typeface="+mn-lt"/>
                <a:cs typeface="+mn-cs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+mn-lt"/>
                <a:cs typeface="+mn-cs"/>
              </a:rPr>
              <a:t>this</a:t>
            </a:r>
            <a:r>
              <a:rPr lang="en-US" sz="2000" dirty="0">
                <a:latin typeface="+mn-lt"/>
                <a:cs typeface="+mn-cs"/>
              </a:rPr>
              <a:t>)</a:t>
            </a:r>
            <a:r>
              <a:rPr lang="en-US" sz="2000" dirty="0">
                <a:solidFill>
                  <a:schemeClr val="tx2"/>
                </a:solidFill>
                <a:latin typeface="+mn-lt"/>
                <a:cs typeface="+mn-cs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  <a:cs typeface="+mn-cs"/>
              </a:rPr>
              <a:t>                if </a:t>
            </a:r>
            <a:r>
              <a:rPr lang="en-US" sz="2000" dirty="0" smtClean="0">
                <a:solidFill>
                  <a:schemeClr val="tx2"/>
                </a:solidFill>
                <a:latin typeface="+mn-lt"/>
                <a:cs typeface="+mn-cs"/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  <a:latin typeface="+mn-lt"/>
                <a:cs typeface="+mn-cs"/>
              </a:rPr>
              <a:t>this.value</a:t>
            </a:r>
            <a:r>
              <a:rPr lang="en-US" sz="2000" dirty="0" smtClean="0">
                <a:solidFill>
                  <a:srgbClr val="7030A0"/>
                </a:solidFill>
                <a:latin typeface="+mn-lt"/>
                <a:cs typeface="+mn-cs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+mn-lt"/>
                <a:cs typeface="+mn-cs"/>
              </a:rPr>
              <a:t>== 0)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	     </a:t>
            </a:r>
            <a:r>
              <a:rPr lang="en-US" sz="2000" dirty="0" smtClean="0">
                <a:solidFill>
                  <a:schemeClr val="tx2"/>
                </a:solidFill>
              </a:rPr>
              <a:t>value = </a:t>
            </a:r>
            <a:r>
              <a:rPr lang="en-US" sz="2000" dirty="0" err="1" smtClean="0">
                <a:solidFill>
                  <a:schemeClr val="tx2"/>
                </a:solidFill>
              </a:rPr>
              <a:t>this.</a:t>
            </a:r>
            <a:r>
              <a:rPr lang="en-US" sz="2000" dirty="0" err="1" smtClean="0">
                <a:solidFill>
                  <a:srgbClr val="7030A0"/>
                </a:solidFill>
              </a:rPr>
              <a:t>value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=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compute()</a:t>
            </a:r>
            <a:r>
              <a:rPr lang="en-US" sz="2000" dirty="0">
                <a:solidFill>
                  <a:srgbClr val="7030A0"/>
                </a:solidFill>
              </a:rPr>
              <a:t>;</a:t>
            </a:r>
            <a:endParaRPr lang="en-US" sz="2000" dirty="0">
              <a:solidFill>
                <a:schemeClr val="tx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  <a:cs typeface="+mn-cs"/>
              </a:rPr>
              <a:t>           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  <a:cs typeface="+mn-cs"/>
              </a:rPr>
              <a:t>       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  <a:cs typeface="+mn-cs"/>
              </a:rPr>
              <a:t>        </a:t>
            </a:r>
            <a:r>
              <a:rPr lang="en-US" sz="2000" dirty="0" smtClean="0">
                <a:solidFill>
                  <a:schemeClr val="tx2"/>
                </a:solidFill>
                <a:latin typeface="+mn-lt"/>
                <a:cs typeface="+mn-cs"/>
              </a:rPr>
              <a:t>}</a:t>
            </a:r>
            <a:endParaRPr lang="en-US" sz="2000" dirty="0">
              <a:solidFill>
                <a:schemeClr val="tx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  <a:cs typeface="+mn-cs"/>
              </a:rPr>
              <a:t>        return </a:t>
            </a:r>
            <a:r>
              <a:rPr lang="en-US" sz="2000" dirty="0">
                <a:solidFill>
                  <a:srgbClr val="7030A0"/>
                </a:solidFill>
                <a:latin typeface="+mn-lt"/>
                <a:cs typeface="+mn-cs"/>
              </a:rPr>
              <a:t>value</a:t>
            </a:r>
            <a:r>
              <a:rPr lang="en-US" sz="2000" dirty="0">
                <a:solidFill>
                  <a:schemeClr val="tx2"/>
                </a:solidFill>
                <a:latin typeface="+mn-lt"/>
                <a:cs typeface="+mn-cs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  <a:cs typeface="+mn-cs"/>
              </a:rPr>
              <a:t>    }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+mn-lt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53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655564"/>
          </a:xfrm>
        </p:spPr>
        <p:txBody>
          <a:bodyPr/>
          <a:lstStyle/>
          <a:p>
            <a:r>
              <a:rPr lang="ru-RU" altLang="ru-RU" dirty="0" smtClean="0">
                <a:solidFill>
                  <a:srgbClr val="184A7C"/>
                </a:solidFill>
              </a:rPr>
              <a:t>статическая инициализация </a:t>
            </a:r>
            <a:r>
              <a:rPr lang="en-US" dirty="0">
                <a:solidFill>
                  <a:srgbClr val="38B01C"/>
                </a:solidFill>
              </a:rPr>
              <a:t>@</a:t>
            </a:r>
            <a:r>
              <a:rPr lang="en-US" dirty="0" err="1" smtClean="0">
                <a:solidFill>
                  <a:srgbClr val="38B01C"/>
                </a:solidFill>
              </a:rPr>
              <a:t>ThreadSafe</a:t>
            </a:r>
            <a:endParaRPr lang="ru-RU" altLang="ru-RU" dirty="0">
              <a:solidFill>
                <a:srgbClr val="184A7C"/>
              </a:solidFill>
            </a:endParaRP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915566"/>
            <a:ext cx="8208962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tx2"/>
                </a:solidFill>
                <a:latin typeface="+mn-lt"/>
                <a:cs typeface="+mn-cs"/>
              </a:rPr>
              <a:t>public 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class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HelloPrinterFactory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{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   private static final </a:t>
            </a:r>
            <a:r>
              <a:rPr lang="en-US" sz="2200" dirty="0" err="1">
                <a:solidFill>
                  <a:schemeClr val="tx2"/>
                </a:solidFill>
                <a:latin typeface="+mn-lt"/>
                <a:cs typeface="+mn-cs"/>
              </a:rPr>
              <a:t>HelloPrinter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+mn-lt"/>
                <a:cs typeface="+mn-cs"/>
              </a:rPr>
              <a:t>instance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= new </a:t>
            </a:r>
            <a:r>
              <a:rPr lang="en-US" sz="2200" dirty="0" err="1">
                <a:solidFill>
                  <a:schemeClr val="tx2"/>
                </a:solidFill>
                <a:latin typeface="+mn-lt"/>
                <a:cs typeface="+mn-cs"/>
              </a:rPr>
              <a:t>HelloPrinter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   public </a:t>
            </a:r>
            <a:r>
              <a:rPr lang="en-US" sz="2200" dirty="0" err="1">
                <a:latin typeface="+mn-lt"/>
                <a:cs typeface="+mn-cs"/>
              </a:rPr>
              <a:t>HelloPrinter</a:t>
            </a:r>
            <a:r>
              <a:rPr lang="en-US" sz="2200" dirty="0">
                <a:latin typeface="+mn-lt"/>
                <a:cs typeface="+mn-cs"/>
              </a:rPr>
              <a:t>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getInstance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         return </a:t>
            </a:r>
            <a:r>
              <a:rPr lang="en-US" sz="2200" dirty="0">
                <a:solidFill>
                  <a:srgbClr val="7030A0"/>
                </a:solidFill>
                <a:latin typeface="+mn-lt"/>
                <a:cs typeface="+mn-cs"/>
              </a:rPr>
              <a:t>instance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;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200" dirty="0">
                <a:solidFill>
                  <a:schemeClr val="tx2"/>
                </a:solidFill>
                <a:latin typeface="+mn-lt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53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107504" y="80045"/>
            <a:ext cx="8434984" cy="1264962"/>
          </a:xfrm>
        </p:spPr>
        <p:txBody>
          <a:bodyPr/>
          <a:lstStyle/>
          <a:p>
            <a:r>
              <a:rPr lang="ru-RU" altLang="ru-RU" dirty="0" smtClean="0">
                <a:solidFill>
                  <a:srgbClr val="184A7C"/>
                </a:solidFill>
              </a:rPr>
              <a:t>Лучший способ Ленивой инициализации </a:t>
            </a:r>
            <a:r>
              <a:rPr lang="en-US" dirty="0">
                <a:solidFill>
                  <a:srgbClr val="38B01C"/>
                </a:solidFill>
              </a:rPr>
              <a:t>@</a:t>
            </a:r>
            <a:r>
              <a:rPr lang="en-US" dirty="0" err="1">
                <a:solidFill>
                  <a:srgbClr val="38B01C"/>
                </a:solidFill>
              </a:rPr>
              <a:t>ThreadSafe</a:t>
            </a:r>
            <a:endParaRPr lang="ru-RU" altLang="ru-RU" dirty="0">
              <a:solidFill>
                <a:srgbClr val="184A7C"/>
              </a:solidFill>
            </a:endParaRPr>
          </a:p>
          <a:p>
            <a:endParaRPr lang="ru-RU" altLang="ru-RU" dirty="0" smtClean="0">
              <a:solidFill>
                <a:srgbClr val="184A7C"/>
              </a:solidFill>
            </a:endParaRP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717540"/>
            <a:ext cx="8208962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tx2"/>
                </a:solidFill>
              </a:rPr>
              <a:t>public </a:t>
            </a:r>
            <a:r>
              <a:rPr lang="en-US" sz="2200" dirty="0">
                <a:solidFill>
                  <a:schemeClr val="tx2"/>
                </a:solidFill>
              </a:rPr>
              <a:t>class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HelloPrinterFactory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{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</a:rPr>
              <a:t>    private static class Holder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</a:rPr>
              <a:t>        private static final </a:t>
            </a:r>
            <a:r>
              <a:rPr lang="en-US" sz="2200" dirty="0" err="1">
                <a:solidFill>
                  <a:schemeClr val="tx2"/>
                </a:solidFill>
              </a:rPr>
              <a:t>HelloPrinter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>
                <a:solidFill>
                  <a:srgbClr val="7030A0"/>
                </a:solidFill>
              </a:rPr>
              <a:t>instance</a:t>
            </a:r>
            <a:r>
              <a:rPr lang="en-US" sz="2200" dirty="0">
                <a:solidFill>
                  <a:schemeClr val="tx2"/>
                </a:solidFill>
              </a:rPr>
              <a:t> = new </a:t>
            </a:r>
            <a:r>
              <a:rPr lang="en-US" sz="2200" dirty="0" err="1">
                <a:solidFill>
                  <a:schemeClr val="tx2"/>
                </a:solidFill>
              </a:rPr>
              <a:t>HelloPrinter</a:t>
            </a:r>
            <a:r>
              <a:rPr lang="en-US" sz="2200" dirty="0">
                <a:solidFill>
                  <a:schemeClr val="tx2"/>
                </a:solidFill>
              </a:rPr>
              <a:t>();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</a:rPr>
              <a:t>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2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</a:rPr>
              <a:t>    public </a:t>
            </a:r>
            <a:r>
              <a:rPr lang="en-US" sz="2200" dirty="0" err="1"/>
              <a:t>HelloPrinter</a:t>
            </a:r>
            <a:r>
              <a:rPr lang="en-US" sz="2200" dirty="0"/>
              <a:t>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getInstance</a:t>
            </a:r>
            <a:r>
              <a:rPr lang="en-US" sz="2200" dirty="0">
                <a:solidFill>
                  <a:schemeClr val="tx2"/>
                </a:solidFill>
              </a:rPr>
              <a:t>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</a:rPr>
              <a:t>          return </a:t>
            </a:r>
            <a:r>
              <a:rPr lang="en-US" sz="2200" dirty="0" err="1">
                <a:solidFill>
                  <a:schemeClr val="tx2"/>
                </a:solidFill>
              </a:rPr>
              <a:t>Holder.</a:t>
            </a:r>
            <a:r>
              <a:rPr lang="en-US" sz="2200" i="1" dirty="0" err="1">
                <a:solidFill>
                  <a:srgbClr val="7030A0"/>
                </a:solidFill>
              </a:rPr>
              <a:t>instance</a:t>
            </a:r>
            <a:r>
              <a:rPr lang="en-US" sz="2200" dirty="0">
                <a:solidFill>
                  <a:schemeClr val="tx2"/>
                </a:solidFill>
              </a:rPr>
              <a:t>;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2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53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655564"/>
          </a:xfrm>
        </p:spPr>
        <p:txBody>
          <a:bodyPr/>
          <a:lstStyle/>
          <a:p>
            <a:r>
              <a:rPr lang="en-US" altLang="ru-RU" dirty="0" smtClean="0">
                <a:solidFill>
                  <a:srgbClr val="184A7C"/>
                </a:solidFill>
              </a:rPr>
              <a:t>Immutable </a:t>
            </a:r>
            <a:r>
              <a:rPr lang="ru-RU" altLang="ru-RU" dirty="0" smtClean="0">
                <a:solidFill>
                  <a:srgbClr val="184A7C"/>
                </a:solidFill>
              </a:rPr>
              <a:t>объекты</a:t>
            </a:r>
            <a:endParaRPr lang="ru-RU" altLang="ru-RU" dirty="0">
              <a:solidFill>
                <a:srgbClr val="184A7C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987574"/>
            <a:ext cx="85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200" dirty="0">
                <a:solidFill>
                  <a:schemeClr val="tx2"/>
                </a:solidFill>
              </a:rPr>
              <a:t>Ни </a:t>
            </a:r>
            <a:r>
              <a:rPr lang="en-US" sz="2200" dirty="0">
                <a:solidFill>
                  <a:schemeClr val="tx2"/>
                </a:solidFill>
              </a:rPr>
              <a:t>Java Memory Model, </a:t>
            </a:r>
            <a:r>
              <a:rPr lang="ru-RU" sz="2200" dirty="0">
                <a:solidFill>
                  <a:schemeClr val="tx2"/>
                </a:solidFill>
              </a:rPr>
              <a:t>ни </a:t>
            </a:r>
            <a:r>
              <a:rPr lang="en-US" sz="2200" dirty="0">
                <a:solidFill>
                  <a:schemeClr val="tx2"/>
                </a:solidFill>
              </a:rPr>
              <a:t>Java language specification </a:t>
            </a:r>
            <a:r>
              <a:rPr lang="ru-RU" sz="2200" dirty="0">
                <a:solidFill>
                  <a:schemeClr val="tx2"/>
                </a:solidFill>
              </a:rPr>
              <a:t>не дают определения </a:t>
            </a:r>
            <a:r>
              <a:rPr lang="en-US" sz="2200" dirty="0">
                <a:solidFill>
                  <a:schemeClr val="tx2"/>
                </a:solidFill>
              </a:rPr>
              <a:t>immutable.</a:t>
            </a:r>
            <a:endParaRPr lang="ru-RU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655564"/>
          </a:xfrm>
        </p:spPr>
        <p:txBody>
          <a:bodyPr/>
          <a:lstStyle/>
          <a:p>
            <a:r>
              <a:rPr lang="en-US" altLang="ru-RU" dirty="0" smtClean="0">
                <a:solidFill>
                  <a:srgbClr val="184A7C"/>
                </a:solidFill>
              </a:rPr>
              <a:t>Immutable </a:t>
            </a:r>
            <a:r>
              <a:rPr lang="ru-RU" altLang="ru-RU" dirty="0" smtClean="0">
                <a:solidFill>
                  <a:srgbClr val="184A7C"/>
                </a:solidFill>
              </a:rPr>
              <a:t>ли</a:t>
            </a:r>
            <a:r>
              <a:rPr lang="en-US" altLang="ru-RU" dirty="0" smtClean="0">
                <a:solidFill>
                  <a:srgbClr val="184A7C"/>
                </a:solidFill>
              </a:rPr>
              <a:t> </a:t>
            </a:r>
            <a:r>
              <a:rPr lang="ru-RU" altLang="ru-RU" dirty="0" smtClean="0">
                <a:solidFill>
                  <a:srgbClr val="184A7C"/>
                </a:solidFill>
              </a:rPr>
              <a:t>объекты данного класса</a:t>
            </a:r>
            <a:r>
              <a:rPr lang="en-US" altLang="ru-RU" dirty="0" smtClean="0">
                <a:solidFill>
                  <a:srgbClr val="184A7C"/>
                </a:solidFill>
              </a:rPr>
              <a:t>?</a:t>
            </a:r>
            <a:endParaRPr lang="ru-RU" altLang="ru-RU" dirty="0">
              <a:solidFill>
                <a:srgbClr val="184A7C"/>
              </a:solidFill>
            </a:endParaRP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627534"/>
            <a:ext cx="8208962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public final class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Person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  private final </a:t>
            </a:r>
            <a:r>
              <a:rPr lang="en-US" sz="2200" dirty="0" err="1">
                <a:solidFill>
                  <a:schemeClr val="tx2"/>
                </a:solidFill>
                <a:latin typeface="+mn-lt"/>
                <a:cs typeface="+mn-cs"/>
              </a:rPr>
              <a:t>int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+mn-lt"/>
                <a:cs typeface="+mn-cs"/>
              </a:rPr>
              <a:t>age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  private final String </a:t>
            </a:r>
            <a:r>
              <a:rPr lang="en-US" sz="2200" dirty="0">
                <a:solidFill>
                  <a:srgbClr val="7030A0"/>
                </a:solidFill>
                <a:latin typeface="+mn-lt"/>
                <a:cs typeface="+mn-cs"/>
              </a:rPr>
              <a:t>name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   public Person(</a:t>
            </a:r>
            <a:r>
              <a:rPr lang="en-US" sz="2200" dirty="0" err="1">
                <a:solidFill>
                  <a:schemeClr val="tx2"/>
                </a:solidFill>
                <a:latin typeface="+mn-lt"/>
                <a:cs typeface="+mn-cs"/>
              </a:rPr>
              <a:t>int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age, String name)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       </a:t>
            </a:r>
            <a:r>
              <a:rPr lang="en-US" sz="2200" dirty="0" err="1">
                <a:solidFill>
                  <a:schemeClr val="tx2"/>
                </a:solidFill>
                <a:latin typeface="+mn-lt"/>
                <a:cs typeface="+mn-cs"/>
              </a:rPr>
              <a:t>this.</a:t>
            </a:r>
            <a:r>
              <a:rPr lang="en-US" sz="2200" dirty="0" err="1">
                <a:solidFill>
                  <a:srgbClr val="7030A0"/>
                </a:solidFill>
                <a:latin typeface="+mn-lt"/>
                <a:cs typeface="+mn-cs"/>
              </a:rPr>
              <a:t>age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= age;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       this.</a:t>
            </a:r>
            <a:r>
              <a:rPr lang="en-US" sz="2200" dirty="0">
                <a:solidFill>
                  <a:srgbClr val="7030A0"/>
                </a:solidFill>
                <a:latin typeface="+mn-lt"/>
                <a:cs typeface="+mn-cs"/>
              </a:rPr>
              <a:t>name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= name;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   public </a:t>
            </a:r>
            <a:r>
              <a:rPr lang="en-US" sz="2200" dirty="0" err="1">
                <a:solidFill>
                  <a:schemeClr val="tx2"/>
                </a:solidFill>
                <a:latin typeface="+mn-lt"/>
                <a:cs typeface="+mn-cs"/>
              </a:rPr>
              <a:t>int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getAge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() </a:t>
            </a:r>
            <a:r>
              <a:rPr lang="en-US" sz="2200" dirty="0" smtClean="0">
                <a:solidFill>
                  <a:schemeClr val="tx2"/>
                </a:solidFill>
                <a:latin typeface="+mn-lt"/>
                <a:cs typeface="+mn-cs"/>
              </a:rPr>
              <a:t>{ 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return </a:t>
            </a:r>
            <a:r>
              <a:rPr lang="en-US" sz="2200" dirty="0">
                <a:solidFill>
                  <a:srgbClr val="7030A0"/>
                </a:solidFill>
                <a:latin typeface="+mn-lt"/>
                <a:cs typeface="+mn-cs"/>
              </a:rPr>
              <a:t>age</a:t>
            </a:r>
            <a:r>
              <a:rPr lang="en-US" sz="2200" dirty="0" smtClean="0">
                <a:solidFill>
                  <a:schemeClr val="tx2"/>
                </a:solidFill>
                <a:latin typeface="+mn-lt"/>
                <a:cs typeface="+mn-cs"/>
              </a:rPr>
              <a:t>; 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   public String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getName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() </a:t>
            </a:r>
            <a:r>
              <a:rPr lang="en-US" sz="2200" dirty="0" smtClean="0">
                <a:solidFill>
                  <a:schemeClr val="tx2"/>
                </a:solidFill>
                <a:latin typeface="+mn-lt"/>
                <a:cs typeface="+mn-cs"/>
              </a:rPr>
              <a:t>{</a:t>
            </a:r>
            <a:r>
              <a:rPr lang="ru-RU" sz="2200" dirty="0" smtClean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200" dirty="0" smtClean="0">
                <a:solidFill>
                  <a:schemeClr val="tx2"/>
                </a:solidFill>
                <a:latin typeface="+mn-lt"/>
                <a:cs typeface="+mn-cs"/>
              </a:rPr>
              <a:t>return </a:t>
            </a:r>
            <a:r>
              <a:rPr lang="en-US" sz="2200" dirty="0">
                <a:solidFill>
                  <a:srgbClr val="7030A0"/>
                </a:solidFill>
                <a:latin typeface="+mn-lt"/>
                <a:cs typeface="+mn-cs"/>
              </a:rPr>
              <a:t>name</a:t>
            </a:r>
            <a:r>
              <a:rPr lang="en-US" sz="2200" dirty="0" smtClean="0">
                <a:solidFill>
                  <a:schemeClr val="tx2"/>
                </a:solidFill>
                <a:latin typeface="+mn-lt"/>
                <a:cs typeface="+mn-cs"/>
              </a:rPr>
              <a:t>;}</a:t>
            </a:r>
            <a:endParaRPr lang="en-US" sz="2200" dirty="0">
              <a:solidFill>
                <a:schemeClr val="tx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53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ru-RU" altLang="ru-RU" dirty="0">
                <a:solidFill>
                  <a:srgbClr val="184A7C"/>
                </a:solidFill>
              </a:rPr>
              <a:t>Зачем нужна </a:t>
            </a:r>
            <a:r>
              <a:rPr lang="en-US" altLang="ru-RU" dirty="0">
                <a:solidFill>
                  <a:srgbClr val="184A7C"/>
                </a:solidFill>
              </a:rPr>
              <a:t>JMM?</a:t>
            </a:r>
            <a:endParaRPr lang="ru-RU" altLang="ru-RU" dirty="0">
              <a:solidFill>
                <a:srgbClr val="184A7C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1140589"/>
            <a:ext cx="86409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2200" dirty="0">
                <a:solidFill>
                  <a:srgbClr val="002060"/>
                </a:solidFill>
              </a:rPr>
              <a:t>Описывает как потоки взаимодействуют через память</a:t>
            </a:r>
            <a:r>
              <a:rPr lang="en-US" altLang="ru-RU" sz="2200" dirty="0">
                <a:solidFill>
                  <a:srgbClr val="002060"/>
                </a:solidFill>
              </a:rPr>
              <a:t>. </a:t>
            </a:r>
            <a:r>
              <a:rPr lang="ru-RU" altLang="ru-RU" sz="2200" dirty="0">
                <a:solidFill>
                  <a:srgbClr val="002060"/>
                </a:solidFill>
              </a:rPr>
              <a:t>Когда изменения, сделанные одним потоком</a:t>
            </a:r>
            <a:r>
              <a:rPr lang="en-US" altLang="ru-RU" sz="2200" dirty="0">
                <a:solidFill>
                  <a:srgbClr val="002060"/>
                </a:solidFill>
              </a:rPr>
              <a:t>,</a:t>
            </a:r>
            <a:r>
              <a:rPr lang="ru-RU" altLang="ru-RU" sz="2200" dirty="0">
                <a:solidFill>
                  <a:srgbClr val="002060"/>
                </a:solidFill>
              </a:rPr>
              <a:t> будут</a:t>
            </a:r>
            <a:r>
              <a:rPr lang="en-US" altLang="ru-RU" sz="2200" dirty="0">
                <a:solidFill>
                  <a:srgbClr val="002060"/>
                </a:solidFill>
              </a:rPr>
              <a:t> </a:t>
            </a:r>
            <a:r>
              <a:rPr lang="ru-RU" altLang="ru-RU" sz="2200" dirty="0">
                <a:solidFill>
                  <a:srgbClr val="002060"/>
                </a:solidFill>
              </a:rPr>
              <a:t>видны другому</a:t>
            </a:r>
            <a:endParaRPr lang="en-US" altLang="ru-RU" sz="2200" dirty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</a:pPr>
            <a:endParaRPr lang="ru-RU" altLang="ru-RU" sz="22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2200" dirty="0">
                <a:solidFill>
                  <a:srgbClr val="002060"/>
                </a:solidFill>
              </a:rPr>
              <a:t>Описывает корректное поведение программы в многопоточной среде на различных архитектурах с различными </a:t>
            </a:r>
            <a:r>
              <a:rPr lang="en-US" altLang="ru-RU" sz="2200" dirty="0">
                <a:solidFill>
                  <a:srgbClr val="002060"/>
                </a:solidFill>
              </a:rPr>
              <a:t>hardware memory model</a:t>
            </a:r>
            <a:endParaRPr lang="ru-RU" altLang="ru-RU" sz="2200" dirty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</a:pPr>
            <a:endParaRPr lang="en-US" altLang="ru-RU" sz="22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2200" dirty="0">
                <a:solidFill>
                  <a:srgbClr val="002060"/>
                </a:solidFill>
              </a:rPr>
              <a:t>Описывает работу с </a:t>
            </a:r>
            <a:r>
              <a:rPr lang="en-US" altLang="ru-RU" sz="2200" dirty="0">
                <a:solidFill>
                  <a:schemeClr val="tx2"/>
                </a:solidFill>
              </a:rPr>
              <a:t>shared variables</a:t>
            </a:r>
            <a:endParaRPr lang="ru-RU" altLang="ru-RU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655564"/>
          </a:xfrm>
        </p:spPr>
        <p:txBody>
          <a:bodyPr/>
          <a:lstStyle/>
          <a:p>
            <a:r>
              <a:rPr lang="en-US" altLang="ru-RU" dirty="0" smtClean="0">
                <a:solidFill>
                  <a:srgbClr val="184A7C"/>
                </a:solidFill>
              </a:rPr>
              <a:t>Immutable </a:t>
            </a:r>
            <a:r>
              <a:rPr lang="ru-RU" altLang="ru-RU" dirty="0" smtClean="0">
                <a:solidFill>
                  <a:srgbClr val="184A7C"/>
                </a:solidFill>
              </a:rPr>
              <a:t>ли</a:t>
            </a:r>
            <a:r>
              <a:rPr lang="en-US" altLang="ru-RU" dirty="0" smtClean="0">
                <a:solidFill>
                  <a:srgbClr val="184A7C"/>
                </a:solidFill>
              </a:rPr>
              <a:t> </a:t>
            </a:r>
            <a:r>
              <a:rPr lang="ru-RU" altLang="ru-RU" dirty="0" smtClean="0">
                <a:solidFill>
                  <a:srgbClr val="184A7C"/>
                </a:solidFill>
              </a:rPr>
              <a:t>объекты данного класса</a:t>
            </a:r>
            <a:r>
              <a:rPr lang="en-US" altLang="ru-RU" dirty="0" smtClean="0">
                <a:solidFill>
                  <a:srgbClr val="184A7C"/>
                </a:solidFill>
              </a:rPr>
              <a:t>?</a:t>
            </a:r>
            <a:endParaRPr lang="ru-RU" altLang="ru-RU" dirty="0">
              <a:solidFill>
                <a:srgbClr val="184A7C"/>
              </a:solidFill>
            </a:endParaRP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627534"/>
            <a:ext cx="8208962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public final class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Person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  private final </a:t>
            </a:r>
            <a:r>
              <a:rPr lang="en-US" sz="2200" dirty="0" err="1">
                <a:solidFill>
                  <a:schemeClr val="tx2"/>
                </a:solidFill>
                <a:latin typeface="+mn-lt"/>
                <a:cs typeface="+mn-cs"/>
              </a:rPr>
              <a:t>int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+mn-lt"/>
                <a:cs typeface="+mn-cs"/>
              </a:rPr>
              <a:t>age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  private final String </a:t>
            </a:r>
            <a:r>
              <a:rPr lang="en-US" sz="2200" dirty="0">
                <a:solidFill>
                  <a:srgbClr val="7030A0"/>
                </a:solidFill>
                <a:latin typeface="+mn-lt"/>
                <a:cs typeface="+mn-cs"/>
              </a:rPr>
              <a:t>name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   public Person(</a:t>
            </a:r>
            <a:r>
              <a:rPr lang="en-US" sz="2200" dirty="0" err="1">
                <a:solidFill>
                  <a:schemeClr val="tx2"/>
                </a:solidFill>
                <a:latin typeface="+mn-lt"/>
                <a:cs typeface="+mn-cs"/>
              </a:rPr>
              <a:t>int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age, String name)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       </a:t>
            </a:r>
            <a:r>
              <a:rPr lang="en-US" sz="2200" dirty="0" err="1">
                <a:solidFill>
                  <a:schemeClr val="tx2"/>
                </a:solidFill>
                <a:latin typeface="+mn-lt"/>
                <a:cs typeface="+mn-cs"/>
              </a:rPr>
              <a:t>this.</a:t>
            </a:r>
            <a:r>
              <a:rPr lang="en-US" sz="2200" dirty="0" err="1">
                <a:solidFill>
                  <a:srgbClr val="7030A0"/>
                </a:solidFill>
                <a:latin typeface="+mn-lt"/>
                <a:cs typeface="+mn-cs"/>
              </a:rPr>
              <a:t>age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= age;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       this.</a:t>
            </a:r>
            <a:r>
              <a:rPr lang="en-US" sz="2200" dirty="0">
                <a:solidFill>
                  <a:srgbClr val="7030A0"/>
                </a:solidFill>
                <a:latin typeface="+mn-lt"/>
                <a:cs typeface="+mn-cs"/>
              </a:rPr>
              <a:t>name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= name;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tx2"/>
                </a:solidFill>
                <a:latin typeface="+mn-lt"/>
                <a:cs typeface="+mn-cs"/>
              </a:rPr>
              <a:t>}</a:t>
            </a:r>
            <a:endParaRPr lang="en-US" sz="22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3819693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2"/>
                </a:solidFill>
              </a:rPr>
              <a:t>final </a:t>
            </a:r>
            <a:r>
              <a:rPr lang="ru-RU" sz="2400" dirty="0">
                <a:solidFill>
                  <a:schemeClr val="tx2"/>
                </a:solidFill>
              </a:rPr>
              <a:t>поля объекта будут корректно инициализированы до возвращения ссылки на конструируемый объект и видны всем потокам.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655564"/>
          </a:xfrm>
        </p:spPr>
        <p:txBody>
          <a:bodyPr/>
          <a:lstStyle/>
          <a:p>
            <a:r>
              <a:rPr lang="ru-RU" altLang="ru-RU" dirty="0" smtClean="0">
                <a:solidFill>
                  <a:srgbClr val="184A7C"/>
                </a:solidFill>
              </a:rPr>
              <a:t>А что если поле </a:t>
            </a:r>
            <a:r>
              <a:rPr lang="en-US" altLang="ru-RU" dirty="0" smtClean="0">
                <a:solidFill>
                  <a:srgbClr val="184A7C"/>
                </a:solidFill>
              </a:rPr>
              <a:t>final</a:t>
            </a:r>
            <a:r>
              <a:rPr lang="ru-RU" altLang="ru-RU" dirty="0" smtClean="0">
                <a:solidFill>
                  <a:srgbClr val="184A7C"/>
                </a:solidFill>
              </a:rPr>
              <a:t>, но его состояние не </a:t>
            </a:r>
            <a:r>
              <a:rPr lang="en-US" altLang="ru-RU" dirty="0" smtClean="0">
                <a:solidFill>
                  <a:srgbClr val="184A7C"/>
                </a:solidFill>
              </a:rPr>
              <a:t>final?</a:t>
            </a:r>
            <a:endParaRPr lang="ru-RU" altLang="ru-RU" dirty="0">
              <a:solidFill>
                <a:srgbClr val="184A7C"/>
              </a:solidFill>
            </a:endParaRP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27534"/>
            <a:ext cx="8208962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</a:rPr>
              <a:t>public final class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Corporation</a:t>
            </a:r>
            <a:r>
              <a:rPr lang="en-US" sz="2200" dirty="0">
                <a:solidFill>
                  <a:schemeClr val="tx2"/>
                </a:solidFill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</a:rPr>
              <a:t>    private final Set&lt;String&gt; </a:t>
            </a:r>
            <a:r>
              <a:rPr lang="en-US" sz="2200" dirty="0">
                <a:solidFill>
                  <a:srgbClr val="7030A0"/>
                </a:solidFill>
              </a:rPr>
              <a:t>employees</a:t>
            </a:r>
            <a:r>
              <a:rPr lang="en-US" sz="2200" dirty="0">
                <a:solidFill>
                  <a:schemeClr val="tx2"/>
                </a:solidFill>
              </a:rPr>
              <a:t>= new </a:t>
            </a:r>
            <a:r>
              <a:rPr lang="en-US" sz="2200" dirty="0" err="1">
                <a:solidFill>
                  <a:schemeClr val="tx2"/>
                </a:solidFill>
              </a:rPr>
              <a:t>HashSet</a:t>
            </a:r>
            <a:r>
              <a:rPr lang="en-US" sz="2200" dirty="0">
                <a:solidFill>
                  <a:schemeClr val="tx2"/>
                </a:solidFill>
              </a:rPr>
              <a:t>&lt;String&gt;();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2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</a:rPr>
              <a:t>    public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Corporation</a:t>
            </a:r>
            <a:r>
              <a:rPr lang="en-US" sz="2200" dirty="0">
                <a:solidFill>
                  <a:schemeClr val="tx2"/>
                </a:solidFill>
              </a:rPr>
              <a:t> 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</a:rPr>
              <a:t>        </a:t>
            </a:r>
            <a:r>
              <a:rPr lang="en-US" sz="2200" dirty="0" err="1">
                <a:solidFill>
                  <a:srgbClr val="7030A0"/>
                </a:solidFill>
              </a:rPr>
              <a:t>employees</a:t>
            </a:r>
            <a:r>
              <a:rPr lang="en-US" sz="2200" dirty="0" err="1">
                <a:solidFill>
                  <a:schemeClr val="tx2"/>
                </a:solidFill>
              </a:rPr>
              <a:t>.add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>
                <a:solidFill>
                  <a:srgbClr val="38B01C"/>
                </a:solidFill>
              </a:rPr>
              <a:t>“Alex"</a:t>
            </a:r>
            <a:r>
              <a:rPr lang="en-US" sz="2200" dirty="0">
                <a:solidFill>
                  <a:schemeClr val="tx2"/>
                </a:solidFill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</a:rPr>
              <a:t>        </a:t>
            </a:r>
            <a:r>
              <a:rPr lang="en-US" sz="2200" dirty="0" err="1">
                <a:solidFill>
                  <a:srgbClr val="7030A0"/>
                </a:solidFill>
              </a:rPr>
              <a:t>employees</a:t>
            </a:r>
            <a:r>
              <a:rPr lang="en-US" sz="2200" dirty="0" err="1">
                <a:solidFill>
                  <a:schemeClr val="tx2"/>
                </a:solidFill>
              </a:rPr>
              <a:t>.add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>
                <a:solidFill>
                  <a:srgbClr val="38B01C"/>
                </a:solidFill>
              </a:rPr>
              <a:t>“Ben"</a:t>
            </a:r>
            <a:r>
              <a:rPr lang="en-US" sz="2200" dirty="0">
                <a:solidFill>
                  <a:schemeClr val="tx2"/>
                </a:solidFill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2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</a:rPr>
              <a:t>    public </a:t>
            </a:r>
            <a:r>
              <a:rPr lang="en-US" sz="2200" dirty="0" err="1">
                <a:solidFill>
                  <a:schemeClr val="tx2"/>
                </a:solidFill>
              </a:rPr>
              <a:t>boolean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isEmployee</a:t>
            </a:r>
            <a:r>
              <a:rPr lang="en-US" sz="2200" dirty="0">
                <a:solidFill>
                  <a:schemeClr val="tx2"/>
                </a:solidFill>
              </a:rPr>
              <a:t>(String name)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</a:rPr>
              <a:t>        return </a:t>
            </a:r>
            <a:r>
              <a:rPr lang="en-US" sz="2200" dirty="0" err="1">
                <a:solidFill>
                  <a:srgbClr val="7030A0"/>
                </a:solidFill>
              </a:rPr>
              <a:t>employees</a:t>
            </a:r>
            <a:r>
              <a:rPr lang="en-US" sz="2200" dirty="0" err="1">
                <a:solidFill>
                  <a:schemeClr val="tx2"/>
                </a:solidFill>
              </a:rPr>
              <a:t>.contains</a:t>
            </a:r>
            <a:r>
              <a:rPr lang="en-US" sz="2200" dirty="0">
                <a:solidFill>
                  <a:schemeClr val="tx2"/>
                </a:solidFill>
              </a:rPr>
              <a:t>(name);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46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ThreadSafe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27534"/>
            <a:ext cx="8208962" cy="421653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</a:rPr>
              <a:t>public final class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Corporation</a:t>
            </a:r>
            <a:r>
              <a:rPr lang="en-US" sz="2200" dirty="0">
                <a:solidFill>
                  <a:schemeClr val="tx2"/>
                </a:solidFill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</a:rPr>
              <a:t>    private final Set&lt;String&gt; </a:t>
            </a:r>
            <a:r>
              <a:rPr lang="en-US" sz="2200" dirty="0">
                <a:solidFill>
                  <a:srgbClr val="7030A0"/>
                </a:solidFill>
              </a:rPr>
              <a:t>employees</a:t>
            </a:r>
            <a:r>
              <a:rPr lang="en-US" sz="2200" dirty="0">
                <a:solidFill>
                  <a:schemeClr val="tx2"/>
                </a:solidFill>
              </a:rPr>
              <a:t>= new </a:t>
            </a:r>
            <a:r>
              <a:rPr lang="en-US" sz="2200" dirty="0" err="1">
                <a:solidFill>
                  <a:schemeClr val="tx2"/>
                </a:solidFill>
              </a:rPr>
              <a:t>HashSet</a:t>
            </a:r>
            <a:r>
              <a:rPr lang="en-US" sz="2200" dirty="0">
                <a:solidFill>
                  <a:schemeClr val="tx2"/>
                </a:solidFill>
              </a:rPr>
              <a:t>&lt;String&gt;();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2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</a:rPr>
              <a:t>    public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Corporation</a:t>
            </a:r>
            <a:r>
              <a:rPr lang="en-US" sz="2200" dirty="0">
                <a:solidFill>
                  <a:schemeClr val="tx2"/>
                </a:solidFill>
              </a:rPr>
              <a:t> 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</a:rPr>
              <a:t>        </a:t>
            </a:r>
            <a:r>
              <a:rPr lang="en-US" sz="2200" dirty="0" err="1">
                <a:solidFill>
                  <a:srgbClr val="7030A0"/>
                </a:solidFill>
              </a:rPr>
              <a:t>employees</a:t>
            </a:r>
            <a:r>
              <a:rPr lang="en-US" sz="2200" dirty="0" err="1">
                <a:solidFill>
                  <a:schemeClr val="tx2"/>
                </a:solidFill>
              </a:rPr>
              <a:t>.add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>
                <a:solidFill>
                  <a:srgbClr val="38B01C"/>
                </a:solidFill>
              </a:rPr>
              <a:t>“Alex"</a:t>
            </a:r>
            <a:r>
              <a:rPr lang="en-US" sz="2200" dirty="0">
                <a:solidFill>
                  <a:schemeClr val="tx2"/>
                </a:solidFill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</a:rPr>
              <a:t>        </a:t>
            </a:r>
            <a:r>
              <a:rPr lang="en-US" sz="2200" dirty="0" err="1">
                <a:solidFill>
                  <a:srgbClr val="7030A0"/>
                </a:solidFill>
              </a:rPr>
              <a:t>employees</a:t>
            </a:r>
            <a:r>
              <a:rPr lang="en-US" sz="2200" dirty="0" err="1">
                <a:solidFill>
                  <a:schemeClr val="tx2"/>
                </a:solidFill>
              </a:rPr>
              <a:t>.add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>
                <a:solidFill>
                  <a:srgbClr val="38B01C"/>
                </a:solidFill>
              </a:rPr>
              <a:t>“Ben"</a:t>
            </a:r>
            <a:r>
              <a:rPr lang="en-US" sz="2200" dirty="0">
                <a:solidFill>
                  <a:schemeClr val="tx2"/>
                </a:solidFill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tx2"/>
                </a:solidFill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tx2"/>
                </a:solidFill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ru-RU" sz="2400" dirty="0" smtClean="0">
                <a:solidFill>
                  <a:srgbClr val="184A7C"/>
                </a:solidFill>
              </a:rPr>
              <a:t>final </a:t>
            </a:r>
            <a:r>
              <a:rPr lang="ru-RU" altLang="ru-RU" sz="2400" dirty="0">
                <a:solidFill>
                  <a:srgbClr val="184A7C"/>
                </a:solidFill>
              </a:rPr>
              <a:t>гарантирует, что ссылка на </a:t>
            </a:r>
            <a:r>
              <a:rPr lang="ru-RU" altLang="ru-RU" sz="2400" dirty="0" smtClean="0">
                <a:solidFill>
                  <a:srgbClr val="184A7C"/>
                </a:solidFill>
              </a:rPr>
              <a:t>объект </a:t>
            </a:r>
            <a:r>
              <a:rPr lang="ru-RU" altLang="ru-RU" sz="2400" dirty="0">
                <a:solidFill>
                  <a:srgbClr val="184A7C"/>
                </a:solidFill>
              </a:rPr>
              <a:t>вернется после завершения конструктора, так </a:t>
            </a:r>
            <a:r>
              <a:rPr lang="ru-RU" altLang="ru-RU" sz="2400" dirty="0" smtClean="0">
                <a:solidFill>
                  <a:srgbClr val="184A7C"/>
                </a:solidFill>
              </a:rPr>
              <a:t>что</a:t>
            </a:r>
            <a:r>
              <a:rPr lang="en-US" altLang="ru-RU" sz="2400" dirty="0" smtClean="0">
                <a:solidFill>
                  <a:srgbClr val="184A7C"/>
                </a:solidFill>
              </a:rPr>
              <a:t> </a:t>
            </a:r>
            <a:r>
              <a:rPr lang="ru-RU" altLang="ru-RU" sz="2400" dirty="0" smtClean="0">
                <a:solidFill>
                  <a:srgbClr val="184A7C"/>
                </a:solidFill>
              </a:rPr>
              <a:t>и тут </a:t>
            </a:r>
            <a:r>
              <a:rPr lang="ru-RU" altLang="ru-RU" sz="2400" dirty="0">
                <a:solidFill>
                  <a:srgbClr val="184A7C"/>
                </a:solidFill>
              </a:rPr>
              <a:t>все </a:t>
            </a:r>
            <a:r>
              <a:rPr lang="ru-RU" altLang="ru-RU" sz="2400" dirty="0" err="1" smtClean="0">
                <a:solidFill>
                  <a:srgbClr val="184A7C"/>
                </a:solidFill>
              </a:rPr>
              <a:t>ок</a:t>
            </a:r>
            <a:endParaRPr lang="ru-RU" altLang="ru-RU" sz="2400" dirty="0">
              <a:solidFill>
                <a:srgbClr val="184A7C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67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655564"/>
          </a:xfrm>
        </p:spPr>
        <p:txBody>
          <a:bodyPr/>
          <a:lstStyle/>
          <a:p>
            <a:r>
              <a:rPr lang="en-US" altLang="ru-RU" dirty="0" smtClean="0">
                <a:solidFill>
                  <a:srgbClr val="184A7C"/>
                </a:solidFill>
              </a:rPr>
              <a:t>Effectively Immutable</a:t>
            </a:r>
            <a:endParaRPr lang="ru-RU" altLang="ru-RU" dirty="0">
              <a:solidFill>
                <a:srgbClr val="184A7C"/>
              </a:solidFill>
            </a:endParaRP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627534"/>
            <a:ext cx="8208962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public final class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Person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  private </a:t>
            </a:r>
            <a:r>
              <a:rPr lang="en-US" sz="2200" dirty="0" err="1" smtClean="0">
                <a:solidFill>
                  <a:schemeClr val="tx2"/>
                </a:solidFill>
                <a:latin typeface="+mn-lt"/>
                <a:cs typeface="+mn-cs"/>
              </a:rPr>
              <a:t>int</a:t>
            </a:r>
            <a:r>
              <a:rPr lang="en-US" sz="2200" dirty="0" smtClean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+mn-lt"/>
                <a:cs typeface="+mn-cs"/>
              </a:rPr>
              <a:t>age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  private </a:t>
            </a:r>
            <a:r>
              <a:rPr lang="en-US" sz="2200" dirty="0" smtClean="0">
                <a:solidFill>
                  <a:schemeClr val="tx2"/>
                </a:solidFill>
                <a:latin typeface="+mn-lt"/>
                <a:cs typeface="+mn-cs"/>
              </a:rPr>
              <a:t>String </a:t>
            </a:r>
            <a:r>
              <a:rPr lang="en-US" sz="2200" dirty="0">
                <a:solidFill>
                  <a:srgbClr val="7030A0"/>
                </a:solidFill>
                <a:latin typeface="+mn-lt"/>
                <a:cs typeface="+mn-cs"/>
              </a:rPr>
              <a:t>name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   public Person(</a:t>
            </a:r>
            <a:r>
              <a:rPr lang="en-US" sz="2200" dirty="0" err="1">
                <a:solidFill>
                  <a:schemeClr val="tx2"/>
                </a:solidFill>
                <a:latin typeface="+mn-lt"/>
                <a:cs typeface="+mn-cs"/>
              </a:rPr>
              <a:t>int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age, String name)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       </a:t>
            </a:r>
            <a:r>
              <a:rPr lang="en-US" sz="2200" dirty="0" err="1">
                <a:solidFill>
                  <a:schemeClr val="tx2"/>
                </a:solidFill>
                <a:latin typeface="+mn-lt"/>
                <a:cs typeface="+mn-cs"/>
              </a:rPr>
              <a:t>this.</a:t>
            </a:r>
            <a:r>
              <a:rPr lang="en-US" sz="2200" dirty="0" err="1">
                <a:solidFill>
                  <a:srgbClr val="7030A0"/>
                </a:solidFill>
                <a:latin typeface="+mn-lt"/>
                <a:cs typeface="+mn-cs"/>
              </a:rPr>
              <a:t>age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= age;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       this.</a:t>
            </a:r>
            <a:r>
              <a:rPr lang="en-US" sz="2200" dirty="0">
                <a:solidFill>
                  <a:srgbClr val="7030A0"/>
                </a:solidFill>
                <a:latin typeface="+mn-lt"/>
                <a:cs typeface="+mn-cs"/>
              </a:rPr>
              <a:t>name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= name;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   public </a:t>
            </a:r>
            <a:r>
              <a:rPr lang="en-US" sz="2200" dirty="0" err="1">
                <a:solidFill>
                  <a:schemeClr val="tx2"/>
                </a:solidFill>
                <a:latin typeface="+mn-lt"/>
                <a:cs typeface="+mn-cs"/>
              </a:rPr>
              <a:t>int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getAge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() </a:t>
            </a:r>
            <a:r>
              <a:rPr lang="en-US" sz="2200" dirty="0" smtClean="0">
                <a:solidFill>
                  <a:schemeClr val="tx2"/>
                </a:solidFill>
                <a:latin typeface="+mn-lt"/>
                <a:cs typeface="+mn-cs"/>
              </a:rPr>
              <a:t>{ 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return </a:t>
            </a:r>
            <a:r>
              <a:rPr lang="en-US" sz="2200" dirty="0">
                <a:solidFill>
                  <a:srgbClr val="7030A0"/>
                </a:solidFill>
                <a:latin typeface="+mn-lt"/>
                <a:cs typeface="+mn-cs"/>
              </a:rPr>
              <a:t>age</a:t>
            </a:r>
            <a:r>
              <a:rPr lang="en-US" sz="2200" dirty="0" smtClean="0">
                <a:solidFill>
                  <a:schemeClr val="tx2"/>
                </a:solidFill>
                <a:latin typeface="+mn-lt"/>
                <a:cs typeface="+mn-cs"/>
              </a:rPr>
              <a:t>; 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    public String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getName</a:t>
            </a: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() </a:t>
            </a:r>
            <a:r>
              <a:rPr lang="en-US" sz="2200" dirty="0" smtClean="0">
                <a:solidFill>
                  <a:schemeClr val="tx2"/>
                </a:solidFill>
                <a:latin typeface="+mn-lt"/>
                <a:cs typeface="+mn-cs"/>
              </a:rPr>
              <a:t>{</a:t>
            </a:r>
            <a:r>
              <a:rPr lang="ru-RU" sz="2200" dirty="0" smtClean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200" dirty="0" smtClean="0">
                <a:solidFill>
                  <a:schemeClr val="tx2"/>
                </a:solidFill>
                <a:latin typeface="+mn-lt"/>
                <a:cs typeface="+mn-cs"/>
              </a:rPr>
              <a:t>return </a:t>
            </a:r>
            <a:r>
              <a:rPr lang="en-US" sz="2200" dirty="0">
                <a:solidFill>
                  <a:srgbClr val="7030A0"/>
                </a:solidFill>
                <a:latin typeface="+mn-lt"/>
                <a:cs typeface="+mn-cs"/>
              </a:rPr>
              <a:t>name</a:t>
            </a:r>
            <a:r>
              <a:rPr lang="en-US" sz="2200" dirty="0" smtClean="0">
                <a:solidFill>
                  <a:schemeClr val="tx2"/>
                </a:solidFill>
                <a:latin typeface="+mn-lt"/>
                <a:cs typeface="+mn-cs"/>
              </a:rPr>
              <a:t>;}</a:t>
            </a:r>
            <a:endParaRPr lang="en-US" sz="2200" dirty="0">
              <a:solidFill>
                <a:schemeClr val="tx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2"/>
                </a:solidFill>
                <a:latin typeface="+mn-lt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62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655564"/>
          </a:xfrm>
        </p:spPr>
        <p:txBody>
          <a:bodyPr/>
          <a:lstStyle/>
          <a:p>
            <a:r>
              <a:rPr lang="en-US" altLang="ru-RU" dirty="0" smtClean="0">
                <a:solidFill>
                  <a:srgbClr val="184A7C"/>
                </a:solidFill>
              </a:rPr>
              <a:t>Final volatile</a:t>
            </a:r>
            <a:endParaRPr lang="ru-RU" altLang="ru-RU" dirty="0">
              <a:solidFill>
                <a:srgbClr val="184A7C"/>
              </a:solidFill>
            </a:endParaRPr>
          </a:p>
          <a:p>
            <a:endParaRPr lang="ru-RU" dirty="0"/>
          </a:p>
        </p:txBody>
      </p:sp>
      <p:sp>
        <p:nvSpPr>
          <p:cNvPr id="3" name="Прямоугольник 4"/>
          <p:cNvSpPr>
            <a:spLocks noChangeArrowheads="1"/>
          </p:cNvSpPr>
          <p:nvPr/>
        </p:nvSpPr>
        <p:spPr bwMode="auto">
          <a:xfrm>
            <a:off x="179512" y="1184275"/>
            <a:ext cx="878497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200" dirty="0" smtClean="0">
                <a:solidFill>
                  <a:schemeClr val="tx2"/>
                </a:solidFill>
              </a:rPr>
              <a:t>Одновременно </a:t>
            </a:r>
            <a:r>
              <a:rPr lang="en-US" altLang="ru-RU" sz="2200" dirty="0" smtClean="0">
                <a:solidFill>
                  <a:schemeClr val="tx2"/>
                </a:solidFill>
              </a:rPr>
              <a:t>final volatile</a:t>
            </a:r>
            <a:r>
              <a:rPr lang="ru-RU" altLang="ru-RU" sz="2200" dirty="0" smtClean="0">
                <a:solidFill>
                  <a:schemeClr val="tx2"/>
                </a:solidFill>
              </a:rPr>
              <a:t> -</a:t>
            </a:r>
            <a:r>
              <a:rPr lang="en-US" altLang="ru-RU" sz="2200" dirty="0" smtClean="0">
                <a:solidFill>
                  <a:schemeClr val="tx2"/>
                </a:solidFill>
              </a:rPr>
              <a:t> </a:t>
            </a:r>
            <a:r>
              <a:rPr lang="ru-RU" altLang="ru-RU" sz="2200" dirty="0" smtClean="0">
                <a:solidFill>
                  <a:schemeClr val="tx2"/>
                </a:solidFill>
              </a:rPr>
              <a:t>некорректная комбинация модификаторов</a:t>
            </a:r>
            <a:endParaRPr lang="en-US" altLang="ru-RU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655564"/>
          </a:xfrm>
        </p:spPr>
        <p:txBody>
          <a:bodyPr/>
          <a:lstStyle/>
          <a:p>
            <a:r>
              <a:rPr lang="ru-RU" altLang="ru-RU" dirty="0" smtClean="0">
                <a:solidFill>
                  <a:srgbClr val="184A7C"/>
                </a:solidFill>
              </a:rPr>
              <a:t>Обсудили</a:t>
            </a:r>
            <a:endParaRPr lang="ru-RU" altLang="ru-RU" dirty="0">
              <a:solidFill>
                <a:srgbClr val="184A7C"/>
              </a:solidFill>
            </a:endParaRP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496" y="699542"/>
            <a:ext cx="9001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ru-RU" sz="2200" dirty="0">
                <a:solidFill>
                  <a:srgbClr val="184A7C"/>
                </a:solidFill>
              </a:rPr>
              <a:t>Что такое </a:t>
            </a:r>
            <a:r>
              <a:rPr lang="en-US" sz="2200" dirty="0" smtClean="0">
                <a:solidFill>
                  <a:srgbClr val="184A7C"/>
                </a:solidFill>
              </a:rPr>
              <a:t>JMM</a:t>
            </a:r>
            <a:endParaRPr lang="en-US" sz="2200" dirty="0">
              <a:solidFill>
                <a:srgbClr val="184A7C"/>
              </a:solidFill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rgbClr val="184A7C"/>
                </a:solidFill>
              </a:rPr>
              <a:t>Reordering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rgbClr val="184A7C"/>
                </a:solidFill>
              </a:rPr>
              <a:t>Happens-before relationship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ru-RU" sz="2200" dirty="0">
                <a:solidFill>
                  <a:srgbClr val="184A7C"/>
                </a:solidFill>
              </a:rPr>
              <a:t>Гарантии </a:t>
            </a:r>
            <a:r>
              <a:rPr lang="en-US" sz="2200" dirty="0">
                <a:solidFill>
                  <a:srgbClr val="184A7C"/>
                </a:solidFill>
              </a:rPr>
              <a:t>volatile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schemeClr val="tx2"/>
                </a:solidFill>
              </a:rPr>
              <a:t>Safe </a:t>
            </a:r>
            <a:r>
              <a:rPr lang="en-US" sz="2200" dirty="0">
                <a:solidFill>
                  <a:schemeClr val="tx2"/>
                </a:solidFill>
              </a:rPr>
              <a:t>publication idioms</a:t>
            </a:r>
            <a:endParaRPr lang="ru-RU" sz="2200" dirty="0">
              <a:solidFill>
                <a:schemeClr val="tx2"/>
              </a:solidFill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Гарантии </a:t>
            </a:r>
            <a:r>
              <a:rPr lang="en-US" sz="2200" dirty="0" smtClean="0">
                <a:solidFill>
                  <a:srgbClr val="184A7C"/>
                </a:solidFill>
              </a:rPr>
              <a:t>final</a:t>
            </a:r>
            <a:endParaRPr lang="ru-RU" sz="2200" dirty="0">
              <a:solidFill>
                <a:srgbClr val="184A7C"/>
              </a:solidFill>
            </a:endParaRP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>
              <a:solidFill>
                <a:srgbClr val="184A7C"/>
              </a:solidFill>
            </a:endParaRP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sz="2200" dirty="0">
              <a:solidFill>
                <a:srgbClr val="184A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en-US" altLang="ru-RU" dirty="0" smtClean="0">
                <a:solidFill>
                  <a:srgbClr val="184A7C"/>
                </a:solidFill>
              </a:rPr>
              <a:t>JMM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140588"/>
            <a:ext cx="85689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200" dirty="0">
                <a:solidFill>
                  <a:srgbClr val="184A7C"/>
                </a:solidFill>
              </a:rPr>
              <a:t>Оригинальная </a:t>
            </a:r>
            <a:r>
              <a:rPr lang="en-US" altLang="ru-RU" sz="2200" dirty="0">
                <a:solidFill>
                  <a:srgbClr val="184A7C"/>
                </a:solidFill>
              </a:rPr>
              <a:t> Java memory model </a:t>
            </a:r>
            <a:r>
              <a:rPr lang="ru-RU" altLang="ru-RU" sz="2200" dirty="0">
                <a:solidFill>
                  <a:srgbClr val="184A7C"/>
                </a:solidFill>
              </a:rPr>
              <a:t>была разработана</a:t>
            </a:r>
            <a:r>
              <a:rPr lang="en-US" altLang="ru-RU" sz="2200" dirty="0">
                <a:solidFill>
                  <a:srgbClr val="184A7C"/>
                </a:solidFill>
              </a:rPr>
              <a:t> </a:t>
            </a:r>
            <a:r>
              <a:rPr lang="ru-RU" altLang="ru-RU" sz="2200" dirty="0">
                <a:solidFill>
                  <a:srgbClr val="184A7C"/>
                </a:solidFill>
              </a:rPr>
              <a:t>в</a:t>
            </a:r>
            <a:r>
              <a:rPr lang="en-US" altLang="ru-RU" sz="2200" dirty="0">
                <a:solidFill>
                  <a:srgbClr val="184A7C"/>
                </a:solidFill>
              </a:rPr>
              <a:t> 1995</a:t>
            </a:r>
            <a:r>
              <a:rPr lang="ru-RU" altLang="ru-RU" sz="2200" dirty="0">
                <a:solidFill>
                  <a:srgbClr val="184A7C"/>
                </a:solidFill>
              </a:rPr>
              <a:t> году.</a:t>
            </a:r>
          </a:p>
          <a:p>
            <a:pPr>
              <a:spcBef>
                <a:spcPct val="0"/>
              </a:spcBef>
            </a:pPr>
            <a:endParaRPr lang="en-US" altLang="ru-RU" sz="2200" dirty="0">
              <a:solidFill>
                <a:srgbClr val="184A7C"/>
              </a:solidFill>
            </a:endParaRPr>
          </a:p>
          <a:p>
            <a:pPr>
              <a:spcBef>
                <a:spcPct val="0"/>
              </a:spcBef>
            </a:pPr>
            <a:r>
              <a:rPr lang="ru-RU" altLang="ru-RU" sz="2200" dirty="0">
                <a:solidFill>
                  <a:srgbClr val="184A7C"/>
                </a:solidFill>
              </a:rPr>
              <a:t>Была обновлена через</a:t>
            </a:r>
            <a:r>
              <a:rPr lang="en-US" altLang="ru-RU" sz="2200" dirty="0">
                <a:solidFill>
                  <a:srgbClr val="184A7C"/>
                </a:solidFill>
              </a:rPr>
              <a:t> Java Community Process </a:t>
            </a:r>
            <a:r>
              <a:rPr lang="ru-RU" altLang="ru-RU" sz="2200" dirty="0">
                <a:solidFill>
                  <a:srgbClr val="184A7C"/>
                </a:solidFill>
              </a:rPr>
              <a:t>(</a:t>
            </a:r>
            <a:r>
              <a:rPr lang="en-US" altLang="ru-RU" sz="2200" dirty="0">
                <a:solidFill>
                  <a:srgbClr val="184A7C"/>
                </a:solidFill>
              </a:rPr>
              <a:t>JSR-133)</a:t>
            </a:r>
            <a:r>
              <a:rPr lang="ru-RU" altLang="ru-RU" sz="2200" dirty="0">
                <a:solidFill>
                  <a:srgbClr val="184A7C"/>
                </a:solidFill>
              </a:rPr>
              <a:t> в</a:t>
            </a:r>
            <a:r>
              <a:rPr lang="en-US" altLang="ru-RU" sz="2200" dirty="0">
                <a:solidFill>
                  <a:srgbClr val="184A7C"/>
                </a:solidFill>
              </a:rPr>
              <a:t> 2004</a:t>
            </a:r>
            <a:r>
              <a:rPr lang="ru-RU" altLang="ru-RU" sz="2200" dirty="0">
                <a:solidFill>
                  <a:srgbClr val="184A7C"/>
                </a:solidFill>
              </a:rPr>
              <a:t>г.</a:t>
            </a:r>
            <a:r>
              <a:rPr lang="en-US" altLang="ru-RU" sz="2200" dirty="0">
                <a:solidFill>
                  <a:srgbClr val="184A7C"/>
                </a:solidFill>
              </a:rPr>
              <a:t> </a:t>
            </a:r>
            <a:endParaRPr lang="ru-RU" altLang="ru-RU" sz="2200" dirty="0">
              <a:solidFill>
                <a:srgbClr val="184A7C"/>
              </a:solidFill>
            </a:endParaRPr>
          </a:p>
          <a:p>
            <a:pPr>
              <a:spcBef>
                <a:spcPct val="0"/>
              </a:spcBef>
            </a:pPr>
            <a:r>
              <a:rPr lang="ru-RU" altLang="ru-RU" sz="2200" dirty="0">
                <a:solidFill>
                  <a:srgbClr val="184A7C"/>
                </a:solidFill>
              </a:rPr>
              <a:t>Изменения появились в</a:t>
            </a:r>
            <a:r>
              <a:rPr lang="en-US" altLang="ru-RU" sz="2200" dirty="0">
                <a:solidFill>
                  <a:srgbClr val="184A7C"/>
                </a:solidFill>
              </a:rPr>
              <a:t> Java 5.0.</a:t>
            </a:r>
            <a:endParaRPr lang="ru-RU" altLang="ru-RU" sz="2200" dirty="0">
              <a:solidFill>
                <a:srgbClr val="184A7C"/>
              </a:solidFill>
            </a:endParaRPr>
          </a:p>
          <a:p>
            <a:pPr>
              <a:spcBef>
                <a:spcPct val="0"/>
              </a:spcBef>
            </a:pPr>
            <a:endParaRPr lang="ru-RU" altLang="ru-RU" sz="2200" dirty="0">
              <a:solidFill>
                <a:srgbClr val="184A7C"/>
              </a:solidFill>
            </a:endParaRPr>
          </a:p>
          <a:p>
            <a:pPr>
              <a:spcBef>
                <a:spcPct val="0"/>
              </a:spcBef>
            </a:pPr>
            <a:r>
              <a:rPr lang="ru-RU" altLang="ru-RU" sz="2200" dirty="0">
                <a:solidFill>
                  <a:srgbClr val="184A7C"/>
                </a:solidFill>
              </a:rPr>
              <a:t>Описывается в 17 главе </a:t>
            </a:r>
            <a:r>
              <a:rPr lang="en-US" altLang="ru-RU" sz="2200" dirty="0">
                <a:solidFill>
                  <a:srgbClr val="184A7C"/>
                </a:solidFill>
              </a:rPr>
              <a:t>JLS:</a:t>
            </a:r>
            <a:endParaRPr lang="ru-RU" altLang="ru-RU" sz="2200" dirty="0">
              <a:solidFill>
                <a:srgbClr val="184A7C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2200" dirty="0">
                <a:hlinkClick r:id="rId2"/>
              </a:rPr>
              <a:t>http://java.sun.com/docs/books/jls/third_edition/html/memory.html</a:t>
            </a:r>
            <a:endParaRPr lang="ru-RU" altLang="ru-RU" sz="2200" dirty="0">
              <a:solidFill>
                <a:srgbClr val="184A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655564"/>
          </a:xfrm>
        </p:spPr>
        <p:txBody>
          <a:bodyPr/>
          <a:lstStyle/>
          <a:p>
            <a:r>
              <a:rPr lang="ru-RU" altLang="ru-RU" dirty="0" smtClean="0">
                <a:solidFill>
                  <a:srgbClr val="184A7C"/>
                </a:solidFill>
              </a:rPr>
              <a:t>Какие возможны варианты</a:t>
            </a:r>
            <a:r>
              <a:rPr lang="en-US" altLang="ru-RU" dirty="0" smtClean="0">
                <a:solidFill>
                  <a:srgbClr val="184A7C"/>
                </a:solidFill>
              </a:rPr>
              <a:t>?</a:t>
            </a:r>
            <a:endParaRPr lang="ru-RU" altLang="ru-RU" dirty="0">
              <a:solidFill>
                <a:srgbClr val="184A7C"/>
              </a:solidFill>
            </a:endParaRP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71800" y="3003798"/>
            <a:ext cx="410527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/>
                </a:solidFill>
                <a:latin typeface="+mn-lt"/>
                <a:cs typeface="+mn-cs"/>
              </a:rPr>
              <a:t>        a = ? b = ?</a:t>
            </a:r>
            <a:endParaRPr lang="en-US" sz="3200" dirty="0">
              <a:solidFill>
                <a:schemeClr val="tx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32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32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3200" dirty="0">
              <a:solidFill>
                <a:schemeClr val="tx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17925" y="633020"/>
            <a:ext cx="1925637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x = y = 0</a:t>
            </a:r>
          </a:p>
        </p:txBody>
      </p:sp>
      <p:sp>
        <p:nvSpPr>
          <p:cNvPr id="6" name="Прямоугольник 13"/>
          <p:cNvSpPr>
            <a:spLocks noChangeArrowheads="1"/>
          </p:cNvSpPr>
          <p:nvPr/>
        </p:nvSpPr>
        <p:spPr bwMode="auto">
          <a:xfrm>
            <a:off x="2682875" y="1203598"/>
            <a:ext cx="1682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solidFill>
                  <a:schemeClr val="tx2"/>
                </a:solidFill>
              </a:rPr>
              <a:t>Thread 1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355976" y="1275606"/>
            <a:ext cx="18256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17"/>
          <p:cNvSpPr>
            <a:spLocks noChangeArrowheads="1"/>
          </p:cNvSpPr>
          <p:nvPr/>
        </p:nvSpPr>
        <p:spPr bwMode="auto">
          <a:xfrm>
            <a:off x="4510087" y="1203598"/>
            <a:ext cx="19256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solidFill>
                  <a:schemeClr val="tx2"/>
                </a:solidFill>
              </a:rPr>
              <a:t>Thread</a:t>
            </a:r>
            <a:r>
              <a:rPr lang="en-US" altLang="ru-RU" sz="2400" b="1" dirty="0">
                <a:solidFill>
                  <a:schemeClr val="tx2"/>
                </a:solidFill>
              </a:rPr>
              <a:t> 2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025775" y="1715591"/>
            <a:ext cx="13684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a = x;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y = 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581525" y="1707654"/>
            <a:ext cx="13684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b = y;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x = 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116137" y="2931790"/>
            <a:ext cx="4824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655564"/>
          </a:xfrm>
        </p:spPr>
        <p:txBody>
          <a:bodyPr/>
          <a:lstStyle/>
          <a:p>
            <a:r>
              <a:rPr lang="ru-RU" altLang="ru-RU" dirty="0" smtClean="0">
                <a:solidFill>
                  <a:srgbClr val="184A7C"/>
                </a:solidFill>
              </a:rPr>
              <a:t>Какие возможны варианты</a:t>
            </a:r>
            <a:r>
              <a:rPr lang="en-US" altLang="ru-RU" dirty="0" smtClean="0">
                <a:solidFill>
                  <a:srgbClr val="184A7C"/>
                </a:solidFill>
              </a:rPr>
              <a:t>?</a:t>
            </a:r>
            <a:endParaRPr lang="ru-RU" altLang="ru-RU" dirty="0">
              <a:solidFill>
                <a:srgbClr val="184A7C"/>
              </a:solidFill>
            </a:endParaRP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17925" y="633020"/>
            <a:ext cx="1925637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x = y = 0</a:t>
            </a:r>
          </a:p>
        </p:txBody>
      </p:sp>
      <p:sp>
        <p:nvSpPr>
          <p:cNvPr id="6" name="Прямоугольник 13"/>
          <p:cNvSpPr>
            <a:spLocks noChangeArrowheads="1"/>
          </p:cNvSpPr>
          <p:nvPr/>
        </p:nvSpPr>
        <p:spPr bwMode="auto">
          <a:xfrm>
            <a:off x="2682875" y="1203598"/>
            <a:ext cx="1682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solidFill>
                  <a:schemeClr val="tx2"/>
                </a:solidFill>
              </a:rPr>
              <a:t>Thread 1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355976" y="1275606"/>
            <a:ext cx="18256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17"/>
          <p:cNvSpPr>
            <a:spLocks noChangeArrowheads="1"/>
          </p:cNvSpPr>
          <p:nvPr/>
        </p:nvSpPr>
        <p:spPr bwMode="auto">
          <a:xfrm>
            <a:off x="4510087" y="1203598"/>
            <a:ext cx="19256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solidFill>
                  <a:schemeClr val="tx2"/>
                </a:solidFill>
              </a:rPr>
              <a:t>Thread</a:t>
            </a:r>
            <a:r>
              <a:rPr lang="en-US" altLang="ru-RU" sz="2400" b="1" dirty="0">
                <a:solidFill>
                  <a:schemeClr val="tx2"/>
                </a:solidFill>
              </a:rPr>
              <a:t> 2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025775" y="1715591"/>
            <a:ext cx="13684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a = x;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y = 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581525" y="1707654"/>
            <a:ext cx="13684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b = y;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x = 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116137" y="2931790"/>
            <a:ext cx="4824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2835275" y="2931790"/>
            <a:ext cx="4105275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tx2"/>
                </a:solidFill>
                <a:latin typeface="+mn-lt"/>
                <a:cs typeface="+mn-cs"/>
              </a:rPr>
              <a:t>a = 0; b = 0;</a:t>
            </a: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tx2"/>
                </a:solidFill>
                <a:latin typeface="+mn-lt"/>
                <a:cs typeface="+mn-cs"/>
              </a:rPr>
              <a:t>a = 1; b = 0;</a:t>
            </a: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tx2"/>
                </a:solidFill>
                <a:latin typeface="+mn-lt"/>
                <a:cs typeface="+mn-cs"/>
              </a:rPr>
              <a:t>a = 0; b = 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32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32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3200" dirty="0">
              <a:solidFill>
                <a:schemeClr val="tx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4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655564"/>
          </a:xfrm>
        </p:spPr>
        <p:txBody>
          <a:bodyPr/>
          <a:lstStyle/>
          <a:p>
            <a:r>
              <a:rPr lang="ru-RU" altLang="ru-RU" dirty="0" smtClean="0">
                <a:solidFill>
                  <a:srgbClr val="184A7C"/>
                </a:solidFill>
              </a:rPr>
              <a:t>Какие возможны варианты</a:t>
            </a:r>
            <a:r>
              <a:rPr lang="en-US" altLang="ru-RU" dirty="0" smtClean="0">
                <a:solidFill>
                  <a:srgbClr val="184A7C"/>
                </a:solidFill>
              </a:rPr>
              <a:t>?</a:t>
            </a:r>
            <a:endParaRPr lang="ru-RU" altLang="ru-RU" dirty="0">
              <a:solidFill>
                <a:srgbClr val="184A7C"/>
              </a:solidFill>
            </a:endParaRP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17925" y="633020"/>
            <a:ext cx="1925637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x = y = 0</a:t>
            </a:r>
          </a:p>
        </p:txBody>
      </p:sp>
      <p:sp>
        <p:nvSpPr>
          <p:cNvPr id="6" name="Прямоугольник 13"/>
          <p:cNvSpPr>
            <a:spLocks noChangeArrowheads="1"/>
          </p:cNvSpPr>
          <p:nvPr/>
        </p:nvSpPr>
        <p:spPr bwMode="auto">
          <a:xfrm>
            <a:off x="2682875" y="1203598"/>
            <a:ext cx="1682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solidFill>
                  <a:schemeClr val="tx2"/>
                </a:solidFill>
              </a:rPr>
              <a:t>Thread 1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355976" y="1275606"/>
            <a:ext cx="18256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17"/>
          <p:cNvSpPr>
            <a:spLocks noChangeArrowheads="1"/>
          </p:cNvSpPr>
          <p:nvPr/>
        </p:nvSpPr>
        <p:spPr bwMode="auto">
          <a:xfrm>
            <a:off x="4510087" y="1203598"/>
            <a:ext cx="19256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solidFill>
                  <a:schemeClr val="tx2"/>
                </a:solidFill>
              </a:rPr>
              <a:t>Thread</a:t>
            </a:r>
            <a:r>
              <a:rPr lang="en-US" altLang="ru-RU" sz="2400" b="1" dirty="0">
                <a:solidFill>
                  <a:schemeClr val="tx2"/>
                </a:solidFill>
              </a:rPr>
              <a:t> 2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025775" y="1715591"/>
            <a:ext cx="13684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a = x;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y = 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581525" y="1707654"/>
            <a:ext cx="13684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b = y;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x = 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116137" y="2931790"/>
            <a:ext cx="4824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2835275" y="2931790"/>
            <a:ext cx="4105275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tx2"/>
                </a:solidFill>
                <a:latin typeface="+mn-lt"/>
                <a:cs typeface="+mn-cs"/>
              </a:rPr>
              <a:t>a = 0; b = 0;</a:t>
            </a: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tx2"/>
                </a:solidFill>
                <a:latin typeface="+mn-lt"/>
                <a:cs typeface="+mn-cs"/>
              </a:rPr>
              <a:t>a = 1; b = 0;</a:t>
            </a: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tx2"/>
                </a:solidFill>
                <a:latin typeface="+mn-lt"/>
                <a:cs typeface="+mn-cs"/>
              </a:rPr>
              <a:t>a = 0; b = 1</a:t>
            </a:r>
            <a:r>
              <a:rPr lang="en-US" sz="3200" dirty="0" smtClean="0">
                <a:solidFill>
                  <a:schemeClr val="tx2"/>
                </a:solidFill>
                <a:latin typeface="+mn-lt"/>
                <a:cs typeface="+mn-cs"/>
              </a:rPr>
              <a:t>;</a:t>
            </a:r>
          </a:p>
          <a:p>
            <a:pPr marL="742950" indent="-742950">
              <a:buFont typeface="+mj-lt"/>
              <a:buAutoNum type="arabicPeriod"/>
              <a:defRPr/>
            </a:pPr>
            <a:r>
              <a:rPr lang="en-US" sz="3200" dirty="0">
                <a:solidFill>
                  <a:srgbClr val="C00000"/>
                </a:solidFill>
              </a:rPr>
              <a:t>a = 1; b = 1; </a:t>
            </a:r>
            <a:r>
              <a:rPr lang="en-US" sz="3200" dirty="0" err="1">
                <a:solidFill>
                  <a:srgbClr val="C00000"/>
                </a:solidFill>
              </a:rPr>
              <a:t>oO</a:t>
            </a:r>
            <a:r>
              <a:rPr lang="en-US" sz="3200" dirty="0">
                <a:solidFill>
                  <a:srgbClr val="C00000"/>
                </a:solidFill>
              </a:rPr>
              <a:t> ?</a:t>
            </a: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3200" dirty="0">
              <a:solidFill>
                <a:schemeClr val="tx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32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32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742950" indent="-7429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3200" dirty="0">
              <a:solidFill>
                <a:schemeClr val="tx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2577</TotalTime>
  <Words>2671</Words>
  <Application>Microsoft Office PowerPoint</Application>
  <PresentationFormat>Экран (16:9)</PresentationFormat>
  <Paragraphs>589</Paragraphs>
  <Slides>55</Slides>
  <Notes>21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56" baseType="lpstr">
      <vt:lpstr>1_Специальное оформление</vt:lpstr>
      <vt:lpstr>Java Memory Model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Маторин Александр Александрович</cp:lastModifiedBy>
  <cp:revision>187</cp:revision>
  <dcterms:created xsi:type="dcterms:W3CDTF">2014-01-14T11:27:58Z</dcterms:created>
  <dcterms:modified xsi:type="dcterms:W3CDTF">2016-10-17T10:51:59Z</dcterms:modified>
</cp:coreProperties>
</file>