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5"/>
  </p:notesMasterIdLst>
  <p:handoutMasterIdLst>
    <p:handoutMasterId r:id="rId96"/>
  </p:handoutMasterIdLst>
  <p:sldIdLst>
    <p:sldId id="265" r:id="rId2"/>
    <p:sldId id="375" r:id="rId3"/>
    <p:sldId id="482" r:id="rId4"/>
    <p:sldId id="483" r:id="rId5"/>
    <p:sldId id="422" r:id="rId6"/>
    <p:sldId id="379" r:id="rId7"/>
    <p:sldId id="484" r:id="rId8"/>
    <p:sldId id="488" r:id="rId9"/>
    <p:sldId id="491" r:id="rId10"/>
    <p:sldId id="442" r:id="rId11"/>
    <p:sldId id="446" r:id="rId12"/>
    <p:sldId id="492" r:id="rId13"/>
    <p:sldId id="573" r:id="rId14"/>
    <p:sldId id="574" r:id="rId15"/>
    <p:sldId id="494" r:id="rId16"/>
    <p:sldId id="449" r:id="rId17"/>
    <p:sldId id="453" r:id="rId18"/>
    <p:sldId id="437" r:id="rId19"/>
    <p:sldId id="392" r:id="rId20"/>
    <p:sldId id="459" r:id="rId21"/>
    <p:sldId id="575" r:id="rId22"/>
    <p:sldId id="503" r:id="rId23"/>
    <p:sldId id="460" r:id="rId24"/>
    <p:sldId id="462" r:id="rId25"/>
    <p:sldId id="396" r:id="rId26"/>
    <p:sldId id="576" r:id="rId27"/>
    <p:sldId id="507" r:id="rId28"/>
    <p:sldId id="470" r:id="rId29"/>
    <p:sldId id="400" r:id="rId30"/>
    <p:sldId id="414" r:id="rId31"/>
    <p:sldId id="471" r:id="rId32"/>
    <p:sldId id="520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510" r:id="rId65"/>
    <p:sldId id="514" r:id="rId66"/>
    <p:sldId id="513" r:id="rId67"/>
    <p:sldId id="512" r:id="rId68"/>
    <p:sldId id="475" r:id="rId69"/>
    <p:sldId id="477" r:id="rId70"/>
    <p:sldId id="478" r:id="rId71"/>
    <p:sldId id="479" r:id="rId72"/>
    <p:sldId id="519" r:id="rId73"/>
    <p:sldId id="481" r:id="rId74"/>
    <p:sldId id="552" r:id="rId75"/>
    <p:sldId id="553" r:id="rId76"/>
    <p:sldId id="554" r:id="rId77"/>
    <p:sldId id="555" r:id="rId78"/>
    <p:sldId id="568" r:id="rId79"/>
    <p:sldId id="569" r:id="rId80"/>
    <p:sldId id="571" r:id="rId81"/>
    <p:sldId id="570" r:id="rId82"/>
    <p:sldId id="556" r:id="rId83"/>
    <p:sldId id="559" r:id="rId84"/>
    <p:sldId id="557" r:id="rId85"/>
    <p:sldId id="558" r:id="rId86"/>
    <p:sldId id="561" r:id="rId87"/>
    <p:sldId id="562" r:id="rId88"/>
    <p:sldId id="565" r:id="rId89"/>
    <p:sldId id="566" r:id="rId90"/>
    <p:sldId id="567" r:id="rId91"/>
    <p:sldId id="563" r:id="rId92"/>
    <p:sldId id="564" r:id="rId93"/>
    <p:sldId id="572" r:id="rId9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28"/>
    <a:srgbClr val="00703C"/>
    <a:srgbClr val="98A804"/>
    <a:srgbClr val="008000"/>
    <a:srgbClr val="61AD3A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88571" autoAdjust="0"/>
  </p:normalViewPr>
  <p:slideViewPr>
    <p:cSldViewPr>
      <p:cViewPr>
        <p:scale>
          <a:sx n="100" d="100"/>
          <a:sy n="100" d="100"/>
        </p:scale>
        <p:origin x="-2202" y="-702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pPr/>
              <a:t>15/08/2016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15/08/2016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synchronizers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properties: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ConcurrentHashMap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􀀃16􀀃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locks,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􀀃1/16􀀃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􀀃16.􀀃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uniformly,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􀀃16.􀀃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ConcurrentHashMap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􀀃16􀀃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writers.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concurrency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􀍲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􀍲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􀀃16􀀃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writers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contention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limit.)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applications: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overload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throttling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activities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threaten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nearly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handoff.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Bounded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applications: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overload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throttling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activities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threaten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countDown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decrements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nonzero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countDown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decrements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nonzero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countDown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decrements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nonzero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countDown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decrements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nonzero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reaches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8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5900192" cy="1101725"/>
          </a:xfrm>
        </p:spPr>
        <p:txBody>
          <a:bodyPr/>
          <a:lstStyle/>
          <a:p>
            <a:r>
              <a:rPr lang="ru-RU" dirty="0" err="1"/>
              <a:t>java.util.concurrent</a:t>
            </a:r>
            <a:r>
              <a:rPr lang="ru-RU" dirty="0"/>
              <a:t> 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Методы </a:t>
            </a:r>
            <a:r>
              <a:rPr lang="en-US" spc="299" dirty="0" err="1" smtClean="0">
                <a:uFill>
                  <a:solidFill>
                    <a:srgbClr val="FFFFFF"/>
                  </a:solidFill>
                </a:uFill>
              </a:rPr>
              <a:t>ExecutorService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857238"/>
            <a:ext cx="4004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Постановка задачи на исполнение: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20" y="1707654"/>
            <a:ext cx="61863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submit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submit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Методы </a:t>
            </a:r>
            <a:r>
              <a:rPr lang="en-US" spc="299" dirty="0" err="1" smtClean="0">
                <a:uFill>
                  <a:solidFill>
                    <a:srgbClr val="FFFFFF"/>
                  </a:solidFill>
                </a:uFill>
              </a:rPr>
              <a:t>ExecutorService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857238"/>
            <a:ext cx="394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Завершение работы пула </a:t>
            </a:r>
            <a:r>
              <a:rPr lang="ru-RU" sz="2000" dirty="0" smtClean="0"/>
              <a:t>потоков:</a:t>
            </a:r>
            <a:endParaRPr lang="ru-RU" sz="20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568862"/>
            <a:ext cx="83407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shutdown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shutdownNow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awaitTermination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Класс </a:t>
            </a:r>
            <a:r>
              <a:rPr lang="en-US" spc="299" dirty="0" err="1" smtClean="0">
                <a:uFill>
                  <a:solidFill>
                    <a:srgbClr val="FFFFFF"/>
                  </a:solidFill>
                </a:uFill>
              </a:rPr>
              <a:t>THREADpOOLeXECUTOR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244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703C"/>
                </a:solidFill>
              </a:rPr>
              <a:t>public class ThreadPoolExecutor </a:t>
            </a:r>
            <a:r>
              <a:rPr lang="ru-RU" sz="2400" dirty="0" smtClean="0">
                <a:solidFill>
                  <a:srgbClr val="00703C"/>
                </a:solidFill>
              </a:rPr>
              <a:t> </a:t>
            </a:r>
            <a:r>
              <a:rPr lang="en-US" sz="2400" dirty="0">
                <a:solidFill>
                  <a:srgbClr val="00703C"/>
                </a:solidFill>
              </a:rPr>
              <a:t>extends </a:t>
            </a:r>
            <a:r>
              <a:rPr lang="en-US" sz="2400" dirty="0" err="1" smtClean="0">
                <a:solidFill>
                  <a:srgbClr val="00703C"/>
                </a:solidFill>
              </a:rPr>
              <a:t>AbstractExecutorService</a:t>
            </a:r>
            <a:endParaRPr lang="en-US" sz="2400" dirty="0" smtClean="0">
              <a:solidFill>
                <a:srgbClr val="00703C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Реализация интерфейса </a:t>
            </a:r>
            <a:r>
              <a:rPr lang="en-US" sz="2400" dirty="0" smtClean="0">
                <a:solidFill>
                  <a:schemeClr val="tx1"/>
                </a:solidFill>
              </a:rPr>
              <a:t>ExecutorService, </a:t>
            </a:r>
            <a:r>
              <a:rPr lang="ru-RU" sz="2400" dirty="0" smtClean="0">
                <a:solidFill>
                  <a:schemeClr val="tx1"/>
                </a:solidFill>
              </a:rPr>
              <a:t>выполняет задачу в одном из свободных на момент запуска задачи потоке.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grpSp>
        <p:nvGrpSpPr>
          <p:cNvPr id="2" name="Группа 21"/>
          <p:cNvGrpSpPr/>
          <p:nvPr/>
        </p:nvGrpSpPr>
        <p:grpSpPr>
          <a:xfrm>
            <a:off x="3071802" y="2214560"/>
            <a:ext cx="2571768" cy="2786064"/>
            <a:chOff x="1500166" y="2357436"/>
            <a:chExt cx="2571768" cy="2786064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500166" y="2357436"/>
              <a:ext cx="2571768" cy="27860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785918" y="2786064"/>
              <a:ext cx="928694" cy="20717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857356" y="3000378"/>
              <a:ext cx="785818" cy="428628"/>
            </a:xfrm>
            <a:prstGeom prst="rect">
              <a:avLst/>
            </a:prstGeom>
            <a:solidFill>
              <a:srgbClr val="E4E428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000364" y="2714626"/>
              <a:ext cx="857256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Thread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857356" y="3571882"/>
              <a:ext cx="785818" cy="428628"/>
            </a:xfrm>
            <a:prstGeom prst="rect">
              <a:avLst/>
            </a:prstGeom>
            <a:solidFill>
              <a:srgbClr val="E4E428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857356" y="4143386"/>
              <a:ext cx="785818" cy="428628"/>
            </a:xfrm>
            <a:prstGeom prst="rect">
              <a:avLst/>
            </a:prstGeom>
            <a:solidFill>
              <a:srgbClr val="E4E428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000364" y="3286130"/>
              <a:ext cx="857256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Thread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000364" y="3857634"/>
              <a:ext cx="857256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Thread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000364" y="4429138"/>
              <a:ext cx="857256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Thread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1179" y="2416732"/>
              <a:ext cx="126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Queue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Класс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THREADpOOLeXECUTOR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71550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Объект класса можно создать через один из четырех конструкторов.</a:t>
            </a:r>
          </a:p>
          <a:p>
            <a:endParaRPr lang="ru-RU" sz="2000" dirty="0" smtClean="0"/>
          </a:p>
          <a:p>
            <a:r>
              <a:rPr lang="ru-RU" sz="2000" dirty="0" smtClean="0"/>
              <a:t>Каждый </a:t>
            </a:r>
            <a:r>
              <a:rPr lang="ru-RU" sz="2000" dirty="0"/>
              <a:t>конструктор можно специфицировать, передав</a:t>
            </a:r>
            <a:r>
              <a:rPr lang="en-US" sz="2000" dirty="0"/>
              <a:t> </a:t>
            </a:r>
            <a:r>
              <a:rPr lang="ru-RU" sz="2000" dirty="0"/>
              <a:t>соответствующие параметры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342900" indent="-342900"/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en-US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25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Класс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THREADpOOLeXECUTOR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71550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Основные из них:</a:t>
            </a:r>
          </a:p>
          <a:p>
            <a:pPr marL="342900" indent="-342900">
              <a:buFont typeface="+mj-lt"/>
              <a:buAutoNum type="arabicParenR"/>
            </a:pPr>
            <a:endParaRPr lang="ru-RU" sz="2000" dirty="0"/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Количество  </a:t>
            </a:r>
            <a:r>
              <a:rPr lang="ru-RU" sz="2000" dirty="0" smtClean="0"/>
              <a:t>постоянно живущих потоков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Максимальное количество потоков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Время жизни </a:t>
            </a:r>
            <a:r>
              <a:rPr lang="ru-RU" sz="2000" dirty="0" smtClean="0"/>
              <a:t>потока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Очередь </a:t>
            </a:r>
            <a:r>
              <a:rPr lang="ru-RU" sz="2000" dirty="0" smtClean="0"/>
              <a:t>для хранения задач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Фабрика </a:t>
            </a:r>
            <a:r>
              <a:rPr lang="ru-RU" sz="2000" dirty="0" smtClean="0"/>
              <a:t>для создания новых потоков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Обработчик, используется когда  очередь заполнена и все потоки заняты</a:t>
            </a:r>
          </a:p>
          <a:p>
            <a:pPr marL="342900" indent="-342900"/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endParaRPr lang="en-US" sz="2000" dirty="0" smtClean="0"/>
          </a:p>
          <a:p>
            <a:pPr marL="342900" indent="-342900">
              <a:buFont typeface="+mj-lt"/>
              <a:buAutoNum type="arabicParenR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7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Класс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executors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46996" y="771550"/>
            <a:ext cx="8641472" cy="222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Для удобной работы с пулами потоков </a:t>
            </a:r>
            <a:r>
              <a:rPr lang="ru-RU" sz="2000" dirty="0" smtClean="0">
                <a:solidFill>
                  <a:schemeClr val="tx1"/>
                </a:solidFill>
              </a:rPr>
              <a:t>лучше использовать </a:t>
            </a:r>
            <a:r>
              <a:rPr lang="ru-RU" sz="2000" dirty="0" smtClean="0">
                <a:solidFill>
                  <a:schemeClr val="tx1"/>
                </a:solidFill>
              </a:rPr>
              <a:t>класс </a:t>
            </a:r>
            <a:r>
              <a:rPr lang="en-US" sz="2000" dirty="0" smtClean="0">
                <a:solidFill>
                  <a:srgbClr val="00703C"/>
                </a:solidFill>
              </a:rPr>
              <a:t>Executors</a:t>
            </a:r>
            <a:r>
              <a:rPr lang="ru-RU" sz="2000" dirty="0" smtClean="0">
                <a:solidFill>
                  <a:srgbClr val="00703C"/>
                </a:solidFill>
              </a:rPr>
              <a:t>.</a:t>
            </a:r>
          </a:p>
          <a:p>
            <a:endParaRPr lang="en-US" sz="2000" dirty="0" smtClean="0">
              <a:solidFill>
                <a:srgbClr val="00703C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Класс, содержащий множество статичных методов, которые позволяют получить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пулы потоков с различными конфигурациями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rgbClr val="00703C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6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Методы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executors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15566"/>
            <a:ext cx="226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Основные методы:</a:t>
            </a:r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023" y="1376645"/>
            <a:ext cx="8820474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newSingleThreadExecutor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newFixedThreadPool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nThreads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newCachedThreadPool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ScheduledExecutorService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newSingleThreadScheduledExecutor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ScheduledExecutorService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newScheduledThreadPool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corePoolSize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spc="299" dirty="0" smtClean="0">
                <a:uFill>
                  <a:solidFill>
                    <a:srgbClr val="FFFFFF"/>
                  </a:solidFill>
                </a:uFill>
              </a:rPr>
              <a:t>пример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714362"/>
            <a:ext cx="6605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Определим класс задачи, которую необходимо выполнить</a:t>
            </a:r>
            <a:endParaRPr lang="ru-RU" sz="2000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85720" y="1704328"/>
            <a:ext cx="7143800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вывести текст на экран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работа с пулом потоков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78580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Запустим задачу в отдельном потоке:</a:t>
            </a:r>
            <a:endParaRPr lang="ru-RU" sz="20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85720" y="1401915"/>
            <a:ext cx="8643998" cy="3170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[]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ExecutorService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Executors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0" i="1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newSingleThreadExecutor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.submit(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executorService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.shutdown();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4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902428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Интерфейс </a:t>
            </a:r>
            <a:r>
              <a:rPr lang="en-US" dirty="0" err="1"/>
              <a:t>ScheduledExecutorService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1059582"/>
            <a:ext cx="8641472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00703C"/>
                </a:solidFill>
              </a:rPr>
              <a:t>ScheduledExecutorService</a:t>
            </a:r>
            <a:r>
              <a:rPr lang="en-US" sz="2000" dirty="0" smtClean="0">
                <a:solidFill>
                  <a:srgbClr val="00703C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р</a:t>
            </a:r>
            <a:r>
              <a:rPr lang="ru-RU" sz="2000" dirty="0" smtClean="0">
                <a:solidFill>
                  <a:schemeClr val="tx1"/>
                </a:solidFill>
              </a:rPr>
              <a:t>асширяет </a:t>
            </a:r>
            <a:r>
              <a:rPr lang="ru-RU" sz="2000" dirty="0" smtClean="0">
                <a:solidFill>
                  <a:schemeClr val="tx1"/>
                </a:solidFill>
              </a:rPr>
              <a:t>интерфейс </a:t>
            </a:r>
            <a:r>
              <a:rPr lang="en-US" sz="2000" dirty="0" smtClean="0">
                <a:solidFill>
                  <a:srgbClr val="00703C"/>
                </a:solidFill>
              </a:rPr>
              <a:t>ExecutorService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и определяет методы, позволяющие запустить задачу через некоторое время или с определенной периодичностью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7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/>
              <a:t>Thread pools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/>
              <a:t>Futures</a:t>
            </a:r>
            <a:endParaRPr lang="ru-RU" sz="2000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/>
              <a:t>L</a:t>
            </a:r>
            <a:r>
              <a:rPr lang="en-US" sz="2000" b="1" dirty="0" smtClean="0"/>
              <a:t>ocks</a:t>
            </a:r>
            <a:endParaRPr lang="ru-RU" sz="2000" b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/>
              <a:t>A</a:t>
            </a:r>
            <a:r>
              <a:rPr lang="en-US" sz="2000" b="1" dirty="0" smtClean="0"/>
              <a:t>tomics</a:t>
            </a:r>
            <a:endParaRPr lang="ru-RU" sz="2000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/>
              <a:t>Concurrent data structures</a:t>
            </a:r>
          </a:p>
          <a:p>
            <a:pPr marL="0" indent="0">
              <a:lnSpc>
                <a:spcPct val="200000"/>
              </a:lnSpc>
            </a:pPr>
            <a:endParaRPr lang="ru-RU" sz="2000" b="1" dirty="0"/>
          </a:p>
          <a:p>
            <a:pPr>
              <a:lnSpc>
                <a:spcPct val="200000"/>
              </a:lnSpc>
            </a:pPr>
            <a:endParaRPr lang="ru-RU" sz="2000" dirty="0" smtClean="0"/>
          </a:p>
          <a:p>
            <a:pPr>
              <a:lnSpc>
                <a:spcPct val="200000"/>
              </a:lnSpc>
            </a:pPr>
            <a:endParaRPr lang="ru-RU" sz="2000" dirty="0"/>
          </a:p>
          <a:p>
            <a:pPr>
              <a:lnSpc>
                <a:spcPct val="200000"/>
              </a:lnSpc>
            </a:pP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>
                <a:uFill>
                  <a:solidFill>
                    <a:srgbClr val="FFFFFF"/>
                  </a:solidFill>
                </a:uFill>
              </a:rPr>
              <a:t>Узнаем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9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973866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 методы </a:t>
            </a:r>
            <a:r>
              <a:rPr lang="en-US" dirty="0" err="1"/>
              <a:t>ScheduledExecutorService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928676"/>
            <a:ext cx="860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Основные методы:</a:t>
            </a:r>
            <a:endParaRPr lang="ru-RU" sz="20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0161" y="1635646"/>
            <a:ext cx="831830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ScheduledFuture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ScheduledFuture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973866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 методы </a:t>
            </a:r>
            <a:r>
              <a:rPr lang="en-US" dirty="0" err="1"/>
              <a:t>ScheduledExecutorService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928676"/>
            <a:ext cx="860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Основные методы:</a:t>
            </a:r>
            <a:endParaRPr lang="ru-RU" sz="20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91630"/>
            <a:ext cx="84561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ScheduledFuture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scheduleAtFixedRate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period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ScheduledFuture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&lt;?&gt;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scheduleWithFixedDelay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initialDelay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259618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:класс </a:t>
            </a:r>
            <a:r>
              <a:rPr lang="en-US" dirty="0" err="1"/>
              <a:t>ScheduledThreadPoolExecutor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987574"/>
            <a:ext cx="104063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3C"/>
                </a:solidFill>
              </a:rPr>
              <a:t>ScheduledThreadPoolExecutor</a:t>
            </a:r>
            <a:r>
              <a:rPr lang="en-US" sz="2000" dirty="0">
                <a:solidFill>
                  <a:srgbClr val="00703C"/>
                </a:solidFill>
              </a:rPr>
              <a:t> </a:t>
            </a:r>
            <a:r>
              <a:rPr lang="ru-RU" sz="2000" dirty="0" smtClean="0">
                <a:solidFill>
                  <a:srgbClr val="00703C"/>
                </a:solidFill>
              </a:rPr>
              <a:t> </a:t>
            </a:r>
            <a:r>
              <a:rPr lang="ru-RU" sz="2000" dirty="0" smtClean="0"/>
              <a:t>- р</a:t>
            </a:r>
            <a:r>
              <a:rPr lang="ru-RU" sz="2000" dirty="0" smtClean="0"/>
              <a:t>еализация </a:t>
            </a:r>
            <a:r>
              <a:rPr lang="ru-RU" sz="2000" dirty="0" smtClean="0"/>
              <a:t>интерфейса </a:t>
            </a:r>
            <a:r>
              <a:rPr lang="en-US" sz="2000" dirty="0" err="1" smtClean="0">
                <a:solidFill>
                  <a:srgbClr val="00703C"/>
                </a:solidFill>
              </a:rPr>
              <a:t>ScheduledExecutorService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Объект класса </a:t>
            </a:r>
            <a:r>
              <a:rPr lang="en-US" sz="2000" dirty="0" err="1"/>
              <a:t>ScheduledThreadPoolExecutor</a:t>
            </a:r>
            <a:r>
              <a:rPr lang="en-US" sz="2000" dirty="0"/>
              <a:t> </a:t>
            </a:r>
            <a:r>
              <a:rPr lang="ru-RU" sz="2000" dirty="0"/>
              <a:t> можно создать используя один</a:t>
            </a:r>
          </a:p>
          <a:p>
            <a:r>
              <a:rPr lang="ru-RU" sz="2000" dirty="0"/>
              <a:t> из 4-х конструкторов, передав в качестве аргумента в конструктор </a:t>
            </a:r>
          </a:p>
          <a:p>
            <a:r>
              <a:rPr lang="ru-RU" sz="2000" dirty="0"/>
              <a:t>следующие параметры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Количество постоянно живущих потоков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Фабрику для создания потоков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Обработчик, используется когда очередь заполнена и все потоки заняты</a:t>
            </a:r>
          </a:p>
          <a:p>
            <a:endParaRPr lang="en-US" sz="2000" dirty="0"/>
          </a:p>
          <a:p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16742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solidFill>
                  <a:schemeClr val="tx1"/>
                </a:solidFill>
              </a:rPr>
              <a:t>Создадим задачу</a:t>
            </a:r>
            <a:endParaRPr lang="en-US" sz="2200" dirty="0">
              <a:solidFill>
                <a:srgbClr val="00703C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00034" y="1857370"/>
            <a:ext cx="6858048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EE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Reminder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rgbClr val="686868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sz="2000" b="0" i="1" u="none" strike="noStrike" cap="none" normalizeH="0" dirty="0" smtClean="0">
                <a:ln>
                  <a:noFill/>
                </a:ln>
                <a:solidFill>
                  <a:srgbClr val="686868"/>
                </a:solidFill>
                <a:effectLst/>
                <a:latin typeface="Courier New" pitchFamily="49" charset="0"/>
                <a:cs typeface="Courier New" pitchFamily="49" charset="0"/>
              </a:rPr>
              <a:t>вывод текста на экран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88180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пример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7548"/>
            <a:ext cx="924970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solidFill>
                  <a:schemeClr val="tx1"/>
                </a:solidFill>
              </a:rPr>
              <a:t>Передадим задачу в пул потоков на выполнение</a:t>
            </a:r>
            <a:endParaRPr lang="en-US" sz="2200" dirty="0">
              <a:solidFill>
                <a:srgbClr val="00703C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42844" y="1643056"/>
            <a:ext cx="9001156" cy="31700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ReminderMessenger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ScheduledExecutorService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1" u="none" strike="noStrike" cap="none" normalizeH="0" dirty="0" err="1" smtClean="0">
                <a:ln>
                  <a:noFill/>
                </a:ln>
                <a:solidFill>
                  <a:srgbClr val="B610D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sz="2000" b="1" i="1" u="none" strike="noStrike" cap="none" normalizeH="0" dirty="0" smtClean="0">
                <a:ln>
                  <a:noFill/>
                </a:ln>
                <a:solidFill>
                  <a:srgbClr val="B610D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Executors.</a:t>
            </a:r>
            <a:r>
              <a:rPr kumimoji="0" lang="ru-RU" sz="2000" b="0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newScheduledThreadPool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(1)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Reminder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reminder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Reminder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1" u="none" strike="noStrike" cap="none" normalizeH="0" dirty="0" smtClean="0">
                <a:ln>
                  <a:noFill/>
                </a:ln>
                <a:solidFill>
                  <a:srgbClr val="B610D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scheduleAtFixedRate(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reminder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, 0, 24,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C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TimeUnit.</a:t>
            </a:r>
            <a:r>
              <a:rPr kumimoji="0" lang="ru-RU" sz="2000" b="1" i="1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HOURS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65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solidFill>
                  <a:schemeClr val="tx1"/>
                </a:solidFill>
              </a:rPr>
              <a:t>Концепция </a:t>
            </a:r>
            <a:r>
              <a:rPr lang="en-US" sz="2200" dirty="0" smtClean="0">
                <a:solidFill>
                  <a:srgbClr val="00703C"/>
                </a:solidFill>
              </a:rPr>
              <a:t>Future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предусматривает обращение за результатом, вычисление которого может быть не завершено на данный момент</a:t>
            </a:r>
          </a:p>
          <a:p>
            <a:endParaRPr lang="ru-RU" sz="1500" dirty="0">
              <a:solidFill>
                <a:srgbClr val="00703C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44208" y="4371950"/>
            <a:ext cx="1080120" cy="28803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44208" y="4371950"/>
            <a:ext cx="1080120" cy="28803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Рисунок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43558"/>
            <a:ext cx="8731613" cy="39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:Интерфейс 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Future&lt;V&gt;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714362"/>
            <a:ext cx="8641472" cy="423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3C"/>
                </a:solidFill>
              </a:rPr>
              <a:t>Future</a:t>
            </a:r>
            <a:r>
              <a:rPr lang="ru-RU" sz="2000" dirty="0" smtClean="0">
                <a:solidFill>
                  <a:srgbClr val="00703C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редставляет </a:t>
            </a:r>
            <a:r>
              <a:rPr lang="ru-RU" sz="2000" dirty="0" smtClean="0">
                <a:solidFill>
                  <a:schemeClr val="tx1"/>
                </a:solidFill>
              </a:rPr>
              <a:t>результат асинхронного </a:t>
            </a:r>
            <a:r>
              <a:rPr lang="ru-RU" sz="2000" dirty="0" smtClean="0">
                <a:solidFill>
                  <a:schemeClr val="tx1"/>
                </a:solidFill>
              </a:rPr>
              <a:t>выполнения.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Методы </a:t>
            </a:r>
            <a:r>
              <a:rPr lang="ru-RU" sz="2000" dirty="0" smtClean="0">
                <a:solidFill>
                  <a:schemeClr val="tx1"/>
                </a:solidFill>
              </a:rPr>
              <a:t>позволяют определить завершено ли выполнение задачи и получить результат выполнения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rgbClr val="00703C"/>
              </a:solidFill>
            </a:endParaRPr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5164" y="1857370"/>
            <a:ext cx="8908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  <a:p>
            <a:pPr>
              <a:buFont typeface="Wingdings" pitchFamily="2" charset="2"/>
              <a:buChar char="§"/>
            </a:pPr>
            <a:endParaRPr lang="ru-RU" sz="2000" dirty="0" smtClean="0"/>
          </a:p>
          <a:p>
            <a:pPr>
              <a:buFont typeface="Wingdings" pitchFamily="2" charset="2"/>
              <a:buChar char="§"/>
            </a:pPr>
            <a:endParaRPr lang="ru-RU" sz="2000" dirty="0" smtClean="0"/>
          </a:p>
          <a:p>
            <a:pPr>
              <a:buFont typeface="Wingdings" pitchFamily="2" charset="2"/>
              <a:buChar char="§"/>
            </a:pPr>
            <a:endParaRPr lang="ru-RU" sz="2000" dirty="0" smtClean="0"/>
          </a:p>
          <a:p>
            <a:pPr>
              <a:buFont typeface="Wingdings" pitchFamily="2" charset="2"/>
              <a:buChar char="§"/>
            </a:pPr>
            <a:endParaRPr lang="ru-RU" sz="2000" dirty="0" smtClean="0"/>
          </a:p>
          <a:p>
            <a:endParaRPr lang="ru-RU" sz="2000" dirty="0" smtClean="0">
              <a:solidFill>
                <a:srgbClr val="00703C"/>
              </a:solidFill>
            </a:endParaRPr>
          </a:p>
          <a:p>
            <a:endParaRPr lang="ru-RU" sz="2000" dirty="0" smtClean="0">
              <a:solidFill>
                <a:srgbClr val="00703C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501189"/>
            <a:ext cx="804258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cancel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mayInterruptIfRunning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isCancelled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isDone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:класс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FutureTask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&lt;V&gt;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158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00703C"/>
                </a:solidFill>
              </a:rPr>
              <a:t>RunnableFuture</a:t>
            </a:r>
            <a:r>
              <a:rPr lang="ru-RU" sz="2000" dirty="0" smtClean="0">
                <a:solidFill>
                  <a:srgbClr val="00703C"/>
                </a:solidFill>
              </a:rPr>
              <a:t> - </a:t>
            </a:r>
            <a:r>
              <a:rPr lang="en-US" sz="2000" dirty="0" smtClean="0">
                <a:solidFill>
                  <a:schemeClr val="tx1"/>
                </a:solidFill>
              </a:rPr>
              <a:t>Future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которая также является </a:t>
            </a:r>
            <a:r>
              <a:rPr lang="en-US" sz="2000" dirty="0" smtClean="0">
                <a:solidFill>
                  <a:schemeClr val="tx1"/>
                </a:solidFill>
              </a:rPr>
              <a:t>Runnable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rgbClr val="00703C"/>
                </a:solidFill>
              </a:rPr>
              <a:t>FutureTask</a:t>
            </a:r>
            <a:r>
              <a:rPr lang="ru-RU" sz="2000" dirty="0" smtClean="0">
                <a:solidFill>
                  <a:srgbClr val="00703C"/>
                </a:solidFill>
              </a:rPr>
              <a:t> - р</a:t>
            </a:r>
            <a:r>
              <a:rPr lang="ru-RU" sz="2000" dirty="0" smtClean="0"/>
              <a:t>еализация </a:t>
            </a:r>
            <a:r>
              <a:rPr lang="ru-RU" sz="2000" dirty="0" smtClean="0"/>
              <a:t>интерфейса </a:t>
            </a:r>
            <a:r>
              <a:rPr lang="en-US" sz="2000" dirty="0" err="1" smtClean="0">
                <a:solidFill>
                  <a:schemeClr val="tx1"/>
                </a:solidFill>
              </a:rPr>
              <a:t>RunnableFuture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2283718"/>
            <a:ext cx="81868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&lt;V&gt;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299" dirty="0" smtClean="0">
                <a:uFill>
                  <a:solidFill>
                    <a:srgbClr val="FFFFFF"/>
                  </a:solidFill>
                </a:uFill>
              </a:rPr>
              <a:t>Пример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1115255"/>
            <a:ext cx="8641472" cy="95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Определим </a:t>
            </a:r>
            <a:r>
              <a:rPr lang="ru-RU" sz="2000" dirty="0" smtClean="0">
                <a:solidFill>
                  <a:schemeClr val="tx1"/>
                </a:solidFill>
              </a:rPr>
              <a:t> задачу:</a:t>
            </a:r>
            <a:endParaRPr lang="ru-RU" sz="20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655971"/>
            <a:ext cx="889248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MyCallable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r>
              <a:rPr kumimoji="0" lang="ru-RU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Thread.</a:t>
            </a:r>
            <a:r>
              <a:rPr kumimoji="0" lang="ru-RU" altLang="ru-RU" sz="20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currentThread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getName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Что такое пул потоков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88246" y="767298"/>
            <a:ext cx="8641472" cy="13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3C"/>
                </a:solidFill>
              </a:rPr>
              <a:t>Thread pool </a:t>
            </a:r>
            <a:r>
              <a:rPr lang="ru-RU" sz="2000" dirty="0" smtClean="0"/>
              <a:t>- это шаблон проектирования, позволяющий</a:t>
            </a:r>
            <a:r>
              <a:rPr lang="en-US" sz="2000" dirty="0" smtClean="0"/>
              <a:t> </a:t>
            </a:r>
            <a:r>
              <a:rPr lang="ru-RU" sz="2000" dirty="0" smtClean="0"/>
              <a:t>эффективно организовать параллельное выполнение задач.</a:t>
            </a:r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36" y="2071684"/>
            <a:ext cx="4130402" cy="21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:работа с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FutureTask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&lt;V&gt;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26" y="1599932"/>
            <a:ext cx="87845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MyCallable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MyCallable();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altLang="ru-RU" sz="20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ExecutorService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Executors.</a:t>
            </a:r>
            <a:r>
              <a:rPr kumimoji="0" lang="ru-RU" altLang="ru-RU" sz="2000" b="0" i="1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altLang="ru-RU" sz="2000" b="0" i="1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Single</a:t>
            </a:r>
            <a:r>
              <a:rPr kumimoji="0" lang="ru-RU" altLang="ru-RU" sz="2000" b="0" i="1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ThreadPool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executor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execute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altLang="ru-RU" sz="20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957194"/>
            <a:ext cx="796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Запустим задачу на </a:t>
            </a:r>
            <a:r>
              <a:rPr lang="ru-RU" sz="2000" dirty="0" smtClean="0"/>
              <a:t>выполнение: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66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Futures</a:t>
            </a:r>
            <a:r>
              <a:rPr spc="299">
                <a:uFill>
                  <a:solidFill>
                    <a:srgbClr val="FFFFFF"/>
                  </a:solidFill>
                </a:uFill>
              </a:rPr>
              <a:t>:работа с </a:t>
            </a:r>
            <a:r>
              <a:rPr lang="en-US" spc="299" dirty="0" err="1">
                <a:uFill>
                  <a:solidFill>
                    <a:srgbClr val="FFFFFF"/>
                  </a:solidFill>
                </a:uFill>
              </a:rPr>
              <a:t>FutureTask</a:t>
            </a:r>
            <a:r>
              <a:rPr lang="en-US" spc="299" dirty="0">
                <a:uFill>
                  <a:solidFill>
                    <a:srgbClr val="FFFFFF"/>
                  </a:solidFill>
                </a:uFill>
              </a:rPr>
              <a:t>&lt;V&gt;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571618"/>
            <a:ext cx="8786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(!futureTask.</a:t>
            </a:r>
            <a:r>
              <a:rPr lang="ru-RU" altLang="ru-RU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isDone()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indefinitely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future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ru-RU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ru-RU" altLang="ru-RU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						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futureTask.</a:t>
            </a:r>
            <a:r>
              <a:rPr lang="ru-RU" altLang="ru-RU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957194"/>
            <a:ext cx="266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Получение </a:t>
            </a:r>
            <a:r>
              <a:rPr lang="ru-RU" sz="2000" dirty="0" smtClean="0"/>
              <a:t>результата: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90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Блокировки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 </a:t>
            </a:r>
            <a:r>
              <a:rPr lang="en-US" sz="2000" dirty="0" smtClean="0"/>
              <a:t>java 6 </a:t>
            </a:r>
            <a:r>
              <a:rPr lang="ru-RU" sz="2000" dirty="0" smtClean="0"/>
              <a:t>появился интерфейс для реализаций внешней блокировки.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232" y="1605527"/>
            <a:ext cx="757130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lockInterruptibly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tryLock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tryLock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Condition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newCondition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FF0000"/>
                </a:solidFill>
              </a:rPr>
              <a:t>Реализация в </a:t>
            </a:r>
            <a:r>
              <a:rPr lang="en-US" sz="2000" dirty="0" smtClean="0">
                <a:solidFill>
                  <a:srgbClr val="FF0000"/>
                </a:solidFill>
              </a:rPr>
              <a:t>JDK </a:t>
            </a:r>
            <a:r>
              <a:rPr lang="ru-RU" sz="2000" dirty="0" smtClean="0">
                <a:solidFill>
                  <a:srgbClr val="FF0000"/>
                </a:solidFill>
              </a:rPr>
              <a:t>через </a:t>
            </a:r>
            <a:r>
              <a:rPr lang="en-US" sz="2000" dirty="0" err="1" smtClean="0"/>
              <a:t>ReentrantLock</a:t>
            </a:r>
            <a:endParaRPr lang="ru-RU" sz="2000" dirty="0" smtClean="0">
              <a:solidFill>
                <a:srgbClr val="FF0000"/>
              </a:solidFill>
            </a:endParaRPr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275606"/>
            <a:ext cx="649408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ReentrantLock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//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exceptions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restore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invariants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necessary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.unlock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61AD3A"/>
                </a:solidFill>
              </a:rPr>
              <a:t>Гарантии:</a:t>
            </a:r>
          </a:p>
          <a:p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Все реализации должны гарантировать </a:t>
            </a:r>
            <a:r>
              <a:rPr lang="en-US" sz="2000" dirty="0" smtClean="0"/>
              <a:t>mutual exclusion </a:t>
            </a:r>
            <a:r>
              <a:rPr lang="ru-RU" sz="2000" dirty="0" smtClean="0"/>
              <a:t>как и внутренний </a:t>
            </a:r>
            <a:r>
              <a:rPr lang="ru-RU" sz="2000" dirty="0" err="1" smtClean="0"/>
              <a:t>лок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Все реализации должны предоставлять </a:t>
            </a:r>
            <a:r>
              <a:rPr lang="en-US" sz="2000" dirty="0" smtClean="0"/>
              <a:t>memory</a:t>
            </a:r>
            <a:r>
              <a:rPr lang="ru-RU" sz="2000" dirty="0" smtClean="0"/>
              <a:t> </a:t>
            </a:r>
            <a:r>
              <a:rPr lang="en-US" sz="2000" dirty="0" smtClean="0"/>
              <a:t>visibility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симантику</a:t>
            </a:r>
            <a:r>
              <a:rPr lang="ru-RU" sz="2000" dirty="0" smtClean="0"/>
              <a:t> как и внутренний </a:t>
            </a:r>
            <a:r>
              <a:rPr lang="ru-RU" sz="2000" dirty="0" err="1" smtClean="0"/>
              <a:t>лок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97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FF0000"/>
                </a:solidFill>
              </a:rPr>
              <a:t>Возможности</a:t>
            </a:r>
            <a:r>
              <a:rPr lang="ru-RU" sz="2000" dirty="0" smtClean="0">
                <a:solidFill>
                  <a:srgbClr val="FF0000"/>
                </a:solidFill>
              </a:rPr>
              <a:t>:</a:t>
            </a:r>
          </a:p>
          <a:p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З</a:t>
            </a:r>
            <a:r>
              <a:rPr lang="ru-RU" sz="2000" dirty="0" smtClean="0"/>
              <a:t>ахват</a:t>
            </a:r>
            <a:r>
              <a:rPr lang="en-US" sz="2000" dirty="0" smtClean="0"/>
              <a:t>/</a:t>
            </a:r>
            <a:r>
              <a:rPr lang="ru-RU" sz="2000" dirty="0" smtClean="0"/>
              <a:t>освобождение – явные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Можно пробовать захватить с помощью </a:t>
            </a:r>
            <a:r>
              <a:rPr lang="en-US" sz="2000" dirty="0" smtClean="0"/>
              <a:t>try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Можно пробовать заданное время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Прерываемые методы захвата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1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FF0000"/>
                </a:solidFill>
              </a:rPr>
              <a:t>Возможности</a:t>
            </a:r>
            <a:r>
              <a:rPr lang="ru-RU" sz="2000" dirty="0" smtClean="0">
                <a:solidFill>
                  <a:srgbClr val="FF0000"/>
                </a:solidFill>
              </a:rPr>
              <a:t>:</a:t>
            </a:r>
          </a:p>
          <a:p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З</a:t>
            </a:r>
            <a:r>
              <a:rPr lang="ru-RU" sz="2000" dirty="0" smtClean="0"/>
              <a:t>ахват</a:t>
            </a:r>
            <a:r>
              <a:rPr lang="en-US" sz="2000" dirty="0" smtClean="0"/>
              <a:t>/</a:t>
            </a:r>
            <a:r>
              <a:rPr lang="ru-RU" sz="2000" dirty="0" smtClean="0"/>
              <a:t>освобождение – явные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Можно пробовать захватить с помощью </a:t>
            </a:r>
            <a:r>
              <a:rPr lang="en-US" sz="2000" dirty="0" smtClean="0"/>
              <a:t>try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Можно пробовать заданное время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Прерываемые методы захвата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 помощью </a:t>
            </a:r>
            <a:r>
              <a:rPr lang="en-US" sz="2000" dirty="0">
                <a:solidFill>
                  <a:schemeClr val="tx1"/>
                </a:solidFill>
              </a:rPr>
              <a:t>try lock </a:t>
            </a:r>
            <a:r>
              <a:rPr lang="ru-RU" sz="2000" dirty="0">
                <a:solidFill>
                  <a:schemeClr val="tx1"/>
                </a:solidFill>
              </a:rPr>
              <a:t>может избежать </a:t>
            </a:r>
            <a:r>
              <a:rPr lang="en-US" sz="2000" dirty="0">
                <a:solidFill>
                  <a:schemeClr val="tx1"/>
                </a:solidFill>
              </a:rPr>
              <a:t>deadlock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err="1">
                <a:solidFill>
                  <a:schemeClr val="tx1"/>
                </a:solidFill>
              </a:rPr>
              <a:t>Прерываемость</a:t>
            </a:r>
            <a:r>
              <a:rPr lang="ru-RU" sz="2000" dirty="0">
                <a:solidFill>
                  <a:schemeClr val="tx1"/>
                </a:solidFill>
              </a:rPr>
              <a:t> позволяет участвовать в механизме прерывания потока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Производительности сравнима с производительностью внутреннего </a:t>
            </a:r>
            <a:r>
              <a:rPr lang="ru-RU" sz="2000" dirty="0" err="1">
                <a:solidFill>
                  <a:schemeClr val="tx1"/>
                </a:solidFill>
              </a:rPr>
              <a:t>лока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Есть возможность «справедливой» блокировки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00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FF0000"/>
                </a:solidFill>
              </a:rPr>
              <a:t>Опасности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ru-RU" sz="2000" dirty="0" smtClean="0">
              <a:solidFill>
                <a:srgbClr val="FF0000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Явный </a:t>
            </a:r>
            <a:r>
              <a:rPr lang="en-US" sz="2000" dirty="0" smtClean="0">
                <a:solidFill>
                  <a:schemeClr val="tx1"/>
                </a:solidFill>
              </a:rPr>
              <a:t>unlock (</a:t>
            </a:r>
            <a:r>
              <a:rPr lang="ru-RU" sz="2000" dirty="0" smtClean="0">
                <a:solidFill>
                  <a:schemeClr val="tx1"/>
                </a:solidFill>
              </a:rPr>
              <a:t>забыли – </a:t>
            </a:r>
            <a:r>
              <a:rPr lang="ru-RU" sz="2000" dirty="0" err="1" smtClean="0">
                <a:solidFill>
                  <a:schemeClr val="tx1"/>
                </a:solidFill>
              </a:rPr>
              <a:t>лок</a:t>
            </a:r>
            <a:r>
              <a:rPr lang="ru-RU" sz="2000" dirty="0" smtClean="0">
                <a:solidFill>
                  <a:schemeClr val="tx1"/>
                </a:solidFill>
              </a:rPr>
              <a:t> на вечно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ReentrantLock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FF0000"/>
                </a:solidFill>
              </a:rPr>
              <a:t>Итог:</a:t>
            </a:r>
          </a:p>
          <a:p>
            <a:pPr marL="0" indent="0"/>
            <a:endParaRPr lang="ru-RU" sz="2000" dirty="0" smtClean="0">
              <a:solidFill>
                <a:schemeClr val="tx1"/>
              </a:solidFill>
            </a:endParaRPr>
          </a:p>
          <a:p>
            <a:pPr marL="0" indent="0"/>
            <a:r>
              <a:rPr lang="ru-RU" sz="2000" dirty="0" smtClean="0">
                <a:solidFill>
                  <a:schemeClr val="tx1"/>
                </a:solidFill>
              </a:rPr>
              <a:t>Использовать </a:t>
            </a:r>
            <a:r>
              <a:rPr lang="en-US" sz="2000" dirty="0" err="1" smtClean="0"/>
              <a:t>ReentrantLock</a:t>
            </a:r>
            <a:r>
              <a:rPr lang="ru-RU" sz="2000" dirty="0" smtClean="0"/>
              <a:t> нужно только в тех случаях где нужны его преимущества, в остальных случаях нужно использовать </a:t>
            </a:r>
            <a:r>
              <a:rPr lang="en-US" sz="2000" dirty="0" smtClean="0"/>
              <a:t>synchronized.</a:t>
            </a:r>
            <a:r>
              <a:rPr lang="ru-RU" sz="2000" dirty="0" smtClean="0"/>
              <a:t> 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write Locks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В некоторых случаях операции </a:t>
            </a:r>
            <a:r>
              <a:rPr lang="ru-RU" sz="2000" dirty="0">
                <a:solidFill>
                  <a:schemeClr val="tx1"/>
                </a:solidFill>
              </a:rPr>
              <a:t>чтения </a:t>
            </a:r>
            <a:r>
              <a:rPr lang="ru-RU" sz="2000" dirty="0" smtClean="0">
                <a:solidFill>
                  <a:schemeClr val="tx1"/>
                </a:solidFill>
              </a:rPr>
              <a:t>превалируют над записью по частоте. 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0" indent="0"/>
            <a:r>
              <a:rPr lang="ru-RU" sz="2000" dirty="0" smtClean="0">
                <a:solidFill>
                  <a:schemeClr val="tx1"/>
                </a:solidFill>
              </a:rPr>
              <a:t>Можно разрешит параллельное чтение, и блокировать только при записи.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 Причины применения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88246" y="1195926"/>
            <a:ext cx="8641472" cy="301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Уменьшение нагрузки на </a:t>
            </a:r>
            <a:r>
              <a:rPr lang="en-US" sz="2000" dirty="0" smtClean="0"/>
              <a:t>JVM</a:t>
            </a:r>
            <a:r>
              <a:rPr lang="ru-RU" sz="2000" dirty="0" smtClean="0"/>
              <a:t>, возникающей вследствие создания новых потоков.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write Locks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en-US" sz="2000" dirty="0" smtClean="0">
                <a:solidFill>
                  <a:schemeClr val="tx1"/>
                </a:solidFill>
              </a:rPr>
              <a:t>concurrent </a:t>
            </a:r>
            <a:r>
              <a:rPr lang="ru-RU" sz="2000" dirty="0" smtClean="0">
                <a:solidFill>
                  <a:schemeClr val="tx1"/>
                </a:solidFill>
              </a:rPr>
              <a:t>пакете есть решение.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И реализация - </a:t>
            </a:r>
            <a:r>
              <a:rPr lang="en-US" sz="2000" dirty="0" err="1" smtClean="0"/>
              <a:t>ReentrantReadWriteLock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274535"/>
            <a:ext cx="510909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ReadWriteLock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writeLock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write Locks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Сравнение по производительности </a:t>
            </a:r>
            <a:r>
              <a:rPr lang="en-US" sz="2000" dirty="0" err="1" smtClean="0"/>
              <a:t>ReentrantLock</a:t>
            </a:r>
            <a:r>
              <a:rPr lang="ru-RU" sz="2000" dirty="0" smtClean="0"/>
              <a:t> для </a:t>
            </a:r>
            <a:r>
              <a:rPr lang="en-US" sz="2000" dirty="0" smtClean="0"/>
              <a:t>read/write - 50/50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632848" cy="384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9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Пример: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Создадим простой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потокобезопасный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враппер</a:t>
            </a:r>
            <a:r>
              <a:rPr lang="ru-RU" sz="2000" dirty="0" smtClean="0">
                <a:solidFill>
                  <a:schemeClr val="tx1"/>
                </a:solidFill>
              </a:rPr>
              <a:t> для </a:t>
            </a:r>
            <a:r>
              <a:rPr lang="en-US" sz="2000" dirty="0" smtClean="0">
                <a:solidFill>
                  <a:schemeClr val="tx1"/>
                </a:solidFill>
              </a:rPr>
              <a:t>map.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1797660"/>
            <a:ext cx="834074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ReadWriteMap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ReadWriteLock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ReentrantReadWriteLock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lock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ReadWriteMap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Положить в коллекцию: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347614"/>
            <a:ext cx="557075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.unlock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</a:rPr>
              <a:t>Взять из коллекции: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1275606"/>
            <a:ext cx="449353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.unlock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Взаимодействие между потоками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rgbClr val="00B050"/>
                </a:solidFill>
              </a:rPr>
              <a:t>Синхронизаторы (</a:t>
            </a:r>
            <a:r>
              <a:rPr lang="en-US" sz="2000" dirty="0">
                <a:solidFill>
                  <a:srgbClr val="00B050"/>
                </a:solidFill>
              </a:rPr>
              <a:t>synchronizer</a:t>
            </a:r>
            <a:r>
              <a:rPr lang="ru-RU" sz="2000" dirty="0" smtClean="0">
                <a:solidFill>
                  <a:srgbClr val="00B050"/>
                </a:solidFill>
              </a:rPr>
              <a:t>) </a:t>
            </a:r>
            <a:r>
              <a:rPr lang="ru-RU" sz="2000" dirty="0" smtClean="0">
                <a:solidFill>
                  <a:schemeClr val="tx1"/>
                </a:solidFill>
              </a:rPr>
              <a:t>– объекты, позволяющие организовать взаимодействие между потоками опираясь на их состояния. 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Виды в </a:t>
            </a:r>
            <a:r>
              <a:rPr lang="en-US" sz="2000" dirty="0" smtClean="0">
                <a:solidFill>
                  <a:schemeClr val="tx1"/>
                </a:solidFill>
              </a:rPr>
              <a:t>java: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latches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Semaphores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Barriers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Blocking queues</a:t>
            </a:r>
          </a:p>
          <a:p>
            <a:pPr marL="0" indent="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85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Защёлки - </a:t>
            </a:r>
            <a:r>
              <a:rPr lang="en-US" dirty="0" smtClean="0"/>
              <a:t>latches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51520" y="771550"/>
            <a:ext cx="8641472" cy="40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B050"/>
                </a:solidFill>
              </a:rPr>
              <a:t>Latches – </a:t>
            </a:r>
            <a:r>
              <a:rPr lang="ru-RU" sz="2000" dirty="0" smtClean="0">
                <a:solidFill>
                  <a:schemeClr val="tx1"/>
                </a:solidFill>
              </a:rPr>
              <a:t>позволяют заблокироваться в потоке до наступления терминального состояния.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Защёлки - </a:t>
            </a:r>
            <a:r>
              <a:rPr lang="en-US" dirty="0" smtClean="0"/>
              <a:t>latches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Latches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позволяют решать следующие задачи: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Дождаться завершения инициализации ресурса, необходимого для дальнейшей работы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Дождаться завершения старта сервиса, от которого зависим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Дождаться пока все участники не подключатся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0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- </a:t>
            </a:r>
            <a:r>
              <a:rPr lang="en-US" dirty="0" err="1" smtClean="0"/>
              <a:t>CountDownLatch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/>
              <a:t>Одна из реализаций  защёлки – </a:t>
            </a:r>
            <a:r>
              <a:rPr lang="en-US" sz="2000" dirty="0" err="1" smtClean="0"/>
              <a:t>CountDownLatch</a:t>
            </a:r>
            <a:r>
              <a:rPr lang="ru-RU" sz="2000" dirty="0" smtClean="0"/>
              <a:t>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 err="1"/>
              <a:t>CountDownLatch</a:t>
            </a:r>
            <a:r>
              <a:rPr lang="ru-RU" sz="2000" dirty="0"/>
              <a:t> позволяет одному или нескольким потокам дождаться сета событий.</a:t>
            </a:r>
          </a:p>
          <a:p>
            <a:pPr>
              <a:lnSpc>
                <a:spcPct val="100000"/>
              </a:lnSpc>
            </a:pPr>
            <a:endParaRPr lang="ru-RU" sz="2000" dirty="0" smtClean="0"/>
          </a:p>
          <a:p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09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- </a:t>
            </a:r>
            <a:r>
              <a:rPr lang="en-US" dirty="0" err="1" smtClean="0"/>
              <a:t>CountDownLatch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0814" y="699542"/>
            <a:ext cx="8848794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getCount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 Причины применения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288246" y="1195926"/>
            <a:ext cx="8641472" cy="301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Уменьшение нагрузки на </a:t>
            </a:r>
            <a:r>
              <a:rPr lang="en-US" sz="2000" dirty="0" smtClean="0"/>
              <a:t>JVM</a:t>
            </a:r>
            <a:r>
              <a:rPr lang="ru-RU" sz="2000" dirty="0" smtClean="0"/>
              <a:t>, возникающей вследствие создания новых потоков.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Контроль большого количества потоков, в которых происходит параллельное выполнение задач.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CountDownLatch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Реализуем одновременный запуск </a:t>
            </a:r>
            <a:r>
              <a:rPr lang="en-US" sz="2000" dirty="0" smtClean="0"/>
              <a:t>n </a:t>
            </a:r>
            <a:r>
              <a:rPr lang="ru-RU" sz="2000" dirty="0" smtClean="0"/>
              <a:t>потоков и ожидание их завершения.</a:t>
            </a:r>
          </a:p>
          <a:p>
            <a:endParaRPr lang="ru-RU" sz="2000" dirty="0" smtClean="0"/>
          </a:p>
          <a:p>
            <a:r>
              <a:rPr lang="ru-RU" sz="2000" dirty="0" smtClean="0"/>
              <a:t>Для этого создадим два управляющих </a:t>
            </a:r>
            <a:r>
              <a:rPr lang="en-US" sz="2000" dirty="0" err="1" smtClean="0"/>
              <a:t>CountDownLatch</a:t>
            </a:r>
            <a:r>
              <a:rPr lang="ru-RU" sz="2000" dirty="0" smtClean="0"/>
              <a:t>: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2303" y="2139702"/>
            <a:ext cx="845616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startGate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endGate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CountDownLatch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nThreads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CountDownLatch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Запустим </a:t>
            </a:r>
            <a:r>
              <a:rPr lang="en-US" sz="2000" dirty="0" smtClean="0"/>
              <a:t>n </a:t>
            </a:r>
            <a:r>
              <a:rPr lang="ru-RU" sz="2000" dirty="0" smtClean="0"/>
              <a:t>потоков со следующим телом: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293604"/>
            <a:ext cx="652614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startGate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task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endGate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.countDown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ignored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CountDownLatch</a:t>
            </a:r>
            <a:r>
              <a:rPr lang="ru-RU" dirty="0" smtClean="0"/>
              <a:t>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Управление из другого потока:</a:t>
            </a:r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1563638"/>
            <a:ext cx="693972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startGate.countDown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endGate.await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wait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ending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threads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– </a:t>
            </a:r>
            <a:r>
              <a:rPr lang="en-US" dirty="0" err="1" smtClean="0"/>
              <a:t>futuretask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FutureTask</a:t>
            </a:r>
            <a:r>
              <a:rPr lang="en-US" sz="2000" dirty="0" smtClean="0"/>
              <a:t> </a:t>
            </a:r>
            <a:r>
              <a:rPr lang="ru-RU" sz="2000" dirty="0" smtClean="0"/>
              <a:t>так же ведёт себя как </a:t>
            </a:r>
            <a:r>
              <a:rPr lang="en-US" sz="2000" dirty="0" smtClean="0"/>
              <a:t>latch</a:t>
            </a:r>
            <a:r>
              <a:rPr lang="ru-RU" sz="2000" dirty="0" smtClean="0"/>
              <a:t>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Возможны 3 состояния: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Waiting</a:t>
            </a:r>
            <a:r>
              <a:rPr lang="ru-RU" sz="2000" dirty="0" smtClean="0"/>
              <a:t> </a:t>
            </a:r>
            <a:r>
              <a:rPr lang="en-US" sz="2000" dirty="0" smtClean="0"/>
              <a:t>to</a:t>
            </a:r>
            <a:r>
              <a:rPr lang="ru-RU" sz="2000" dirty="0" smtClean="0"/>
              <a:t> </a:t>
            </a:r>
            <a:r>
              <a:rPr lang="en-US" sz="2000" dirty="0" smtClean="0"/>
              <a:t>run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Running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</a:t>
            </a:r>
            <a:r>
              <a:rPr lang="en-US" sz="2000" dirty="0" err="1" smtClean="0"/>
              <a:t>ompleted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63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Futuretask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Загрузим данные которые нужны будут позже:</a:t>
            </a:r>
          </a:p>
          <a:p>
            <a:endParaRPr lang="ru-RU" sz="2000" dirty="0" smtClean="0"/>
          </a:p>
          <a:p>
            <a:r>
              <a:rPr lang="ru-RU" sz="2000" dirty="0" smtClean="0"/>
              <a:t>Созда</a:t>
            </a:r>
            <a:r>
              <a:rPr lang="ru-RU" sz="2000" dirty="0"/>
              <a:t>д</a:t>
            </a:r>
            <a:r>
              <a:rPr lang="ru-RU" sz="2000" dirty="0" smtClean="0"/>
              <a:t>им </a:t>
            </a:r>
            <a:r>
              <a:rPr lang="en-US" sz="2000" dirty="0" err="1" smtClean="0"/>
              <a:t>FutureTask</a:t>
            </a:r>
            <a:r>
              <a:rPr lang="ru-RU" sz="2000" dirty="0" smtClean="0"/>
              <a:t> с бизнес логикой: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8819" y="2135634"/>
            <a:ext cx="83856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future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FutureTask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		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DataLoadException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});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Futuretask</a:t>
            </a:r>
            <a:r>
              <a:rPr lang="ru-RU" dirty="0" smtClean="0"/>
              <a:t> -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Запустим задачу в отдельном потоке и дождёмся завершения:</a:t>
            </a:r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563147"/>
            <a:ext cx="790472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future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thread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.start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ProductInfo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DataLoadException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future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– </a:t>
            </a:r>
            <a:r>
              <a:rPr lang="en-US" dirty="0"/>
              <a:t>Semaphore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Semaphore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– используется для контроля кол-ва конкурентного доступа к некоторому ресурсу или выполнению некоторого действия в одно и тоже время.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Случаи использования: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Пул ресурсов, например соединения к БД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Bounded </a:t>
            </a:r>
            <a:r>
              <a:rPr lang="ru-RU" sz="2000" dirty="0" smtClean="0">
                <a:solidFill>
                  <a:schemeClr val="tx1"/>
                </a:solidFill>
              </a:rPr>
              <a:t>коллекции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87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– </a:t>
            </a:r>
            <a:r>
              <a:rPr lang="en-US" dirty="0"/>
              <a:t>Semaphore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Основные методы </a:t>
            </a:r>
            <a:r>
              <a:rPr lang="en-US" sz="2000" dirty="0" smtClean="0">
                <a:solidFill>
                  <a:srgbClr val="00B050"/>
                </a:solidFill>
              </a:rPr>
              <a:t>Semaphore: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275606"/>
            <a:ext cx="831830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Semaphore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Semaphore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permits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acquire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acquireUninterruptibly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tryAcquire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tryAcquire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release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Semaphore </a:t>
            </a:r>
            <a:r>
              <a:rPr lang="ru-RU" dirty="0" smtClean="0"/>
              <a:t>-пример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Реализуем </a:t>
            </a:r>
            <a:r>
              <a:rPr lang="en-US" sz="2000" dirty="0" smtClean="0">
                <a:solidFill>
                  <a:schemeClr val="tx1"/>
                </a:solidFill>
              </a:rPr>
              <a:t>bounded hash set: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184" y="1375485"/>
            <a:ext cx="772519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BoundedHashSet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Semaphore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BoundedHashSet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bound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Collections.synchronizedSet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HashSet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&gt;());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sem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Semaphore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bound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Semaphore </a:t>
            </a:r>
            <a:r>
              <a:rPr lang="ru-RU" dirty="0" smtClean="0"/>
              <a:t>-пример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Добавление элемента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243662"/>
            <a:ext cx="749115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o)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sem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.acquire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wasAdded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wasAdded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wasAdded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wasAdded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sem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.release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188048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Иерархия классов и интерфейсов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403328" y="3076330"/>
            <a:ext cx="8641472" cy="179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Все необходимые классы и интерфейсы позволяющие организовать работу с </a:t>
            </a:r>
            <a:r>
              <a:rPr lang="en-US" sz="2000" dirty="0">
                <a:solidFill>
                  <a:srgbClr val="00703C"/>
                </a:solidFill>
              </a:rPr>
              <a:t>Thread </a:t>
            </a:r>
            <a:r>
              <a:rPr lang="en-US" sz="2000" dirty="0" smtClean="0">
                <a:solidFill>
                  <a:srgbClr val="00703C"/>
                </a:solidFill>
              </a:rPr>
              <a:t>pool</a:t>
            </a:r>
            <a:r>
              <a:rPr lang="ru-RU" sz="2000" dirty="0" smtClean="0">
                <a:solidFill>
                  <a:srgbClr val="00703C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находятся в пакете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00703C"/>
                </a:solidFill>
              </a:rPr>
              <a:t>java.util.concurrent</a:t>
            </a:r>
            <a:r>
              <a:rPr lang="en-US" sz="2000" dirty="0" smtClean="0">
                <a:solidFill>
                  <a:srgbClr val="00703C"/>
                </a:solidFill>
              </a:rPr>
              <a:t> </a:t>
            </a:r>
            <a:endParaRPr lang="ru-RU" sz="2000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ultithread_ThreadPoo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6"/>
            <a:ext cx="4786346" cy="32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Semaphore </a:t>
            </a:r>
            <a:r>
              <a:rPr lang="ru-RU" dirty="0" smtClean="0"/>
              <a:t>-пример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Удаление элемента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491630"/>
            <a:ext cx="618630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o) {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wasRemoved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.remove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wasRemoved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sem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.release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wasRemoved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– </a:t>
            </a:r>
            <a:r>
              <a:rPr lang="en-US" dirty="0" err="1" smtClean="0"/>
              <a:t>CyclicBarrier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CyclicBarrier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– блокируют фиксированную группу участников в общей точке, до тех пор пока вся группа не дойдёт до этой точки.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Может использоваться повторно! 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Случаи использования:</a:t>
            </a:r>
          </a:p>
          <a:p>
            <a:pPr marL="0" indent="0"/>
            <a:r>
              <a:rPr lang="ru-RU" sz="2000" dirty="0" smtClean="0"/>
              <a:t>Обычно для задач, где группа подзадач может выполняться параллельно в фазе 1, но перейти в фазу 2 могут только когда вся группа завершит фазу 1.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85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Latches</a:t>
            </a:r>
            <a:r>
              <a:rPr lang="ru-RU" dirty="0" smtClean="0"/>
              <a:t> – </a:t>
            </a:r>
            <a:r>
              <a:rPr lang="en-US" dirty="0" err="1" smtClean="0"/>
              <a:t>CyclicBarrier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Основные методы: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243662"/>
            <a:ext cx="866134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CyclicBarrier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CyclicBarrier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BrokenBarrierException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BrokenBarrierException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CyclicBarrier</a:t>
            </a:r>
            <a:r>
              <a:rPr lang="ru-RU" dirty="0"/>
              <a:t> </a:t>
            </a:r>
            <a:r>
              <a:rPr lang="ru-RU" dirty="0" smtClean="0"/>
              <a:t>- 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Запустим все задачи  одновременно: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1254695"/>
            <a:ext cx="804258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StartAllThreadSameTime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Runnable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CyclicBarrier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CyclicBarrier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work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phase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1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work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phase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2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barrier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.await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work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phase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3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Определение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000114"/>
            <a:ext cx="7266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Пакет </a:t>
            </a:r>
            <a:r>
              <a:rPr lang="en-US" sz="2000" dirty="0" smtClean="0">
                <a:solidFill>
                  <a:srgbClr val="00703C"/>
                </a:solidFill>
              </a:rPr>
              <a:t>java.util.concurrent.atomic</a:t>
            </a:r>
            <a:r>
              <a:rPr lang="ru-RU" sz="2000" dirty="0" smtClean="0"/>
              <a:t> содержит множество классов, </a:t>
            </a:r>
          </a:p>
          <a:p>
            <a:r>
              <a:rPr lang="ru-RU" sz="2000" dirty="0" smtClean="0"/>
              <a:t>методы которых позволяют  осуществлять атомарные операции.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Определение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000114"/>
            <a:ext cx="7266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Пакет </a:t>
            </a:r>
            <a:r>
              <a:rPr lang="en-US" sz="2000" dirty="0" smtClean="0">
                <a:solidFill>
                  <a:srgbClr val="00703C"/>
                </a:solidFill>
              </a:rPr>
              <a:t>java.util.concurrent.atomic</a:t>
            </a:r>
            <a:r>
              <a:rPr lang="ru-RU" sz="2000" dirty="0" smtClean="0"/>
              <a:t> содержит множество классов, </a:t>
            </a:r>
          </a:p>
          <a:p>
            <a:r>
              <a:rPr lang="ru-RU" sz="2000" dirty="0" smtClean="0"/>
              <a:t>методы которых позволяют  осуществлять атомарные операции.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782543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Операция в общей области памяти называется </a:t>
            </a:r>
            <a:r>
              <a:rPr lang="ru-RU" sz="2000" b="1" dirty="0" smtClean="0"/>
              <a:t>атомарной</a:t>
            </a:r>
            <a:r>
              <a:rPr lang="ru-RU" sz="2000" dirty="0" smtClean="0"/>
              <a:t>, если она завершается в один шаг относительно других потоков, имеющих доступ к этой памяти.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Определение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000114"/>
            <a:ext cx="7266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Пакет </a:t>
            </a:r>
            <a:r>
              <a:rPr lang="en-US" sz="2000" dirty="0" smtClean="0">
                <a:solidFill>
                  <a:srgbClr val="00703C"/>
                </a:solidFill>
              </a:rPr>
              <a:t>java.util.concurrent.atomic</a:t>
            </a:r>
            <a:r>
              <a:rPr lang="ru-RU" sz="2000" dirty="0" smtClean="0"/>
              <a:t> содержит множество классов, </a:t>
            </a:r>
          </a:p>
          <a:p>
            <a:r>
              <a:rPr lang="ru-RU" sz="2000" dirty="0" smtClean="0"/>
              <a:t>методы которых позволяют  осуществлять атомарные операции.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782543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Операция в общей области памяти называется </a:t>
            </a:r>
            <a:r>
              <a:rPr lang="ru-RU" sz="2000" b="1" dirty="0" smtClean="0"/>
              <a:t>атомарной</a:t>
            </a:r>
            <a:r>
              <a:rPr lang="ru-RU" sz="2000" dirty="0" smtClean="0"/>
              <a:t>, если она завершается в один шаг относительно других потоков, имеющих доступ к этой памяти.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2863996"/>
            <a:ext cx="821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Во время выполнения такой операции над переменной, ни один поток не может наблюдать изменение наполовину завершенным.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Определение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1000114"/>
            <a:ext cx="7266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Пакет </a:t>
            </a:r>
            <a:r>
              <a:rPr lang="en-US" sz="2000" dirty="0" smtClean="0">
                <a:solidFill>
                  <a:srgbClr val="00703C"/>
                </a:solidFill>
              </a:rPr>
              <a:t>java.util.concurrent.atomic</a:t>
            </a:r>
            <a:r>
              <a:rPr lang="ru-RU" sz="2000" dirty="0" smtClean="0"/>
              <a:t> содержит множество классов, </a:t>
            </a:r>
          </a:p>
          <a:p>
            <a:r>
              <a:rPr lang="ru-RU" sz="2000" dirty="0" smtClean="0"/>
              <a:t>методы которых позволяют  осуществлять атомарные операции.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782543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Операция в общей области памяти называется атомарной, если она завершается в один шаг относительно других потоков, имеющих доступ к этой памяти.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2863996"/>
            <a:ext cx="821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Во время выполнения такой операции над переменной, ни один поток не может наблюдать изменение наполовину завершенным.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3639931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Атомарная загрузка гарантирует, что переменная будет загружена целиком в один момент времени. Неатомарные операции не дают такой гарантии.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кЛАССЫ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78072" y="681604"/>
            <a:ext cx="82263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Основные классы </a:t>
            </a:r>
            <a:r>
              <a:rPr lang="ru-RU" sz="2000" dirty="0" smtClean="0"/>
              <a:t>в </a:t>
            </a:r>
            <a:r>
              <a:rPr lang="en-US" sz="2000" dirty="0" smtClean="0"/>
              <a:t>JDK: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AtomicBoolean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AtomicInteger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AtomicLong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AtomicIntegerArray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AtomicLongArray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AtomicReference</a:t>
            </a:r>
            <a:r>
              <a:rPr lang="en-US" sz="2000" dirty="0" smtClean="0"/>
              <a:t>&lt;V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AtomicReferenceArray</a:t>
            </a:r>
            <a:r>
              <a:rPr lang="en-US" sz="2000" dirty="0" smtClean="0"/>
              <a:t>&lt;E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  <a:p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не атомарные действия</a:t>
            </a:r>
            <a:endParaRPr lang="ru-RU" dirty="0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42908" y="785800"/>
            <a:ext cx="8858248" cy="3477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newSale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++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returnBook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--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9190" y="785800"/>
            <a:ext cx="318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Какие проблемы у этого кода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интерфейс </a:t>
            </a:r>
            <a:r>
              <a:rPr lang="en-US" spc="299" dirty="0" err="1" smtClean="0">
                <a:uFill>
                  <a:solidFill>
                    <a:srgbClr val="FFFFFF"/>
                  </a:solidFill>
                </a:uFill>
              </a:rPr>
              <a:t>exECUTOR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357158" y="3071816"/>
            <a:ext cx="8641472" cy="179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215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3C"/>
                </a:solidFill>
              </a:rPr>
              <a:t>public interface Executor</a:t>
            </a:r>
            <a:endParaRPr lang="ru-RU" sz="2000" dirty="0" smtClean="0">
              <a:solidFill>
                <a:srgbClr val="00703C"/>
              </a:solidFill>
            </a:endParaRPr>
          </a:p>
          <a:p>
            <a:endParaRPr lang="ru-RU" sz="2000" dirty="0" smtClean="0">
              <a:solidFill>
                <a:srgbClr val="00703C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Позволяет построить классы, которые знают </a:t>
            </a:r>
            <a:r>
              <a:rPr lang="ru-RU" sz="2000" dirty="0" smtClean="0">
                <a:solidFill>
                  <a:srgbClr val="00703C"/>
                </a:solidFill>
              </a:rPr>
              <a:t>как именно </a:t>
            </a:r>
            <a:r>
              <a:rPr lang="ru-RU" sz="2000" dirty="0" smtClean="0">
                <a:solidFill>
                  <a:schemeClr val="tx1"/>
                </a:solidFill>
              </a:rPr>
              <a:t>необходимо выполнить </a:t>
            </a:r>
            <a:r>
              <a:rPr lang="en-US" sz="2000" dirty="0" smtClean="0">
                <a:solidFill>
                  <a:srgbClr val="00703C"/>
                </a:solidFill>
              </a:rPr>
              <a:t>Runnable</a:t>
            </a:r>
            <a:r>
              <a:rPr lang="ru-RU" sz="2000" dirty="0" smtClean="0">
                <a:solidFill>
                  <a:schemeClr val="tx1"/>
                </a:solidFill>
              </a:rPr>
              <a:t> задачу, разделить представление задачи от ее выполнения. </a:t>
            </a: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329262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000" dirty="0" smtClean="0">
                <a:solidFill>
                  <a:srgbClr val="00703C"/>
                </a:solidFill>
              </a:rPr>
              <a:t> </a:t>
            </a:r>
            <a:r>
              <a:rPr lang="en-US" sz="2000" dirty="0" smtClean="0">
                <a:solidFill>
                  <a:srgbClr val="00703C"/>
                </a:solidFill>
              </a:rPr>
              <a:t>void execute(</a:t>
            </a:r>
            <a:r>
              <a:rPr lang="en-US" sz="2000" dirty="0" err="1" smtClean="0">
                <a:solidFill>
                  <a:srgbClr val="00703C"/>
                </a:solidFill>
              </a:rPr>
              <a:t>Runnable</a:t>
            </a:r>
            <a:r>
              <a:rPr lang="en-US" sz="2000" dirty="0" smtClean="0">
                <a:solidFill>
                  <a:srgbClr val="00703C"/>
                </a:solidFill>
              </a:rPr>
              <a:t> command)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48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не атомарные действия</a:t>
            </a:r>
            <a:endParaRPr lang="ru-RU" dirty="0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42908" y="785800"/>
            <a:ext cx="9001092" cy="3477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newSale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++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returnBook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--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9190" y="785800"/>
            <a:ext cx="4218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Какие проблемы у этого кода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00703C"/>
                </a:solidFill>
              </a:rPr>
              <a:t>Неатомарные выражения, </a:t>
            </a:r>
          </a:p>
          <a:p>
            <a:r>
              <a:rPr lang="ru-RU" dirty="0" smtClean="0">
                <a:solidFill>
                  <a:srgbClr val="00703C"/>
                </a:solidFill>
              </a:rPr>
              <a:t>включающие  загрузку значения </a:t>
            </a:r>
          </a:p>
          <a:p>
            <a:r>
              <a:rPr lang="ru-RU" dirty="0" smtClean="0">
                <a:solidFill>
                  <a:srgbClr val="00703C"/>
                </a:solidFill>
              </a:rPr>
              <a:t>из памяти, манипуляции со </a:t>
            </a:r>
          </a:p>
          <a:p>
            <a:r>
              <a:rPr lang="ru-RU" dirty="0" smtClean="0">
                <a:solidFill>
                  <a:srgbClr val="00703C"/>
                </a:solidFill>
              </a:rPr>
              <a:t>значениями и загрузку обратно в память</a:t>
            </a:r>
            <a:endParaRPr lang="ru-RU" dirty="0">
              <a:solidFill>
                <a:srgbClr val="00703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Применение </a:t>
            </a:r>
            <a:r>
              <a:rPr lang="en-US" dirty="0" smtClean="0"/>
              <a:t>atomic-</a:t>
            </a:r>
            <a:r>
              <a:rPr smtClean="0"/>
              <a:t>класса</a:t>
            </a:r>
            <a:endParaRPr lang="ru-RU" dirty="0"/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142844" y="857238"/>
            <a:ext cx="8786874" cy="3477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AtomicInteger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AtomicInteger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newSale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incrementAndGet()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ru-RU" sz="2000" b="1" i="0" u="none" strike="noStrike" cap="none" normalizeH="0" dirty="0" err="1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E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returnBook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9A11B4"/>
                </a:solidFill>
                <a:effectLst/>
                <a:latin typeface="Courier New" pitchFamily="49" charset="0"/>
                <a:cs typeface="Courier New" pitchFamily="49" charset="0"/>
              </a:rPr>
              <a:t>copiesSold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decrementAndGet()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err="1" smtClean="0"/>
              <a:t>Atomics:Cas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066750"/>
            <a:ext cx="9001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Атомарные операции тесно взаимосвязаны с операцией </a:t>
            </a:r>
            <a:r>
              <a:rPr lang="en-US" sz="2000" dirty="0" smtClean="0"/>
              <a:t>CAS</a:t>
            </a:r>
            <a:r>
              <a:rPr lang="ru-RU" sz="2000" dirty="0" smtClean="0"/>
              <a:t>(</a:t>
            </a:r>
            <a:r>
              <a:rPr lang="en-US" sz="2000" dirty="0" smtClean="0"/>
              <a:t>Compare and Swap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Операция CAS включает 3 объекта-операнда: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1"/>
                </a:solidFill>
              </a:rPr>
              <a:t>адрес ячейки памяти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1"/>
                </a:solidFill>
              </a:rPr>
              <a:t>ожидаемое старое значение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accent1"/>
                </a:solidFill>
              </a:rPr>
              <a:t>новое значение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42900" indent="-342900"/>
            <a:endParaRPr lang="en-US" sz="2000" dirty="0" smtClean="0"/>
          </a:p>
          <a:p>
            <a:r>
              <a:rPr lang="ru-RU" sz="2000" dirty="0" smtClean="0"/>
              <a:t>Процессор атомарно обновляет адрес ячейки, если новое значение совпадает со старым, иначе изменение не зафиксируется.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Atomics:</a:t>
            </a:r>
            <a:r>
              <a:rPr smtClean="0"/>
              <a:t>Типовые медоты на основе </a:t>
            </a:r>
            <a:r>
              <a:rPr lang="en-US" dirty="0" err="1" smtClean="0"/>
              <a:t>Cas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059582"/>
            <a:ext cx="818044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compareAndSet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expect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addAndGet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delta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getAndDecrement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getAndSet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newValue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incrementAndGet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синхронные</a:t>
            </a:r>
            <a:r>
              <a:rPr lang="en-US" dirty="0" smtClean="0"/>
              <a:t> 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accent6"/>
                </a:solidFill>
              </a:rPr>
              <a:t>Проблемы синхронных коллекций: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Производительность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ConcurrentModificationException</a:t>
            </a:r>
            <a:r>
              <a:rPr lang="ru-RU" sz="2000" dirty="0" smtClean="0"/>
              <a:t> при итерировании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Дополнительная синхронизация для составных действий 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Итерирование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Навигация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Условные (</a:t>
            </a:r>
            <a:r>
              <a:rPr lang="en-US" sz="2000" dirty="0" smtClean="0"/>
              <a:t>put</a:t>
            </a:r>
            <a:r>
              <a:rPr lang="ru-RU" sz="2000" dirty="0" smtClean="0"/>
              <a:t> </a:t>
            </a:r>
            <a:r>
              <a:rPr lang="en-US" sz="2000" dirty="0" smtClean="0"/>
              <a:t>if</a:t>
            </a:r>
            <a:r>
              <a:rPr lang="ru-RU" sz="2000" dirty="0" smtClean="0"/>
              <a:t> </a:t>
            </a:r>
            <a:r>
              <a:rPr lang="en-US" sz="2000" dirty="0" smtClean="0"/>
              <a:t>absent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/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синхронные</a:t>
            </a:r>
            <a:r>
              <a:rPr lang="en-US" dirty="0" smtClean="0"/>
              <a:t> 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accent6"/>
                </a:solidFill>
              </a:rPr>
              <a:t>Проблемы синхронных коллекций: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Производительность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ConcurrentModificationException</a:t>
            </a:r>
            <a:r>
              <a:rPr lang="ru-RU" sz="2000" dirty="0" smtClean="0"/>
              <a:t> при итерировании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Дополнительная синхронизация для составных действий 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Итерирование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Навигация</a:t>
            </a:r>
          </a:p>
          <a:p>
            <a:pPr marL="619125" lvl="1" indent="-342900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1"/>
                </a:solidFill>
              </a:rPr>
              <a:t>Условные (</a:t>
            </a:r>
            <a:r>
              <a:rPr lang="en-US" sz="2000" dirty="0" smtClean="0"/>
              <a:t>put</a:t>
            </a:r>
            <a:r>
              <a:rPr lang="ru-RU" sz="2000" dirty="0" smtClean="0"/>
              <a:t> </a:t>
            </a:r>
            <a:r>
              <a:rPr lang="en-US" sz="2000" dirty="0" smtClean="0"/>
              <a:t>if</a:t>
            </a:r>
            <a:r>
              <a:rPr lang="ru-RU" sz="2000" dirty="0" smtClean="0"/>
              <a:t> </a:t>
            </a:r>
            <a:r>
              <a:rPr lang="en-US" sz="2000" dirty="0" smtClean="0"/>
              <a:t>absent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При итерировании слишком на долго </a:t>
            </a:r>
            <a:r>
              <a:rPr lang="ru-RU" sz="2000" dirty="0" err="1" smtClean="0">
                <a:solidFill>
                  <a:schemeClr val="tx1"/>
                </a:solidFill>
              </a:rPr>
              <a:t>лочим</a:t>
            </a:r>
            <a:r>
              <a:rPr lang="ru-RU" sz="2000" dirty="0" smtClean="0">
                <a:solidFill>
                  <a:schemeClr val="tx1"/>
                </a:solidFill>
              </a:rPr>
              <a:t> коллекцию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Риск </a:t>
            </a:r>
            <a:r>
              <a:rPr lang="en-US" sz="2000" dirty="0" smtClean="0">
                <a:solidFill>
                  <a:schemeClr val="tx1"/>
                </a:solidFill>
              </a:rPr>
              <a:t>dead lock</a:t>
            </a:r>
            <a:r>
              <a:rPr lang="ru-RU" sz="2000" dirty="0" smtClean="0">
                <a:solidFill>
                  <a:schemeClr val="tx1"/>
                </a:solidFill>
              </a:rPr>
              <a:t>-а при использовании дополнительной синхронизации</a:t>
            </a: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err="1" smtClean="0">
                <a:solidFill>
                  <a:schemeClr val="tx1"/>
                </a:solidFill>
              </a:rPr>
              <a:t>Неявность</a:t>
            </a:r>
            <a:r>
              <a:rPr lang="ru-RU" sz="2000" dirty="0" smtClean="0">
                <a:solidFill>
                  <a:schemeClr val="tx1"/>
                </a:solidFill>
              </a:rPr>
              <a:t> в коде где нужна дополнительная синхронизация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Скрытое итерирование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accent6"/>
                </a:solidFill>
              </a:rPr>
              <a:t>Рассмотрим пример </a:t>
            </a:r>
            <a:r>
              <a:rPr lang="ru-RU" sz="2000" dirty="0" err="1" smtClean="0">
                <a:solidFill>
                  <a:schemeClr val="accent6"/>
                </a:solidFill>
              </a:rPr>
              <a:t>неявности</a:t>
            </a:r>
            <a:r>
              <a:rPr lang="ru-RU" sz="2000" dirty="0" smtClean="0">
                <a:solidFill>
                  <a:schemeClr val="accent6"/>
                </a:solidFill>
              </a:rPr>
              <a:t> необходимости в дополнительной блокировки:</a:t>
            </a: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600" y="1531694"/>
            <a:ext cx="893489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HiddenIterator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HashSet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synchronized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i) {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synchronized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i) {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.remove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addTenThings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i++)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r.nextInt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"DEBUG: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added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ten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elements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				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Concurrent 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Для решения проблем обычных синхронных коллекций в </a:t>
            </a:r>
            <a:r>
              <a:rPr lang="en-US" sz="2000" dirty="0" smtClean="0">
                <a:solidFill>
                  <a:schemeClr val="tx1"/>
                </a:solidFill>
              </a:rPr>
              <a:t>java 5</a:t>
            </a:r>
            <a:r>
              <a:rPr lang="ru-RU" sz="2000" dirty="0" smtClean="0">
                <a:solidFill>
                  <a:schemeClr val="tx1"/>
                </a:solidFill>
              </a:rPr>
              <a:t> и 6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были введены конкурентные коллекции.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68173"/>
              </p:ext>
            </p:extLst>
          </p:nvPr>
        </p:nvGraphicFramePr>
        <p:xfrm>
          <a:off x="539552" y="2024494"/>
          <a:ext cx="7680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088"/>
                <a:gridCol w="384008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Синхронная</a:t>
                      </a:r>
                      <a:r>
                        <a:rPr lang="ru-RU" baseline="0" dirty="0" smtClean="0"/>
                        <a:t> коллекция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Конкурентный аналог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 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ConcurrentHashMap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CopyOnWriteArrayList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ConcurrentSkipListMap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ConcurrentSkipListSet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CopyOnWriteArrayList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Важно: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Во время модификации создаётся копия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Итератор так же ссылается на копию массива, полученную во время его создания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Итератор не выкидывает </a:t>
            </a:r>
            <a:r>
              <a:rPr lang="en-US" sz="2000" dirty="0" err="1" smtClean="0"/>
              <a:t>ConcurrentModificationException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Эффективен в случае преобладания </a:t>
            </a:r>
            <a:r>
              <a:rPr lang="en-US" sz="2000" dirty="0" smtClean="0">
                <a:solidFill>
                  <a:schemeClr val="tx1"/>
                </a:solidFill>
              </a:rPr>
              <a:t>read </a:t>
            </a:r>
            <a:r>
              <a:rPr lang="ru-RU" sz="2000" dirty="0" smtClean="0">
                <a:solidFill>
                  <a:schemeClr val="tx1"/>
                </a:solidFill>
              </a:rPr>
              <a:t>операций над </a:t>
            </a:r>
            <a:r>
              <a:rPr lang="en-US" sz="2000" dirty="0" smtClean="0">
                <a:solidFill>
                  <a:schemeClr val="tx1"/>
                </a:solidFill>
              </a:rPr>
              <a:t>write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ConcurrentHashMap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ConcurrentHashMap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конкурентный аналог </a:t>
            </a:r>
            <a:r>
              <a:rPr lang="en-US" sz="2000" dirty="0" err="1" smtClean="0">
                <a:solidFill>
                  <a:schemeClr val="tx1"/>
                </a:solidFill>
              </a:rPr>
              <a:t>HashMap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интерфейс </a:t>
            </a: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Callable&lt;V&gt;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144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3C"/>
                </a:solidFill>
              </a:rPr>
              <a:t>public interface Callable&lt;V&gt;</a:t>
            </a:r>
            <a:endParaRPr lang="ru-RU" sz="2000" dirty="0">
              <a:solidFill>
                <a:srgbClr val="00703C"/>
              </a:solidFill>
            </a:endParaRPr>
          </a:p>
          <a:p>
            <a:endParaRPr lang="en-US" sz="2000" dirty="0" smtClean="0">
              <a:solidFill>
                <a:srgbClr val="00703C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 сравнению с интерфейсом </a:t>
            </a:r>
            <a:r>
              <a:rPr lang="en-US" sz="2000" dirty="0" smtClean="0">
                <a:solidFill>
                  <a:srgbClr val="00703C"/>
                </a:solidFill>
              </a:rPr>
              <a:t>Runnable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обладаем методом </a:t>
            </a:r>
            <a:r>
              <a:rPr lang="en-US" sz="2000" dirty="0" smtClean="0">
                <a:solidFill>
                  <a:srgbClr val="00703C"/>
                </a:solidFill>
              </a:rPr>
              <a:t>call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smtClean="0">
                <a:solidFill>
                  <a:schemeClr val="tx1"/>
                </a:solidFill>
              </a:rPr>
              <a:t>который позволяет вернуть результат выполненной задачи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rgbClr val="00703C"/>
              </a:solidFill>
            </a:endParaRPr>
          </a:p>
          <a:p>
            <a:pPr marL="0" indent="0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60286" y="3071816"/>
            <a:ext cx="297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703C"/>
                </a:solidFill>
              </a:rPr>
              <a:t> V call() throws Exception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3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ConcurrentHashMap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B050"/>
                </a:solidFill>
              </a:rPr>
              <a:t>Как устроен: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chemeClr val="tx1"/>
              </a:solidFill>
            </a:endParaRPr>
          </a:p>
        </p:txBody>
      </p:sp>
      <p:pic>
        <p:nvPicPr>
          <p:cNvPr id="47106" name="Picture 2" descr="https://3.bp.blogspot.com/-ysHHskhoCxA/V6ihGm4XU0I/AAAAAAAAGzg/GLK-Mn7pjgYJ9D-ouD7L2UMkueLSPZqWACLcB/s1600/ConcurrentHashMap%2Bin%2BJava%2B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84969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ConcurrentHashMap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B050"/>
                </a:solidFill>
              </a:rPr>
              <a:t>Что даёт: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Операции чтения НЕ блокируются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Операции чтения возвращают наиболее актуальный результат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Итератор отражает состояние коллекции на момент создания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Итератор не кидает </a:t>
            </a:r>
            <a:r>
              <a:rPr lang="en-US" sz="2000" dirty="0" err="1" smtClean="0">
                <a:solidFill>
                  <a:schemeClr val="tx1"/>
                </a:solidFill>
              </a:rPr>
              <a:t>ConcurrentModificationException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Поддерживает составные операции (</a:t>
            </a:r>
            <a:r>
              <a:rPr lang="en-US" sz="2000" dirty="0" smtClean="0">
                <a:solidFill>
                  <a:schemeClr val="tx1"/>
                </a:solidFill>
              </a:rPr>
              <a:t>put-if-absent, remove-if-equal and replace-if-equal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err="1" smtClean="0"/>
              <a:t>Потокобезопасные</a:t>
            </a:r>
            <a:r>
              <a:rPr lang="ru-RU" dirty="0" smtClean="0"/>
              <a:t> </a:t>
            </a:r>
            <a:r>
              <a:rPr lang="ru-RU" dirty="0" err="1" smtClean="0"/>
              <a:t>очеред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Так же в </a:t>
            </a:r>
            <a:r>
              <a:rPr lang="en-US" sz="2000" dirty="0" smtClean="0">
                <a:solidFill>
                  <a:schemeClr val="tx1"/>
                </a:solidFill>
              </a:rPr>
              <a:t>java 5 </a:t>
            </a:r>
            <a:r>
              <a:rPr lang="ru-RU" sz="2000" dirty="0" smtClean="0">
                <a:solidFill>
                  <a:schemeClr val="tx1"/>
                </a:solidFill>
              </a:rPr>
              <a:t>ввели: </a:t>
            </a:r>
            <a:r>
              <a:rPr lang="en-US" sz="2000" dirty="0" smtClean="0">
                <a:solidFill>
                  <a:srgbClr val="00B050"/>
                </a:solidFill>
              </a:rPr>
              <a:t>Queue</a:t>
            </a:r>
            <a:r>
              <a:rPr lang="ru-RU" sz="2000" dirty="0" smtClean="0">
                <a:solidFill>
                  <a:srgbClr val="00B050"/>
                </a:solidFill>
              </a:rPr>
              <a:t> и </a:t>
            </a:r>
            <a:r>
              <a:rPr lang="en-US" sz="2000" dirty="0" err="1" smtClean="0">
                <a:solidFill>
                  <a:srgbClr val="00B050"/>
                </a:solidFill>
              </a:rPr>
              <a:t>BlockingQueue</a:t>
            </a:r>
            <a:r>
              <a:rPr lang="ru-RU" sz="2000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Очередь предназначена для временного хранения элементов во время их процессинга.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Queue</a:t>
            </a:r>
            <a:r>
              <a:rPr lang="ru-RU" sz="2000" dirty="0" smtClean="0">
                <a:solidFill>
                  <a:srgbClr val="00B050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все операции </a:t>
            </a:r>
            <a:r>
              <a:rPr lang="ru-RU" sz="2000" dirty="0" smtClean="0">
                <a:solidFill>
                  <a:srgbClr val="00B050"/>
                </a:solidFill>
              </a:rPr>
              <a:t>НЕ</a:t>
            </a:r>
            <a:r>
              <a:rPr lang="ru-RU" sz="2000" dirty="0" smtClean="0">
                <a:solidFill>
                  <a:schemeClr val="tx1"/>
                </a:solidFill>
              </a:rPr>
              <a:t> блокирующие.</a:t>
            </a: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операции вставки и получения результата </a:t>
            </a:r>
            <a:r>
              <a:rPr lang="ru-RU" sz="2000" dirty="0" smtClean="0">
                <a:solidFill>
                  <a:srgbClr val="FF0000"/>
                </a:solidFill>
              </a:rPr>
              <a:t>БЛОКИРУЮЩИЕ</a:t>
            </a:r>
          </a:p>
        </p:txBody>
      </p:sp>
    </p:spTree>
    <p:extLst>
      <p:ext uri="{BB962C8B-B14F-4D97-AF65-F5344CB8AC3E}">
        <p14:creationId xmlns:p14="http://schemas.microsoft.com/office/powerpoint/2010/main" val="14196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Queue</a:t>
            </a:r>
            <a:r>
              <a:rPr lang="ru-RU" dirty="0" smtClean="0"/>
              <a:t> – основные операции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36209"/>
              </p:ext>
            </p:extLst>
          </p:nvPr>
        </p:nvGraphicFramePr>
        <p:xfrm>
          <a:off x="395536" y="1059582"/>
          <a:ext cx="8280918" cy="192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/>
                <a:gridCol w="2760306"/>
                <a:gridCol w="2760306"/>
              </a:tblGrid>
              <a:tr h="56452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Throws 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special value</a:t>
                      </a:r>
                      <a:endParaRPr lang="ru-RU" dirty="0"/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add(e)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offer(e)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remove()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poll()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Examine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element()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peek()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ConcurrentLinkedQueue</a:t>
            </a:r>
            <a:r>
              <a:rPr lang="ru-RU" sz="2000" dirty="0" smtClean="0">
                <a:solidFill>
                  <a:schemeClr val="tx1"/>
                </a:solidFill>
              </a:rPr>
              <a:t> 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</a:t>
            </a:r>
            <a:r>
              <a:rPr lang="en-US" sz="2000" dirty="0" smtClean="0">
                <a:solidFill>
                  <a:schemeClr val="tx1"/>
                </a:solidFill>
              </a:rPr>
              <a:t>FIFO</a:t>
            </a:r>
            <a:r>
              <a:rPr lang="ru-RU" sz="2000" dirty="0" smtClean="0">
                <a:solidFill>
                  <a:schemeClr val="tx1"/>
                </a:solidFill>
              </a:rPr>
              <a:t>, построенная на </a:t>
            </a:r>
            <a:r>
              <a:rPr lang="en-US" sz="2000" dirty="0">
                <a:solidFill>
                  <a:schemeClr val="tx1"/>
                </a:solidFill>
              </a:rPr>
              <a:t> "</a:t>
            </a:r>
            <a:r>
              <a:rPr lang="en-US" sz="2000" dirty="0" smtClean="0">
                <a:solidFill>
                  <a:schemeClr val="tx1"/>
                </a:solidFill>
              </a:rPr>
              <a:t>wait-free"</a:t>
            </a:r>
            <a:r>
              <a:rPr lang="ru-RU" sz="2000" dirty="0" smtClean="0">
                <a:solidFill>
                  <a:schemeClr val="tx1"/>
                </a:solidFill>
              </a:rPr>
              <a:t>  алгоритмах.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00B050"/>
                </a:solidFill>
              </a:rPr>
              <a:t>ConcurrentLinkedQueue</a:t>
            </a:r>
            <a:r>
              <a:rPr lang="ru-RU" sz="2000" dirty="0" smtClean="0">
                <a:solidFill>
                  <a:schemeClr val="tx1"/>
                </a:solidFill>
              </a:rPr>
              <a:t> 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</a:t>
            </a:r>
            <a:r>
              <a:rPr lang="en-US" sz="2000" dirty="0" smtClean="0">
                <a:solidFill>
                  <a:schemeClr val="tx1"/>
                </a:solidFill>
              </a:rPr>
              <a:t>FIFO</a:t>
            </a:r>
            <a:r>
              <a:rPr lang="ru-RU" sz="2000" dirty="0" smtClean="0">
                <a:solidFill>
                  <a:schemeClr val="tx1"/>
                </a:solidFill>
              </a:rPr>
              <a:t>, построенная на </a:t>
            </a:r>
            <a:r>
              <a:rPr lang="en-US" sz="2000" dirty="0">
                <a:solidFill>
                  <a:schemeClr val="tx1"/>
                </a:solidFill>
              </a:rPr>
              <a:t> "</a:t>
            </a:r>
            <a:r>
              <a:rPr lang="en-US" sz="2000" dirty="0" smtClean="0">
                <a:solidFill>
                  <a:schemeClr val="tx1"/>
                </a:solidFill>
              </a:rPr>
              <a:t>wait-free"</a:t>
            </a:r>
            <a:r>
              <a:rPr lang="ru-RU" sz="2000" dirty="0" smtClean="0">
                <a:solidFill>
                  <a:schemeClr val="tx1"/>
                </a:solidFill>
              </a:rPr>
              <a:t>  алгоритмах.</a:t>
            </a:r>
          </a:p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Гарантирует </a:t>
            </a:r>
            <a:r>
              <a:rPr lang="en-US" sz="2000" dirty="0" smtClean="0">
                <a:solidFill>
                  <a:schemeClr val="tx1"/>
                </a:solidFill>
              </a:rPr>
              <a:t>insert </a:t>
            </a:r>
            <a:r>
              <a:rPr lang="ru-RU" sz="2000" dirty="0" smtClean="0">
                <a:solidFill>
                  <a:schemeClr val="tx1"/>
                </a:solidFill>
              </a:rPr>
              <a:t>элемента </a:t>
            </a:r>
            <a:r>
              <a:rPr lang="en-US" sz="2000" dirty="0">
                <a:solidFill>
                  <a:schemeClr val="tx1"/>
                </a:solidFill>
              </a:rPr>
              <a:t>happen-before </a:t>
            </a:r>
            <a:r>
              <a:rPr lang="en-US" sz="2000" dirty="0" smtClean="0">
                <a:solidFill>
                  <a:schemeClr val="tx1"/>
                </a:solidFill>
              </a:rPr>
              <a:t>delete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Итератор </a:t>
            </a:r>
            <a:r>
              <a:rPr lang="en-US" sz="2000" dirty="0">
                <a:solidFill>
                  <a:schemeClr val="tx1"/>
                </a:solidFill>
              </a:rPr>
              <a:t>weakly </a:t>
            </a:r>
            <a:r>
              <a:rPr lang="en-US" sz="2000" dirty="0" smtClean="0">
                <a:solidFill>
                  <a:schemeClr val="tx1"/>
                </a:solidFill>
              </a:rPr>
              <a:t>consistent</a:t>
            </a:r>
            <a:r>
              <a:rPr lang="ru-RU" sz="2000" dirty="0" smtClean="0">
                <a:solidFill>
                  <a:schemeClr val="tx1"/>
                </a:solidFill>
              </a:rPr>
              <a:t> – не выкидывает </a:t>
            </a:r>
            <a:r>
              <a:rPr lang="en-US" sz="2000" dirty="0" err="1" smtClean="0">
                <a:solidFill>
                  <a:schemeClr val="tx1"/>
                </a:solidFill>
              </a:rPr>
              <a:t>ConcurrentModificationException</a:t>
            </a:r>
            <a:r>
              <a:rPr lang="ru-RU" sz="2000" dirty="0" smtClean="0">
                <a:solidFill>
                  <a:schemeClr val="tx1"/>
                </a:solidFill>
              </a:rPr>
              <a:t>, отражает состояние на момент создания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Size </a:t>
            </a:r>
            <a:r>
              <a:rPr lang="ru-RU" sz="2000" dirty="0" smtClean="0">
                <a:solidFill>
                  <a:schemeClr val="tx1"/>
                </a:solidFill>
              </a:rPr>
              <a:t>НЕ эффективная операция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 гарантирована атомарность групповых операций (</a:t>
            </a:r>
            <a:r>
              <a:rPr lang="en-US" sz="2000" dirty="0" err="1"/>
              <a:t>addAll</a:t>
            </a:r>
            <a:r>
              <a:rPr lang="en-US" sz="2000" dirty="0"/>
              <a:t>, </a:t>
            </a:r>
            <a:r>
              <a:rPr lang="en-US" sz="2000" dirty="0" err="1" smtClean="0"/>
              <a:t>removeAll</a:t>
            </a:r>
            <a:r>
              <a:rPr lang="ru-RU" sz="2000" dirty="0" smtClean="0"/>
              <a:t>,…</a:t>
            </a:r>
            <a:r>
              <a:rPr lang="ru-RU" sz="2000" dirty="0" smtClean="0">
                <a:solidFill>
                  <a:schemeClr val="tx1"/>
                </a:solidFill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BlockingQueue</a:t>
            </a:r>
            <a:r>
              <a:rPr lang="ru-RU" dirty="0" smtClean="0"/>
              <a:t> – основные операции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88861"/>
              </p:ext>
            </p:extLst>
          </p:nvPr>
        </p:nvGraphicFramePr>
        <p:xfrm>
          <a:off x="395536" y="1059582"/>
          <a:ext cx="8280920" cy="199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008112"/>
                <a:gridCol w="2304256"/>
              </a:tblGrid>
              <a:tr h="56452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Throws 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special 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 out</a:t>
                      </a:r>
                      <a:endParaRPr lang="ru-RU" dirty="0"/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add(e)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offer(e)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put(e)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offer(e, time, unit)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remove()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poll()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take()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poll(time, unit)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52936">
                <a:tc>
                  <a:txBody>
                    <a:bodyPr/>
                    <a:lstStyle/>
                    <a:p>
                      <a:r>
                        <a:rPr lang="en-US" dirty="0" smtClean="0"/>
                        <a:t>Examine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element()</a:t>
                      </a:r>
                      <a:endParaRPr lang="ru-RU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peek()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LinkedBlockingQueue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LinkedBlockingQueue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ArrayBlockingQueue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фиксированного размера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LinkedBlockingQueue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ArrayBlockingQueue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фиксированного размера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PriorityBlockingQueue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с приоритетами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rgbClr val="00B050"/>
              </a:solidFill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299" dirty="0" smtClean="0">
                <a:uFill>
                  <a:solidFill>
                    <a:srgbClr val="FFFFFF"/>
                  </a:solidFill>
                </a:uFill>
              </a:rPr>
              <a:t>Thread pools: </a:t>
            </a:r>
            <a:r>
              <a:rPr spc="299" smtClean="0">
                <a:uFill>
                  <a:solidFill>
                    <a:srgbClr val="FFFFFF"/>
                  </a:solidFill>
                </a:uFill>
              </a:rPr>
              <a:t>интерфейс </a:t>
            </a:r>
            <a:r>
              <a:rPr lang="en-US" spc="299" dirty="0" err="1" smtClean="0">
                <a:uFill>
                  <a:solidFill>
                    <a:srgbClr val="FFFFFF"/>
                  </a:solidFill>
                </a:uFill>
              </a:rPr>
              <a:t>ExecutorService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251520" y="843558"/>
            <a:ext cx="8641472" cy="137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3C"/>
                </a:solidFill>
              </a:rPr>
              <a:t>public interface ExecutorService extends Executor</a:t>
            </a:r>
            <a:endParaRPr lang="ru-RU" sz="2000" dirty="0">
              <a:solidFill>
                <a:srgbClr val="00703C"/>
              </a:solidFill>
            </a:endParaRPr>
          </a:p>
          <a:p>
            <a:endParaRPr lang="en-US" sz="2000" dirty="0" smtClean="0">
              <a:solidFill>
                <a:srgbClr val="00703C"/>
              </a:solidFill>
            </a:endParaRPr>
          </a:p>
          <a:p>
            <a:endParaRPr lang="ru-RU" sz="1500" dirty="0" smtClean="0">
              <a:solidFill>
                <a:srgbClr val="00703C"/>
              </a:solidFill>
            </a:endParaRPr>
          </a:p>
          <a:p>
            <a:pPr marL="0" indent="0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2856" y="1643056"/>
            <a:ext cx="819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Расширяет интерфейс </a:t>
            </a:r>
            <a:r>
              <a:rPr lang="en-US" dirty="0" smtClean="0"/>
              <a:t>Executor</a:t>
            </a:r>
            <a:r>
              <a:rPr lang="ru-RU" dirty="0" smtClean="0"/>
              <a:t> и определяет методы для управления процессом </a:t>
            </a:r>
          </a:p>
          <a:p>
            <a:r>
              <a:rPr lang="ru-RU" dirty="0" smtClean="0"/>
              <a:t>и завершения работы задач, переданных в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Основные реализации </a:t>
            </a:r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LinkedBlockingQueue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ArrayBlockingQueue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фиксированного размера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PriorityBlockingQueue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неограниченная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с приоритетами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B050"/>
                </a:solidFill>
              </a:rPr>
              <a:t>SynchronousQueue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– </a:t>
            </a:r>
            <a:r>
              <a:rPr lang="ru-RU" sz="2000" dirty="0" err="1" smtClean="0">
                <a:solidFill>
                  <a:schemeClr val="tx1"/>
                </a:solidFill>
              </a:rPr>
              <a:t>потокобезопасная</a:t>
            </a:r>
            <a:r>
              <a:rPr lang="ru-RU" sz="2000" dirty="0" smtClean="0">
                <a:solidFill>
                  <a:schemeClr val="tx1"/>
                </a:solidFill>
              </a:rPr>
              <a:t> очередь фиксированного размера, где каждый вызов </a:t>
            </a:r>
            <a:r>
              <a:rPr lang="en-US" sz="2000" dirty="0" smtClean="0">
                <a:solidFill>
                  <a:schemeClr val="tx1"/>
                </a:solidFill>
              </a:rPr>
              <a:t>insert </a:t>
            </a:r>
            <a:r>
              <a:rPr lang="ru-RU" sz="2000" dirty="0" smtClean="0">
                <a:solidFill>
                  <a:schemeClr val="tx1"/>
                </a:solidFill>
              </a:rPr>
              <a:t>блокируется до соответствующего </a:t>
            </a:r>
            <a:r>
              <a:rPr lang="en-US" sz="2000" dirty="0" smtClean="0">
                <a:solidFill>
                  <a:schemeClr val="tx1"/>
                </a:solidFill>
              </a:rPr>
              <a:t>remove </a:t>
            </a:r>
            <a:r>
              <a:rPr lang="ru-RU" sz="2000" dirty="0" smtClean="0">
                <a:solidFill>
                  <a:schemeClr val="tx1"/>
                </a:solidFill>
              </a:rPr>
              <a:t>из другого потока и наоборот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642896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BlockingQueue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producer consumer pattern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0" indent="0"/>
            <a:r>
              <a:rPr lang="ru-RU" sz="2000" dirty="0" smtClean="0">
                <a:solidFill>
                  <a:schemeClr val="tx1"/>
                </a:solidFill>
              </a:rPr>
              <a:t>Классический пример использования </a:t>
            </a:r>
            <a:r>
              <a:rPr lang="en-US" sz="2000" dirty="0" smtClean="0">
                <a:solidFill>
                  <a:schemeClr val="tx1"/>
                </a:solidFill>
              </a:rPr>
              <a:t>blocked queue – </a:t>
            </a:r>
            <a:r>
              <a:rPr lang="ru-RU" sz="2000" dirty="0" smtClean="0">
                <a:solidFill>
                  <a:schemeClr val="tx1"/>
                </a:solidFill>
              </a:rPr>
              <a:t>это реализация шаблона поставщик – потребитель.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385739"/>
            <a:ext cx="818044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BlockingQueue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BlockingQueue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q)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q;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doProduce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produce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...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642896" cy="600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BlockingQueue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producer consumer pattern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038671"/>
            <a:ext cx="818044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Consumer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BlockingQueue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Consumer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BlockingQueue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q)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q;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doConsume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consume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queue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.take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...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...}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928" y="771551"/>
            <a:ext cx="8641472" cy="3950392"/>
          </a:xfrm>
        </p:spPr>
        <p:txBody>
          <a:bodyPr>
            <a:normAutofit/>
          </a:bodyPr>
          <a:lstStyle/>
          <a:p>
            <a:pPr marL="0" indent="0"/>
            <a:r>
              <a:rPr lang="ru-RU" sz="2000" dirty="0" smtClean="0">
                <a:solidFill>
                  <a:schemeClr val="tx1"/>
                </a:solidFill>
              </a:rPr>
              <a:t>Модифицировать кэш, разработанный на лекции 6 и 9, сделать его конкурентным. Должна быть возможность не </a:t>
            </a:r>
            <a:r>
              <a:rPr lang="ru-RU" sz="2000" dirty="0" err="1" smtClean="0">
                <a:solidFill>
                  <a:schemeClr val="tx1"/>
                </a:solidFill>
              </a:rPr>
              <a:t>лочить</a:t>
            </a:r>
            <a:r>
              <a:rPr lang="ru-RU" sz="2000" dirty="0" smtClean="0">
                <a:solidFill>
                  <a:schemeClr val="tx1"/>
                </a:solidFill>
              </a:rPr>
              <a:t> весь кэш, а только тот элемент который в данный момент добавляется или удаляется.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</TotalTime>
  <Words>3114</Words>
  <Application>Microsoft Office PowerPoint</Application>
  <PresentationFormat>Экран (16:9)</PresentationFormat>
  <Paragraphs>634</Paragraphs>
  <Slides>93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4" baseType="lpstr">
      <vt:lpstr>1_Специальное оформление</vt:lpstr>
      <vt:lpstr>java.util.concurrent package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User</cp:lastModifiedBy>
  <cp:revision>553</cp:revision>
  <dcterms:created xsi:type="dcterms:W3CDTF">2014-01-14T11:27:58Z</dcterms:created>
  <dcterms:modified xsi:type="dcterms:W3CDTF">2016-08-15T17:14:14Z</dcterms:modified>
</cp:coreProperties>
</file>