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63"/>
  </p:notesMasterIdLst>
  <p:handoutMasterIdLst>
    <p:handoutMasterId r:id="rId64"/>
  </p:handoutMasterIdLst>
  <p:sldIdLst>
    <p:sldId id="265" r:id="rId2"/>
    <p:sldId id="267" r:id="rId3"/>
    <p:sldId id="268" r:id="rId4"/>
    <p:sldId id="270" r:id="rId5"/>
    <p:sldId id="269" r:id="rId6"/>
    <p:sldId id="271" r:id="rId7"/>
    <p:sldId id="272" r:id="rId8"/>
    <p:sldId id="273" r:id="rId9"/>
    <p:sldId id="314" r:id="rId10"/>
    <p:sldId id="274" r:id="rId11"/>
    <p:sldId id="308" r:id="rId12"/>
    <p:sldId id="289" r:id="rId13"/>
    <p:sldId id="315" r:id="rId14"/>
    <p:sldId id="290" r:id="rId15"/>
    <p:sldId id="275" r:id="rId16"/>
    <p:sldId id="286" r:id="rId17"/>
    <p:sldId id="317" r:id="rId18"/>
    <p:sldId id="319" r:id="rId19"/>
    <p:sldId id="318" r:id="rId20"/>
    <p:sldId id="320" r:id="rId21"/>
    <p:sldId id="321" r:id="rId22"/>
    <p:sldId id="323" r:id="rId23"/>
    <p:sldId id="324" r:id="rId24"/>
    <p:sldId id="325" r:id="rId25"/>
    <p:sldId id="360" r:id="rId26"/>
    <p:sldId id="361" r:id="rId27"/>
    <p:sldId id="326" r:id="rId28"/>
    <p:sldId id="327" r:id="rId29"/>
    <p:sldId id="328" r:id="rId30"/>
    <p:sldId id="329" r:id="rId31"/>
    <p:sldId id="330" r:id="rId32"/>
    <p:sldId id="331" r:id="rId33"/>
    <p:sldId id="332" r:id="rId34"/>
    <p:sldId id="333" r:id="rId35"/>
    <p:sldId id="334" r:id="rId36"/>
    <p:sldId id="335" r:id="rId37"/>
    <p:sldId id="336" r:id="rId38"/>
    <p:sldId id="337" r:id="rId39"/>
    <p:sldId id="338" r:id="rId40"/>
    <p:sldId id="339" r:id="rId41"/>
    <p:sldId id="340" r:id="rId42"/>
    <p:sldId id="341" r:id="rId43"/>
    <p:sldId id="342" r:id="rId44"/>
    <p:sldId id="343" r:id="rId45"/>
    <p:sldId id="347" r:id="rId46"/>
    <p:sldId id="344" r:id="rId47"/>
    <p:sldId id="345" r:id="rId48"/>
    <p:sldId id="346" r:id="rId49"/>
    <p:sldId id="348" r:id="rId50"/>
    <p:sldId id="349" r:id="rId51"/>
    <p:sldId id="350" r:id="rId52"/>
    <p:sldId id="351" r:id="rId53"/>
    <p:sldId id="352" r:id="rId54"/>
    <p:sldId id="353" r:id="rId55"/>
    <p:sldId id="354" r:id="rId56"/>
    <p:sldId id="356" r:id="rId57"/>
    <p:sldId id="355" r:id="rId58"/>
    <p:sldId id="357" r:id="rId59"/>
    <p:sldId id="358" r:id="rId60"/>
    <p:sldId id="359" r:id="rId61"/>
    <p:sldId id="295" r:id="rId62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703C"/>
    <a:srgbClr val="72AF2F"/>
    <a:srgbClr val="61AD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0" autoAdjust="0"/>
    <p:restoredTop sz="88099" autoAdjust="0"/>
  </p:normalViewPr>
  <p:slideViewPr>
    <p:cSldViewPr>
      <p:cViewPr>
        <p:scale>
          <a:sx n="100" d="100"/>
          <a:sy n="100" d="100"/>
        </p:scale>
        <p:origin x="-1314" y="-216"/>
      </p:cViewPr>
      <p:guideLst>
        <p:guide orient="horz" pos="1620"/>
        <p:guide pos="55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28AFA-2B04-4CF2-A280-3CACFA02DCDA}" type="datetimeFigureOut">
              <a:rPr lang="ru-RU" smtClean="0"/>
              <a:t>02.09.2016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21173-5B62-4834-BAEB-FECAA65661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4207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D82F9-BEBE-4E06-81EB-AA847F9B1290}" type="datetimeFigureOut">
              <a:rPr lang="ru-RU" smtClean="0"/>
              <a:t>02.09.2016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9C45F-848A-43CD-9EBE-7F74492E61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788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A%D0%BE%D0%BC%D0%BF%D1%8C%D1%8E%D1%82%D0%B5%D1%80%D0%BD%D0%B0%D1%8F_%D0%BF%D1%80%D0%BE%D0%B3%D1%80%D0%B0%D0%BC%D0%BC%D0%B0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ru.wikipedia.org/wiki/%D0%9A%D1%8D%D1%88" TargetMode="External"/><Relationship Id="rId4" Type="http://schemas.openxmlformats.org/officeDocument/2006/relationships/hyperlink" Target="https://ru.wikipedia.org/wiki/%D0%9F%D1%80%D0%B5%D0%B4%D1%81%D0%BA%D0%B0%D0%B7%D0%B0%D1%82%D0%B5%D0%BB%D1%8C_%D0%BF%D0%B5%D1%80%D0%B5%D1%85%D0%BE%D0%B4%D0%BE%D0%B2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 smtClean="0"/>
              <a:t>Профилирование</a:t>
            </a:r>
            <a:r>
              <a:rPr lang="ru-RU" dirty="0" smtClean="0"/>
              <a:t> — сбор характеристик работы </a:t>
            </a:r>
            <a:r>
              <a:rPr lang="ru-RU" dirty="0" smtClean="0">
                <a:hlinkClick r:id="rId3" tooltip="Компьютерная программа"/>
              </a:rPr>
              <a:t>программы</a:t>
            </a:r>
            <a:r>
              <a:rPr lang="ru-RU" dirty="0" smtClean="0"/>
              <a:t>, таких как время выполнения отдельных фрагментов (обычно подпрограмм), число верно </a:t>
            </a:r>
            <a:r>
              <a:rPr lang="ru-RU" dirty="0" smtClean="0">
                <a:hlinkClick r:id="rId4" tooltip="Предсказатель переходов"/>
              </a:rPr>
              <a:t>предсказанных условных переходов</a:t>
            </a:r>
            <a:r>
              <a:rPr lang="ru-RU" dirty="0" smtClean="0"/>
              <a:t>, число </a:t>
            </a:r>
            <a:r>
              <a:rPr lang="ru-RU" dirty="0" smtClean="0">
                <a:hlinkClick r:id="rId5" tooltip="Кэш"/>
              </a:rPr>
              <a:t>кэш</a:t>
            </a:r>
            <a:r>
              <a:rPr lang="ru-RU" dirty="0" smtClean="0"/>
              <a:t>-промахов и т. д.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350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Оптимистичная оптимизация – это значит что в зависимости от того как выполняется программа оптимизацию можно откатить (может быть заменена на другую оптимизацию, либо совсем отменена).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110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Папка Алечки Витальевны\Шаблоны для презентаций\фон\обложка пятнышки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" t="14139" r="2400" b="16914"/>
          <a:stretch/>
        </p:blipFill>
        <p:spPr bwMode="auto">
          <a:xfrm>
            <a:off x="41300" y="98029"/>
            <a:ext cx="9036000" cy="495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976064" y="1850161"/>
            <a:ext cx="5036096" cy="1101725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703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 smtClean="0"/>
              <a:t>Название презентации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748832" y="4735337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Дата</a:t>
            </a:r>
            <a:endParaRPr lang="ru-RU" dirty="0"/>
          </a:p>
        </p:txBody>
      </p:sp>
      <p:pic>
        <p:nvPicPr>
          <p:cNvPr id="3075" name="Picture 3" descr="D:\Папка Алечки Витальевны\Шаблоны для презентаций\лого.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3" b="36320"/>
          <a:stretch/>
        </p:blipFill>
        <p:spPr bwMode="auto">
          <a:xfrm>
            <a:off x="5292080" y="411503"/>
            <a:ext cx="3600000" cy="41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50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0928" y="1122065"/>
            <a:ext cx="8641472" cy="3599877"/>
          </a:xfrm>
        </p:spPr>
        <p:txBody>
          <a:bodyPr>
            <a:normAutofit/>
          </a:bodyPr>
          <a:lstStyle>
            <a:lvl1pPr marL="180975" indent="-180975"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54808" y="4807455"/>
            <a:ext cx="2133600" cy="274637"/>
          </a:xfrm>
        </p:spPr>
        <p:txBody>
          <a:bodyPr/>
          <a:lstStyle/>
          <a:p>
            <a:fld id="{A22995AA-C26E-4AF6-A7BA-848B15EA881E}" type="slidenum">
              <a:rPr lang="ru-RU" smtClean="0"/>
              <a:t>‹#›</a:t>
            </a:fld>
            <a:endParaRPr lang="ru-RU"/>
          </a:p>
        </p:txBody>
      </p:sp>
      <p:pic>
        <p:nvPicPr>
          <p:cNvPr id="12" name="Picture 2" descr="D:\Папка Алечки Витальевны\Шаблоны для презентаций\Лого от Тим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80045"/>
            <a:ext cx="720000" cy="47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Текст 12"/>
          <p:cNvSpPr>
            <a:spLocks noGrp="1"/>
          </p:cNvSpPr>
          <p:nvPr>
            <p:ph type="body" sz="quarter" idx="13" hasCustomPrompt="1"/>
          </p:nvPr>
        </p:nvSpPr>
        <p:spPr>
          <a:xfrm>
            <a:off x="241472" y="80045"/>
            <a:ext cx="6552728" cy="544765"/>
          </a:xfrm>
        </p:spPr>
        <p:txBody>
          <a:bodyPr wrap="square" lIns="0" bIns="0">
            <a:spAutoFit/>
          </a:bodyPr>
          <a:lstStyle>
            <a:lvl1pPr>
              <a:defRPr kumimoji="0" lang="ru-RU" sz="1800" b="1" i="0" u="none" strike="noStrike" cap="all" spc="300" normalizeH="0" baseline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ea typeface="+mj-ea"/>
                <a:cs typeface="+mj-cs"/>
              </a:defRPr>
            </a:lvl1pPr>
            <a:lvl2pPr>
              <a:defRPr lang="ru-RU" sz="1800" smtClean="0"/>
            </a:lvl2pPr>
            <a:lvl3pPr>
              <a:defRPr lang="ru-RU" sz="1800" smtClean="0"/>
            </a:lvl3pPr>
            <a:lvl4pPr>
              <a:defRPr lang="ru-RU" sz="1800" smtClean="0"/>
            </a:lvl4pPr>
            <a:lvl5pPr>
              <a:defRPr lang="ru-RU" sz="1800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ru-RU" dirty="0" smtClean="0"/>
              <a:t>Образец Заголовка</a:t>
            </a:r>
          </a:p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ru-RU" dirty="0" err="1" smtClean="0"/>
              <a:t>обь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962641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995AA-C26E-4AF6-A7BA-848B15EA881E}" type="slidenum">
              <a:rPr lang="ru-RU" smtClean="0"/>
              <a:t>‹#›</a:t>
            </a:fld>
            <a:endParaRPr lang="ru-RU"/>
          </a:p>
        </p:txBody>
      </p:sp>
      <p:pic>
        <p:nvPicPr>
          <p:cNvPr id="4" name="Picture 2" descr="D:\Папка Алечки Витальевны\Шаблоны для презентаций\Лого от Тим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80045"/>
            <a:ext cx="720000" cy="47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Текст 12"/>
          <p:cNvSpPr>
            <a:spLocks noGrp="1"/>
          </p:cNvSpPr>
          <p:nvPr>
            <p:ph type="body" sz="quarter" idx="13" hasCustomPrompt="1"/>
          </p:nvPr>
        </p:nvSpPr>
        <p:spPr>
          <a:xfrm>
            <a:off x="241472" y="80045"/>
            <a:ext cx="6552728" cy="544765"/>
          </a:xfrm>
        </p:spPr>
        <p:txBody>
          <a:bodyPr wrap="square" lIns="0" bIns="0">
            <a:spAutoFit/>
          </a:bodyPr>
          <a:lstStyle>
            <a:lvl1pPr>
              <a:defRPr kumimoji="0" lang="ru-RU" sz="1800" b="1" i="0" u="none" strike="noStrike" cap="all" spc="300" normalizeH="0" baseline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ea typeface="+mj-ea"/>
                <a:cs typeface="+mj-cs"/>
              </a:defRPr>
            </a:lvl1pPr>
            <a:lvl2pPr>
              <a:defRPr lang="ru-RU" sz="1800" smtClean="0"/>
            </a:lvl2pPr>
            <a:lvl3pPr>
              <a:defRPr lang="ru-RU" sz="1800" smtClean="0"/>
            </a:lvl3pPr>
            <a:lvl4pPr>
              <a:defRPr lang="ru-RU" sz="1800" smtClean="0"/>
            </a:lvl4pPr>
            <a:lvl5pPr>
              <a:defRPr lang="ru-RU" sz="1800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ru-RU" dirty="0" smtClean="0"/>
              <a:t>Образец Заголовка</a:t>
            </a:r>
          </a:p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ru-RU" dirty="0" err="1" smtClean="0"/>
              <a:t>обь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13349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987574"/>
            <a:ext cx="8640880" cy="3734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995AA-C26E-4AF6-A7BA-848B15EA881E}" type="slidenum">
              <a:rPr lang="ru-RU" smtClean="0"/>
              <a:t>‹#›</a:t>
            </a:fld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>
            <a:off x="251520" y="627534"/>
            <a:ext cx="8640880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64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txStyles>
    <p:titleStyle>
      <a:lvl1pPr algn="l" defTabSz="914400" rtl="0" eaLnBrk="1" latinLnBrk="0" hangingPunct="1">
        <a:spcBef>
          <a:spcPct val="0"/>
        </a:spcBef>
        <a:buNone/>
        <a:defRPr kumimoji="0" lang="ru-RU" sz="1800" b="1" i="0" u="none" strike="noStrike" kern="1200" cap="all" spc="300" normalizeH="0" baseline="0" dirty="0">
          <a:ln>
            <a:noFill/>
          </a:ln>
          <a:solidFill>
            <a:srgbClr val="00703C"/>
          </a:solidFill>
          <a:effectLst/>
          <a:uLnTx/>
          <a:uFillTx/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webfolder/technetwork/tutorials/obe/java/gc01/index.html" TargetMode="External"/><Relationship Id="rId2" Type="http://schemas.openxmlformats.org/officeDocument/2006/relationships/hyperlink" Target="http://jeeconf.com/archive/jeeconf-2013/materials/jit-compiler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genikus.github.io/blog/2014/05/04/gc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JIT </a:t>
            </a:r>
            <a:r>
              <a:rPr lang="ru-RU" dirty="0" smtClean="0"/>
              <a:t>компиляция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856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/>
              <a:t>Optimizations in </a:t>
            </a:r>
            <a:r>
              <a:rPr lang="en-US" dirty="0" err="1"/>
              <a:t>HotSpot</a:t>
            </a:r>
            <a:r>
              <a:rPr lang="en-US" dirty="0"/>
              <a:t> JVM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51520" y="915566"/>
            <a:ext cx="864096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§</a:t>
            </a:r>
            <a:r>
              <a:rPr lang="en-US" sz="1400" dirty="0"/>
              <a:t>  compiler </a:t>
            </a:r>
            <a:r>
              <a:rPr lang="en-US" sz="1400" dirty="0" err="1"/>
              <a:t>tacticsdelayed</a:t>
            </a:r>
            <a:r>
              <a:rPr lang="en-US" sz="1400" dirty="0"/>
              <a:t> </a:t>
            </a:r>
            <a:r>
              <a:rPr lang="en-US" sz="1400" dirty="0" err="1"/>
              <a:t>compilationtiered</a:t>
            </a:r>
            <a:r>
              <a:rPr lang="en-US" sz="1400" dirty="0"/>
              <a:t> </a:t>
            </a:r>
            <a:r>
              <a:rPr lang="en-US" sz="1400" dirty="0" err="1"/>
              <a:t>compilationon</a:t>
            </a:r>
            <a:r>
              <a:rPr lang="en-US" sz="1400" dirty="0"/>
              <a:t>-stack </a:t>
            </a:r>
            <a:r>
              <a:rPr lang="en-US" sz="1400" dirty="0" err="1"/>
              <a:t>replacementdelayed</a:t>
            </a:r>
            <a:r>
              <a:rPr lang="en-US" sz="1400" dirty="0"/>
              <a:t> </a:t>
            </a:r>
            <a:r>
              <a:rPr lang="en-US" sz="1400" dirty="0" err="1"/>
              <a:t>reoptimizationprogram</a:t>
            </a:r>
            <a:r>
              <a:rPr lang="en-US" sz="1400" dirty="0"/>
              <a:t> dependence graph </a:t>
            </a:r>
            <a:r>
              <a:rPr lang="en-US" sz="1400" dirty="0" err="1"/>
              <a:t>rep.static</a:t>
            </a:r>
            <a:r>
              <a:rPr lang="en-US" sz="1400" dirty="0"/>
              <a:t> single assignment rep</a:t>
            </a:r>
            <a:r>
              <a:rPr lang="en-US" sz="1400" dirty="0" smtClean="0"/>
              <a:t>.§</a:t>
            </a:r>
            <a:r>
              <a:rPr lang="en-US" sz="1400" dirty="0"/>
              <a:t>  proof-based </a:t>
            </a:r>
            <a:r>
              <a:rPr lang="en-US" sz="1400" dirty="0" err="1"/>
              <a:t>techniquesexact</a:t>
            </a:r>
            <a:r>
              <a:rPr lang="en-US" sz="1400" dirty="0"/>
              <a:t> type </a:t>
            </a:r>
            <a:r>
              <a:rPr lang="en-US" sz="1400" dirty="0" err="1"/>
              <a:t>inferencememory</a:t>
            </a:r>
            <a:r>
              <a:rPr lang="en-US" sz="1400" dirty="0"/>
              <a:t> value </a:t>
            </a:r>
            <a:r>
              <a:rPr lang="en-US" sz="1400" dirty="0" err="1"/>
              <a:t>inferencememory</a:t>
            </a:r>
            <a:r>
              <a:rPr lang="en-US" sz="1400" dirty="0"/>
              <a:t> value </a:t>
            </a:r>
            <a:r>
              <a:rPr lang="en-US" sz="1400" dirty="0" err="1"/>
              <a:t>trackingconstant</a:t>
            </a:r>
            <a:r>
              <a:rPr lang="en-US" sz="1400" dirty="0"/>
              <a:t> </a:t>
            </a:r>
            <a:r>
              <a:rPr lang="en-US" sz="1400" dirty="0" err="1"/>
              <a:t>foldingreassociationoperator</a:t>
            </a:r>
            <a:r>
              <a:rPr lang="en-US" sz="1400" dirty="0"/>
              <a:t> strength </a:t>
            </a:r>
            <a:r>
              <a:rPr lang="en-US" sz="1400" dirty="0" err="1"/>
              <a:t>reductionnull</a:t>
            </a:r>
            <a:r>
              <a:rPr lang="en-US" sz="1400" dirty="0"/>
              <a:t> check </a:t>
            </a:r>
            <a:r>
              <a:rPr lang="en-US" sz="1400" dirty="0" err="1"/>
              <a:t>eliminationtype</a:t>
            </a:r>
            <a:r>
              <a:rPr lang="en-US" sz="1400" dirty="0"/>
              <a:t> test strength </a:t>
            </a:r>
            <a:r>
              <a:rPr lang="en-US" sz="1400" dirty="0" err="1"/>
              <a:t>reductiontype</a:t>
            </a:r>
            <a:r>
              <a:rPr lang="en-US" sz="1400" dirty="0"/>
              <a:t> test </a:t>
            </a:r>
            <a:r>
              <a:rPr lang="en-US" sz="1400" dirty="0" err="1"/>
              <a:t>eliminationalgebraic</a:t>
            </a:r>
            <a:r>
              <a:rPr lang="en-US" sz="1400" dirty="0"/>
              <a:t> </a:t>
            </a:r>
            <a:r>
              <a:rPr lang="en-US" sz="1400" dirty="0" err="1"/>
              <a:t>simplificationcommon</a:t>
            </a:r>
            <a:r>
              <a:rPr lang="en-US" sz="1400" dirty="0"/>
              <a:t> </a:t>
            </a:r>
            <a:r>
              <a:rPr lang="en-US" sz="1400" dirty="0" err="1"/>
              <a:t>subexpressioneliminationinteger</a:t>
            </a:r>
            <a:r>
              <a:rPr lang="en-US" sz="1400" dirty="0"/>
              <a:t> range typing</a:t>
            </a:r>
            <a:r>
              <a:rPr lang="en-US" sz="1400" dirty="0" smtClean="0"/>
              <a:t>§</a:t>
            </a:r>
            <a:r>
              <a:rPr lang="en-US" sz="1400" dirty="0"/>
              <a:t>  flow-sensitive </a:t>
            </a:r>
            <a:r>
              <a:rPr lang="en-US" sz="1400" dirty="0" err="1"/>
              <a:t>rewritesconditional</a:t>
            </a:r>
            <a:r>
              <a:rPr lang="en-US" sz="1400" dirty="0"/>
              <a:t> constant </a:t>
            </a:r>
            <a:r>
              <a:rPr lang="en-US" sz="1400" dirty="0" err="1"/>
              <a:t>propagationdominating</a:t>
            </a:r>
            <a:r>
              <a:rPr lang="en-US" sz="1400" dirty="0"/>
              <a:t> test </a:t>
            </a:r>
            <a:r>
              <a:rPr lang="en-US" sz="1400" dirty="0" err="1"/>
              <a:t>detectionflow</a:t>
            </a:r>
            <a:r>
              <a:rPr lang="en-US" sz="1400" dirty="0"/>
              <a:t>-carried type </a:t>
            </a:r>
            <a:r>
              <a:rPr lang="en-US" sz="1400" dirty="0" err="1"/>
              <a:t>narrowingdead</a:t>
            </a:r>
            <a:r>
              <a:rPr lang="en-US" sz="1400" dirty="0"/>
              <a:t> code elimination</a:t>
            </a:r>
            <a:r>
              <a:rPr lang="en-US" sz="1400" dirty="0" smtClean="0"/>
              <a:t>§</a:t>
            </a:r>
            <a:r>
              <a:rPr lang="en-US" sz="1400" dirty="0"/>
              <a:t>  language-specific </a:t>
            </a:r>
            <a:r>
              <a:rPr lang="en-US" sz="1400" dirty="0" err="1"/>
              <a:t>techniquesclass</a:t>
            </a:r>
            <a:r>
              <a:rPr lang="en-US" sz="1400" dirty="0"/>
              <a:t> hierarchy </a:t>
            </a:r>
            <a:r>
              <a:rPr lang="en-US" sz="1400" dirty="0" err="1"/>
              <a:t>analysisdevirtualizationsymbolic</a:t>
            </a:r>
            <a:r>
              <a:rPr lang="en-US" sz="1400" dirty="0"/>
              <a:t> constant </a:t>
            </a:r>
            <a:r>
              <a:rPr lang="en-US" sz="1400" dirty="0" err="1"/>
              <a:t>propagationautobox</a:t>
            </a:r>
            <a:r>
              <a:rPr lang="en-US" sz="1400" dirty="0"/>
              <a:t> </a:t>
            </a:r>
            <a:r>
              <a:rPr lang="en-US" sz="1400" dirty="0" err="1"/>
              <a:t>eliminationescape</a:t>
            </a:r>
            <a:r>
              <a:rPr lang="en-US" sz="1400" dirty="0"/>
              <a:t> </a:t>
            </a:r>
            <a:r>
              <a:rPr lang="en-US" sz="1400" dirty="0" err="1"/>
              <a:t>analysislock</a:t>
            </a:r>
            <a:r>
              <a:rPr lang="en-US" sz="1400" dirty="0"/>
              <a:t> </a:t>
            </a:r>
            <a:r>
              <a:rPr lang="en-US" sz="1400" dirty="0" err="1"/>
              <a:t>elisionlock</a:t>
            </a:r>
            <a:r>
              <a:rPr lang="en-US" sz="1400" dirty="0"/>
              <a:t> </a:t>
            </a:r>
            <a:r>
              <a:rPr lang="en-US" sz="1400" dirty="0" err="1"/>
              <a:t>fusionde</a:t>
            </a:r>
            <a:r>
              <a:rPr lang="en-US" sz="1400" dirty="0"/>
              <a:t>-reflection</a:t>
            </a:r>
            <a:r>
              <a:rPr lang="en-US" sz="1400" dirty="0" smtClean="0"/>
              <a:t>§</a:t>
            </a:r>
            <a:r>
              <a:rPr lang="en-US" sz="1400" dirty="0"/>
              <a:t>  speculative (profile-based) </a:t>
            </a:r>
            <a:r>
              <a:rPr lang="en-US" sz="1400" dirty="0" err="1"/>
              <a:t>techniquesoptimistic</a:t>
            </a:r>
            <a:r>
              <a:rPr lang="en-US" sz="1400" dirty="0"/>
              <a:t> </a:t>
            </a:r>
            <a:r>
              <a:rPr lang="en-US" sz="1400" dirty="0" err="1"/>
              <a:t>nullness</a:t>
            </a:r>
            <a:r>
              <a:rPr lang="en-US" sz="1400" dirty="0"/>
              <a:t> </a:t>
            </a:r>
            <a:r>
              <a:rPr lang="en-US" sz="1400" dirty="0" err="1"/>
              <a:t>assertionsoptimistic</a:t>
            </a:r>
            <a:r>
              <a:rPr lang="en-US" sz="1400" dirty="0"/>
              <a:t> type </a:t>
            </a:r>
            <a:r>
              <a:rPr lang="en-US" sz="1400" dirty="0" err="1"/>
              <a:t>assertionsoptimistic</a:t>
            </a:r>
            <a:r>
              <a:rPr lang="en-US" sz="1400" dirty="0"/>
              <a:t> type </a:t>
            </a:r>
            <a:r>
              <a:rPr lang="en-US" sz="1400" dirty="0" err="1"/>
              <a:t>strengtheningoptimistic</a:t>
            </a:r>
            <a:r>
              <a:rPr lang="en-US" sz="1400" dirty="0"/>
              <a:t> array </a:t>
            </a:r>
            <a:r>
              <a:rPr lang="en-US" sz="1400" dirty="0" err="1"/>
              <a:t>lengthstrengtheninguntaken</a:t>
            </a:r>
            <a:r>
              <a:rPr lang="en-US" sz="1400" dirty="0"/>
              <a:t> branch </a:t>
            </a:r>
            <a:r>
              <a:rPr lang="en-US" sz="1400" dirty="0" err="1"/>
              <a:t>pruningoptimistic</a:t>
            </a:r>
            <a:r>
              <a:rPr lang="en-US" sz="1400" dirty="0"/>
              <a:t> N-</a:t>
            </a:r>
            <a:r>
              <a:rPr lang="en-US" sz="1400" dirty="0" err="1"/>
              <a:t>morphic</a:t>
            </a:r>
            <a:r>
              <a:rPr lang="en-US" sz="1400" dirty="0"/>
              <a:t> </a:t>
            </a:r>
            <a:r>
              <a:rPr lang="en-US" sz="1400" dirty="0" err="1"/>
              <a:t>inliningbranch</a:t>
            </a:r>
            <a:r>
              <a:rPr lang="en-US" sz="1400" dirty="0"/>
              <a:t> frequency </a:t>
            </a:r>
            <a:r>
              <a:rPr lang="en-US" sz="1400" dirty="0" err="1"/>
              <a:t>predictioncall</a:t>
            </a:r>
            <a:r>
              <a:rPr lang="en-US" sz="1400" dirty="0"/>
              <a:t> frequency prediction</a:t>
            </a:r>
            <a:r>
              <a:rPr lang="en-US" sz="1400" dirty="0" smtClean="0"/>
              <a:t>§</a:t>
            </a:r>
            <a:r>
              <a:rPr lang="en-US" sz="1400" dirty="0"/>
              <a:t>  memory and placement </a:t>
            </a:r>
            <a:r>
              <a:rPr lang="en-US" sz="1400" dirty="0" err="1"/>
              <a:t>transformationexpression</a:t>
            </a:r>
            <a:r>
              <a:rPr lang="en-US" sz="1400" dirty="0"/>
              <a:t> </a:t>
            </a:r>
            <a:r>
              <a:rPr lang="en-US" sz="1400" dirty="0" err="1"/>
              <a:t>hoistingexpression</a:t>
            </a:r>
            <a:r>
              <a:rPr lang="en-US" sz="1400" dirty="0"/>
              <a:t> </a:t>
            </a:r>
            <a:r>
              <a:rPr lang="en-US" sz="1400" dirty="0" err="1"/>
              <a:t>sinkingredundant</a:t>
            </a:r>
            <a:r>
              <a:rPr lang="en-US" sz="1400" dirty="0"/>
              <a:t> store </a:t>
            </a:r>
            <a:r>
              <a:rPr lang="en-US" sz="1400" dirty="0" err="1"/>
              <a:t>eliminationadjacent</a:t>
            </a:r>
            <a:r>
              <a:rPr lang="en-US" sz="1400" dirty="0"/>
              <a:t> store </a:t>
            </a:r>
            <a:r>
              <a:rPr lang="en-US" sz="1400" dirty="0" err="1"/>
              <a:t>fusioncard</a:t>
            </a:r>
            <a:r>
              <a:rPr lang="en-US" sz="1400" dirty="0"/>
              <a:t>-mark </a:t>
            </a:r>
            <a:r>
              <a:rPr lang="en-US" sz="1400" dirty="0" err="1"/>
              <a:t>eliminationmerge</a:t>
            </a:r>
            <a:r>
              <a:rPr lang="en-US" sz="1400" dirty="0"/>
              <a:t>-point splitting</a:t>
            </a:r>
            <a:r>
              <a:rPr lang="en-US" sz="1400" dirty="0" smtClean="0"/>
              <a:t>§</a:t>
            </a:r>
            <a:r>
              <a:rPr lang="en-US" sz="1400" dirty="0"/>
              <a:t>  loop </a:t>
            </a:r>
            <a:r>
              <a:rPr lang="en-US" sz="1400" dirty="0" err="1"/>
              <a:t>transformationsloop</a:t>
            </a:r>
            <a:r>
              <a:rPr lang="en-US" sz="1400" dirty="0"/>
              <a:t> </a:t>
            </a:r>
            <a:r>
              <a:rPr lang="en-US" sz="1400" dirty="0" err="1"/>
              <a:t>unrollingloop</a:t>
            </a:r>
            <a:r>
              <a:rPr lang="en-US" sz="1400" dirty="0"/>
              <a:t> </a:t>
            </a:r>
            <a:r>
              <a:rPr lang="en-US" sz="1400" dirty="0" err="1"/>
              <a:t>peelingsafepoint</a:t>
            </a:r>
            <a:r>
              <a:rPr lang="en-US" sz="1400" dirty="0"/>
              <a:t> </a:t>
            </a:r>
            <a:r>
              <a:rPr lang="en-US" sz="1400" dirty="0" err="1"/>
              <a:t>eliminationiteration</a:t>
            </a:r>
            <a:r>
              <a:rPr lang="en-US" sz="1400" dirty="0"/>
              <a:t> range </a:t>
            </a:r>
            <a:r>
              <a:rPr lang="en-US" sz="1400" dirty="0" err="1"/>
              <a:t>splittingrange</a:t>
            </a:r>
            <a:r>
              <a:rPr lang="en-US" sz="1400" dirty="0"/>
              <a:t> check </a:t>
            </a:r>
            <a:r>
              <a:rPr lang="en-US" sz="1400" dirty="0" err="1"/>
              <a:t>eliminationloop</a:t>
            </a:r>
            <a:r>
              <a:rPr lang="en-US" sz="1400" dirty="0"/>
              <a:t> </a:t>
            </a:r>
            <a:r>
              <a:rPr lang="en-US" sz="1400" dirty="0" err="1"/>
              <a:t>vectorization</a:t>
            </a:r>
            <a:r>
              <a:rPr lang="en-US" sz="1400" dirty="0" smtClean="0"/>
              <a:t>§</a:t>
            </a:r>
            <a:r>
              <a:rPr lang="en-US" sz="1400" dirty="0"/>
              <a:t>  global code </a:t>
            </a:r>
            <a:r>
              <a:rPr lang="en-US" sz="1400" dirty="0" err="1"/>
              <a:t>shapinginlining</a:t>
            </a:r>
            <a:r>
              <a:rPr lang="en-US" sz="1400" dirty="0"/>
              <a:t> (graph integration)global code </a:t>
            </a:r>
            <a:r>
              <a:rPr lang="en-US" sz="1400" dirty="0" err="1"/>
              <a:t>motionheat</a:t>
            </a:r>
            <a:r>
              <a:rPr lang="en-US" sz="1400" dirty="0"/>
              <a:t>-based code </a:t>
            </a:r>
            <a:r>
              <a:rPr lang="en-US" sz="1400" dirty="0" err="1"/>
              <a:t>layoutswitch</a:t>
            </a:r>
            <a:r>
              <a:rPr lang="en-US" sz="1400" dirty="0"/>
              <a:t> </a:t>
            </a:r>
            <a:r>
              <a:rPr lang="en-US" sz="1400" dirty="0" err="1"/>
              <a:t>balancingthrow</a:t>
            </a:r>
            <a:r>
              <a:rPr lang="en-US" sz="1400" dirty="0"/>
              <a:t> </a:t>
            </a:r>
            <a:r>
              <a:rPr lang="en-US" sz="1400" dirty="0" err="1"/>
              <a:t>inlining</a:t>
            </a:r>
            <a:r>
              <a:rPr lang="en-US" sz="1400" dirty="0" smtClean="0"/>
              <a:t>§</a:t>
            </a:r>
            <a:r>
              <a:rPr lang="en-US" sz="1400" dirty="0"/>
              <a:t>  control flow graph </a:t>
            </a:r>
            <a:r>
              <a:rPr lang="en-US" sz="1400" dirty="0" err="1"/>
              <a:t>transformationlocal</a:t>
            </a:r>
            <a:r>
              <a:rPr lang="en-US" sz="1400" dirty="0"/>
              <a:t> code </a:t>
            </a:r>
            <a:r>
              <a:rPr lang="en-US" sz="1400" dirty="0" err="1"/>
              <a:t>schedulinglocal</a:t>
            </a:r>
            <a:r>
              <a:rPr lang="en-US" sz="1400" dirty="0"/>
              <a:t> code </a:t>
            </a:r>
            <a:r>
              <a:rPr lang="en-US" sz="1400" dirty="0" err="1"/>
              <a:t>bundlingdelay</a:t>
            </a:r>
            <a:r>
              <a:rPr lang="en-US" sz="1400" dirty="0"/>
              <a:t> slot </a:t>
            </a:r>
            <a:r>
              <a:rPr lang="en-US" sz="1400" dirty="0" err="1"/>
              <a:t>fillinggraph</a:t>
            </a:r>
            <a:r>
              <a:rPr lang="en-US" sz="1400" dirty="0"/>
              <a:t>-coloring register </a:t>
            </a:r>
            <a:r>
              <a:rPr lang="en-US" sz="1400" dirty="0" err="1"/>
              <a:t>allocationlinear</a:t>
            </a:r>
            <a:r>
              <a:rPr lang="en-US" sz="1400" dirty="0"/>
              <a:t> scan register </a:t>
            </a:r>
            <a:r>
              <a:rPr lang="en-US" sz="1400" dirty="0" err="1"/>
              <a:t>allocationlive</a:t>
            </a:r>
            <a:r>
              <a:rPr lang="en-US" sz="1400" dirty="0"/>
              <a:t> range </a:t>
            </a:r>
            <a:r>
              <a:rPr lang="en-US" sz="1400" dirty="0" err="1"/>
              <a:t>splittingcopy</a:t>
            </a:r>
            <a:r>
              <a:rPr lang="en-US" sz="1400" dirty="0"/>
              <a:t> </a:t>
            </a:r>
            <a:r>
              <a:rPr lang="en-US" sz="1400" dirty="0" err="1"/>
              <a:t>coalescingconstant</a:t>
            </a:r>
            <a:r>
              <a:rPr lang="en-US" sz="1400" dirty="0"/>
              <a:t> </a:t>
            </a:r>
            <a:r>
              <a:rPr lang="en-US" sz="1400" dirty="0" err="1"/>
              <a:t>splittingcopy</a:t>
            </a:r>
            <a:r>
              <a:rPr lang="en-US" sz="1400" dirty="0"/>
              <a:t> </a:t>
            </a:r>
            <a:r>
              <a:rPr lang="en-US" sz="1400" dirty="0" err="1"/>
              <a:t>removaladdress</a:t>
            </a:r>
            <a:r>
              <a:rPr lang="en-US" sz="1400" dirty="0"/>
              <a:t> mode </a:t>
            </a:r>
            <a:r>
              <a:rPr lang="en-US" sz="1400" dirty="0" err="1"/>
              <a:t>matchinginstruction</a:t>
            </a:r>
            <a:r>
              <a:rPr lang="en-US" sz="1400" dirty="0"/>
              <a:t> </a:t>
            </a:r>
            <a:r>
              <a:rPr lang="en-US" sz="1400" dirty="0" err="1"/>
              <a:t>peepholingDFA</a:t>
            </a:r>
            <a:r>
              <a:rPr lang="en-US" sz="1400" dirty="0"/>
              <a:t>-based code generator</a:t>
            </a:r>
            <a:endParaRPr lang="ru-RU" sz="1400" dirty="0" smtClean="0"/>
          </a:p>
        </p:txBody>
      </p:sp>
    </p:spTree>
    <p:extLst>
      <p:ext uri="{BB962C8B-B14F-4D97-AF65-F5344CB8AC3E}">
        <p14:creationId xmlns:p14="http://schemas.microsoft.com/office/powerpoint/2010/main" val="47960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498880" cy="323165"/>
          </a:xfrm>
        </p:spPr>
        <p:txBody>
          <a:bodyPr/>
          <a:lstStyle/>
          <a:p>
            <a:r>
              <a:rPr lang="en-US" cap="none" dirty="0" err="1" smtClean="0"/>
              <a:t>Inlining</a:t>
            </a:r>
            <a:endParaRPr lang="ru-RU" cap="none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059582"/>
            <a:ext cx="864096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 smtClean="0"/>
              <a:t>Inligning</a:t>
            </a:r>
            <a:r>
              <a:rPr lang="ru-RU" sz="2200" dirty="0" smtClean="0"/>
              <a:t> - Подстановка кода метода вместо вызова метода</a:t>
            </a:r>
            <a:endParaRPr lang="ru-RU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2139702"/>
            <a:ext cx="842493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dirty="0" smtClean="0"/>
              <a:t>Не тратятся вычислительные ресурсы на вызов виртуального метода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JVM </a:t>
            </a:r>
            <a:r>
              <a:rPr lang="ru-RU" dirty="0" smtClean="0"/>
              <a:t>может значительно более качественно оптимизировать получившийся после сделанного </a:t>
            </a:r>
            <a:r>
              <a:rPr lang="en-US" dirty="0" err="1" smtClean="0"/>
              <a:t>inlining</a:t>
            </a:r>
            <a:r>
              <a:rPr lang="en-US" dirty="0" smtClean="0"/>
              <a:t> ‘</a:t>
            </a:r>
            <a:r>
              <a:rPr lang="ru-RU" dirty="0" smtClean="0"/>
              <a:t>а код (основная причина)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976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cap="none" dirty="0" err="1" smtClean="0"/>
              <a:t>Inlining</a:t>
            </a:r>
            <a:endParaRPr lang="ru-RU" cap="none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84731" y="699542"/>
            <a:ext cx="8850749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addAll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max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accum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for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 =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 i &lt;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max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 i++)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accum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add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accum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i);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accum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add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a,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 + b;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05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cap="none" dirty="0" err="1" smtClean="0"/>
              <a:t>Inlining</a:t>
            </a:r>
            <a:endParaRPr lang="ru-RU" cap="none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84731" y="1191984"/>
            <a:ext cx="8850749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addAll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max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accum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for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 =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 i &lt;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max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 i++)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accum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accum</a:t>
            </a:r>
            <a:r>
              <a:rPr kumimoji="0" lang="en-US" altLang="ru-RU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+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accum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28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570888" cy="353943"/>
          </a:xfrm>
        </p:spPr>
        <p:txBody>
          <a:bodyPr/>
          <a:lstStyle/>
          <a:p>
            <a:r>
              <a:rPr lang="ru-RU" sz="2000" cap="none" dirty="0" smtClean="0"/>
              <a:t>Типы вызовов методов</a:t>
            </a:r>
            <a:endParaRPr lang="ru-RU" sz="2000" cap="none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7504" y="763271"/>
            <a:ext cx="8640960" cy="28050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ru-RU" sz="2400" dirty="0" err="1"/>
              <a:t>Monomorphic</a:t>
            </a:r>
            <a:r>
              <a:rPr lang="ru-RU" sz="2400" dirty="0"/>
              <a:t> </a:t>
            </a:r>
            <a:r>
              <a:rPr lang="ru-RU" sz="2400" dirty="0" smtClean="0"/>
              <a:t>(“одна реализация метода”)</a:t>
            </a:r>
          </a:p>
          <a:p>
            <a:pPr marL="342900" lvl="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ru-RU" sz="2400" dirty="0" err="1" smtClean="0"/>
              <a:t>Bimorphic</a:t>
            </a:r>
            <a:r>
              <a:rPr lang="ru-RU" sz="2400" dirty="0" smtClean="0"/>
              <a:t> (“две реализации метода”)</a:t>
            </a:r>
          </a:p>
          <a:p>
            <a:pPr marL="342900" lvl="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ru-RU" sz="2400" dirty="0" err="1" smtClean="0"/>
              <a:t>Polymorphic</a:t>
            </a:r>
            <a:r>
              <a:rPr lang="ru-RU" sz="2400" dirty="0" smtClean="0"/>
              <a:t> (“много реализация метода, но можно выделить часто используемый”)</a:t>
            </a:r>
          </a:p>
          <a:p>
            <a:pPr marL="342900" lvl="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ru-RU" sz="2400" dirty="0" err="1" smtClean="0"/>
              <a:t>Megamorphic</a:t>
            </a:r>
            <a:r>
              <a:rPr lang="ru-RU" sz="2400" dirty="0" smtClean="0"/>
              <a:t> (“</a:t>
            </a:r>
            <a:r>
              <a:rPr lang="ru-RU" sz="2400" dirty="0"/>
              <a:t>много реализация </a:t>
            </a:r>
            <a:r>
              <a:rPr lang="ru-RU" sz="2400" dirty="0" smtClean="0"/>
              <a:t>метода</a:t>
            </a:r>
            <a:r>
              <a:rPr lang="en-US" sz="2400" dirty="0" smtClean="0"/>
              <a:t>”)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45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err="1" smtClean="0"/>
              <a:t>Inlining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51520" y="915566"/>
            <a:ext cx="864096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Inlining</a:t>
            </a:r>
            <a:r>
              <a:rPr lang="en-US" sz="2400" dirty="0" smtClean="0"/>
              <a:t> - </a:t>
            </a:r>
            <a:r>
              <a:rPr lang="ru-RU" sz="2400" dirty="0" smtClean="0"/>
              <a:t>наиболее эффективная оптимизация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2000" dirty="0" smtClean="0"/>
              <a:t>Эффективно оптимизирует </a:t>
            </a:r>
            <a:r>
              <a:rPr lang="ru-RU" sz="2000" dirty="0" err="1"/>
              <a:t>Monomorphic</a:t>
            </a:r>
            <a:r>
              <a:rPr lang="ru-RU" sz="2000" dirty="0"/>
              <a:t> </a:t>
            </a:r>
            <a:r>
              <a:rPr lang="ru-RU" sz="2000" dirty="0" smtClean="0"/>
              <a:t>и </a:t>
            </a:r>
            <a:r>
              <a:rPr lang="ru-RU" sz="2000" dirty="0" err="1"/>
              <a:t>Bimorphic</a:t>
            </a:r>
            <a:r>
              <a:rPr lang="ru-RU" sz="2000" dirty="0"/>
              <a:t> </a:t>
            </a:r>
            <a:r>
              <a:rPr lang="ru-RU" sz="2000" dirty="0" smtClean="0"/>
              <a:t> методы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2000" dirty="0" smtClean="0"/>
              <a:t>Оптимизирует часто используемую реализацию в </a:t>
            </a:r>
            <a:r>
              <a:rPr lang="ru-RU" sz="2000" dirty="0" err="1" smtClean="0"/>
              <a:t>Polymorphic</a:t>
            </a:r>
            <a:r>
              <a:rPr lang="ru-RU" sz="2000" dirty="0" smtClean="0"/>
              <a:t> методах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smtClean="0"/>
              <a:t>JVM </a:t>
            </a:r>
            <a:r>
              <a:rPr lang="ru-RU" sz="2000" dirty="0" smtClean="0"/>
              <a:t>может применять </a:t>
            </a:r>
            <a:r>
              <a:rPr lang="en-US" sz="2000" dirty="0" err="1" smtClean="0"/>
              <a:t>Inlining</a:t>
            </a:r>
            <a:r>
              <a:rPr lang="ru-RU" sz="2000" dirty="0" smtClean="0"/>
              <a:t> в рефлексии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smtClean="0"/>
              <a:t>JVM </a:t>
            </a:r>
            <a:r>
              <a:rPr lang="ru-RU" sz="2000" dirty="0" smtClean="0"/>
              <a:t>может применять </a:t>
            </a:r>
            <a:r>
              <a:rPr lang="en-US" sz="2000" dirty="0" err="1"/>
              <a:t>Inlining</a:t>
            </a:r>
            <a:r>
              <a:rPr lang="ru-RU" sz="2000" dirty="0"/>
              <a:t> </a:t>
            </a:r>
            <a:r>
              <a:rPr lang="ru-RU" sz="2000" dirty="0" smtClean="0"/>
              <a:t>в сгенерированном динамически байт-коде (</a:t>
            </a:r>
            <a:r>
              <a:rPr lang="en-US" sz="2000" dirty="0" smtClean="0"/>
              <a:t>JSR-292)</a:t>
            </a:r>
            <a:endParaRPr lang="ru-RU" sz="2000" dirty="0" smtClean="0"/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2467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53943"/>
          </a:xfrm>
        </p:spPr>
        <p:txBody>
          <a:bodyPr/>
          <a:lstStyle/>
          <a:p>
            <a:r>
              <a:rPr lang="ru-RU" sz="2000" dirty="0" err="1" smtClean="0"/>
              <a:t>Intrinsics</a:t>
            </a:r>
            <a:endParaRPr lang="ru-RU" sz="2000" cap="none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222945" y="771550"/>
            <a:ext cx="8892480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400" dirty="0" err="1"/>
              <a:t>Intrinsics</a:t>
            </a:r>
            <a:r>
              <a:rPr lang="ru-RU" sz="2400" dirty="0"/>
              <a:t> </a:t>
            </a:r>
            <a:r>
              <a:rPr lang="ru-RU" sz="2400" dirty="0" smtClean="0"/>
              <a:t>– замена байт кода на </a:t>
            </a:r>
            <a:r>
              <a:rPr lang="en-US" sz="2400" dirty="0" smtClean="0"/>
              <a:t>“native” </a:t>
            </a:r>
            <a:r>
              <a:rPr lang="ru-RU" sz="2400" dirty="0" smtClean="0"/>
              <a:t>код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/>
              <a:t>JIT </a:t>
            </a:r>
            <a:r>
              <a:rPr lang="ru-RU" sz="2400" dirty="0" smtClean="0"/>
              <a:t>компилятор знает что должен делать метод(знает контракт метода) в стандартных библиотеках </a:t>
            </a:r>
            <a:r>
              <a:rPr lang="en-US" sz="2400" dirty="0" smtClean="0"/>
              <a:t>java </a:t>
            </a:r>
            <a:r>
              <a:rPr lang="ru-RU" sz="2400" dirty="0" smtClean="0"/>
              <a:t>и подменяет на </a:t>
            </a:r>
            <a:r>
              <a:rPr lang="en-US" sz="2400" dirty="0" smtClean="0"/>
              <a:t>“native” </a:t>
            </a:r>
            <a:r>
              <a:rPr lang="ru-RU" sz="2400" dirty="0"/>
              <a:t>реализацию </a:t>
            </a:r>
            <a:endParaRPr lang="en-US" sz="2400" dirty="0" smtClean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400" dirty="0" smtClean="0"/>
              <a:t>Существующие </a:t>
            </a:r>
            <a:r>
              <a:rPr lang="en-US" sz="2400" dirty="0" err="1"/>
              <a:t>i</a:t>
            </a:r>
            <a:r>
              <a:rPr lang="ru-RU" sz="2400" dirty="0" err="1" smtClean="0"/>
              <a:t>ntrinsics</a:t>
            </a:r>
            <a:r>
              <a:rPr lang="ru-RU" sz="2400" dirty="0" smtClean="0"/>
              <a:t> - </a:t>
            </a:r>
            <a:r>
              <a:rPr lang="ru-RU" sz="2400" dirty="0" err="1"/>
              <a:t>String</a:t>
            </a:r>
            <a:r>
              <a:rPr lang="ru-RU" sz="2400" dirty="0"/>
              <a:t>::</a:t>
            </a:r>
            <a:r>
              <a:rPr lang="ru-RU" sz="2400" dirty="0" err="1"/>
              <a:t>equals</a:t>
            </a:r>
            <a:r>
              <a:rPr lang="ru-RU" sz="2400" dirty="0"/>
              <a:t>, </a:t>
            </a:r>
            <a:r>
              <a:rPr lang="ru-RU" sz="2400" dirty="0" err="1"/>
              <a:t>Math</a:t>
            </a:r>
            <a:r>
              <a:rPr lang="ru-RU" sz="2400" dirty="0"/>
              <a:t>::*, </a:t>
            </a:r>
            <a:r>
              <a:rPr lang="ru-RU" sz="2400" dirty="0" err="1"/>
              <a:t>System</a:t>
            </a:r>
            <a:r>
              <a:rPr lang="ru-RU" sz="2400" dirty="0"/>
              <a:t>::</a:t>
            </a:r>
            <a:r>
              <a:rPr lang="ru-RU" sz="2400" dirty="0" err="1"/>
              <a:t>arraycopy,Object</a:t>
            </a:r>
            <a:r>
              <a:rPr lang="ru-RU" sz="2400" dirty="0"/>
              <a:t>::</a:t>
            </a:r>
            <a:r>
              <a:rPr lang="ru-RU" sz="2400" dirty="0" err="1"/>
              <a:t>hashCode</a:t>
            </a:r>
            <a:r>
              <a:rPr lang="ru-RU" sz="2400" dirty="0"/>
              <a:t>, </a:t>
            </a:r>
            <a:r>
              <a:rPr lang="ru-RU" sz="2400" dirty="0" err="1"/>
              <a:t>Object</a:t>
            </a:r>
            <a:r>
              <a:rPr lang="ru-RU" sz="2400" dirty="0"/>
              <a:t>::</a:t>
            </a:r>
            <a:r>
              <a:rPr lang="ru-RU" sz="2400" dirty="0" err="1"/>
              <a:t>getClass</a:t>
            </a:r>
            <a:r>
              <a:rPr lang="ru-RU" sz="2400" dirty="0"/>
              <a:t>, </a:t>
            </a:r>
            <a:r>
              <a:rPr lang="ru-RU" sz="2400" dirty="0" err="1"/>
              <a:t>sun.misc.Unsafe</a:t>
            </a:r>
            <a:r>
              <a:rPr lang="ru-RU" sz="2400" dirty="0"/>
              <a:t>::*</a:t>
            </a:r>
            <a:r>
              <a:rPr lang="ru-RU" sz="2400" dirty="0" smtClean="0"/>
              <a:t> </a:t>
            </a:r>
            <a:endParaRPr lang="ru-RU" sz="22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6023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53943"/>
          </a:xfrm>
        </p:spPr>
        <p:txBody>
          <a:bodyPr/>
          <a:lstStyle/>
          <a:p>
            <a:r>
              <a:rPr lang="en-US" sz="2000" dirty="0" smtClean="0"/>
              <a:t>HOTSPOT JVM </a:t>
            </a:r>
            <a:endParaRPr lang="ru-RU" sz="2000" cap="none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222945" y="771550"/>
            <a:ext cx="889248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HotSpot</a:t>
            </a:r>
            <a:r>
              <a:rPr lang="en-US" sz="2400" dirty="0" smtClean="0"/>
              <a:t> JVM JIT compilers</a:t>
            </a:r>
            <a:endParaRPr lang="ru-RU" sz="2400" dirty="0" smtClean="0"/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/>
              <a:t>client /C1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/>
              <a:t>server/C2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/>
              <a:t>tiered mode (C1 + C2)</a:t>
            </a:r>
            <a:endParaRPr lang="ru-RU" sz="24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9814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53943"/>
          </a:xfrm>
        </p:spPr>
        <p:txBody>
          <a:bodyPr/>
          <a:lstStyle/>
          <a:p>
            <a:r>
              <a:rPr lang="en-US" sz="2000" dirty="0" smtClean="0"/>
              <a:t>Client/C1</a:t>
            </a:r>
            <a:endParaRPr lang="ru-RU" sz="2000" cap="none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222945" y="771550"/>
            <a:ext cx="889248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/>
              <a:t>java –client  (</a:t>
            </a:r>
            <a:r>
              <a:rPr lang="ru-RU" sz="2400" dirty="0" smtClean="0"/>
              <a:t>только на 32-</a:t>
            </a:r>
            <a:r>
              <a:rPr lang="en-US" sz="2400" dirty="0" smtClean="0"/>
              <a:t>bit JVM)</a:t>
            </a:r>
            <a:r>
              <a:rPr lang="ru-RU" sz="2400" dirty="0" smtClean="0"/>
              <a:t> </a:t>
            </a:r>
            <a:endParaRPr lang="en-US" sz="2400" dirty="0" smtClean="0"/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 </a:t>
            </a:r>
            <a:r>
              <a:rPr lang="ru-RU" sz="2400" dirty="0" smtClean="0"/>
              <a:t>быстрая генерация кода приемлемого качества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2400" dirty="0" smtClean="0"/>
              <a:t> базовая оптимизация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2400" dirty="0" smtClean="0"/>
              <a:t> не требуется профилирование программы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2400" dirty="0" smtClean="0"/>
              <a:t> начало компиляции после 1500 вызовов метода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36299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53943"/>
          </a:xfrm>
        </p:spPr>
        <p:txBody>
          <a:bodyPr/>
          <a:lstStyle/>
          <a:p>
            <a:r>
              <a:rPr lang="en-US" sz="2000" dirty="0" smtClean="0"/>
              <a:t>server/C2</a:t>
            </a:r>
            <a:endParaRPr lang="ru-RU" sz="2000" cap="none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222945" y="771550"/>
            <a:ext cx="889248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/>
              <a:t>java -server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 </a:t>
            </a:r>
            <a:r>
              <a:rPr lang="ru-RU" sz="2400" dirty="0" smtClean="0"/>
              <a:t>высоко оптимизированный код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2400" dirty="0" smtClean="0"/>
              <a:t>агрессивные методы оптимизации использующие профилирование программы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2400" dirty="0" smtClean="0"/>
              <a:t>начало компиляции после 10000 вызовов метода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50541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Узнаем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5496" y="699542"/>
            <a:ext cx="9001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8">
              <a:lnSpc>
                <a:spcPct val="300000"/>
              </a:lnSpc>
              <a:buClr>
                <a:schemeClr val="accent3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ru-RU" sz="2200" kern="0" dirty="0"/>
              <a:t> </a:t>
            </a:r>
            <a:r>
              <a:rPr lang="ru-RU" sz="2200" kern="0" dirty="0" smtClean="0"/>
              <a:t>Как работает </a:t>
            </a:r>
            <a:r>
              <a:rPr lang="en-US" sz="2200" kern="0" dirty="0" smtClean="0"/>
              <a:t>JIT </a:t>
            </a:r>
            <a:r>
              <a:rPr lang="ru-RU" sz="2200" kern="0" dirty="0" smtClean="0"/>
              <a:t>компиляция</a:t>
            </a:r>
            <a:endParaRPr lang="ru-RU" sz="2200" kern="0" dirty="0"/>
          </a:p>
          <a:p>
            <a:pPr marL="0" lvl="8">
              <a:lnSpc>
                <a:spcPct val="300000"/>
              </a:lnSpc>
              <a:buClr>
                <a:schemeClr val="accent3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ru-RU" sz="2200" kern="0" dirty="0"/>
              <a:t> </a:t>
            </a:r>
            <a:r>
              <a:rPr lang="ru-RU" sz="2200" kern="0" dirty="0" smtClean="0"/>
              <a:t>Как работает </a:t>
            </a:r>
            <a:r>
              <a:rPr lang="en-US" sz="2200" kern="0" dirty="0" smtClean="0"/>
              <a:t>JIT </a:t>
            </a:r>
            <a:r>
              <a:rPr lang="ru-RU" sz="2200" kern="0" dirty="0" smtClean="0"/>
              <a:t>компиляция в </a:t>
            </a:r>
            <a:r>
              <a:rPr lang="en-US" sz="2200" kern="0" dirty="0" err="1" smtClean="0"/>
              <a:t>HotSpot’s</a:t>
            </a:r>
            <a:r>
              <a:rPr lang="en-US" sz="2200" kern="0" dirty="0" smtClean="0"/>
              <a:t>?</a:t>
            </a:r>
            <a:r>
              <a:rPr lang="ru-RU" sz="2200" kern="0" dirty="0" smtClean="0"/>
              <a:t> </a:t>
            </a:r>
            <a:endParaRPr lang="en-US" sz="2200" kern="0" dirty="0" smtClean="0"/>
          </a:p>
          <a:p>
            <a:pPr marL="0" lvl="8">
              <a:lnSpc>
                <a:spcPct val="300000"/>
              </a:lnSpc>
              <a:buClr>
                <a:schemeClr val="accent3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sz="2200" kern="0" dirty="0"/>
              <a:t> </a:t>
            </a:r>
            <a:r>
              <a:rPr lang="ru-RU" sz="2200" kern="0" dirty="0" smtClean="0"/>
              <a:t>Мониторинг</a:t>
            </a:r>
            <a:r>
              <a:rPr lang="en-US" sz="2200" kern="0" dirty="0" smtClean="0"/>
              <a:t> </a:t>
            </a:r>
            <a:r>
              <a:rPr lang="en-US" sz="2200" kern="0" dirty="0"/>
              <a:t>JIT </a:t>
            </a:r>
            <a:r>
              <a:rPr lang="ru-RU" sz="2200" kern="0" dirty="0" smtClean="0"/>
              <a:t>компиляции </a:t>
            </a:r>
            <a:r>
              <a:rPr lang="ru-RU" sz="2200" kern="0" dirty="0"/>
              <a:t>в </a:t>
            </a:r>
            <a:r>
              <a:rPr lang="en-US" sz="2200" kern="0" dirty="0" err="1"/>
              <a:t>HotSpot’s</a:t>
            </a:r>
            <a:endParaRPr lang="en-US" sz="22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7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53943"/>
          </a:xfrm>
        </p:spPr>
        <p:txBody>
          <a:bodyPr/>
          <a:lstStyle/>
          <a:p>
            <a:r>
              <a:rPr lang="ru-RU" sz="2000" dirty="0" smtClean="0"/>
              <a:t>Преимущества</a:t>
            </a:r>
            <a:r>
              <a:rPr lang="en-US" sz="2000" dirty="0" smtClean="0"/>
              <a:t>/</a:t>
            </a:r>
            <a:r>
              <a:rPr lang="ru-RU" sz="2000" dirty="0" smtClean="0"/>
              <a:t>недостатки </a:t>
            </a:r>
            <a:endParaRPr lang="ru-RU" sz="2000" cap="none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222945" y="771550"/>
            <a:ext cx="889248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Client/C1</a:t>
            </a:r>
            <a:endParaRPr lang="ru-RU" sz="2400" dirty="0"/>
          </a:p>
          <a:p>
            <a:pPr>
              <a:lnSpc>
                <a:spcPct val="150000"/>
              </a:lnSpc>
            </a:pPr>
            <a:r>
              <a:rPr lang="ru-RU" sz="2400" dirty="0" smtClean="0"/>
              <a:t>	+ быстрый старт</a:t>
            </a:r>
          </a:p>
          <a:p>
            <a:pPr>
              <a:lnSpc>
                <a:spcPct val="150000"/>
              </a:lnSpc>
            </a:pPr>
            <a:r>
              <a:rPr lang="ru-RU" sz="2400" dirty="0" smtClean="0"/>
              <a:t>	- ниже пиковая производительность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/>
              <a:t>Server/C2</a:t>
            </a:r>
            <a:endParaRPr lang="ru-RU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	</a:t>
            </a:r>
            <a:r>
              <a:rPr lang="ru-RU" sz="2400" dirty="0" smtClean="0"/>
              <a:t>+ очень быстрое выполнение для часто используемых методов (</a:t>
            </a:r>
            <a:r>
              <a:rPr lang="en-US" sz="2400" dirty="0" smtClean="0"/>
              <a:t>hot methods)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	- </a:t>
            </a:r>
            <a:r>
              <a:rPr lang="ru-RU" sz="2400" dirty="0" smtClean="0"/>
              <a:t>медленный старт </a:t>
            </a:r>
            <a:r>
              <a:rPr lang="en-US" sz="2400" dirty="0" smtClean="0"/>
              <a:t>/ </a:t>
            </a:r>
            <a:r>
              <a:rPr lang="ru-RU" sz="2400" dirty="0" smtClean="0"/>
              <a:t>требуется </a:t>
            </a:r>
            <a:r>
              <a:rPr lang="en-US" sz="2400" dirty="0" smtClean="0"/>
              <a:t>“</a:t>
            </a:r>
            <a:r>
              <a:rPr lang="ru-RU" sz="2400" dirty="0" smtClean="0"/>
              <a:t>разогрев</a:t>
            </a:r>
            <a:r>
              <a:rPr lang="en-US" sz="2400" dirty="0" smtClean="0"/>
              <a:t>”</a:t>
            </a:r>
            <a:endParaRPr lang="ru-RU" sz="2400" dirty="0" smtClean="0"/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08467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53943"/>
          </a:xfrm>
        </p:spPr>
        <p:txBody>
          <a:bodyPr/>
          <a:lstStyle/>
          <a:p>
            <a:r>
              <a:rPr lang="ru-RU" sz="2000" dirty="0" err="1" smtClean="0"/>
              <a:t>Tiered</a:t>
            </a:r>
            <a:r>
              <a:rPr lang="ru-RU" sz="2000" dirty="0" smtClean="0"/>
              <a:t> </a:t>
            </a:r>
            <a:r>
              <a:rPr lang="ru-RU" sz="2000" dirty="0" err="1"/>
              <a:t>compilation</a:t>
            </a:r>
            <a:endParaRPr lang="ru-RU" sz="2000" cap="none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222945" y="771550"/>
            <a:ext cx="889248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/>
              <a:t>C1 + C2</a:t>
            </a:r>
            <a:endParaRPr lang="ru-RU" sz="2400" dirty="0"/>
          </a:p>
          <a:p>
            <a:pPr>
              <a:lnSpc>
                <a:spcPct val="150000"/>
              </a:lnSpc>
            </a:pPr>
            <a:r>
              <a:rPr lang="ru-RU" sz="2400" dirty="0" smtClean="0"/>
              <a:t>	</a:t>
            </a:r>
            <a:r>
              <a:rPr lang="ru-RU" sz="2400" dirty="0"/>
              <a:t>-XX:+</a:t>
            </a:r>
            <a:r>
              <a:rPr lang="ru-RU" sz="2400" dirty="0" err="1" smtClean="0"/>
              <a:t>TieredCompilation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	</a:t>
            </a:r>
            <a:r>
              <a:rPr lang="ru-RU" sz="2400" dirty="0" err="1" smtClean="0"/>
              <a:t>Level</a:t>
            </a:r>
            <a:r>
              <a:rPr lang="ru-RU" sz="2400" dirty="0" smtClean="0"/>
              <a:t> </a:t>
            </a:r>
            <a:r>
              <a:rPr lang="ru-RU" sz="2400" dirty="0"/>
              <a:t>0 = </a:t>
            </a:r>
            <a:r>
              <a:rPr lang="ru-RU" sz="2400" dirty="0" err="1" smtClean="0"/>
              <a:t>Interpreter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/>
              <a:t>	</a:t>
            </a:r>
            <a:r>
              <a:rPr lang="ru-RU" sz="2400" dirty="0" err="1" smtClean="0"/>
              <a:t>Level</a:t>
            </a:r>
            <a:r>
              <a:rPr lang="ru-RU" sz="2400" dirty="0" smtClean="0"/>
              <a:t> </a:t>
            </a:r>
            <a:r>
              <a:rPr lang="ru-RU" sz="2400" dirty="0"/>
              <a:t>1-3 = </a:t>
            </a:r>
            <a:r>
              <a:rPr lang="ru-RU" sz="2400" dirty="0" smtClean="0"/>
              <a:t>C1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ru-RU" sz="2400" dirty="0" smtClean="0"/>
              <a:t>–</a:t>
            </a:r>
            <a:r>
              <a:rPr lang="ru-RU" sz="2400" dirty="0"/>
              <a:t>  #1: C1 w/o </a:t>
            </a:r>
            <a:r>
              <a:rPr lang="ru-RU" sz="2400" dirty="0" err="1" smtClean="0"/>
              <a:t>profiling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ru-RU" sz="2400" dirty="0" smtClean="0"/>
              <a:t>–</a:t>
            </a:r>
            <a:r>
              <a:rPr lang="ru-RU" sz="2400" dirty="0"/>
              <a:t>  #2: C1 w/ </a:t>
            </a:r>
            <a:r>
              <a:rPr lang="ru-RU" sz="2400" dirty="0" err="1"/>
              <a:t>basic</a:t>
            </a:r>
            <a:r>
              <a:rPr lang="ru-RU" sz="2400" dirty="0"/>
              <a:t> </a:t>
            </a:r>
            <a:r>
              <a:rPr lang="ru-RU" sz="2400" dirty="0" err="1" smtClean="0"/>
              <a:t>profiling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ru-RU" sz="2400" dirty="0" smtClean="0"/>
              <a:t>–</a:t>
            </a:r>
            <a:r>
              <a:rPr lang="ru-RU" sz="2400" dirty="0"/>
              <a:t>  #3: C1 w/ </a:t>
            </a:r>
            <a:r>
              <a:rPr lang="ru-RU" sz="2400" dirty="0" err="1"/>
              <a:t>full</a:t>
            </a:r>
            <a:r>
              <a:rPr lang="ru-RU" sz="2400" dirty="0"/>
              <a:t> </a:t>
            </a:r>
            <a:r>
              <a:rPr lang="ru-RU" sz="2400" dirty="0" err="1" smtClean="0"/>
              <a:t>profiling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/>
              <a:t>	</a:t>
            </a:r>
            <a:r>
              <a:rPr lang="ru-RU" sz="2400" dirty="0"/>
              <a:t> </a:t>
            </a:r>
            <a:r>
              <a:rPr lang="ru-RU" sz="2400" dirty="0" err="1"/>
              <a:t>Level</a:t>
            </a:r>
            <a:r>
              <a:rPr lang="ru-RU" sz="2400" dirty="0"/>
              <a:t> 4 = </a:t>
            </a:r>
            <a:r>
              <a:rPr lang="ru-RU" sz="2400" dirty="0" smtClean="0"/>
              <a:t>C2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3575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53943"/>
          </a:xfrm>
        </p:spPr>
        <p:txBody>
          <a:bodyPr/>
          <a:lstStyle/>
          <a:p>
            <a:r>
              <a:rPr lang="en-US" sz="2000" dirty="0" smtClean="0"/>
              <a:t>MONITORING JIT-Compiler</a:t>
            </a:r>
            <a:endParaRPr lang="ru-RU" sz="2000" cap="none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222945" y="771550"/>
            <a:ext cx="88924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2000" dirty="0"/>
              <a:t>-XX:+</a:t>
            </a:r>
            <a:r>
              <a:rPr lang="ru-RU" sz="2000" dirty="0" err="1" smtClean="0"/>
              <a:t>PrintCompilation</a:t>
            </a:r>
            <a:r>
              <a:rPr lang="ru-RU" sz="2000" dirty="0" smtClean="0"/>
              <a:t>  вывод информации о скомпилированных методах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2000" dirty="0"/>
              <a:t>-XX:+</a:t>
            </a:r>
            <a:r>
              <a:rPr lang="ru-RU" sz="2000" dirty="0" err="1" smtClean="0"/>
              <a:t>PrintInlining</a:t>
            </a:r>
            <a:r>
              <a:rPr lang="ru-RU" sz="2000" dirty="0" smtClean="0"/>
              <a:t>  вывод </a:t>
            </a:r>
            <a:r>
              <a:rPr lang="ru-RU" sz="2000" dirty="0"/>
              <a:t>информации о </a:t>
            </a:r>
            <a:r>
              <a:rPr lang="en-US" sz="2000" dirty="0" err="1" smtClean="0"/>
              <a:t>inlining</a:t>
            </a:r>
            <a:r>
              <a:rPr lang="ru-RU" sz="2000" dirty="0" smtClean="0"/>
              <a:t> методах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60035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53943"/>
          </a:xfrm>
        </p:spPr>
        <p:txBody>
          <a:bodyPr/>
          <a:lstStyle/>
          <a:p>
            <a:r>
              <a:rPr lang="ru-RU" sz="2000" dirty="0" smtClean="0"/>
              <a:t>-</a:t>
            </a:r>
            <a:r>
              <a:rPr lang="ru-RU" sz="2000" dirty="0"/>
              <a:t>XX:+</a:t>
            </a:r>
            <a:r>
              <a:rPr lang="ru-RU" sz="2000" dirty="0" err="1"/>
              <a:t>PrintCompilation</a:t>
            </a:r>
            <a:r>
              <a:rPr lang="en-US" sz="2000" dirty="0"/>
              <a:t> </a:t>
            </a:r>
            <a:endParaRPr lang="ru-RU" sz="2000" cap="none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222945" y="771550"/>
            <a:ext cx="889248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    </a:t>
            </a:r>
            <a:r>
              <a:rPr lang="ru-RU" sz="2400" dirty="0" err="1"/>
              <a:t>java</a:t>
            </a:r>
            <a:r>
              <a:rPr lang="ru-RU" sz="2400" dirty="0" smtClean="0"/>
              <a:t> </a:t>
            </a:r>
            <a:r>
              <a:rPr lang="ru-RU" sz="2400" dirty="0"/>
              <a:t>-XX:+</a:t>
            </a:r>
            <a:r>
              <a:rPr lang="ru-RU" sz="2400" dirty="0" err="1" smtClean="0"/>
              <a:t>PrintCompilation</a:t>
            </a:r>
            <a:r>
              <a:rPr lang="en-US" sz="2400" dirty="0" smtClean="0"/>
              <a:t>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</a:t>
            </a:r>
            <a:r>
              <a:rPr lang="ru-RU" sz="2000" dirty="0" smtClean="0"/>
              <a:t> </a:t>
            </a:r>
            <a:r>
              <a:rPr lang="en-US" sz="2000" dirty="0" smtClean="0"/>
              <a:t> </a:t>
            </a:r>
            <a:r>
              <a:rPr lang="ru-RU" dirty="0" smtClean="0"/>
              <a:t>83</a:t>
            </a:r>
            <a:r>
              <a:rPr lang="ru-RU" dirty="0"/>
              <a:t>    1             </a:t>
            </a:r>
            <a:r>
              <a:rPr lang="ru-RU" dirty="0" err="1"/>
              <a:t>java.lang.String</a:t>
            </a:r>
            <a:r>
              <a:rPr lang="ru-RU" dirty="0"/>
              <a:t>::</a:t>
            </a:r>
            <a:r>
              <a:rPr lang="ru-RU" dirty="0" err="1"/>
              <a:t>indexOf</a:t>
            </a:r>
            <a:r>
              <a:rPr lang="ru-RU" dirty="0"/>
              <a:t> (70 </a:t>
            </a:r>
            <a:r>
              <a:rPr lang="ru-RU" dirty="0" err="1"/>
              <a:t>bytes</a:t>
            </a:r>
            <a:r>
              <a:rPr lang="ru-RU" dirty="0"/>
              <a:t>)</a:t>
            </a:r>
            <a:br>
              <a:rPr lang="ru-RU" dirty="0"/>
            </a:br>
            <a:r>
              <a:rPr lang="ru-RU" dirty="0"/>
              <a:t>     92    2             </a:t>
            </a:r>
            <a:r>
              <a:rPr lang="ru-RU" dirty="0" err="1"/>
              <a:t>java.lang.String</a:t>
            </a:r>
            <a:r>
              <a:rPr lang="ru-RU" dirty="0"/>
              <a:t>::</a:t>
            </a:r>
            <a:r>
              <a:rPr lang="ru-RU" dirty="0" err="1"/>
              <a:t>hashCode</a:t>
            </a:r>
            <a:r>
              <a:rPr lang="ru-RU" dirty="0"/>
              <a:t> (55 </a:t>
            </a:r>
            <a:r>
              <a:rPr lang="ru-RU" dirty="0" err="1"/>
              <a:t>bytes</a:t>
            </a:r>
            <a:r>
              <a:rPr lang="ru-RU" dirty="0"/>
              <a:t>)</a:t>
            </a:r>
            <a:br>
              <a:rPr lang="ru-RU" dirty="0"/>
            </a:br>
            <a:r>
              <a:rPr lang="ru-RU" dirty="0"/>
              <a:t>    106    3             </a:t>
            </a:r>
            <a:r>
              <a:rPr lang="ru-RU" dirty="0" err="1"/>
              <a:t>java.lang.Object</a:t>
            </a:r>
            <a:r>
              <a:rPr lang="ru-RU" dirty="0"/>
              <a:t>::&lt;</a:t>
            </a:r>
            <a:r>
              <a:rPr lang="ru-RU" dirty="0" err="1"/>
              <a:t>init</a:t>
            </a:r>
            <a:r>
              <a:rPr lang="ru-RU" dirty="0"/>
              <a:t>&gt; (1 </a:t>
            </a:r>
            <a:r>
              <a:rPr lang="ru-RU" dirty="0" err="1"/>
              <a:t>bytes</a:t>
            </a:r>
            <a:r>
              <a:rPr lang="ru-RU" dirty="0"/>
              <a:t>)</a:t>
            </a:r>
            <a:br>
              <a:rPr lang="ru-RU" dirty="0"/>
            </a:br>
            <a:r>
              <a:rPr lang="ru-RU" dirty="0"/>
              <a:t>    115    4             </a:t>
            </a:r>
            <a:r>
              <a:rPr lang="ru-RU" dirty="0" err="1"/>
              <a:t>java.lang.Integer</a:t>
            </a:r>
            <a:r>
              <a:rPr lang="ru-RU" dirty="0"/>
              <a:t>::</a:t>
            </a:r>
            <a:r>
              <a:rPr lang="ru-RU" dirty="0" err="1"/>
              <a:t>stringSize</a:t>
            </a:r>
            <a:r>
              <a:rPr lang="ru-RU" dirty="0"/>
              <a:t> (21 </a:t>
            </a:r>
            <a:r>
              <a:rPr lang="ru-RU" dirty="0" err="1"/>
              <a:t>bytes</a:t>
            </a:r>
            <a:r>
              <a:rPr lang="ru-RU" dirty="0"/>
              <a:t>)</a:t>
            </a:r>
            <a:br>
              <a:rPr lang="ru-RU" dirty="0"/>
            </a:br>
            <a:r>
              <a:rPr lang="ru-RU" dirty="0"/>
              <a:t>    116    5             </a:t>
            </a:r>
            <a:r>
              <a:rPr lang="ru-RU" dirty="0" err="1"/>
              <a:t>java.lang.Integer</a:t>
            </a:r>
            <a:r>
              <a:rPr lang="ru-RU" dirty="0"/>
              <a:t>::</a:t>
            </a:r>
            <a:r>
              <a:rPr lang="ru-RU" dirty="0" err="1"/>
              <a:t>getChars</a:t>
            </a:r>
            <a:r>
              <a:rPr lang="ru-RU" dirty="0"/>
              <a:t> (131 </a:t>
            </a:r>
            <a:r>
              <a:rPr lang="ru-RU" dirty="0" err="1"/>
              <a:t>bytes</a:t>
            </a:r>
            <a:r>
              <a:rPr lang="ru-RU" dirty="0"/>
              <a:t>)</a:t>
            </a:r>
            <a:br>
              <a:rPr lang="ru-RU" dirty="0"/>
            </a:br>
            <a:r>
              <a:rPr lang="ru-RU" dirty="0"/>
              <a:t>    124    6             </a:t>
            </a:r>
            <a:r>
              <a:rPr lang="ru-RU" dirty="0" err="1"/>
              <a:t>java.util.HashMap</a:t>
            </a:r>
            <a:r>
              <a:rPr lang="ru-RU" dirty="0"/>
              <a:t>::</a:t>
            </a:r>
            <a:r>
              <a:rPr lang="ru-RU" dirty="0" err="1"/>
              <a:t>indexFor</a:t>
            </a:r>
            <a:r>
              <a:rPr lang="ru-RU" dirty="0"/>
              <a:t> (6 </a:t>
            </a:r>
            <a:r>
              <a:rPr lang="ru-RU" dirty="0" err="1"/>
              <a:t>bytes</a:t>
            </a:r>
            <a:r>
              <a:rPr lang="ru-RU" dirty="0"/>
              <a:t>)</a:t>
            </a:r>
            <a:br>
              <a:rPr lang="ru-RU" dirty="0"/>
            </a:br>
            <a:r>
              <a:rPr lang="ru-RU" dirty="0"/>
              <a:t>    126    7     n       </a:t>
            </a:r>
            <a:r>
              <a:rPr lang="ru-RU" dirty="0" err="1"/>
              <a:t>java.lang.System</a:t>
            </a:r>
            <a:r>
              <a:rPr lang="ru-RU" dirty="0"/>
              <a:t>::</a:t>
            </a:r>
            <a:r>
              <a:rPr lang="ru-RU" dirty="0" err="1"/>
              <a:t>arraycopy</a:t>
            </a:r>
            <a:r>
              <a:rPr lang="ru-RU" dirty="0"/>
              <a:t> (</a:t>
            </a:r>
            <a:r>
              <a:rPr lang="ru-RU" dirty="0" err="1"/>
              <a:t>native</a:t>
            </a:r>
            <a:r>
              <a:rPr lang="ru-RU" dirty="0"/>
              <a:t>)   (</a:t>
            </a:r>
            <a:r>
              <a:rPr lang="ru-RU" dirty="0" err="1"/>
              <a:t>static</a:t>
            </a:r>
            <a:r>
              <a:rPr lang="ru-RU" dirty="0"/>
              <a:t>)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41283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53943"/>
          </a:xfrm>
        </p:spPr>
        <p:txBody>
          <a:bodyPr/>
          <a:lstStyle/>
          <a:p>
            <a:r>
              <a:rPr lang="ru-RU" sz="2000" dirty="0"/>
              <a:t>-XX:+</a:t>
            </a:r>
            <a:r>
              <a:rPr lang="ru-RU" sz="2000" dirty="0" err="1"/>
              <a:t>PrintInlining</a:t>
            </a:r>
            <a:endParaRPr lang="ru-RU" sz="2000" cap="none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222945" y="771550"/>
            <a:ext cx="889248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   </a:t>
            </a:r>
            <a:r>
              <a:rPr lang="en-US" dirty="0" smtClean="0"/>
              <a:t>java</a:t>
            </a:r>
            <a:r>
              <a:rPr lang="ru-RU" dirty="0" smtClean="0"/>
              <a:t> </a:t>
            </a:r>
            <a:r>
              <a:rPr lang="ru-RU" dirty="0"/>
              <a:t>-XX:+</a:t>
            </a:r>
            <a:r>
              <a:rPr lang="ru-RU" dirty="0" err="1"/>
              <a:t>PrintCompilation</a:t>
            </a:r>
            <a:r>
              <a:rPr lang="ru-RU" dirty="0"/>
              <a:t> -XX:+</a:t>
            </a:r>
            <a:r>
              <a:rPr lang="ru-RU" dirty="0" err="1"/>
              <a:t>UnlockDiagnosticVMOptions</a:t>
            </a:r>
            <a:r>
              <a:rPr lang="ru-RU" dirty="0"/>
              <a:t> -XX:+</a:t>
            </a:r>
            <a:r>
              <a:rPr lang="ru-RU" dirty="0" err="1"/>
              <a:t>PrintInlining</a:t>
            </a:r>
            <a:r>
              <a:rPr lang="ru-RU" dirty="0"/>
              <a:t> </a:t>
            </a:r>
            <a:r>
              <a:rPr lang="ru-RU" sz="1600" dirty="0"/>
              <a:t>  </a:t>
            </a:r>
          </a:p>
          <a:p>
            <a:r>
              <a:rPr lang="ru-RU" sz="1600" dirty="0"/>
              <a:t> </a:t>
            </a:r>
          </a:p>
          <a:p>
            <a:r>
              <a:rPr lang="ru-RU" sz="1600" dirty="0"/>
              <a:t>    163    9             </a:t>
            </a:r>
            <a:r>
              <a:rPr lang="ru-RU" sz="1600" dirty="0" err="1"/>
              <a:t>java.util.HashMap</a:t>
            </a:r>
            <a:r>
              <a:rPr lang="ru-RU" sz="1600" dirty="0"/>
              <a:t>::</a:t>
            </a:r>
            <a:r>
              <a:rPr lang="ru-RU" sz="1600" dirty="0" err="1"/>
              <a:t>transfer</a:t>
            </a:r>
            <a:r>
              <a:rPr lang="ru-RU" sz="1600" dirty="0"/>
              <a:t> (115 </a:t>
            </a:r>
            <a:r>
              <a:rPr lang="ru-RU" sz="1600" dirty="0" err="1"/>
              <a:t>bytes</a:t>
            </a:r>
            <a:r>
              <a:rPr lang="ru-RU" sz="1600" dirty="0"/>
              <a:t>)</a:t>
            </a:r>
            <a:br>
              <a:rPr lang="ru-RU" sz="1600" dirty="0"/>
            </a:br>
            <a:r>
              <a:rPr lang="ru-RU" sz="1600" dirty="0"/>
              <a:t>                            @ 81   </a:t>
            </a:r>
            <a:r>
              <a:rPr lang="ru-RU" sz="1600" dirty="0" err="1"/>
              <a:t>java.util.HashMap</a:t>
            </a:r>
            <a:r>
              <a:rPr lang="ru-RU" sz="1600" dirty="0"/>
              <a:t>::</a:t>
            </a:r>
            <a:r>
              <a:rPr lang="ru-RU" sz="1600" dirty="0" err="1"/>
              <a:t>indexFor</a:t>
            </a:r>
            <a:r>
              <a:rPr lang="ru-RU" sz="1600" dirty="0"/>
              <a:t> (6 </a:t>
            </a:r>
            <a:r>
              <a:rPr lang="ru-RU" sz="1600" dirty="0" err="1"/>
              <a:t>bytes</a:t>
            </a:r>
            <a:r>
              <a:rPr lang="ru-RU" sz="1600" dirty="0"/>
              <a:t>)   </a:t>
            </a:r>
            <a:r>
              <a:rPr lang="ru-RU" sz="1600" dirty="0" err="1"/>
              <a:t>inline</a:t>
            </a:r>
            <a:r>
              <a:rPr lang="ru-RU" sz="1600" dirty="0"/>
              <a:t> (</a:t>
            </a:r>
            <a:r>
              <a:rPr lang="ru-RU" sz="1600" dirty="0" err="1"/>
              <a:t>hot</a:t>
            </a:r>
            <a:r>
              <a:rPr lang="ru-RU" sz="1600" dirty="0"/>
              <a:t>)</a:t>
            </a:r>
            <a:br>
              <a:rPr lang="ru-RU" sz="1600" dirty="0"/>
            </a:br>
            <a:r>
              <a:rPr lang="ru-RU" sz="1600" dirty="0"/>
              <a:t>    166   10             </a:t>
            </a:r>
            <a:r>
              <a:rPr lang="ru-RU" sz="1600" dirty="0" err="1"/>
              <a:t>java.lang.Math</a:t>
            </a:r>
            <a:r>
              <a:rPr lang="ru-RU" sz="1600" dirty="0"/>
              <a:t>::</a:t>
            </a:r>
            <a:r>
              <a:rPr lang="ru-RU" sz="1600" dirty="0" err="1"/>
              <a:t>min</a:t>
            </a:r>
            <a:r>
              <a:rPr lang="ru-RU" sz="1600" dirty="0"/>
              <a:t> (11 </a:t>
            </a:r>
            <a:r>
              <a:rPr lang="ru-RU" sz="1600" dirty="0" err="1"/>
              <a:t>bytes</a:t>
            </a:r>
            <a:r>
              <a:rPr lang="ru-RU" sz="1600" dirty="0"/>
              <a:t>)</a:t>
            </a:r>
            <a:br>
              <a:rPr lang="ru-RU" sz="1600" dirty="0"/>
            </a:br>
            <a:r>
              <a:rPr lang="ru-RU" sz="1600" dirty="0"/>
              <a:t>    167   11             </a:t>
            </a:r>
            <a:r>
              <a:rPr lang="ru-RU" sz="1600" dirty="0" err="1"/>
              <a:t>java.lang.String</a:t>
            </a:r>
            <a:r>
              <a:rPr lang="ru-RU" sz="1600" dirty="0"/>
              <a:t>::</a:t>
            </a:r>
            <a:r>
              <a:rPr lang="ru-RU" sz="1600" dirty="0" err="1"/>
              <a:t>length</a:t>
            </a:r>
            <a:r>
              <a:rPr lang="ru-RU" sz="1600" dirty="0"/>
              <a:t> (6 </a:t>
            </a:r>
            <a:r>
              <a:rPr lang="ru-RU" sz="1600" dirty="0" err="1"/>
              <a:t>bytes</a:t>
            </a:r>
            <a:r>
              <a:rPr lang="ru-RU" sz="1600" dirty="0"/>
              <a:t>)</a:t>
            </a:r>
            <a:br>
              <a:rPr lang="ru-RU" sz="1600" dirty="0"/>
            </a:br>
            <a:r>
              <a:rPr lang="ru-RU" sz="1600" dirty="0"/>
              <a:t>    171   12             </a:t>
            </a:r>
            <a:r>
              <a:rPr lang="ru-RU" sz="1600" dirty="0" err="1"/>
              <a:t>java.lang.AbstractStringBuilder</a:t>
            </a:r>
            <a:r>
              <a:rPr lang="ru-RU" sz="1600" dirty="0"/>
              <a:t>::</a:t>
            </a:r>
            <a:r>
              <a:rPr lang="ru-RU" sz="1600" dirty="0" err="1"/>
              <a:t>append</a:t>
            </a:r>
            <a:r>
              <a:rPr lang="ru-RU" sz="1600" dirty="0"/>
              <a:t> (48 </a:t>
            </a:r>
            <a:r>
              <a:rPr lang="ru-RU" sz="1600" dirty="0" err="1"/>
              <a:t>bytes</a:t>
            </a:r>
            <a:r>
              <a:rPr lang="ru-RU" sz="1600" dirty="0"/>
              <a:t>)</a:t>
            </a:r>
            <a:br>
              <a:rPr lang="ru-RU" sz="1600" dirty="0"/>
            </a:br>
            <a:r>
              <a:rPr lang="ru-RU" sz="1600" dirty="0"/>
              <a:t>                            @ 8   </a:t>
            </a:r>
            <a:r>
              <a:rPr lang="ru-RU" sz="1600" dirty="0" err="1"/>
              <a:t>java.lang.String</a:t>
            </a:r>
            <a:r>
              <a:rPr lang="ru-RU" sz="1600" dirty="0"/>
              <a:t>::</a:t>
            </a:r>
            <a:r>
              <a:rPr lang="ru-RU" sz="1600" dirty="0" err="1"/>
              <a:t>length</a:t>
            </a:r>
            <a:r>
              <a:rPr lang="ru-RU" sz="1600" dirty="0"/>
              <a:t> (6 </a:t>
            </a:r>
            <a:r>
              <a:rPr lang="ru-RU" sz="1600" dirty="0" err="1"/>
              <a:t>bytes</a:t>
            </a:r>
            <a:r>
              <a:rPr lang="ru-RU" sz="1600" dirty="0"/>
              <a:t>)   </a:t>
            </a:r>
            <a:r>
              <a:rPr lang="ru-RU" sz="1600" dirty="0" err="1"/>
              <a:t>inline</a:t>
            </a:r>
            <a:r>
              <a:rPr lang="ru-RU" sz="1600" dirty="0"/>
              <a:t> (</a:t>
            </a:r>
            <a:r>
              <a:rPr lang="ru-RU" sz="1600" dirty="0" err="1"/>
              <a:t>hot</a:t>
            </a:r>
            <a:r>
              <a:rPr lang="ru-RU" sz="1600" dirty="0"/>
              <a:t>)</a:t>
            </a:r>
            <a:br>
              <a:rPr lang="ru-RU" sz="1600" dirty="0"/>
            </a:br>
            <a:r>
              <a:rPr lang="ru-RU" sz="1600" dirty="0"/>
              <a:t>                            @ 19   </a:t>
            </a:r>
            <a:r>
              <a:rPr lang="ru-RU" sz="1600" dirty="0" err="1"/>
              <a:t>java.lang.AbstractStringBuilder</a:t>
            </a:r>
            <a:r>
              <a:rPr lang="ru-RU" sz="1600" dirty="0"/>
              <a:t>::</a:t>
            </a:r>
            <a:r>
              <a:rPr lang="ru-RU" sz="1600" dirty="0" err="1"/>
              <a:t>ensureCapacityInternal</a:t>
            </a:r>
            <a:r>
              <a:rPr lang="ru-RU" sz="1600" dirty="0"/>
              <a:t> (16 </a:t>
            </a:r>
            <a:r>
              <a:rPr lang="ru-RU" sz="1600" dirty="0" err="1"/>
              <a:t>bytes</a:t>
            </a:r>
            <a:r>
              <a:rPr lang="ru-RU" sz="1600" dirty="0"/>
              <a:t>)   </a:t>
            </a:r>
            <a:r>
              <a:rPr lang="ru-RU" sz="1600" dirty="0" err="1"/>
              <a:t>inline</a:t>
            </a:r>
            <a:r>
              <a:rPr lang="ru-RU" sz="1600" dirty="0"/>
              <a:t> (</a:t>
            </a:r>
            <a:r>
              <a:rPr lang="ru-RU" sz="1600" dirty="0" err="1"/>
              <a:t>hot</a:t>
            </a:r>
            <a:r>
              <a:rPr lang="ru-RU" sz="1600" dirty="0"/>
              <a:t>)</a:t>
            </a:r>
            <a:br>
              <a:rPr lang="ru-RU" sz="1600" dirty="0"/>
            </a:br>
            <a:r>
              <a:rPr lang="ru-RU" sz="1600" dirty="0"/>
              <a:t>                            @ 33   </a:t>
            </a:r>
            <a:r>
              <a:rPr lang="ru-RU" sz="1600" dirty="0" err="1"/>
              <a:t>java.lang.String</a:t>
            </a:r>
            <a:r>
              <a:rPr lang="ru-RU" sz="1600" dirty="0"/>
              <a:t>::</a:t>
            </a:r>
            <a:r>
              <a:rPr lang="ru-RU" sz="1600" dirty="0" err="1"/>
              <a:t>getChars</a:t>
            </a:r>
            <a:r>
              <a:rPr lang="ru-RU" sz="1600" dirty="0"/>
              <a:t> (62 </a:t>
            </a:r>
            <a:r>
              <a:rPr lang="ru-RU" sz="1600" dirty="0" err="1"/>
              <a:t>bytes</a:t>
            </a:r>
            <a:r>
              <a:rPr lang="ru-RU" sz="1600" dirty="0"/>
              <a:t>)   </a:t>
            </a:r>
            <a:r>
              <a:rPr lang="ru-RU" sz="1600" dirty="0" err="1"/>
              <a:t>inline</a:t>
            </a:r>
            <a:r>
              <a:rPr lang="ru-RU" sz="1600" dirty="0"/>
              <a:t> (</a:t>
            </a:r>
            <a:r>
              <a:rPr lang="ru-RU" sz="1600" dirty="0" err="1"/>
              <a:t>hot</a:t>
            </a:r>
            <a:r>
              <a:rPr lang="ru-RU" sz="1600" dirty="0"/>
              <a:t>)</a:t>
            </a:r>
            <a:br>
              <a:rPr lang="ru-RU" sz="1600" dirty="0"/>
            </a:br>
            <a:r>
              <a:rPr lang="ru-RU" sz="1600" dirty="0"/>
              <a:t>                              @ 58   </a:t>
            </a:r>
            <a:r>
              <a:rPr lang="ru-RU" sz="1600" dirty="0" err="1"/>
              <a:t>java.lang.System</a:t>
            </a:r>
            <a:r>
              <a:rPr lang="ru-RU" sz="1600" dirty="0"/>
              <a:t>::</a:t>
            </a:r>
            <a:r>
              <a:rPr lang="ru-RU" sz="1600" dirty="0" err="1"/>
              <a:t>arraycopy</a:t>
            </a:r>
            <a:r>
              <a:rPr lang="ru-RU" sz="1600" dirty="0"/>
              <a:t> (0 </a:t>
            </a:r>
            <a:r>
              <a:rPr lang="ru-RU" sz="1600" dirty="0" err="1"/>
              <a:t>bytes</a:t>
            </a:r>
            <a:r>
              <a:rPr lang="ru-RU" sz="1600" dirty="0"/>
              <a:t>)   (</a:t>
            </a:r>
            <a:r>
              <a:rPr lang="ru-RU" sz="1600" dirty="0" err="1"/>
              <a:t>intrinsic</a:t>
            </a:r>
            <a:r>
              <a:rPr lang="ru-RU" sz="1600" dirty="0"/>
              <a:t>)</a:t>
            </a: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97099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Garbage Collector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38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Узнаем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5496" y="699542"/>
            <a:ext cx="9001000" cy="3220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8">
              <a:lnSpc>
                <a:spcPct val="300000"/>
              </a:lnSpc>
              <a:buClr>
                <a:schemeClr val="accent3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ru-RU" sz="2200" kern="0" dirty="0"/>
              <a:t> </a:t>
            </a:r>
            <a:r>
              <a:rPr lang="ru-RU" sz="2400" kern="0" dirty="0" smtClean="0"/>
              <a:t>Как работает </a:t>
            </a:r>
            <a:r>
              <a:rPr lang="en-US" sz="2400" dirty="0"/>
              <a:t>Garbage Collector</a:t>
            </a:r>
            <a:endParaRPr lang="ru-RU" sz="2400" kern="0" dirty="0"/>
          </a:p>
          <a:p>
            <a:pPr marL="0" lvl="8">
              <a:lnSpc>
                <a:spcPct val="300000"/>
              </a:lnSpc>
              <a:buClr>
                <a:schemeClr val="accent3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ru-RU" sz="2400" kern="0" dirty="0"/>
              <a:t> </a:t>
            </a:r>
            <a:r>
              <a:rPr lang="ru-RU" sz="2400" kern="0" dirty="0" smtClean="0"/>
              <a:t>Типы </a:t>
            </a:r>
            <a:r>
              <a:rPr lang="en-US" sz="2400" dirty="0" smtClean="0"/>
              <a:t>Garbage </a:t>
            </a:r>
            <a:r>
              <a:rPr lang="en-US" sz="2400" dirty="0"/>
              <a:t>Collector</a:t>
            </a:r>
            <a:endParaRPr lang="en-US" sz="2400" kern="0" dirty="0" smtClean="0"/>
          </a:p>
          <a:p>
            <a:pPr marL="0" lvl="8">
              <a:lnSpc>
                <a:spcPct val="300000"/>
              </a:lnSpc>
              <a:buClr>
                <a:schemeClr val="accent3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sz="2400" kern="0" dirty="0"/>
              <a:t> </a:t>
            </a:r>
            <a:r>
              <a:rPr lang="ru-RU" sz="2400" dirty="0"/>
              <a:t>Как </a:t>
            </a:r>
            <a:r>
              <a:rPr lang="ru-RU" sz="2400" dirty="0" smtClean="0"/>
              <a:t>выбрать </a:t>
            </a:r>
            <a:r>
              <a:rPr lang="en-US" sz="2400" dirty="0"/>
              <a:t>GC</a:t>
            </a:r>
            <a:endParaRPr lang="en-US" sz="24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66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53943"/>
          </a:xfrm>
        </p:spPr>
        <p:txBody>
          <a:bodyPr/>
          <a:lstStyle/>
          <a:p>
            <a:r>
              <a:rPr lang="en-US" sz="2000" dirty="0" smtClean="0"/>
              <a:t>Garbage </a:t>
            </a:r>
            <a:r>
              <a:rPr lang="en-US" sz="2000" dirty="0"/>
              <a:t>Collector</a:t>
            </a:r>
            <a:endParaRPr lang="ru-RU" sz="2000" cap="none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222945" y="771550"/>
            <a:ext cx="866953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Задачи </a:t>
            </a:r>
            <a:r>
              <a:rPr lang="en-US" sz="2400" dirty="0"/>
              <a:t>Garbage </a:t>
            </a:r>
            <a:r>
              <a:rPr lang="en-US" sz="2400" dirty="0" smtClean="0"/>
              <a:t>Collector: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/>
              <a:t>	</a:t>
            </a:r>
            <a:r>
              <a:rPr lang="ru-RU" sz="2400" dirty="0" smtClean="0"/>
              <a:t>Обнаруживать </a:t>
            </a:r>
            <a:r>
              <a:rPr lang="ru-RU" sz="2400" dirty="0"/>
              <a:t>мусор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/>
              <a:t>	</a:t>
            </a:r>
            <a:r>
              <a:rPr lang="ru-RU" sz="2400" dirty="0" smtClean="0"/>
              <a:t>Очищать </a:t>
            </a:r>
            <a:r>
              <a:rPr lang="ru-RU" sz="2400" dirty="0"/>
              <a:t>память от мусора</a:t>
            </a:r>
          </a:p>
          <a:p>
            <a:endParaRPr lang="ru-RU" sz="1600" dirty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35903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714904" cy="619497"/>
          </a:xfrm>
        </p:spPr>
        <p:txBody>
          <a:bodyPr/>
          <a:lstStyle/>
          <a:p>
            <a:r>
              <a:rPr lang="ru-RU" sz="2000" dirty="0" smtClean="0"/>
              <a:t>Как </a:t>
            </a:r>
            <a:r>
              <a:rPr lang="ru-RU" sz="2000" dirty="0" err="1"/>
              <a:t>Garbage</a:t>
            </a:r>
            <a:r>
              <a:rPr lang="ru-RU" sz="2000" dirty="0"/>
              <a:t> </a:t>
            </a:r>
            <a:r>
              <a:rPr lang="ru-RU" sz="2000" dirty="0" err="1"/>
              <a:t>Collector</a:t>
            </a:r>
            <a:r>
              <a:rPr lang="ru-RU" sz="2000" dirty="0"/>
              <a:t> обнаруживает мусор?</a:t>
            </a:r>
          </a:p>
          <a:p>
            <a:endParaRPr lang="ru-RU" sz="2000" cap="none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222945" y="771550"/>
            <a:ext cx="866953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Существует два подхода к обнаружению </a:t>
            </a:r>
            <a:r>
              <a:rPr lang="ru-RU" sz="2400" dirty="0" smtClean="0"/>
              <a:t>мусора</a:t>
            </a:r>
            <a:r>
              <a:rPr lang="en-US" sz="2400" dirty="0" smtClean="0"/>
              <a:t>: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/>
              <a:t>	Reference </a:t>
            </a:r>
            <a:r>
              <a:rPr lang="en-US" sz="2400" dirty="0"/>
              <a:t>counting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/>
              <a:t>	Tracing </a:t>
            </a:r>
            <a:endParaRPr lang="en-US" sz="2400" dirty="0"/>
          </a:p>
          <a:p>
            <a:endParaRPr lang="ru-RU" sz="1600" dirty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64985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53943"/>
          </a:xfrm>
        </p:spPr>
        <p:txBody>
          <a:bodyPr/>
          <a:lstStyle/>
          <a:p>
            <a:r>
              <a:rPr lang="en-US" sz="2000" dirty="0"/>
              <a:t>Reference counting</a:t>
            </a:r>
          </a:p>
        </p:txBody>
      </p:sp>
      <p:sp>
        <p:nvSpPr>
          <p:cNvPr id="43" name="Прямоугольник 42"/>
          <p:cNvSpPr/>
          <p:nvPr/>
        </p:nvSpPr>
        <p:spPr>
          <a:xfrm>
            <a:off x="222945" y="771550"/>
            <a:ext cx="866953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Reference </a:t>
            </a:r>
            <a:r>
              <a:rPr lang="en-US" sz="2400" dirty="0"/>
              <a:t>counting</a:t>
            </a:r>
          </a:p>
          <a:p>
            <a:r>
              <a:rPr lang="ru-RU" sz="2000" dirty="0" smtClean="0"/>
              <a:t>	Каждый </a:t>
            </a:r>
            <a:r>
              <a:rPr lang="ru-RU" sz="2000" dirty="0"/>
              <a:t>объект имеет счетчик. Счетчик хранит информацию о том, сколько ссылок указывает на объект. </a:t>
            </a:r>
            <a:r>
              <a:rPr lang="ru-RU" sz="2000" dirty="0" err="1"/>
              <a:t>Kогда</a:t>
            </a:r>
            <a:r>
              <a:rPr lang="ru-RU" sz="2000" dirty="0"/>
              <a:t> ссылка уничтожается, счетчик уменьшается. Если значение счетчика равно нулю, - объект можно считать мусором и память можно </a:t>
            </a:r>
            <a:r>
              <a:rPr lang="ru-RU" sz="2000" dirty="0" smtClean="0"/>
              <a:t>очищать.</a:t>
            </a:r>
            <a:endParaRPr lang="ru-RU" sz="2000" dirty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28912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Типы компиляций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51520" y="915566"/>
            <a:ext cx="85689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8" indent="-342900">
              <a:buClr>
                <a:schemeClr val="accent3">
                  <a:lumMod val="50000"/>
                </a:schemeClr>
              </a:buClr>
              <a:buFont typeface="Courier New" panose="02070309020205020404" pitchFamily="49" charset="0"/>
              <a:buChar char="o"/>
            </a:pPr>
            <a:r>
              <a:rPr lang="ru-RU" sz="2400" b="1" dirty="0"/>
              <a:t>JIT</a:t>
            </a:r>
            <a:r>
              <a:rPr lang="ru-RU" sz="2400" dirty="0"/>
              <a:t>-компиляция (англ. </a:t>
            </a:r>
            <a:r>
              <a:rPr lang="ru-RU" sz="2400" b="1" dirty="0" err="1"/>
              <a:t>Just-in-time</a:t>
            </a:r>
            <a:r>
              <a:rPr lang="ru-RU" sz="2400" dirty="0"/>
              <a:t> </a:t>
            </a:r>
            <a:r>
              <a:rPr lang="ru-RU" sz="2400" dirty="0" err="1"/>
              <a:t>compilation</a:t>
            </a:r>
            <a:r>
              <a:rPr lang="ru-RU" sz="2400" dirty="0"/>
              <a:t>, компиляция «на лету»), динамическая компиляция (англ. </a:t>
            </a:r>
            <a:r>
              <a:rPr lang="ru-RU" sz="2400" dirty="0" err="1"/>
              <a:t>dynamic</a:t>
            </a:r>
            <a:r>
              <a:rPr lang="ru-RU" sz="2400" dirty="0"/>
              <a:t> </a:t>
            </a:r>
            <a:r>
              <a:rPr lang="ru-RU" sz="2400" dirty="0" err="1"/>
              <a:t>translation</a:t>
            </a:r>
            <a:r>
              <a:rPr lang="ru-RU" sz="2400" dirty="0"/>
              <a:t>) — технология увеличения производительности программных систем, использующих байт-код, путём компиляции байт-кода в машинный код или в другой формат непосредственно во время работы </a:t>
            </a:r>
            <a:r>
              <a:rPr lang="ru-RU" sz="2400" dirty="0" smtClean="0"/>
              <a:t>программы</a:t>
            </a:r>
          </a:p>
          <a:p>
            <a:pPr marL="342900" lvl="8" indent="-342900">
              <a:buClr>
                <a:schemeClr val="accent3">
                  <a:lumMod val="50000"/>
                </a:schemeClr>
              </a:buClr>
              <a:buFont typeface="Courier New" panose="02070309020205020404" pitchFamily="49" charset="0"/>
              <a:buChar char="o"/>
            </a:pPr>
            <a:endParaRPr lang="ru-RU" sz="2400" kern="0" dirty="0"/>
          </a:p>
          <a:p>
            <a:pPr marL="342900" lvl="8" indent="-342900">
              <a:buClr>
                <a:schemeClr val="accent3">
                  <a:lumMod val="50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2400" dirty="0"/>
              <a:t> </a:t>
            </a:r>
            <a:r>
              <a:rPr lang="ru-RU" sz="2400" kern="0" dirty="0" smtClean="0"/>
              <a:t>Статическая компиляция </a:t>
            </a:r>
            <a:r>
              <a:rPr lang="en-US" sz="2400" dirty="0"/>
              <a:t>“ahead-of-time”(</a:t>
            </a:r>
            <a:r>
              <a:rPr lang="en-US" sz="2400" b="1" dirty="0"/>
              <a:t>AOT</a:t>
            </a:r>
            <a:r>
              <a:rPr lang="en-US" sz="2400" dirty="0"/>
              <a:t>)</a:t>
            </a:r>
            <a:r>
              <a:rPr lang="ru-RU" sz="2400" kern="0" dirty="0" smtClean="0"/>
              <a:t> – компиляция исходного кода в машинный код до выполнения программы</a:t>
            </a:r>
            <a:endParaRPr lang="en-US" sz="2200" kern="0" dirty="0" smtClean="0"/>
          </a:p>
        </p:txBody>
      </p:sp>
    </p:spTree>
    <p:extLst>
      <p:ext uri="{BB962C8B-B14F-4D97-AF65-F5344CB8AC3E}">
        <p14:creationId xmlns:p14="http://schemas.microsoft.com/office/powerpoint/2010/main" val="301973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53943"/>
          </a:xfrm>
        </p:spPr>
        <p:txBody>
          <a:bodyPr/>
          <a:lstStyle/>
          <a:p>
            <a:r>
              <a:rPr lang="en-US" sz="2000" dirty="0"/>
              <a:t>Reference counting</a:t>
            </a:r>
          </a:p>
        </p:txBody>
      </p:sp>
      <p:sp>
        <p:nvSpPr>
          <p:cNvPr id="43" name="Прямоугольник 42"/>
          <p:cNvSpPr/>
          <p:nvPr/>
        </p:nvSpPr>
        <p:spPr>
          <a:xfrm>
            <a:off x="222945" y="771550"/>
            <a:ext cx="866953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/>
              <a:t>Недостатки</a:t>
            </a:r>
            <a:endParaRPr lang="en-US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400" dirty="0"/>
              <a:t>	сложность обеспечения точности </a:t>
            </a:r>
            <a:r>
              <a:rPr lang="ru-RU" sz="2400" dirty="0" smtClean="0"/>
              <a:t>счетчика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400" dirty="0" smtClean="0"/>
              <a:t>	сложно </a:t>
            </a:r>
            <a:r>
              <a:rPr lang="ru-RU" sz="2400" dirty="0"/>
              <a:t>выявлять циклические зависимости (когда два объекта указывают друг на друга, но ни один живой объект на них не ссылается)</a:t>
            </a:r>
          </a:p>
        </p:txBody>
      </p:sp>
    </p:spTree>
    <p:extLst>
      <p:ext uri="{BB962C8B-B14F-4D97-AF65-F5344CB8AC3E}">
        <p14:creationId xmlns:p14="http://schemas.microsoft.com/office/powerpoint/2010/main" val="37649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53943"/>
          </a:xfrm>
        </p:spPr>
        <p:txBody>
          <a:bodyPr/>
          <a:lstStyle/>
          <a:p>
            <a:r>
              <a:rPr lang="en-US" sz="2000" dirty="0" smtClean="0"/>
              <a:t>Tracing</a:t>
            </a:r>
            <a:endParaRPr lang="en-US" sz="2000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222945" y="771550"/>
            <a:ext cx="86695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/>
              <a:t>Живые объекты </a:t>
            </a:r>
            <a:r>
              <a:rPr lang="ru-RU" sz="2400" dirty="0"/>
              <a:t>- те до которых мы можем добраться с корневых </a:t>
            </a:r>
            <a:r>
              <a:rPr lang="ru-RU" sz="2400" dirty="0" smtClean="0"/>
              <a:t>точек, </a:t>
            </a:r>
            <a:r>
              <a:rPr lang="ru-RU" sz="2400" dirty="0"/>
              <a:t>все остальные - мусор. Все что доступно с живого объекта - также </a:t>
            </a:r>
            <a:r>
              <a:rPr lang="ru-RU" sz="2400" dirty="0" smtClean="0"/>
              <a:t>живое.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0966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53943"/>
          </a:xfrm>
        </p:spPr>
        <p:txBody>
          <a:bodyPr/>
          <a:lstStyle/>
          <a:p>
            <a:r>
              <a:rPr lang="en-US" sz="2000" dirty="0" smtClean="0"/>
              <a:t>Tracing</a:t>
            </a:r>
            <a:endParaRPr lang="en-US" sz="2000" dirty="0"/>
          </a:p>
        </p:txBody>
      </p:sp>
      <p:pic>
        <p:nvPicPr>
          <p:cNvPr id="1026" name="Picture 2" descr="g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771550"/>
            <a:ext cx="5172075" cy="39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99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53943"/>
          </a:xfrm>
        </p:spPr>
        <p:txBody>
          <a:bodyPr/>
          <a:lstStyle/>
          <a:p>
            <a:r>
              <a:rPr lang="en-US" sz="2000" dirty="0" smtClean="0"/>
              <a:t>Tracing</a:t>
            </a:r>
            <a:endParaRPr lang="en-US" sz="2000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222945" y="771550"/>
            <a:ext cx="866953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/>
              <a:t>Преимущества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2400" dirty="0" smtClean="0"/>
              <a:t>	Легко обнаружить мусор</a:t>
            </a:r>
            <a:r>
              <a:rPr lang="ru-RU" sz="2400" dirty="0"/>
              <a:t>	</a:t>
            </a:r>
            <a:endParaRPr lang="ru-RU" sz="2400" dirty="0" smtClean="0"/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2400" dirty="0" smtClean="0"/>
              <a:t>	Легко </a:t>
            </a:r>
            <a:r>
              <a:rPr lang="ru-RU" sz="2400" dirty="0"/>
              <a:t>выявить циклические зависимости, - все объекты к которым не возможно добраться с корневых точек будут считаться мусором.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67544" y="4083918"/>
            <a:ext cx="79208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/>
              <a:t>HotSpot</a:t>
            </a:r>
            <a:r>
              <a:rPr lang="ru-RU" sz="2000" dirty="0"/>
              <a:t> VM использует </a:t>
            </a:r>
            <a:r>
              <a:rPr lang="ru-RU" sz="2000" dirty="0" smtClean="0"/>
              <a:t>данный подход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67462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53943"/>
          </a:xfrm>
        </p:spPr>
        <p:txBody>
          <a:bodyPr/>
          <a:lstStyle/>
          <a:p>
            <a:r>
              <a:rPr lang="en-US" sz="2000" dirty="0" smtClean="0"/>
              <a:t>Tracing</a:t>
            </a:r>
            <a:endParaRPr lang="en-US" sz="2000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222945" y="771550"/>
            <a:ext cx="866953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Существует </a:t>
            </a:r>
            <a:r>
              <a:rPr lang="ru-RU" sz="2400" dirty="0"/>
              <a:t>4 типа корневых точек: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2000" dirty="0" smtClean="0"/>
              <a:t>	Локальные </a:t>
            </a:r>
            <a:r>
              <a:rPr lang="ru-RU" sz="2000" dirty="0"/>
              <a:t>переменные и параметры </a:t>
            </a:r>
            <a:r>
              <a:rPr lang="ru-RU" sz="2000" dirty="0" smtClean="0"/>
              <a:t>методов основного потока</a:t>
            </a:r>
            <a:endParaRPr lang="ru-RU" sz="2000" dirty="0"/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2000" dirty="0" smtClean="0"/>
              <a:t>	</a:t>
            </a:r>
            <a:r>
              <a:rPr lang="ru-RU" sz="2000" dirty="0" err="1" smtClean="0"/>
              <a:t>Java</a:t>
            </a:r>
            <a:r>
              <a:rPr lang="ru-RU" sz="2000" dirty="0" smtClean="0"/>
              <a:t> Потоки </a:t>
            </a:r>
            <a:endParaRPr lang="ru-RU" sz="2000" dirty="0"/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2000" dirty="0" smtClean="0"/>
              <a:t>	Статические </a:t>
            </a:r>
            <a:r>
              <a:rPr lang="ru-RU" sz="2000" dirty="0"/>
              <a:t>переменные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2000" dirty="0" smtClean="0"/>
              <a:t>	Ссылки </a:t>
            </a:r>
            <a:r>
              <a:rPr lang="ru-RU" sz="2000" dirty="0"/>
              <a:t>из </a:t>
            </a:r>
            <a:r>
              <a:rPr lang="ru-RU" sz="2000" dirty="0" err="1"/>
              <a:t>Java</a:t>
            </a:r>
            <a:r>
              <a:rPr lang="ru-RU" sz="2000" dirty="0"/>
              <a:t> </a:t>
            </a:r>
            <a:r>
              <a:rPr lang="ru-RU" sz="2000" dirty="0" err="1"/>
              <a:t>Native</a:t>
            </a:r>
            <a:r>
              <a:rPr lang="ru-RU" sz="2000" dirty="0"/>
              <a:t> </a:t>
            </a:r>
            <a:r>
              <a:rPr lang="ru-RU" sz="2000" dirty="0" err="1"/>
              <a:t>Interface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56684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53943"/>
          </a:xfrm>
        </p:spPr>
        <p:txBody>
          <a:bodyPr/>
          <a:lstStyle/>
          <a:p>
            <a:r>
              <a:rPr lang="ru-RU" sz="2000" dirty="0"/>
              <a:t>Как GC очищает память от мусора?</a:t>
            </a:r>
          </a:p>
        </p:txBody>
      </p:sp>
      <p:sp>
        <p:nvSpPr>
          <p:cNvPr id="43" name="Прямоугольник 42"/>
          <p:cNvSpPr/>
          <p:nvPr/>
        </p:nvSpPr>
        <p:spPr>
          <a:xfrm>
            <a:off x="222945" y="771550"/>
            <a:ext cx="8669535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Большинство </a:t>
            </a:r>
            <a:r>
              <a:rPr lang="ru-RU" sz="2400" dirty="0"/>
              <a:t>приложений удовлетворяют двум правилам (</a:t>
            </a:r>
            <a:r>
              <a:rPr lang="ru-RU" sz="2400" dirty="0" err="1"/>
              <a:t>weak</a:t>
            </a:r>
            <a:r>
              <a:rPr lang="ru-RU" sz="2400" dirty="0"/>
              <a:t> </a:t>
            </a:r>
            <a:r>
              <a:rPr lang="ru-RU" sz="2400" dirty="0" err="1"/>
              <a:t>generational</a:t>
            </a:r>
            <a:r>
              <a:rPr lang="ru-RU" sz="2400" dirty="0"/>
              <a:t> </a:t>
            </a:r>
            <a:r>
              <a:rPr lang="ru-RU" sz="2400" dirty="0" err="1"/>
              <a:t>hypothesis</a:t>
            </a:r>
            <a:r>
              <a:rPr lang="ru-RU" sz="2400" dirty="0" smtClean="0"/>
              <a:t>):</a:t>
            </a:r>
          </a:p>
          <a:p>
            <a:endParaRPr lang="ru-RU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400" dirty="0"/>
              <a:t>Большинство </a:t>
            </a:r>
            <a:r>
              <a:rPr lang="ru-RU" sz="2400" dirty="0" err="1"/>
              <a:t>аллоцированых</a:t>
            </a:r>
            <a:r>
              <a:rPr lang="ru-RU" sz="2400" dirty="0"/>
              <a:t> объектов быстро становятся мусором.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400" dirty="0"/>
              <a:t>Существует мало связей между объектами, которые были созданы в прошлом и только что </a:t>
            </a:r>
            <a:r>
              <a:rPr lang="ru-RU" sz="2400" dirty="0" err="1"/>
              <a:t>аллоцироваными</a:t>
            </a:r>
            <a:r>
              <a:rPr lang="ru-RU" sz="2400" dirty="0"/>
              <a:t> объектами.</a:t>
            </a:r>
          </a:p>
          <a:p>
            <a:endParaRPr lang="ru-RU" sz="20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95536" y="4126315"/>
            <a:ext cx="8064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HotSpot</a:t>
            </a:r>
            <a:r>
              <a:rPr lang="en-US" sz="2400" dirty="0" smtClean="0"/>
              <a:t> VM</a:t>
            </a:r>
            <a:r>
              <a:rPr lang="ru-RU" sz="2400" dirty="0" smtClean="0"/>
              <a:t> </a:t>
            </a:r>
            <a:r>
              <a:rPr lang="ru-RU" sz="2400" dirty="0" err="1" smtClean="0"/>
              <a:t>Garbage</a:t>
            </a:r>
            <a:r>
              <a:rPr lang="ru-RU" sz="2400" dirty="0" smtClean="0"/>
              <a:t> </a:t>
            </a:r>
            <a:r>
              <a:rPr lang="ru-RU" sz="2400" dirty="0" err="1" smtClean="0"/>
              <a:t>Collect</a:t>
            </a:r>
            <a:r>
              <a:rPr lang="en-US" sz="2400" dirty="0" smtClean="0"/>
              <a:t>or </a:t>
            </a:r>
            <a:r>
              <a:rPr lang="ru-RU" sz="2400" dirty="0" smtClean="0"/>
              <a:t>опирается на данные правила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2667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53943"/>
          </a:xfrm>
        </p:spPr>
        <p:txBody>
          <a:bodyPr/>
          <a:lstStyle/>
          <a:p>
            <a:r>
              <a:rPr lang="ru-RU" sz="2000" dirty="0" err="1"/>
              <a:t>Garbage</a:t>
            </a:r>
            <a:r>
              <a:rPr lang="ru-RU" sz="2000" dirty="0"/>
              <a:t> </a:t>
            </a:r>
            <a:r>
              <a:rPr lang="ru-RU" sz="2000" dirty="0" err="1"/>
              <a:t>Collector</a:t>
            </a:r>
            <a:endParaRPr lang="en-US" sz="2000" dirty="0"/>
          </a:p>
        </p:txBody>
      </p:sp>
      <p:pic>
        <p:nvPicPr>
          <p:cNvPr id="2052" name="Picture 4" descr="http://www.oracle.com/webfolder/technetwork/tutorials/obe/java/gc01/images/gcslides/Slide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3542"/>
            <a:ext cx="9144000" cy="5819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54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53943"/>
          </a:xfrm>
        </p:spPr>
        <p:txBody>
          <a:bodyPr/>
          <a:lstStyle/>
          <a:p>
            <a:r>
              <a:rPr lang="ru-RU" sz="2000" dirty="0" err="1"/>
              <a:t>Garbage</a:t>
            </a:r>
            <a:r>
              <a:rPr lang="ru-RU" sz="2000" dirty="0"/>
              <a:t> </a:t>
            </a:r>
            <a:r>
              <a:rPr lang="ru-RU" sz="2000" dirty="0" err="1"/>
              <a:t>Collector</a:t>
            </a:r>
            <a:endParaRPr lang="en-US" sz="2000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222945" y="771550"/>
            <a:ext cx="866953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Память делится на три пространства</a:t>
            </a:r>
            <a:r>
              <a:rPr lang="ru-RU" sz="2400" dirty="0" smtClean="0"/>
              <a:t>:</a:t>
            </a:r>
            <a:endParaRPr lang="ru-RU" sz="2400" dirty="0"/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2400" dirty="0" smtClean="0"/>
              <a:t>	</a:t>
            </a:r>
            <a:r>
              <a:rPr lang="en-US" sz="2400" dirty="0"/>
              <a:t>Young generation</a:t>
            </a:r>
            <a:r>
              <a:rPr lang="ru-RU" sz="2400" dirty="0" smtClean="0"/>
              <a:t>	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2400" dirty="0" smtClean="0"/>
              <a:t>	</a:t>
            </a:r>
            <a:r>
              <a:rPr lang="en-US" sz="2400" dirty="0" smtClean="0"/>
              <a:t>Old </a:t>
            </a:r>
            <a:r>
              <a:rPr lang="en-US" sz="2400" dirty="0"/>
              <a:t>generation</a:t>
            </a:r>
            <a:endParaRPr lang="ru-RU" sz="2400" dirty="0"/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2400" dirty="0" smtClean="0"/>
              <a:t>	</a:t>
            </a:r>
            <a:r>
              <a:rPr lang="en-US" sz="2400" dirty="0"/>
              <a:t>Permanent </a:t>
            </a:r>
            <a:r>
              <a:rPr lang="en-US" sz="2400" dirty="0" smtClean="0"/>
              <a:t>generation (</a:t>
            </a:r>
            <a:r>
              <a:rPr lang="en-US" sz="2400" dirty="0" err="1" smtClean="0"/>
              <a:t>MetaSpace</a:t>
            </a:r>
            <a:r>
              <a:rPr lang="en-US" sz="2400" dirty="0" smtClean="0"/>
              <a:t> </a:t>
            </a:r>
            <a:r>
              <a:rPr lang="ru-RU" sz="2400" dirty="0" smtClean="0"/>
              <a:t>в </a:t>
            </a:r>
            <a:r>
              <a:rPr lang="en-US" sz="2400" dirty="0" smtClean="0"/>
              <a:t>Java 8 </a:t>
            </a:r>
            <a:r>
              <a:rPr lang="ru-RU" sz="2400" dirty="0" smtClean="0"/>
              <a:t>и выше)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655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53943"/>
          </a:xfrm>
        </p:spPr>
        <p:txBody>
          <a:bodyPr/>
          <a:lstStyle/>
          <a:p>
            <a:r>
              <a:rPr lang="en-US" sz="2000" dirty="0"/>
              <a:t>Young generation</a:t>
            </a:r>
          </a:p>
        </p:txBody>
      </p:sp>
      <p:sp>
        <p:nvSpPr>
          <p:cNvPr id="43" name="Прямоугольник 42"/>
          <p:cNvSpPr/>
          <p:nvPr/>
        </p:nvSpPr>
        <p:spPr>
          <a:xfrm>
            <a:off x="222945" y="771550"/>
            <a:ext cx="866953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400" dirty="0" smtClean="0"/>
              <a:t>Объекты </a:t>
            </a:r>
            <a:r>
              <a:rPr lang="ru-RU" sz="2400" dirty="0" err="1"/>
              <a:t>аллоцируются</a:t>
            </a:r>
            <a:r>
              <a:rPr lang="ru-RU" sz="2400" dirty="0"/>
              <a:t> в этом участке. </a:t>
            </a:r>
            <a:endParaRPr lang="ru-RU" sz="2400" dirty="0" smtClean="0"/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2400" dirty="0" smtClean="0"/>
              <a:t>Обычно </a:t>
            </a:r>
            <a:r>
              <a:rPr lang="ru-RU" sz="2400" dirty="0"/>
              <a:t>имеет сравнительно не большой размер. </a:t>
            </a:r>
            <a:endParaRPr lang="ru-RU" sz="2400" dirty="0" smtClean="0"/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2400" dirty="0" smtClean="0"/>
              <a:t>Очищается </a:t>
            </a:r>
            <a:r>
              <a:rPr lang="ru-RU" sz="2400" dirty="0"/>
              <a:t>часто. </a:t>
            </a:r>
            <a:endParaRPr lang="ru-RU" sz="2400" dirty="0" smtClean="0"/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2400" dirty="0" smtClean="0"/>
              <a:t>Предполагается</a:t>
            </a:r>
            <a:r>
              <a:rPr lang="ru-RU" sz="2400" dirty="0"/>
              <a:t>, что количество объектов переживших сборку будет мало (основывая на "</a:t>
            </a:r>
            <a:r>
              <a:rPr lang="ru-RU" sz="2400" dirty="0" err="1"/>
              <a:t>weak</a:t>
            </a:r>
            <a:r>
              <a:rPr lang="ru-RU" sz="2400" dirty="0"/>
              <a:t> </a:t>
            </a:r>
            <a:r>
              <a:rPr lang="ru-RU" sz="2400" dirty="0" err="1"/>
              <a:t>generational</a:t>
            </a:r>
            <a:r>
              <a:rPr lang="ru-RU" sz="2400" dirty="0"/>
              <a:t> </a:t>
            </a:r>
            <a:r>
              <a:rPr lang="ru-RU" sz="2400" dirty="0" err="1"/>
              <a:t>hypothesis</a:t>
            </a:r>
            <a:r>
              <a:rPr lang="ru-RU" sz="2400" dirty="0" smtClean="0"/>
              <a:t>").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2400" dirty="0" smtClean="0"/>
              <a:t>Сборку </a:t>
            </a:r>
            <a:r>
              <a:rPr lang="ru-RU" sz="2400" dirty="0"/>
              <a:t>мусора в этом участке называют "</a:t>
            </a:r>
            <a:r>
              <a:rPr lang="ru-RU" sz="2400" dirty="0" err="1"/>
              <a:t>minor</a:t>
            </a:r>
            <a:r>
              <a:rPr lang="ru-RU" sz="2400" dirty="0"/>
              <a:t> </a:t>
            </a:r>
            <a:r>
              <a:rPr lang="ru-RU" sz="2400" dirty="0" err="1"/>
              <a:t>garbage</a:t>
            </a:r>
            <a:r>
              <a:rPr lang="ru-RU" sz="2400" dirty="0"/>
              <a:t> </a:t>
            </a:r>
            <a:r>
              <a:rPr lang="ru-RU" sz="2400" dirty="0" err="1" smtClean="0"/>
              <a:t>collection</a:t>
            </a:r>
            <a:r>
              <a:rPr lang="ru-RU" sz="2400" dirty="0" smtClean="0"/>
              <a:t>" (</a:t>
            </a:r>
            <a:r>
              <a:rPr lang="en-US" sz="2400" dirty="0"/>
              <a:t>minor </a:t>
            </a:r>
            <a:r>
              <a:rPr lang="en-US" sz="2400" dirty="0" smtClean="0"/>
              <a:t>GC</a:t>
            </a:r>
            <a:r>
              <a:rPr lang="ru-RU" sz="2400" dirty="0" smtClean="0"/>
              <a:t>).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31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53943"/>
          </a:xfrm>
        </p:spPr>
        <p:txBody>
          <a:bodyPr/>
          <a:lstStyle/>
          <a:p>
            <a:r>
              <a:rPr lang="en-US" sz="2000" dirty="0"/>
              <a:t>Old generation</a:t>
            </a:r>
          </a:p>
        </p:txBody>
      </p:sp>
      <p:sp>
        <p:nvSpPr>
          <p:cNvPr id="43" name="Прямоугольник 42"/>
          <p:cNvSpPr/>
          <p:nvPr/>
        </p:nvSpPr>
        <p:spPr>
          <a:xfrm>
            <a:off x="222945" y="771550"/>
            <a:ext cx="8669535" cy="4467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2400" dirty="0"/>
              <a:t>Объекты которые переживают "</a:t>
            </a:r>
            <a:r>
              <a:rPr lang="ru-RU" sz="2400" dirty="0" err="1"/>
              <a:t>minor</a:t>
            </a:r>
            <a:r>
              <a:rPr lang="ru-RU" sz="2400" dirty="0"/>
              <a:t> </a:t>
            </a:r>
            <a:r>
              <a:rPr lang="ru-RU" sz="2400" dirty="0" err="1"/>
              <a:t>garbage</a:t>
            </a:r>
            <a:r>
              <a:rPr lang="ru-RU" sz="2400" dirty="0"/>
              <a:t> </a:t>
            </a:r>
            <a:r>
              <a:rPr lang="ru-RU" sz="2400" dirty="0" err="1" smtClean="0"/>
              <a:t>collection</a:t>
            </a:r>
            <a:r>
              <a:rPr lang="ru-RU" sz="2400" dirty="0"/>
              <a:t>" перемещаются в участок памяти называемый "</a:t>
            </a:r>
            <a:r>
              <a:rPr lang="ru-RU" sz="2400" dirty="0" err="1"/>
              <a:t>old</a:t>
            </a:r>
            <a:r>
              <a:rPr lang="ru-RU" sz="2400" dirty="0"/>
              <a:t> </a:t>
            </a:r>
            <a:r>
              <a:rPr lang="ru-RU" sz="2400" dirty="0" err="1"/>
              <a:t>generation</a:t>
            </a:r>
            <a:r>
              <a:rPr lang="ru-RU" sz="2400" dirty="0" smtClean="0"/>
              <a:t>".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2400" dirty="0" smtClean="0"/>
              <a:t>Обычно </a:t>
            </a:r>
            <a:r>
              <a:rPr lang="ru-RU" sz="2400" dirty="0"/>
              <a:t>"</a:t>
            </a:r>
            <a:r>
              <a:rPr lang="ru-RU" sz="2400" dirty="0" err="1"/>
              <a:t>old</a:t>
            </a:r>
            <a:r>
              <a:rPr lang="ru-RU" sz="2400" dirty="0"/>
              <a:t> </a:t>
            </a:r>
            <a:r>
              <a:rPr lang="ru-RU" sz="2400" dirty="0" err="1"/>
              <a:t>generation</a:t>
            </a:r>
            <a:r>
              <a:rPr lang="ru-RU" sz="2400" dirty="0"/>
              <a:t>" больше чем "</a:t>
            </a:r>
            <a:r>
              <a:rPr lang="ru-RU" sz="2400" dirty="0" err="1"/>
              <a:t>young</a:t>
            </a:r>
            <a:r>
              <a:rPr lang="ru-RU" sz="2400" dirty="0"/>
              <a:t> </a:t>
            </a:r>
            <a:r>
              <a:rPr lang="ru-RU" sz="2400" dirty="0" err="1"/>
              <a:t>generation</a:t>
            </a:r>
            <a:r>
              <a:rPr lang="ru-RU" sz="2400" dirty="0"/>
              <a:t>". </a:t>
            </a:r>
            <a:endParaRPr lang="ru-RU" sz="2400" dirty="0" smtClean="0"/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2400" dirty="0" smtClean="0"/>
              <a:t>Заполняется </a:t>
            </a:r>
            <a:r>
              <a:rPr lang="ru-RU" sz="2400" dirty="0"/>
              <a:t>этот участок сильно медленней, так как большинство объектов живут не долго. </a:t>
            </a:r>
            <a:endParaRPr lang="ru-RU" sz="2400" dirty="0" smtClean="0"/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2400" dirty="0" smtClean="0"/>
              <a:t>Сборка </a:t>
            </a:r>
            <a:r>
              <a:rPr lang="ru-RU" sz="2400" dirty="0"/>
              <a:t>мусора в "</a:t>
            </a:r>
            <a:r>
              <a:rPr lang="ru-RU" sz="2400" dirty="0" err="1"/>
              <a:t>old</a:t>
            </a:r>
            <a:r>
              <a:rPr lang="ru-RU" sz="2400" dirty="0"/>
              <a:t> </a:t>
            </a:r>
            <a:r>
              <a:rPr lang="ru-RU" sz="2400" dirty="0" err="1"/>
              <a:t>generation</a:t>
            </a:r>
            <a:r>
              <a:rPr lang="ru-RU" sz="2400" dirty="0"/>
              <a:t>" (</a:t>
            </a:r>
            <a:r>
              <a:rPr lang="ru-RU" sz="2400" dirty="0" err="1"/>
              <a:t>major</a:t>
            </a:r>
            <a:r>
              <a:rPr lang="ru-RU" sz="2400" dirty="0"/>
              <a:t> </a:t>
            </a:r>
            <a:r>
              <a:rPr lang="ru-RU" sz="2400" dirty="0" err="1"/>
              <a:t>garbage</a:t>
            </a:r>
            <a:r>
              <a:rPr lang="ru-RU" sz="2400" dirty="0"/>
              <a:t> </a:t>
            </a:r>
            <a:r>
              <a:rPr lang="ru-RU" sz="2400" dirty="0" err="1"/>
              <a:t>collection</a:t>
            </a:r>
            <a:r>
              <a:rPr lang="ru-RU" sz="2400" dirty="0"/>
              <a:t>) происходит не часто, но когда происходит, занимает много времени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374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Static vs DINAMIC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51520" y="915566"/>
            <a:ext cx="8568952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8" indent="-342900">
              <a:buClr>
                <a:schemeClr val="accent3">
                  <a:lumMod val="50000"/>
                </a:schemeClr>
              </a:buClr>
              <a:buFont typeface="Courier New" panose="02070309020205020404" pitchFamily="49" charset="0"/>
              <a:buChar char="o"/>
            </a:pPr>
            <a:r>
              <a:rPr lang="ru-RU" sz="2400" dirty="0" smtClean="0"/>
              <a:t>Статическая компиляция</a:t>
            </a:r>
          </a:p>
          <a:p>
            <a:pPr marL="342900" lvl="8" indent="-342900"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ru-RU" sz="2400" dirty="0"/>
              <a:t>	</a:t>
            </a:r>
            <a:r>
              <a:rPr lang="en-US" sz="2400" dirty="0"/>
              <a:t> </a:t>
            </a:r>
            <a:r>
              <a:rPr lang="en-US" sz="2000" dirty="0" smtClean="0"/>
              <a:t>“</a:t>
            </a:r>
            <a:r>
              <a:rPr lang="en-US" sz="2000" dirty="0"/>
              <a:t>ahead-of-time”(AOT) </a:t>
            </a:r>
            <a:r>
              <a:rPr lang="en-US" sz="2000" dirty="0" smtClean="0"/>
              <a:t>compilation</a:t>
            </a:r>
            <a:endParaRPr lang="ru-RU" sz="2000" dirty="0" smtClean="0"/>
          </a:p>
          <a:p>
            <a:pPr marL="342900" lvl="8" indent="-342900"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ru-RU" sz="2000" dirty="0"/>
              <a:t>	</a:t>
            </a:r>
            <a:r>
              <a:rPr lang="en-US" sz="2000" dirty="0"/>
              <a:t> </a:t>
            </a:r>
            <a:r>
              <a:rPr lang="ru-RU" sz="2000" dirty="0" smtClean="0"/>
              <a:t>Исходный код -</a:t>
            </a:r>
            <a:r>
              <a:rPr lang="en-US" sz="2000" dirty="0" smtClean="0"/>
              <a:t>&gt; </a:t>
            </a:r>
            <a:r>
              <a:rPr lang="ru-RU" sz="2000" dirty="0" smtClean="0"/>
              <a:t>Машинный код</a:t>
            </a:r>
          </a:p>
          <a:p>
            <a:pPr marL="342900" lvl="8" indent="-342900"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ru-RU" sz="2000" dirty="0"/>
              <a:t>	</a:t>
            </a:r>
            <a:r>
              <a:rPr lang="ru-RU" sz="2000" dirty="0" smtClean="0"/>
              <a:t> Компиляция происходит до выполнения программы</a:t>
            </a:r>
          </a:p>
          <a:p>
            <a:pPr marL="0" lvl="8">
              <a:buClr>
                <a:schemeClr val="accent3">
                  <a:lumMod val="50000"/>
                </a:schemeClr>
              </a:buClr>
            </a:pPr>
            <a:endParaRPr lang="ru-RU" sz="2400" dirty="0"/>
          </a:p>
          <a:p>
            <a:pPr marL="342900" lvl="8" indent="-342900">
              <a:buClr>
                <a:schemeClr val="accent3">
                  <a:lumMod val="50000"/>
                </a:schemeClr>
              </a:buClr>
              <a:buFont typeface="Courier New" panose="02070309020205020404" pitchFamily="49" charset="0"/>
              <a:buChar char="o"/>
            </a:pPr>
            <a:r>
              <a:rPr lang="ru-RU" sz="2400" dirty="0" smtClean="0"/>
              <a:t>Динамическая компиляция</a:t>
            </a:r>
          </a:p>
          <a:p>
            <a:pPr marL="342900" lvl="8" indent="-342900"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ru-RU" sz="2400" dirty="0"/>
              <a:t>	</a:t>
            </a:r>
            <a:r>
              <a:rPr lang="en-US" sz="2000" dirty="0" smtClean="0"/>
              <a:t>“</a:t>
            </a:r>
            <a:r>
              <a:rPr lang="en-US" sz="2000" dirty="0"/>
              <a:t>just-in-time” (JIT) </a:t>
            </a:r>
            <a:r>
              <a:rPr lang="en-US" sz="2000" dirty="0" smtClean="0"/>
              <a:t>compilation</a:t>
            </a:r>
            <a:endParaRPr lang="ru-RU" sz="2000" dirty="0" smtClean="0"/>
          </a:p>
          <a:p>
            <a:pPr marL="342900" lvl="8" indent="-342900"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ru-RU" sz="2000" dirty="0"/>
              <a:t>	</a:t>
            </a:r>
            <a:r>
              <a:rPr lang="ru-RU" sz="2000" dirty="0" smtClean="0"/>
              <a:t>Исходный код</a:t>
            </a:r>
            <a:r>
              <a:rPr lang="en-US" sz="2000" dirty="0" smtClean="0"/>
              <a:t> </a:t>
            </a:r>
            <a:r>
              <a:rPr lang="en-US" sz="2000" dirty="0"/>
              <a:t>→ </a:t>
            </a:r>
            <a:r>
              <a:rPr lang="ru-RU" sz="2000" dirty="0" err="1" smtClean="0"/>
              <a:t>Байткод</a:t>
            </a:r>
            <a:r>
              <a:rPr lang="en-US" sz="2000" dirty="0" smtClean="0"/>
              <a:t> </a:t>
            </a:r>
            <a:r>
              <a:rPr lang="en-US" sz="2000" dirty="0"/>
              <a:t>→ </a:t>
            </a:r>
            <a:r>
              <a:rPr lang="ru-RU" sz="2000" dirty="0" smtClean="0"/>
              <a:t>Интерпретатор</a:t>
            </a:r>
            <a:r>
              <a:rPr lang="en-US" sz="2000" dirty="0" smtClean="0"/>
              <a:t> </a:t>
            </a:r>
            <a:r>
              <a:rPr lang="en-US" sz="2000" dirty="0"/>
              <a:t>+ </a:t>
            </a:r>
            <a:r>
              <a:rPr lang="en-US" sz="2000" dirty="0" err="1"/>
              <a:t>JITted</a:t>
            </a:r>
            <a:r>
              <a:rPr lang="en-US" sz="2000" dirty="0"/>
              <a:t> </a:t>
            </a:r>
            <a:r>
              <a:rPr lang="en-US" sz="2000" dirty="0" smtClean="0"/>
              <a:t>executable</a:t>
            </a:r>
            <a:endParaRPr lang="ru-RU" sz="2000" dirty="0" smtClean="0"/>
          </a:p>
          <a:p>
            <a:pPr marL="342900" lvl="8" indent="-342900"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ru-RU" sz="2000" dirty="0"/>
              <a:t>	</a:t>
            </a:r>
            <a:r>
              <a:rPr lang="ru-RU" sz="2000" dirty="0" smtClean="0"/>
              <a:t>Компиляция происходит во время выполнения программы</a:t>
            </a:r>
          </a:p>
          <a:p>
            <a:pPr marL="342900" lvl="8" indent="-342900">
              <a:buClr>
                <a:schemeClr val="accent3">
                  <a:lumMod val="50000"/>
                </a:schemeClr>
              </a:buClr>
              <a:buFont typeface="Courier New" panose="02070309020205020404" pitchFamily="49" charset="0"/>
              <a:buChar char="o"/>
            </a:pPr>
            <a:endParaRPr lang="en-US" sz="2200" kern="0" dirty="0" smtClean="0"/>
          </a:p>
        </p:txBody>
      </p:sp>
    </p:spTree>
    <p:extLst>
      <p:ext uri="{BB962C8B-B14F-4D97-AF65-F5344CB8AC3E}">
        <p14:creationId xmlns:p14="http://schemas.microsoft.com/office/powerpoint/2010/main" val="301461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507831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Permanent </a:t>
            </a:r>
            <a:r>
              <a:rPr lang="en-US" sz="2000" dirty="0" smtClean="0"/>
              <a:t>generation/</a:t>
            </a:r>
            <a:r>
              <a:rPr lang="en-US" sz="2000" dirty="0" err="1" smtClean="0"/>
              <a:t>MetaSpace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222945" y="771550"/>
            <a:ext cx="86695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2400" dirty="0" smtClean="0"/>
              <a:t>Хранятся </a:t>
            </a:r>
            <a:r>
              <a:rPr lang="ru-RU" sz="2400" dirty="0"/>
              <a:t>метаданные, классы, интернированные строки, </a:t>
            </a:r>
            <a:r>
              <a:rPr lang="ru-RU" sz="2400" dirty="0" smtClean="0"/>
              <a:t>и т.д.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808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53943"/>
          </a:xfrm>
        </p:spPr>
        <p:txBody>
          <a:bodyPr/>
          <a:lstStyle/>
          <a:p>
            <a:r>
              <a:rPr lang="en-US" sz="2000" dirty="0"/>
              <a:t>Young generation</a:t>
            </a:r>
          </a:p>
        </p:txBody>
      </p:sp>
      <p:sp>
        <p:nvSpPr>
          <p:cNvPr id="43" name="Прямоугольник 42"/>
          <p:cNvSpPr/>
          <p:nvPr/>
        </p:nvSpPr>
        <p:spPr>
          <a:xfrm>
            <a:off x="222945" y="771550"/>
            <a:ext cx="866953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Young generation </a:t>
            </a:r>
            <a:r>
              <a:rPr lang="ru-RU" sz="2400" dirty="0"/>
              <a:t>делится на</a:t>
            </a:r>
            <a:r>
              <a:rPr lang="ru-RU" sz="2400" dirty="0" smtClean="0"/>
              <a:t>: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2400" dirty="0" smtClean="0"/>
              <a:t>	</a:t>
            </a:r>
            <a:r>
              <a:rPr lang="ru-RU" sz="2400" dirty="0" err="1" smtClean="0"/>
              <a:t>Eden</a:t>
            </a:r>
            <a:r>
              <a:rPr lang="ru-RU" sz="2400" dirty="0" smtClean="0"/>
              <a:t> - память, </a:t>
            </a:r>
            <a:r>
              <a:rPr lang="ru-RU" sz="2400" dirty="0"/>
              <a:t>где объекты </a:t>
            </a:r>
            <a:r>
              <a:rPr lang="ru-RU" sz="2400" dirty="0" err="1"/>
              <a:t>алоцируются</a:t>
            </a:r>
            <a:r>
              <a:rPr lang="ru-RU" sz="2400" dirty="0" smtClean="0"/>
              <a:t>.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2400" dirty="0" smtClean="0"/>
              <a:t>	</a:t>
            </a:r>
            <a:r>
              <a:rPr lang="en-US" sz="2400" dirty="0" smtClean="0"/>
              <a:t>Survivor </a:t>
            </a:r>
            <a:r>
              <a:rPr lang="en-US" sz="2400" dirty="0"/>
              <a:t>space </a:t>
            </a:r>
            <a:r>
              <a:rPr lang="en-US" sz="2400" dirty="0" smtClean="0"/>
              <a:t>1,2</a:t>
            </a:r>
            <a:r>
              <a:rPr lang="ru-RU" sz="2400" dirty="0"/>
              <a:t> - объекты, которые выжили при предыдущей сборке мусора, но перед отправкой в "</a:t>
            </a:r>
            <a:r>
              <a:rPr lang="ru-RU" sz="2400" dirty="0" err="1"/>
              <a:t>old</a:t>
            </a:r>
            <a:r>
              <a:rPr lang="ru-RU" sz="2400" dirty="0"/>
              <a:t> </a:t>
            </a:r>
            <a:r>
              <a:rPr lang="ru-RU" sz="2400" dirty="0" err="1"/>
              <a:t>generation</a:t>
            </a:r>
            <a:r>
              <a:rPr lang="ru-RU" sz="2400" dirty="0" smtClean="0"/>
              <a:t>"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78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53943"/>
          </a:xfrm>
        </p:spPr>
        <p:txBody>
          <a:bodyPr/>
          <a:lstStyle/>
          <a:p>
            <a:r>
              <a:rPr lang="en-US" sz="2000" dirty="0"/>
              <a:t>minor </a:t>
            </a:r>
            <a:r>
              <a:rPr lang="en-US" sz="2000" dirty="0" smtClean="0"/>
              <a:t>GC</a:t>
            </a:r>
            <a:endParaRPr lang="en-US" sz="2000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222945" y="771550"/>
            <a:ext cx="866953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Алгоритм работы </a:t>
            </a:r>
            <a:r>
              <a:rPr lang="en-US" sz="2400" dirty="0" smtClean="0"/>
              <a:t>minor GC: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/>
              <a:t>	</a:t>
            </a:r>
            <a:r>
              <a:rPr lang="ru-RU" sz="2400" dirty="0" smtClean="0"/>
              <a:t>Приложение </a:t>
            </a:r>
            <a:r>
              <a:rPr lang="ru-RU" sz="2400" dirty="0"/>
              <a:t>приостанавливается.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400" dirty="0" smtClean="0"/>
              <a:t>	Живые </a:t>
            </a:r>
            <a:r>
              <a:rPr lang="ru-RU" sz="2400" dirty="0"/>
              <a:t>объекты из "</a:t>
            </a:r>
            <a:r>
              <a:rPr lang="ru-RU" sz="2400" dirty="0" err="1"/>
              <a:t>Eden</a:t>
            </a:r>
            <a:r>
              <a:rPr lang="ru-RU" sz="2400" dirty="0"/>
              <a:t>" копируются в </a:t>
            </a:r>
            <a:r>
              <a:rPr lang="ru-RU" sz="2400" dirty="0" smtClean="0"/>
              <a:t>"</a:t>
            </a:r>
            <a:r>
              <a:rPr lang="en-US" sz="2400" dirty="0"/>
              <a:t> Survivor </a:t>
            </a:r>
            <a:r>
              <a:rPr lang="ru-RU" sz="2400" dirty="0"/>
              <a:t>2</a:t>
            </a:r>
            <a:r>
              <a:rPr lang="ru-RU" sz="2400" dirty="0" smtClean="0"/>
              <a:t>".</a:t>
            </a:r>
            <a:endParaRPr lang="ru-RU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400" dirty="0" smtClean="0"/>
              <a:t>	Живые </a:t>
            </a:r>
            <a:r>
              <a:rPr lang="ru-RU" sz="2400" dirty="0"/>
              <a:t>объекты из </a:t>
            </a:r>
            <a:r>
              <a:rPr lang="ru-RU" sz="2400" dirty="0" smtClean="0"/>
              <a:t>"</a:t>
            </a:r>
            <a:r>
              <a:rPr lang="en-US" sz="2400" dirty="0" smtClean="0"/>
              <a:t>Survivor </a:t>
            </a:r>
            <a:r>
              <a:rPr lang="ru-RU" sz="2400" dirty="0" smtClean="0"/>
              <a:t>1" </a:t>
            </a:r>
            <a:r>
              <a:rPr lang="ru-RU" sz="2400" dirty="0"/>
              <a:t>копируются в </a:t>
            </a:r>
            <a:r>
              <a:rPr lang="ru-RU" sz="2400" dirty="0" smtClean="0"/>
              <a:t>"</a:t>
            </a:r>
            <a:r>
              <a:rPr lang="en-US" sz="2400" dirty="0"/>
              <a:t> Survivor </a:t>
            </a:r>
            <a:r>
              <a:rPr lang="ru-RU" sz="2400" dirty="0" smtClean="0"/>
              <a:t>2" </a:t>
            </a:r>
            <a:r>
              <a:rPr lang="ru-RU" sz="2400" dirty="0"/>
              <a:t>или в "</a:t>
            </a:r>
            <a:r>
              <a:rPr lang="ru-RU" sz="2400" dirty="0" err="1"/>
              <a:t>old</a:t>
            </a:r>
            <a:r>
              <a:rPr lang="ru-RU" sz="2400" dirty="0"/>
              <a:t> </a:t>
            </a:r>
            <a:r>
              <a:rPr lang="ru-RU" sz="2400" dirty="0" err="1"/>
              <a:t>generation</a:t>
            </a:r>
            <a:r>
              <a:rPr lang="ru-RU" sz="2400" dirty="0"/>
              <a:t>", если они достаточно старые.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400" dirty="0" smtClean="0"/>
              <a:t>	"</a:t>
            </a:r>
            <a:r>
              <a:rPr lang="ru-RU" sz="2400" dirty="0" err="1"/>
              <a:t>Eden</a:t>
            </a:r>
            <a:r>
              <a:rPr lang="ru-RU" sz="2400" dirty="0"/>
              <a:t>" и </a:t>
            </a:r>
            <a:r>
              <a:rPr lang="ru-RU" sz="2400" dirty="0" smtClean="0"/>
              <a:t>"</a:t>
            </a:r>
            <a:r>
              <a:rPr lang="en-US" sz="2400" dirty="0"/>
              <a:t> Survivor </a:t>
            </a:r>
            <a:r>
              <a:rPr lang="ru-RU" sz="2400" dirty="0"/>
              <a:t>1 </a:t>
            </a:r>
            <a:r>
              <a:rPr lang="ru-RU" sz="2400" dirty="0" smtClean="0"/>
              <a:t>" </a:t>
            </a:r>
            <a:r>
              <a:rPr lang="ru-RU" sz="2400" dirty="0"/>
              <a:t>очищаются, так как в них остался только мусор.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400" dirty="0" smtClean="0"/>
              <a:t>	"</a:t>
            </a:r>
            <a:r>
              <a:rPr lang="en-US" sz="2400" dirty="0"/>
              <a:t> Survivor </a:t>
            </a:r>
            <a:r>
              <a:rPr lang="ru-RU" sz="2400" dirty="0"/>
              <a:t>1 </a:t>
            </a:r>
            <a:r>
              <a:rPr lang="ru-RU" sz="2400" dirty="0" smtClean="0"/>
              <a:t>" </a:t>
            </a:r>
            <a:r>
              <a:rPr lang="ru-RU" sz="2400" dirty="0"/>
              <a:t>и </a:t>
            </a:r>
            <a:r>
              <a:rPr lang="ru-RU" sz="2400" dirty="0" smtClean="0"/>
              <a:t>"</a:t>
            </a:r>
            <a:r>
              <a:rPr lang="en-US" sz="2400" dirty="0"/>
              <a:t> Survivor </a:t>
            </a:r>
            <a:r>
              <a:rPr lang="ru-RU" sz="2400" dirty="0" smtClean="0"/>
              <a:t>2" </a:t>
            </a:r>
            <a:r>
              <a:rPr lang="ru-RU" sz="2400" dirty="0"/>
              <a:t>меняются местами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400" dirty="0" smtClean="0"/>
              <a:t>	</a:t>
            </a:r>
            <a:r>
              <a:rPr lang="ru-RU" sz="2400" dirty="0"/>
              <a:t>Приложение возобновляет </a:t>
            </a:r>
            <a:r>
              <a:rPr lang="ru-RU" sz="2400" dirty="0" smtClean="0"/>
              <a:t>работу</a:t>
            </a:r>
            <a:endParaRPr lang="ru-RU" sz="2400" dirty="0"/>
          </a:p>
          <a:p>
            <a:r>
              <a:rPr lang="en-US" sz="2400" dirty="0" smtClean="0"/>
              <a:t> </a:t>
            </a:r>
            <a:endParaRPr lang="ru-RU" sz="2400" dirty="0" smtClean="0"/>
          </a:p>
          <a:p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379862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53943"/>
          </a:xfrm>
        </p:spPr>
        <p:txBody>
          <a:bodyPr/>
          <a:lstStyle/>
          <a:p>
            <a:r>
              <a:rPr lang="en-US" sz="2000" dirty="0"/>
              <a:t>minor </a:t>
            </a:r>
            <a:r>
              <a:rPr lang="en-US" sz="2000" dirty="0" smtClean="0"/>
              <a:t>GC</a:t>
            </a:r>
            <a:endParaRPr lang="en-US" sz="2000" dirty="0"/>
          </a:p>
        </p:txBody>
      </p:sp>
      <p:pic>
        <p:nvPicPr>
          <p:cNvPr id="3074" name="Picture 2" descr="y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563638"/>
            <a:ext cx="4695825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528" y="906274"/>
            <a:ext cx="165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Сборка мусора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663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53943"/>
          </a:xfrm>
        </p:spPr>
        <p:txBody>
          <a:bodyPr/>
          <a:lstStyle/>
          <a:p>
            <a:r>
              <a:rPr lang="en-US" sz="2000" dirty="0"/>
              <a:t>minor </a:t>
            </a:r>
            <a:r>
              <a:rPr lang="en-US" sz="2000" dirty="0" smtClean="0"/>
              <a:t>GC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906274"/>
            <a:ext cx="229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После сборки мусора</a:t>
            </a:r>
            <a:endParaRPr lang="ru-RU" dirty="0"/>
          </a:p>
        </p:txBody>
      </p:sp>
      <p:pic>
        <p:nvPicPr>
          <p:cNvPr id="4098" name="Picture 2" descr="y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563638"/>
            <a:ext cx="4695825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06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53943"/>
          </a:xfrm>
        </p:spPr>
        <p:txBody>
          <a:bodyPr/>
          <a:lstStyle/>
          <a:p>
            <a:r>
              <a:rPr lang="en-US" sz="2000" dirty="0"/>
              <a:t>minor </a:t>
            </a:r>
            <a:r>
              <a:rPr lang="en-US" sz="2000" dirty="0" smtClean="0"/>
              <a:t>GC</a:t>
            </a:r>
            <a:endParaRPr lang="en-US" sz="2000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222945" y="771550"/>
            <a:ext cx="866953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000" dirty="0"/>
              <a:t>Для того, что бы "</a:t>
            </a:r>
            <a:r>
              <a:rPr lang="ru-RU" sz="2000" dirty="0" err="1"/>
              <a:t>minor</a:t>
            </a:r>
            <a:r>
              <a:rPr lang="ru-RU" sz="2000" dirty="0"/>
              <a:t> GC" проходил быстро, нужно что бы при нем не приходилось сканировать </a:t>
            </a:r>
            <a:r>
              <a:rPr lang="en-US" sz="2000" dirty="0" smtClean="0"/>
              <a:t>”</a:t>
            </a:r>
            <a:r>
              <a:rPr lang="ru-RU" sz="2000" dirty="0" err="1" smtClean="0"/>
              <a:t>old</a:t>
            </a:r>
            <a:r>
              <a:rPr lang="ru-RU" sz="2000" dirty="0" smtClean="0"/>
              <a:t> </a:t>
            </a:r>
            <a:r>
              <a:rPr lang="ru-RU" sz="2000" dirty="0" err="1" smtClean="0"/>
              <a:t>generation</a:t>
            </a:r>
            <a:r>
              <a:rPr lang="en-US" sz="2000" dirty="0" smtClean="0"/>
              <a:t>”</a:t>
            </a:r>
            <a:endParaRPr lang="ru-RU" sz="2000" dirty="0" smtClean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000" dirty="0" smtClean="0"/>
              <a:t>Согласно "</a:t>
            </a:r>
            <a:r>
              <a:rPr lang="ru-RU" sz="2000" dirty="0" err="1"/>
              <a:t>weak</a:t>
            </a:r>
            <a:r>
              <a:rPr lang="ru-RU" sz="2000" dirty="0"/>
              <a:t> </a:t>
            </a:r>
            <a:r>
              <a:rPr lang="ru-RU" sz="2000" dirty="0" err="1"/>
              <a:t>generational</a:t>
            </a:r>
            <a:r>
              <a:rPr lang="ru-RU" sz="2000" dirty="0"/>
              <a:t> </a:t>
            </a:r>
            <a:r>
              <a:rPr lang="ru-RU" sz="2000" dirty="0" err="1"/>
              <a:t>hypothesis</a:t>
            </a:r>
            <a:r>
              <a:rPr lang="ru-RU" sz="2000" dirty="0"/>
              <a:t>" их должно быть мало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000" dirty="0"/>
              <a:t>Память в "</a:t>
            </a:r>
            <a:r>
              <a:rPr lang="ru-RU" sz="2000" dirty="0" err="1"/>
              <a:t>old</a:t>
            </a:r>
            <a:r>
              <a:rPr lang="ru-RU" sz="2000" dirty="0"/>
              <a:t> </a:t>
            </a:r>
            <a:r>
              <a:rPr lang="ru-RU" sz="2000" dirty="0" err="1"/>
              <a:t>generation</a:t>
            </a:r>
            <a:r>
              <a:rPr lang="ru-RU" sz="2000" dirty="0"/>
              <a:t>" разбивается на карты (</a:t>
            </a:r>
            <a:r>
              <a:rPr lang="ru-RU" sz="2000" dirty="0" err="1"/>
              <a:t>cards</a:t>
            </a:r>
            <a:r>
              <a:rPr lang="ru-RU" sz="2000" dirty="0" smtClean="0"/>
              <a:t>).</a:t>
            </a:r>
            <a:r>
              <a:rPr lang="en-US" sz="2000" dirty="0" smtClean="0"/>
              <a:t> </a:t>
            </a:r>
            <a:r>
              <a:rPr lang="ru-RU" sz="2000" dirty="0" err="1" smtClean="0"/>
              <a:t>Card</a:t>
            </a:r>
            <a:r>
              <a:rPr lang="ru-RU" sz="2000" dirty="0" smtClean="0"/>
              <a:t> </a:t>
            </a:r>
            <a:r>
              <a:rPr lang="ru-RU" sz="2000" dirty="0" err="1"/>
              <a:t>table</a:t>
            </a:r>
            <a:r>
              <a:rPr lang="ru-RU" sz="2000" dirty="0"/>
              <a:t> - это </a:t>
            </a:r>
            <a:r>
              <a:rPr lang="ru-RU" sz="2000" dirty="0" smtClean="0"/>
              <a:t>массив, </a:t>
            </a:r>
            <a:r>
              <a:rPr lang="ru-RU" sz="2000" dirty="0"/>
              <a:t>каждая ячейка массива соответствует куску памяти (карте) в "</a:t>
            </a:r>
            <a:r>
              <a:rPr lang="ru-RU" sz="2000" dirty="0" err="1"/>
              <a:t>old</a:t>
            </a:r>
            <a:r>
              <a:rPr lang="ru-RU" sz="2000" dirty="0"/>
              <a:t> </a:t>
            </a:r>
            <a:r>
              <a:rPr lang="ru-RU" sz="2000" dirty="0" err="1"/>
              <a:t>generation</a:t>
            </a:r>
            <a:r>
              <a:rPr lang="ru-RU" sz="2000" dirty="0"/>
              <a:t>". </a:t>
            </a:r>
            <a:endParaRPr lang="en-US" sz="2000" dirty="0" smtClean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000" dirty="0" smtClean="0"/>
              <a:t>Когда </a:t>
            </a:r>
            <a:r>
              <a:rPr lang="ru-RU" sz="2000" dirty="0"/>
              <a:t>в каком то поле объекта обновляется ссылка, то в "</a:t>
            </a:r>
            <a:r>
              <a:rPr lang="ru-RU" sz="2000" dirty="0" err="1"/>
              <a:t>card</a:t>
            </a:r>
            <a:r>
              <a:rPr lang="ru-RU" sz="2000" dirty="0"/>
              <a:t> </a:t>
            </a:r>
            <a:r>
              <a:rPr lang="ru-RU" sz="2000" dirty="0" err="1"/>
              <a:t>table</a:t>
            </a:r>
            <a:r>
              <a:rPr lang="ru-RU" sz="2000" dirty="0"/>
              <a:t>" нужная карта помечается как </a:t>
            </a:r>
            <a:r>
              <a:rPr lang="en-US" sz="2000" dirty="0" smtClean="0"/>
              <a:t>“</a:t>
            </a:r>
            <a:r>
              <a:rPr lang="ru-RU" sz="2000" dirty="0" smtClean="0"/>
              <a:t>грязная</a:t>
            </a:r>
            <a:r>
              <a:rPr lang="en-US" sz="2000" dirty="0" smtClean="0"/>
              <a:t>”</a:t>
            </a:r>
            <a:r>
              <a:rPr lang="ru-RU" sz="2000" dirty="0" smtClean="0"/>
              <a:t>. </a:t>
            </a:r>
            <a:endParaRPr lang="en-US" sz="2000" dirty="0" smtClean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000" dirty="0" smtClean="0"/>
              <a:t>В </a:t>
            </a:r>
            <a:r>
              <a:rPr lang="ru-RU" sz="2000" dirty="0"/>
              <a:t>итоге при "</a:t>
            </a:r>
            <a:r>
              <a:rPr lang="ru-RU" sz="2000" dirty="0" err="1"/>
              <a:t>minor</a:t>
            </a:r>
            <a:r>
              <a:rPr lang="ru-RU" sz="2000" dirty="0"/>
              <a:t> GC" для выявления ссылок "</a:t>
            </a:r>
            <a:r>
              <a:rPr lang="ru-RU" sz="2000" dirty="0" err="1"/>
              <a:t>old-to-new</a:t>
            </a:r>
            <a:r>
              <a:rPr lang="ru-RU" sz="2000" dirty="0"/>
              <a:t>" сканируется </a:t>
            </a:r>
            <a:r>
              <a:rPr lang="ru-RU" sz="2000" dirty="0" smtClean="0"/>
              <a:t>только </a:t>
            </a:r>
            <a:r>
              <a:rPr lang="ru-RU" sz="2000" dirty="0"/>
              <a:t>объекты которые находятся в "грязных" картах.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321902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53943"/>
          </a:xfrm>
        </p:spPr>
        <p:txBody>
          <a:bodyPr/>
          <a:lstStyle/>
          <a:p>
            <a:r>
              <a:rPr lang="en-US" sz="2000" dirty="0"/>
              <a:t>major </a:t>
            </a:r>
            <a:r>
              <a:rPr lang="en-US" sz="2000" dirty="0" smtClean="0"/>
              <a:t>GC</a:t>
            </a:r>
            <a:endParaRPr lang="en-US" sz="2000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222945" y="771550"/>
            <a:ext cx="866953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Алгоритм работы </a:t>
            </a:r>
            <a:r>
              <a:rPr lang="en-US" sz="2400" dirty="0"/>
              <a:t>major GC</a:t>
            </a:r>
            <a:r>
              <a:rPr lang="en-US" sz="2400" dirty="0" smtClean="0"/>
              <a:t>: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/>
              <a:t>	</a:t>
            </a:r>
            <a:r>
              <a:rPr lang="ru-RU" sz="2400" dirty="0" smtClean="0"/>
              <a:t>Приложение </a:t>
            </a:r>
            <a:r>
              <a:rPr lang="ru-RU" sz="2400" dirty="0"/>
              <a:t>приостанавливается.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400" dirty="0"/>
              <a:t>	 Сборщик проходится по дереву объектов в "</a:t>
            </a:r>
            <a:r>
              <a:rPr lang="ru-RU" sz="2400" dirty="0" err="1"/>
              <a:t>old</a:t>
            </a:r>
            <a:r>
              <a:rPr lang="ru-RU" sz="2400" dirty="0"/>
              <a:t> </a:t>
            </a:r>
            <a:r>
              <a:rPr lang="ru-RU" sz="2400" dirty="0" err="1"/>
              <a:t>generation</a:t>
            </a:r>
            <a:r>
              <a:rPr lang="ru-RU" sz="2400" dirty="0"/>
              <a:t>", помечая живые объекты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400" dirty="0"/>
              <a:t>	 </a:t>
            </a:r>
            <a:r>
              <a:rPr lang="ru-RU" sz="2400" dirty="0" smtClean="0"/>
              <a:t>Все </a:t>
            </a:r>
            <a:r>
              <a:rPr lang="ru-RU" sz="2400" dirty="0"/>
              <a:t>живые объекты сдвигаются к началу "</a:t>
            </a:r>
            <a:r>
              <a:rPr lang="ru-RU" sz="2400" dirty="0" err="1"/>
              <a:t>old</a:t>
            </a:r>
            <a:r>
              <a:rPr lang="ru-RU" sz="2400" dirty="0"/>
              <a:t> </a:t>
            </a:r>
            <a:r>
              <a:rPr lang="ru-RU" sz="2400" dirty="0" err="1"/>
              <a:t>generation</a:t>
            </a:r>
            <a:r>
              <a:rPr lang="ru-RU" sz="2400" dirty="0"/>
              <a:t>", мусор становится одним куском памяти, который находится сразу за последним живым объектом </a:t>
            </a:r>
            <a:endParaRPr lang="ru-RU" sz="2400" dirty="0" smtClean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400" dirty="0" smtClean="0"/>
              <a:t>	</a:t>
            </a:r>
            <a:r>
              <a:rPr lang="ru-RU" sz="2400" dirty="0"/>
              <a:t>Приложение возобновляет </a:t>
            </a:r>
            <a:r>
              <a:rPr lang="ru-RU" sz="2400" dirty="0" smtClean="0"/>
              <a:t>работу</a:t>
            </a:r>
            <a:endParaRPr lang="ru-RU" sz="2400" dirty="0"/>
          </a:p>
          <a:p>
            <a:r>
              <a:rPr lang="en-US" sz="2400" dirty="0" smtClean="0"/>
              <a:t> </a:t>
            </a:r>
            <a:endParaRPr lang="ru-RU" sz="2400" dirty="0" smtClean="0"/>
          </a:p>
          <a:p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280166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53943"/>
          </a:xfrm>
        </p:spPr>
        <p:txBody>
          <a:bodyPr/>
          <a:lstStyle/>
          <a:p>
            <a:r>
              <a:rPr lang="en-US" sz="2000" dirty="0"/>
              <a:t>major </a:t>
            </a:r>
            <a:r>
              <a:rPr lang="en-US" sz="2000" dirty="0" smtClean="0"/>
              <a:t>GC</a:t>
            </a:r>
            <a:endParaRPr lang="en-US" sz="2000" dirty="0"/>
          </a:p>
        </p:txBody>
      </p:sp>
      <p:pic>
        <p:nvPicPr>
          <p:cNvPr id="5122" name="Picture 2" descr="y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779662"/>
            <a:ext cx="46101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3528" y="906274"/>
            <a:ext cx="165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Сборка мусора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788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53943"/>
          </a:xfrm>
        </p:spPr>
        <p:txBody>
          <a:bodyPr/>
          <a:lstStyle/>
          <a:p>
            <a:r>
              <a:rPr lang="en-US" sz="2000" dirty="0"/>
              <a:t>major </a:t>
            </a:r>
            <a:r>
              <a:rPr lang="en-US" sz="2000" dirty="0" smtClean="0"/>
              <a:t>GC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906274"/>
            <a:ext cx="229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После сборки мусора</a:t>
            </a:r>
            <a:endParaRPr lang="ru-RU" dirty="0"/>
          </a:p>
        </p:txBody>
      </p:sp>
      <p:pic>
        <p:nvPicPr>
          <p:cNvPr id="6146" name="Picture 2" descr="y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504" y="1779662"/>
            <a:ext cx="46101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33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53943"/>
          </a:xfrm>
        </p:spPr>
        <p:txBody>
          <a:bodyPr/>
          <a:lstStyle/>
          <a:p>
            <a:r>
              <a:rPr lang="ru-RU" sz="2000" dirty="0" smtClean="0"/>
              <a:t>Параметры</a:t>
            </a:r>
            <a:endParaRPr lang="en-US" sz="2000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87684"/>
              </p:ext>
            </p:extLst>
          </p:nvPr>
        </p:nvGraphicFramePr>
        <p:xfrm>
          <a:off x="467544" y="1491629"/>
          <a:ext cx="8136904" cy="20357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59188"/>
                <a:gridCol w="5577716"/>
              </a:tblGrid>
              <a:tr h="2908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Параметр</a:t>
                      </a:r>
                      <a:endParaRPr lang="ru-RU" sz="120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17780" marR="1778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Описание</a:t>
                      </a:r>
                      <a:endParaRPr lang="ru-RU" sz="120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17780" marR="1778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08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-</a:t>
                      </a:r>
                      <a:r>
                        <a:rPr lang="ru-RU" sz="1200" dirty="0" err="1" smtClean="0">
                          <a:effectLst/>
                        </a:rPr>
                        <a:t>Xms</a:t>
                      </a:r>
                      <a:endParaRPr lang="ru-RU" sz="120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17780" marR="1778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Sets the initial heap size for when the JVM starts.</a:t>
                      </a:r>
                      <a:endParaRPr lang="ru-RU" sz="120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17780" marR="1778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08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-</a:t>
                      </a:r>
                      <a:r>
                        <a:rPr lang="ru-RU" sz="1200" dirty="0" err="1" smtClean="0">
                          <a:effectLst/>
                        </a:rPr>
                        <a:t>Xmx</a:t>
                      </a:r>
                      <a:endParaRPr lang="ru-RU" sz="120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17780" marR="1778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Sets the maximum heap size.</a:t>
                      </a:r>
                      <a:endParaRPr lang="ru-RU" sz="120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17780" marR="1778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08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-</a:t>
                      </a:r>
                      <a:r>
                        <a:rPr lang="ru-RU" sz="1200" dirty="0" err="1">
                          <a:effectLst/>
                        </a:rPr>
                        <a:t>Xmn</a:t>
                      </a:r>
                      <a:endParaRPr lang="ru-RU" sz="120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17780" marR="1778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Sets the size of the Young Generation.</a:t>
                      </a:r>
                      <a:endParaRPr lang="ru-RU" sz="120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17780" marR="1778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08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-</a:t>
                      </a:r>
                      <a:r>
                        <a:rPr lang="ru-RU" sz="1200" dirty="0" err="1">
                          <a:effectLst/>
                        </a:rPr>
                        <a:t>XX:PermSize</a:t>
                      </a:r>
                      <a:endParaRPr lang="ru-RU" sz="120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17780" marR="1778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Sets the starting size of the Permanent Generation.   </a:t>
                      </a:r>
                      <a:r>
                        <a:rPr lang="ru-RU" sz="1200">
                          <a:effectLst/>
                        </a:rPr>
                        <a:t>(&lt; Java 8)</a:t>
                      </a:r>
                      <a:endParaRPr lang="ru-RU" sz="120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17780" marR="1778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08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-</a:t>
                      </a:r>
                      <a:r>
                        <a:rPr lang="ru-RU" sz="1200" dirty="0" err="1">
                          <a:effectLst/>
                        </a:rPr>
                        <a:t>XX:MaxPermSize</a:t>
                      </a:r>
                      <a:endParaRPr lang="ru-RU" sz="120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17780" marR="1778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Sets the maximum size of the Permanent Generation (&lt; Java 8)</a:t>
                      </a:r>
                      <a:endParaRPr lang="ru-RU" sz="120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17780" marR="1778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08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-</a:t>
                      </a:r>
                      <a:r>
                        <a:rPr lang="en-CA" sz="1100" dirty="0" err="1">
                          <a:effectLst/>
                        </a:rPr>
                        <a:t>XX:MaxMetaspaceSize</a:t>
                      </a:r>
                      <a:endParaRPr lang="ru-RU" sz="120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17780" marR="1778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Sets the maximum size of the </a:t>
                      </a:r>
                      <a:r>
                        <a:rPr lang="en-CA" sz="1100" dirty="0" err="1">
                          <a:effectLst/>
                        </a:rPr>
                        <a:t>Metaspace</a:t>
                      </a:r>
                      <a:r>
                        <a:rPr lang="en-CA" sz="1100" dirty="0">
                          <a:effectLst/>
                        </a:rPr>
                        <a:t> (&gt;= Java 8)</a:t>
                      </a:r>
                      <a:endParaRPr lang="ru-RU" sz="120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17780" marR="1778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886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Статическая компиляция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79512" y="915566"/>
            <a:ext cx="8856984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8" indent="-342900">
              <a:buClr>
                <a:schemeClr val="accent3">
                  <a:lumMod val="50000"/>
                </a:schemeClr>
              </a:buClr>
              <a:buFont typeface="Courier New" panose="02070309020205020404" pitchFamily="49" charset="0"/>
              <a:buChar char="o"/>
            </a:pPr>
            <a:r>
              <a:rPr lang="ru-RU" sz="2400" dirty="0" smtClean="0"/>
              <a:t>Плюсы</a:t>
            </a:r>
            <a:endParaRPr lang="ru-RU" sz="2400" dirty="0"/>
          </a:p>
          <a:p>
            <a:pPr marL="0" lvl="8">
              <a:buClr>
                <a:schemeClr val="accent3">
                  <a:lumMod val="50000"/>
                </a:schemeClr>
              </a:buClr>
            </a:pPr>
            <a:r>
              <a:rPr lang="en-US" sz="2200" kern="0" dirty="0" smtClean="0"/>
              <a:t>	</a:t>
            </a:r>
            <a:r>
              <a:rPr lang="ru-RU" sz="2000" dirty="0" smtClean="0"/>
              <a:t>можно </a:t>
            </a:r>
            <a:r>
              <a:rPr lang="ru-RU" sz="2000" dirty="0"/>
              <a:t>использовать </a:t>
            </a:r>
            <a:r>
              <a:rPr lang="ru-RU" sz="2000" dirty="0" smtClean="0"/>
              <a:t>длительный </a:t>
            </a:r>
            <a:r>
              <a:rPr lang="ru-RU" sz="2000" dirty="0"/>
              <a:t>по времени </a:t>
            </a:r>
            <a:r>
              <a:rPr lang="ru-RU" sz="2000" dirty="0" smtClean="0"/>
              <a:t> и сложный  анализ </a:t>
            </a:r>
            <a:r>
              <a:rPr lang="ru-RU" sz="2000" dirty="0"/>
              <a:t>и </a:t>
            </a:r>
            <a:r>
              <a:rPr lang="ru-RU" sz="2000" dirty="0" smtClean="0"/>
              <a:t>оптимизацию</a:t>
            </a:r>
          </a:p>
          <a:p>
            <a:pPr marL="0" lvl="8">
              <a:buClr>
                <a:schemeClr val="accent3">
                  <a:lumMod val="50000"/>
                </a:schemeClr>
              </a:buClr>
            </a:pPr>
            <a:endParaRPr lang="ru-RU" sz="2400" dirty="0" smtClean="0"/>
          </a:p>
          <a:p>
            <a:pPr marL="342900" lvl="8" indent="-342900">
              <a:buClr>
                <a:schemeClr val="accent3">
                  <a:lumMod val="50000"/>
                </a:schemeClr>
              </a:buClr>
              <a:buFont typeface="Courier New" panose="02070309020205020404" pitchFamily="49" charset="0"/>
              <a:buChar char="o"/>
            </a:pPr>
            <a:r>
              <a:rPr lang="ru-RU" sz="2400" dirty="0" smtClean="0"/>
              <a:t>Минусы</a:t>
            </a:r>
          </a:p>
          <a:p>
            <a:pPr marL="0" lvl="8">
              <a:buClr>
                <a:schemeClr val="accent3">
                  <a:lumMod val="50000"/>
                </a:schemeClr>
              </a:buClr>
            </a:pPr>
            <a:r>
              <a:rPr lang="ru-RU" sz="2400" kern="0" dirty="0"/>
              <a:t>	</a:t>
            </a:r>
            <a:r>
              <a:rPr lang="ru-RU" sz="2000" dirty="0" smtClean="0"/>
              <a:t>статической информации часто не хватает</a:t>
            </a:r>
            <a:r>
              <a:rPr lang="en-US" sz="2000" dirty="0" smtClean="0"/>
              <a:t> </a:t>
            </a:r>
            <a:r>
              <a:rPr lang="ru-RU" sz="2000" dirty="0" smtClean="0"/>
              <a:t>для качественной оптимизации</a:t>
            </a:r>
          </a:p>
          <a:p>
            <a:pPr marL="0" lvl="8">
              <a:buClr>
                <a:schemeClr val="accent3">
                  <a:lumMod val="50000"/>
                </a:schemeClr>
              </a:buClr>
            </a:pPr>
            <a:r>
              <a:rPr lang="ru-RU" sz="2000" dirty="0"/>
              <a:t>	</a:t>
            </a:r>
            <a:r>
              <a:rPr lang="ru-RU" sz="2000" dirty="0" smtClean="0"/>
              <a:t>сложно </a:t>
            </a:r>
            <a:r>
              <a:rPr lang="ru-RU" sz="2000" dirty="0"/>
              <a:t>использовать </a:t>
            </a:r>
            <a:r>
              <a:rPr lang="ru-RU" sz="2000" dirty="0" smtClean="0"/>
              <a:t>профилирующую информацию</a:t>
            </a:r>
          </a:p>
          <a:p>
            <a:pPr marL="0" lvl="8">
              <a:buClr>
                <a:schemeClr val="accent3">
                  <a:lumMod val="50000"/>
                </a:schemeClr>
              </a:buClr>
            </a:pPr>
            <a:r>
              <a:rPr lang="ru-RU" sz="2000" dirty="0"/>
              <a:t>	</a:t>
            </a:r>
            <a:r>
              <a:rPr lang="ru-RU" sz="2000" dirty="0" smtClean="0"/>
              <a:t>нельзя использовать </a:t>
            </a:r>
            <a:r>
              <a:rPr lang="ru-RU" sz="2000" dirty="0"/>
              <a:t>специфические особенности </a:t>
            </a:r>
            <a:r>
              <a:rPr lang="ru-RU" sz="2000" dirty="0" smtClean="0"/>
              <a:t>платформы (</a:t>
            </a:r>
            <a:r>
              <a:rPr lang="en-US" sz="2000" dirty="0" smtClean="0"/>
              <a:t>“</a:t>
            </a:r>
            <a:r>
              <a:rPr lang="ru-RU" sz="2000" dirty="0" smtClean="0"/>
              <a:t>железа</a:t>
            </a:r>
            <a:r>
              <a:rPr lang="en-US" sz="2000" dirty="0" smtClean="0"/>
              <a:t>”) </a:t>
            </a:r>
            <a:r>
              <a:rPr lang="ru-RU" sz="2000" dirty="0" smtClean="0"/>
              <a:t> </a:t>
            </a:r>
            <a:r>
              <a:rPr lang="ru-RU" sz="2400" kern="0" dirty="0"/>
              <a:t>	</a:t>
            </a:r>
            <a:endParaRPr lang="ru-RU" sz="2200" kern="0" dirty="0"/>
          </a:p>
          <a:p>
            <a:pPr marL="0" lvl="8">
              <a:buClr>
                <a:schemeClr val="accent3">
                  <a:lumMod val="50000"/>
                </a:schemeClr>
              </a:buClr>
            </a:pPr>
            <a:endParaRPr lang="ru-RU" sz="2200" kern="0" dirty="0" smtClean="0"/>
          </a:p>
          <a:p>
            <a:pPr marL="0" lvl="8">
              <a:buClr>
                <a:schemeClr val="accent3">
                  <a:lumMod val="50000"/>
                </a:schemeClr>
              </a:buClr>
            </a:pPr>
            <a:endParaRPr lang="ru-RU" sz="2200" kern="0" dirty="0" smtClean="0"/>
          </a:p>
        </p:txBody>
      </p:sp>
    </p:spTree>
    <p:extLst>
      <p:ext uri="{BB962C8B-B14F-4D97-AF65-F5344CB8AC3E}">
        <p14:creationId xmlns:p14="http://schemas.microsoft.com/office/powerpoint/2010/main" val="266168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53943"/>
          </a:xfrm>
        </p:spPr>
        <p:txBody>
          <a:bodyPr/>
          <a:lstStyle/>
          <a:p>
            <a:r>
              <a:rPr lang="ru-RU" sz="2000" dirty="0" smtClean="0"/>
              <a:t>ТИПЫ </a:t>
            </a:r>
            <a:r>
              <a:rPr lang="en-US" sz="2000" dirty="0" smtClean="0"/>
              <a:t>GC</a:t>
            </a:r>
            <a:endParaRPr lang="en-US" sz="2000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222945" y="771550"/>
            <a:ext cx="866953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2400" dirty="0" err="1"/>
              <a:t>Serial</a:t>
            </a:r>
            <a:r>
              <a:rPr lang="ru-RU" sz="2400" dirty="0"/>
              <a:t> GC </a:t>
            </a:r>
          </a:p>
          <a:p>
            <a:pPr marL="342900" lvl="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2400" dirty="0" err="1"/>
              <a:t>Parallel</a:t>
            </a:r>
            <a:r>
              <a:rPr lang="ru-RU" sz="2400" dirty="0"/>
              <a:t> GC </a:t>
            </a:r>
          </a:p>
          <a:p>
            <a:pPr marL="342900" lvl="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2400" dirty="0"/>
              <a:t>CMS GC </a:t>
            </a:r>
          </a:p>
          <a:p>
            <a:pPr marL="342900" lvl="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CA" sz="2400" dirty="0"/>
              <a:t>G1 GC </a:t>
            </a:r>
            <a:endParaRPr lang="ru-RU" sz="2400" dirty="0" smtClean="0"/>
          </a:p>
          <a:p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241324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460126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ru-RU" sz="2000" dirty="0" err="1"/>
              <a:t>Serial</a:t>
            </a:r>
            <a:r>
              <a:rPr lang="ru-RU" sz="2000" dirty="0"/>
              <a:t> GC </a:t>
            </a:r>
          </a:p>
        </p:txBody>
      </p:sp>
      <p:sp>
        <p:nvSpPr>
          <p:cNvPr id="43" name="Прямоугольник 42"/>
          <p:cNvSpPr/>
          <p:nvPr/>
        </p:nvSpPr>
        <p:spPr>
          <a:xfrm>
            <a:off x="222945" y="771550"/>
            <a:ext cx="8669535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/>
              <a:t>-XX:+</a:t>
            </a:r>
            <a:r>
              <a:rPr lang="en-CA" sz="2400" b="1" dirty="0" err="1"/>
              <a:t>UseSerialGC</a:t>
            </a:r>
            <a:endParaRPr lang="ru-RU" sz="2400" dirty="0"/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ru-RU" sz="2000" dirty="0"/>
              <a:t>Последовательно выполняется </a:t>
            </a:r>
            <a:r>
              <a:rPr lang="ru-RU" sz="2000" dirty="0" err="1"/>
              <a:t>minor</a:t>
            </a:r>
            <a:r>
              <a:rPr lang="ru-RU" sz="2000" dirty="0"/>
              <a:t> GC и </a:t>
            </a:r>
            <a:r>
              <a:rPr lang="ru-RU" sz="2000" dirty="0" err="1"/>
              <a:t>major</a:t>
            </a:r>
            <a:r>
              <a:rPr lang="ru-RU" sz="2000" dirty="0"/>
              <a:t> </a:t>
            </a:r>
            <a:r>
              <a:rPr lang="ru-RU" sz="2000" dirty="0" smtClean="0"/>
              <a:t>GC</a:t>
            </a:r>
            <a:endParaRPr lang="en-US" sz="2000" dirty="0" smtClean="0"/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ru-RU" sz="2000" dirty="0"/>
              <a:t>Эффективен на компьютерах с небольшим количеством (один/два) процессоров </a:t>
            </a:r>
            <a:endParaRPr lang="en-US" sz="2000" dirty="0" smtClean="0"/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ru-RU" sz="2000" dirty="0"/>
              <a:t>Эффективен на компьютерах с </a:t>
            </a:r>
            <a:r>
              <a:rPr lang="ru-RU" sz="2000" dirty="0" smtClean="0"/>
              <a:t>большим количество </a:t>
            </a:r>
            <a:r>
              <a:rPr lang="ru-RU" sz="2000" dirty="0"/>
              <a:t>виртуальных машин </a:t>
            </a:r>
            <a:r>
              <a:rPr lang="ru-RU" sz="2000" dirty="0" smtClean="0"/>
              <a:t>и </a:t>
            </a:r>
            <a:r>
              <a:rPr lang="ru-RU" sz="2000" dirty="0"/>
              <a:t>запущенных JVM больше чем доступных процессоров</a:t>
            </a:r>
            <a:endParaRPr lang="en-US" sz="2000" dirty="0"/>
          </a:p>
          <a:p>
            <a:pPr lvl="0"/>
            <a:endParaRPr lang="ru-RU" sz="2000" dirty="0"/>
          </a:p>
          <a:p>
            <a:pPr lvl="0"/>
            <a:r>
              <a:rPr lang="ru-RU" sz="2000" dirty="0" smtClean="0"/>
              <a:t>Используется </a:t>
            </a:r>
            <a:r>
              <a:rPr lang="ru-RU" sz="2000" dirty="0"/>
              <a:t>для приложений не требовательных  к длительным простоям вызванных сборкой </a:t>
            </a:r>
            <a:r>
              <a:rPr lang="ru-RU" sz="2000" dirty="0" smtClean="0"/>
              <a:t>мусора </a:t>
            </a:r>
            <a:r>
              <a:rPr lang="ru-RU" sz="2000" dirty="0"/>
              <a:t>(~ 2 сек) и работающих на компьютерах с небольшим количеством процессоров и памяти(клиентские компьютеры)</a:t>
            </a:r>
            <a:endParaRPr lang="ru-RU" sz="2000" dirty="0" smtClean="0"/>
          </a:p>
          <a:p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37637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460126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US" sz="2000" dirty="0"/>
              <a:t>Parallel GC</a:t>
            </a:r>
            <a:endParaRPr lang="ru-RU" sz="2000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222945" y="771550"/>
            <a:ext cx="866953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-XX:+</a:t>
            </a:r>
            <a:r>
              <a:rPr lang="en-US" sz="2400" b="1" dirty="0" err="1" smtClean="0"/>
              <a:t>UseSerialGC</a:t>
            </a:r>
            <a:endParaRPr lang="ru-RU" sz="2400" b="1" dirty="0" smtClean="0"/>
          </a:p>
          <a:p>
            <a:r>
              <a:rPr lang="ru-RU" sz="2400" dirty="0"/>
              <a:t>несколько потоков по сборке </a:t>
            </a:r>
            <a:r>
              <a:rPr lang="ru-RU" sz="2400" dirty="0" err="1" smtClean="0"/>
              <a:t>young</a:t>
            </a:r>
            <a:r>
              <a:rPr lang="ru-RU" sz="2400" dirty="0" smtClean="0"/>
              <a:t> памяти, </a:t>
            </a:r>
            <a:r>
              <a:rPr lang="ru-RU" sz="2400" dirty="0"/>
              <a:t>один поток для сборки </a:t>
            </a:r>
            <a:r>
              <a:rPr lang="ru-RU" sz="2400" dirty="0" err="1" smtClean="0"/>
              <a:t>old</a:t>
            </a:r>
            <a:r>
              <a:rPr lang="ru-RU" sz="2400" dirty="0" smtClean="0"/>
              <a:t> памяти</a:t>
            </a:r>
          </a:p>
          <a:p>
            <a:endParaRPr lang="ru-RU" sz="2400" b="1" dirty="0"/>
          </a:p>
          <a:p>
            <a:r>
              <a:rPr lang="ru-RU" sz="2400" b="1" dirty="0"/>
              <a:t>-XX:+</a:t>
            </a:r>
            <a:r>
              <a:rPr lang="ru-RU" sz="2400" b="1" dirty="0" err="1"/>
              <a:t>UseParallelOldGC</a:t>
            </a:r>
            <a:endParaRPr lang="ru-RU" sz="2400" b="1" dirty="0"/>
          </a:p>
          <a:p>
            <a:r>
              <a:rPr lang="ru-RU" sz="2400" dirty="0"/>
              <a:t>несколько потоков по сборке </a:t>
            </a:r>
            <a:r>
              <a:rPr lang="ru-RU" sz="2400" dirty="0" err="1"/>
              <a:t>young</a:t>
            </a:r>
            <a:r>
              <a:rPr lang="ru-RU" sz="2400" dirty="0"/>
              <a:t> </a:t>
            </a:r>
            <a:r>
              <a:rPr lang="ru-RU" sz="2400" dirty="0" smtClean="0"/>
              <a:t>и </a:t>
            </a:r>
            <a:r>
              <a:rPr lang="ru-RU" sz="2400" dirty="0" err="1"/>
              <a:t>old</a:t>
            </a:r>
            <a:r>
              <a:rPr lang="ru-RU" sz="2400" dirty="0"/>
              <a:t> </a:t>
            </a:r>
            <a:r>
              <a:rPr lang="ru-RU" sz="2400" dirty="0" smtClean="0"/>
              <a:t>памяти</a:t>
            </a:r>
          </a:p>
          <a:p>
            <a:endParaRPr lang="ru-RU" sz="2400" b="1" dirty="0" smtClean="0"/>
          </a:p>
          <a:p>
            <a:r>
              <a:rPr lang="en-US" sz="2400" dirty="0"/>
              <a:t>-</a:t>
            </a:r>
            <a:r>
              <a:rPr lang="en-US" sz="2400" dirty="0" err="1"/>
              <a:t>XX:ParallelGCThreads</a:t>
            </a:r>
            <a:r>
              <a:rPr lang="en-US" sz="2400" dirty="0"/>
              <a:t>=&lt;desired number&gt;</a:t>
            </a:r>
            <a:endParaRPr lang="ru-RU" sz="2400" dirty="0"/>
          </a:p>
          <a:p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56960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460126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US" sz="2000" dirty="0"/>
              <a:t>Parallel GC</a:t>
            </a:r>
            <a:endParaRPr lang="ru-RU" sz="2000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222945" y="771550"/>
            <a:ext cx="866953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 smtClean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400" dirty="0" smtClean="0"/>
              <a:t>Плюсы</a:t>
            </a:r>
            <a:r>
              <a:rPr lang="en-US" sz="2400" dirty="0" smtClean="0"/>
              <a:t>:</a:t>
            </a:r>
          </a:p>
          <a:p>
            <a:r>
              <a:rPr lang="en-US" sz="2400" dirty="0"/>
              <a:t>	</a:t>
            </a:r>
            <a:r>
              <a:rPr lang="ru-RU" sz="2400" dirty="0" smtClean="0"/>
              <a:t>Максимальная производительность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400" dirty="0" smtClean="0"/>
              <a:t>Минусы</a:t>
            </a:r>
            <a:r>
              <a:rPr lang="en-US" sz="2400" dirty="0" smtClean="0"/>
              <a:t>:</a:t>
            </a:r>
          </a:p>
          <a:p>
            <a:r>
              <a:rPr lang="en-US" sz="2400" dirty="0"/>
              <a:t>	</a:t>
            </a:r>
            <a:r>
              <a:rPr lang="ru-RU" sz="2400" dirty="0" smtClean="0"/>
              <a:t>Продолжительные </a:t>
            </a:r>
            <a:r>
              <a:rPr lang="ru-RU" sz="2400" dirty="0"/>
              <a:t>паузы</a:t>
            </a:r>
          </a:p>
          <a:p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51276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460126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ru-RU" sz="2000" dirty="0" err="1"/>
              <a:t>Concurrent</a:t>
            </a:r>
            <a:r>
              <a:rPr lang="ru-RU" sz="2000" dirty="0"/>
              <a:t> </a:t>
            </a:r>
            <a:r>
              <a:rPr lang="ru-RU" sz="2000" dirty="0" err="1"/>
              <a:t>Mark</a:t>
            </a:r>
            <a:r>
              <a:rPr lang="ru-RU" sz="2000" dirty="0"/>
              <a:t> </a:t>
            </a:r>
            <a:r>
              <a:rPr lang="ru-RU" sz="2000" dirty="0" err="1"/>
              <a:t>Sweep</a:t>
            </a:r>
            <a:r>
              <a:rPr lang="ru-RU" sz="2000" dirty="0"/>
              <a:t> (CMS)</a:t>
            </a:r>
          </a:p>
        </p:txBody>
      </p:sp>
      <p:sp>
        <p:nvSpPr>
          <p:cNvPr id="43" name="Прямоугольник 42"/>
          <p:cNvSpPr/>
          <p:nvPr/>
        </p:nvSpPr>
        <p:spPr>
          <a:xfrm>
            <a:off x="222945" y="771550"/>
            <a:ext cx="866953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-XX:+</a:t>
            </a:r>
            <a:r>
              <a:rPr lang="en-US" sz="2400" b="1" dirty="0" err="1"/>
              <a:t>UseConcMarkSweepGC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-</a:t>
            </a:r>
            <a:r>
              <a:rPr lang="en-US" sz="2400" dirty="0" err="1"/>
              <a:t>XX:ParallelCMSThreads</a:t>
            </a:r>
            <a:r>
              <a:rPr lang="en-US" sz="2400" dirty="0"/>
              <a:t>=&lt;n</a:t>
            </a:r>
            <a:r>
              <a:rPr lang="en-US" sz="2400" dirty="0" smtClean="0"/>
              <a:t>&gt;</a:t>
            </a:r>
            <a:endParaRPr lang="ru-RU" sz="2400" dirty="0" smtClean="0"/>
          </a:p>
          <a:p>
            <a:endParaRPr lang="ru-RU" sz="2400" dirty="0"/>
          </a:p>
          <a:p>
            <a:r>
              <a:rPr lang="ru-RU" sz="2400" dirty="0"/>
              <a:t>Несколько потоков по сборке </a:t>
            </a:r>
            <a:r>
              <a:rPr lang="ru-RU" sz="2400" dirty="0" smtClean="0"/>
              <a:t>мусора, сводит </a:t>
            </a:r>
            <a:r>
              <a:rPr lang="ru-RU" sz="2400" dirty="0"/>
              <a:t>к минимуму перерывы из-за сборки мусора</a:t>
            </a:r>
          </a:p>
          <a:p>
            <a:endParaRPr lang="ru-RU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400" dirty="0" smtClean="0"/>
              <a:t>Плюсы</a:t>
            </a:r>
            <a:r>
              <a:rPr lang="en-US" sz="2400" dirty="0" smtClean="0"/>
              <a:t>:</a:t>
            </a:r>
          </a:p>
          <a:p>
            <a:r>
              <a:rPr lang="en-US" sz="2400" dirty="0"/>
              <a:t>	</a:t>
            </a:r>
            <a:r>
              <a:rPr lang="ru-RU" sz="2400" dirty="0"/>
              <a:t> </a:t>
            </a:r>
            <a:r>
              <a:rPr lang="ru-RU" sz="2400" dirty="0" smtClean="0"/>
              <a:t>Предсказуемость, Короткие </a:t>
            </a:r>
            <a:r>
              <a:rPr lang="ru-RU" sz="2400" dirty="0"/>
              <a:t>паузы</a:t>
            </a:r>
            <a:endParaRPr lang="ru-RU" sz="2400" dirty="0" smtClean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400" dirty="0" smtClean="0"/>
              <a:t>Минусы</a:t>
            </a:r>
            <a:r>
              <a:rPr lang="en-US" sz="2400" dirty="0" smtClean="0"/>
              <a:t>:</a:t>
            </a:r>
          </a:p>
          <a:p>
            <a:r>
              <a:rPr lang="en-US" sz="2400" dirty="0"/>
              <a:t>	</a:t>
            </a:r>
            <a:r>
              <a:rPr lang="ru-RU" sz="2400" dirty="0"/>
              <a:t> Снижение </a:t>
            </a:r>
            <a:r>
              <a:rPr lang="ru-RU" sz="2400" dirty="0" smtClean="0"/>
              <a:t>производительности</a:t>
            </a:r>
            <a:endParaRPr lang="ru-RU" sz="2400" dirty="0"/>
          </a:p>
          <a:p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97535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460126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ru-RU" sz="2000" dirty="0"/>
              <a:t>G1</a:t>
            </a:r>
          </a:p>
        </p:txBody>
      </p:sp>
      <p:sp>
        <p:nvSpPr>
          <p:cNvPr id="43" name="Прямоугольник 42"/>
          <p:cNvSpPr/>
          <p:nvPr/>
        </p:nvSpPr>
        <p:spPr>
          <a:xfrm>
            <a:off x="222945" y="771550"/>
            <a:ext cx="866953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-XX:+</a:t>
            </a:r>
            <a:r>
              <a:rPr lang="ru-RU" sz="2400" b="1" dirty="0" smtClean="0"/>
              <a:t>UseG1GC</a:t>
            </a:r>
          </a:p>
          <a:p>
            <a:endParaRPr lang="ru-RU" sz="2400" b="1" dirty="0" smtClean="0"/>
          </a:p>
          <a:p>
            <a:r>
              <a:rPr lang="ru-RU" sz="2400" dirty="0"/>
              <a:t>Задаваемые цели на длительность и частоту пауз</a:t>
            </a:r>
            <a:endParaRPr lang="ru-RU" sz="2400" b="1" dirty="0"/>
          </a:p>
          <a:p>
            <a:r>
              <a:rPr lang="en-US" sz="2400" dirty="0"/>
              <a:t>-</a:t>
            </a:r>
            <a:r>
              <a:rPr lang="en-US" sz="2400" dirty="0" err="1"/>
              <a:t>XX:MaxGCPauseMillis</a:t>
            </a:r>
            <a:r>
              <a:rPr lang="en-US" sz="2400" dirty="0"/>
              <a:t>=&lt;</a:t>
            </a:r>
            <a:r>
              <a:rPr lang="en-US" sz="2400" dirty="0" err="1"/>
              <a:t>num</a:t>
            </a:r>
            <a:r>
              <a:rPr lang="en-US" sz="2400" dirty="0"/>
              <a:t>&gt;  </a:t>
            </a:r>
            <a:endParaRPr lang="ru-RU" sz="2400" dirty="0"/>
          </a:p>
          <a:p>
            <a:r>
              <a:rPr lang="en-US" sz="2400" dirty="0"/>
              <a:t>-</a:t>
            </a:r>
            <a:r>
              <a:rPr lang="en-US" sz="2400" dirty="0" err="1"/>
              <a:t>XX:GCPauseIntervalMillis</a:t>
            </a:r>
            <a:r>
              <a:rPr lang="en-US" sz="2400" dirty="0"/>
              <a:t>=&lt;</a:t>
            </a:r>
            <a:r>
              <a:rPr lang="en-US" sz="2400" dirty="0" err="1"/>
              <a:t>num</a:t>
            </a:r>
            <a:r>
              <a:rPr lang="en-US" sz="2400" dirty="0"/>
              <a:t>&gt;</a:t>
            </a:r>
            <a:endParaRPr lang="ru-RU" sz="2400" dirty="0"/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ru-RU" sz="2400" dirty="0" smtClean="0"/>
              <a:t>Сборка </a:t>
            </a:r>
            <a:r>
              <a:rPr lang="ru-RU" sz="2400" dirty="0"/>
              <a:t>мусора в фоновом </a:t>
            </a:r>
            <a:r>
              <a:rPr lang="ru-RU" sz="2400" dirty="0" smtClean="0"/>
              <a:t>режиме, сводит </a:t>
            </a:r>
            <a:r>
              <a:rPr lang="ru-RU" sz="2400" dirty="0"/>
              <a:t>к минимуму перерывы из-за сборки </a:t>
            </a:r>
            <a:r>
              <a:rPr lang="ru-RU" sz="2400" dirty="0" smtClean="0"/>
              <a:t>мусора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9552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460126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ru-RU" sz="2000" dirty="0"/>
              <a:t>G1</a:t>
            </a:r>
          </a:p>
        </p:txBody>
      </p:sp>
      <p:sp>
        <p:nvSpPr>
          <p:cNvPr id="43" name="Прямоугольник 42"/>
          <p:cNvSpPr/>
          <p:nvPr/>
        </p:nvSpPr>
        <p:spPr>
          <a:xfrm>
            <a:off x="222945" y="771550"/>
            <a:ext cx="866953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400" dirty="0" smtClean="0"/>
              <a:t>Плюсы</a:t>
            </a:r>
            <a:r>
              <a:rPr lang="en-US" sz="2400" dirty="0" smtClean="0"/>
              <a:t>:</a:t>
            </a:r>
          </a:p>
          <a:p>
            <a:r>
              <a:rPr lang="en-US" sz="2400" dirty="0"/>
              <a:t>	</a:t>
            </a:r>
            <a:r>
              <a:rPr lang="ru-RU" sz="2400" dirty="0" smtClean="0"/>
              <a:t>Предсказуемость, короткие паузы</a:t>
            </a:r>
          </a:p>
          <a:p>
            <a:r>
              <a:rPr lang="ru-RU" sz="2400" dirty="0" smtClean="0"/>
              <a:t>	Подходит </a:t>
            </a:r>
            <a:r>
              <a:rPr lang="ru-RU" sz="2400" dirty="0"/>
              <a:t>когда выделено очень много памяти (</a:t>
            </a:r>
            <a:r>
              <a:rPr lang="ru-RU" sz="2400" dirty="0" err="1"/>
              <a:t>heap</a:t>
            </a:r>
            <a:r>
              <a:rPr lang="ru-RU" sz="2400" dirty="0"/>
              <a:t>)</a:t>
            </a:r>
            <a:r>
              <a:rPr lang="ru-RU" sz="2400" dirty="0" smtClean="0"/>
              <a:t> 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400" dirty="0" smtClean="0"/>
              <a:t>Минусы</a:t>
            </a:r>
            <a:r>
              <a:rPr lang="en-US" sz="2400" dirty="0" smtClean="0"/>
              <a:t>:</a:t>
            </a:r>
          </a:p>
          <a:p>
            <a:r>
              <a:rPr lang="en-US" sz="2400" dirty="0"/>
              <a:t>	</a:t>
            </a:r>
            <a:r>
              <a:rPr lang="ru-RU" sz="2400" dirty="0"/>
              <a:t> Снижение </a:t>
            </a:r>
            <a:r>
              <a:rPr lang="ru-RU" sz="2400" dirty="0" smtClean="0"/>
              <a:t>производительности</a:t>
            </a:r>
            <a:endParaRPr lang="ru-RU" sz="2400" dirty="0"/>
          </a:p>
          <a:p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41720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460126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ru-RU" sz="2000" dirty="0"/>
              <a:t>G1</a:t>
            </a:r>
          </a:p>
        </p:txBody>
      </p:sp>
      <p:sp>
        <p:nvSpPr>
          <p:cNvPr id="43" name="Прямоугольник 42"/>
          <p:cNvSpPr/>
          <p:nvPr/>
        </p:nvSpPr>
        <p:spPr>
          <a:xfrm>
            <a:off x="222945" y="771550"/>
            <a:ext cx="866953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G1 </a:t>
            </a:r>
            <a:r>
              <a:rPr lang="ru-RU" sz="2400" dirty="0"/>
              <a:t>рекомендуется</a:t>
            </a:r>
            <a:r>
              <a:rPr lang="ru-RU" sz="2400" dirty="0" smtClean="0"/>
              <a:t>, если </a:t>
            </a:r>
            <a:r>
              <a:rPr lang="ru-RU" sz="2400" dirty="0"/>
              <a:t>(не обязательно </a:t>
            </a:r>
            <a:r>
              <a:rPr lang="ru-RU" sz="2400" dirty="0" smtClean="0"/>
              <a:t>все)</a:t>
            </a:r>
            <a:r>
              <a:rPr lang="en-US" sz="2400" dirty="0" smtClean="0"/>
              <a:t>:</a:t>
            </a:r>
            <a:endParaRPr lang="ru-RU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400" dirty="0" smtClean="0"/>
              <a:t>Нужна </a:t>
            </a:r>
            <a:r>
              <a:rPr lang="ru-RU" sz="2400" dirty="0"/>
              <a:t>хорошая производительность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400" dirty="0" smtClean="0"/>
              <a:t>Продолжительность </a:t>
            </a:r>
            <a:r>
              <a:rPr lang="ru-RU" sz="2400" dirty="0"/>
              <a:t>пауз (&lt;0.5-1s)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400" dirty="0" smtClean="0"/>
              <a:t>Минимальная </a:t>
            </a:r>
            <a:r>
              <a:rPr lang="ru-RU" sz="2400" dirty="0"/>
              <a:t>настройка </a:t>
            </a:r>
            <a:r>
              <a:rPr lang="ru-RU" sz="2400" dirty="0" smtClean="0"/>
              <a:t> </a:t>
            </a:r>
            <a:endParaRPr lang="ru-RU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400" dirty="0" smtClean="0"/>
              <a:t>Размер </a:t>
            </a:r>
            <a:r>
              <a:rPr lang="ru-RU" sz="2400" dirty="0"/>
              <a:t>«кучи» &gt;5Gb 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400" dirty="0" smtClean="0"/>
              <a:t>Занятость </a:t>
            </a:r>
            <a:r>
              <a:rPr lang="ru-RU" sz="2400" dirty="0"/>
              <a:t>«кучи» &gt;50%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400" dirty="0" smtClean="0"/>
              <a:t>Скорость </a:t>
            </a:r>
            <a:r>
              <a:rPr lang="ru-RU" sz="2400" dirty="0"/>
              <a:t>создания объектов серьезно варьируется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400" dirty="0" smtClean="0"/>
              <a:t>Фрагментация </a:t>
            </a:r>
            <a:r>
              <a:rPr lang="ru-RU" sz="2400" dirty="0"/>
              <a:t>«кучи»</a:t>
            </a:r>
          </a:p>
        </p:txBody>
      </p:sp>
    </p:spTree>
    <p:extLst>
      <p:ext uri="{BB962C8B-B14F-4D97-AF65-F5344CB8AC3E}">
        <p14:creationId xmlns:p14="http://schemas.microsoft.com/office/powerpoint/2010/main" val="98337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460126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ru-RU" sz="2000" dirty="0"/>
              <a:t>G1</a:t>
            </a:r>
          </a:p>
        </p:txBody>
      </p:sp>
      <p:sp>
        <p:nvSpPr>
          <p:cNvPr id="43" name="Прямоугольник 42"/>
          <p:cNvSpPr/>
          <p:nvPr/>
        </p:nvSpPr>
        <p:spPr>
          <a:xfrm>
            <a:off x="222945" y="771550"/>
            <a:ext cx="86695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/>
          </a:p>
          <a:p>
            <a:r>
              <a:rPr lang="ru-RU" sz="2400" dirty="0"/>
              <a:t>G1 и CMS -  </a:t>
            </a:r>
            <a:r>
              <a:rPr lang="ru-RU" sz="2400" b="1" dirty="0"/>
              <a:t>НЕ</a:t>
            </a:r>
            <a:r>
              <a:rPr lang="ru-RU" sz="2400" dirty="0"/>
              <a:t> рекомендуется, если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400" dirty="0"/>
              <a:t>	</a:t>
            </a:r>
            <a:r>
              <a:rPr lang="ru-RU" sz="2400" dirty="0" smtClean="0"/>
              <a:t>Приложение </a:t>
            </a:r>
            <a:r>
              <a:rPr lang="ru-RU" sz="2400" dirty="0"/>
              <a:t>уже работает надежно без серьезных проблем с производительностью “</a:t>
            </a:r>
            <a:r>
              <a:rPr lang="ru-RU" sz="2400" dirty="0" err="1"/>
              <a:t>If</a:t>
            </a:r>
            <a:r>
              <a:rPr lang="ru-RU" sz="2400" dirty="0"/>
              <a:t> </a:t>
            </a:r>
            <a:r>
              <a:rPr lang="ru-RU" sz="2400" dirty="0" err="1"/>
              <a:t>it</a:t>
            </a:r>
            <a:r>
              <a:rPr lang="ru-RU" sz="2400" dirty="0"/>
              <a:t> </a:t>
            </a:r>
            <a:r>
              <a:rPr lang="ru-RU" sz="2400" dirty="0" err="1"/>
              <a:t>isnt</a:t>
            </a:r>
            <a:r>
              <a:rPr lang="ru-RU" sz="2400" dirty="0"/>
              <a:t> </a:t>
            </a:r>
            <a:r>
              <a:rPr lang="ru-RU" sz="2400" dirty="0" err="1"/>
              <a:t>broken</a:t>
            </a:r>
            <a:r>
              <a:rPr lang="ru-RU" sz="2400" dirty="0"/>
              <a:t>, </a:t>
            </a:r>
            <a:r>
              <a:rPr lang="ru-RU" sz="2400" dirty="0" err="1"/>
              <a:t>dont</a:t>
            </a:r>
            <a:r>
              <a:rPr lang="ru-RU" sz="2400" dirty="0"/>
              <a:t> </a:t>
            </a:r>
            <a:r>
              <a:rPr lang="ru-RU" sz="2400" dirty="0" err="1"/>
              <a:t>fix</a:t>
            </a:r>
            <a:r>
              <a:rPr lang="ru-RU" sz="2400" dirty="0"/>
              <a:t> </a:t>
            </a:r>
            <a:r>
              <a:rPr lang="ru-RU" sz="2400" dirty="0" err="1"/>
              <a:t>it</a:t>
            </a:r>
            <a:r>
              <a:rPr lang="ru-RU" sz="2400" dirty="0"/>
              <a:t>!”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400" dirty="0"/>
              <a:t>	</a:t>
            </a:r>
            <a:r>
              <a:rPr lang="ru-RU" sz="2400" dirty="0" smtClean="0"/>
              <a:t>Требуется </a:t>
            </a:r>
            <a:r>
              <a:rPr lang="ru-RU" sz="2400" dirty="0"/>
              <a:t>максимально возможная производительность</a:t>
            </a:r>
          </a:p>
        </p:txBody>
      </p:sp>
    </p:spTree>
    <p:extLst>
      <p:ext uri="{BB962C8B-B14F-4D97-AF65-F5344CB8AC3E}">
        <p14:creationId xmlns:p14="http://schemas.microsoft.com/office/powerpoint/2010/main" val="97322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460126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ru-RU" sz="2000" dirty="0" smtClean="0"/>
              <a:t>ИТОГО</a:t>
            </a:r>
            <a:endParaRPr lang="ru-RU" sz="2000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222945" y="771550"/>
            <a:ext cx="866953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400" dirty="0" err="1" smtClean="0"/>
              <a:t>SerialGC</a:t>
            </a:r>
            <a:r>
              <a:rPr lang="ru-RU" sz="2400" dirty="0" smtClean="0"/>
              <a:t> </a:t>
            </a:r>
            <a:r>
              <a:rPr lang="ru-RU" sz="2400" dirty="0"/>
              <a:t>– последовательная сборка молодого и старого </a:t>
            </a:r>
            <a:r>
              <a:rPr lang="ru-RU" sz="2400" dirty="0" smtClean="0"/>
              <a:t>поколений</a:t>
            </a:r>
            <a:endParaRPr lang="ru-RU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400" dirty="0" err="1"/>
              <a:t>ParallelGC</a:t>
            </a:r>
            <a:r>
              <a:rPr lang="ru-RU" sz="2400" dirty="0"/>
              <a:t> – </a:t>
            </a:r>
            <a:r>
              <a:rPr lang="ru-RU" sz="2400" dirty="0" smtClean="0"/>
              <a:t>максимальная производительность,  </a:t>
            </a:r>
            <a:r>
              <a:rPr lang="ru-RU" sz="2400" dirty="0"/>
              <a:t>параллельная сборка молодого и старого </a:t>
            </a:r>
            <a:r>
              <a:rPr lang="ru-RU" sz="2400" dirty="0" smtClean="0"/>
              <a:t>поколений</a:t>
            </a:r>
            <a:endParaRPr lang="ru-RU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400" dirty="0"/>
              <a:t>CMS – </a:t>
            </a:r>
            <a:r>
              <a:rPr lang="ru-RU" sz="2400" dirty="0" smtClean="0"/>
              <a:t>предсказуемость</a:t>
            </a:r>
            <a:r>
              <a:rPr lang="en-US" sz="2400" dirty="0" smtClean="0"/>
              <a:t>,</a:t>
            </a:r>
            <a:r>
              <a:rPr lang="ru-RU" sz="2400" dirty="0" smtClean="0"/>
              <a:t> </a:t>
            </a:r>
            <a:r>
              <a:rPr lang="ru-RU" sz="2400" dirty="0"/>
              <a:t>по возможности, сборка мусора в фоновом </a:t>
            </a:r>
            <a:r>
              <a:rPr lang="ru-RU" sz="2400" dirty="0" smtClean="0"/>
              <a:t>режиме</a:t>
            </a:r>
            <a:endParaRPr lang="ru-RU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400" dirty="0"/>
              <a:t>G1 – предсказуемость, сборка мусора в фоновом режиме, слабо подвержен фрагментации</a:t>
            </a:r>
          </a:p>
        </p:txBody>
      </p:sp>
    </p:spTree>
    <p:extLst>
      <p:ext uri="{BB962C8B-B14F-4D97-AF65-F5344CB8AC3E}">
        <p14:creationId xmlns:p14="http://schemas.microsoft.com/office/powerpoint/2010/main" val="167429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/>
              <a:t>Динамическая компиляция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915566"/>
            <a:ext cx="8640959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sz="2400" dirty="0" smtClean="0"/>
              <a:t>Плюсы</a:t>
            </a:r>
            <a:endParaRPr lang="en-US" sz="2400" dirty="0" smtClean="0"/>
          </a:p>
          <a:p>
            <a:r>
              <a:rPr lang="en-US" dirty="0"/>
              <a:t>	</a:t>
            </a:r>
            <a:r>
              <a:rPr lang="ru-RU" sz="2000" dirty="0" smtClean="0"/>
              <a:t>используются </a:t>
            </a:r>
            <a:r>
              <a:rPr lang="ru-RU" sz="2000" dirty="0"/>
              <a:t>агрессивные оптимистичные оптимизаций за счет широкого использования информации </a:t>
            </a:r>
            <a:r>
              <a:rPr lang="ru-RU" sz="2000" dirty="0" smtClean="0"/>
              <a:t>профилирования (</a:t>
            </a:r>
            <a:r>
              <a:rPr lang="ru-RU" sz="2000" dirty="0"/>
              <a:t>сбор характеристик работы </a:t>
            </a:r>
            <a:r>
              <a:rPr lang="ru-RU" sz="2000" dirty="0" smtClean="0"/>
              <a:t>программы) </a:t>
            </a:r>
          </a:p>
          <a:p>
            <a:r>
              <a:rPr lang="ru-RU" sz="2000" dirty="0"/>
              <a:t>	</a:t>
            </a:r>
            <a:r>
              <a:rPr lang="ru-RU" sz="2000" dirty="0" smtClean="0"/>
              <a:t>оптимизация с учетом особенностей конкретной платформы(железа) на которой выполняется программа</a:t>
            </a:r>
          </a:p>
          <a:p>
            <a:endParaRPr lang="ru-RU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sz="2400" dirty="0" smtClean="0"/>
              <a:t>Минусы</a:t>
            </a:r>
            <a:endParaRPr lang="ru-RU" sz="2400" dirty="0"/>
          </a:p>
          <a:p>
            <a:r>
              <a:rPr lang="ru-RU" dirty="0" smtClean="0"/>
              <a:t>	</a:t>
            </a:r>
            <a:r>
              <a:rPr lang="ru-RU" sz="2000" dirty="0" smtClean="0"/>
              <a:t>во время выполнения программы часть вычислительных ресурсов системы необходимо потратить на компиляцию</a:t>
            </a:r>
          </a:p>
          <a:p>
            <a:r>
              <a:rPr lang="ru-RU" sz="2000" dirty="0"/>
              <a:t>	</a:t>
            </a:r>
            <a:r>
              <a:rPr lang="ru-RU" sz="2000" dirty="0" smtClean="0"/>
              <a:t>задержки при старте программы</a:t>
            </a:r>
          </a:p>
          <a:p>
            <a:r>
              <a:rPr lang="ru-RU" sz="2000" dirty="0"/>
              <a:t>	</a:t>
            </a:r>
            <a:r>
              <a:rPr lang="ru-RU" sz="2000" dirty="0" smtClean="0"/>
              <a:t>пиковая </a:t>
            </a:r>
            <a:r>
              <a:rPr lang="ru-RU" sz="2000" dirty="0"/>
              <a:t>производительность может </a:t>
            </a:r>
            <a:r>
              <a:rPr lang="ru-RU" sz="2000" dirty="0" smtClean="0"/>
              <a:t>быть ниже (в некоторых ситуациях)</a:t>
            </a:r>
          </a:p>
          <a:p>
            <a:r>
              <a:rPr lang="ru-RU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2926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460126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ru-RU" sz="2000" dirty="0" smtClean="0"/>
              <a:t>Как выбирать </a:t>
            </a:r>
            <a:r>
              <a:rPr lang="en-US" sz="2000" dirty="0" smtClean="0"/>
              <a:t>GC</a:t>
            </a:r>
            <a:r>
              <a:rPr lang="ru-RU" sz="2000" dirty="0" smtClean="0"/>
              <a:t>?</a:t>
            </a:r>
            <a:endParaRPr lang="ru-RU" sz="2000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222945" y="771550"/>
            <a:ext cx="86695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1) </a:t>
            </a:r>
            <a:r>
              <a:rPr lang="ru-RU" sz="2400" b="1" dirty="0" err="1" smtClean="0"/>
              <a:t>ParallelGC</a:t>
            </a:r>
            <a:endParaRPr lang="ru-RU" sz="2400" b="1" dirty="0"/>
          </a:p>
        </p:txBody>
      </p:sp>
      <p:sp>
        <p:nvSpPr>
          <p:cNvPr id="8" name="Стрелка вниз 7"/>
          <p:cNvSpPr/>
          <p:nvPr/>
        </p:nvSpPr>
        <p:spPr>
          <a:xfrm>
            <a:off x="879009" y="1233215"/>
            <a:ext cx="360040" cy="9064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253071" y="1419622"/>
            <a:ext cx="2315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Паузы не устраивают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323528" y="2202418"/>
            <a:ext cx="10599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2) </a:t>
            </a:r>
            <a:r>
              <a:rPr lang="ru-RU" sz="2400" dirty="0" smtClean="0"/>
              <a:t>   </a:t>
            </a:r>
            <a:r>
              <a:rPr lang="ru-RU" sz="2400" b="1" dirty="0" smtClean="0"/>
              <a:t>G1</a:t>
            </a:r>
            <a:endParaRPr lang="ru-RU" sz="2400" dirty="0"/>
          </a:p>
        </p:txBody>
      </p:sp>
      <p:sp>
        <p:nvSpPr>
          <p:cNvPr id="12" name="Стрелка вниз 11"/>
          <p:cNvSpPr/>
          <p:nvPr/>
        </p:nvSpPr>
        <p:spPr>
          <a:xfrm>
            <a:off x="893031" y="2664083"/>
            <a:ext cx="360040" cy="9064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403648" y="2829056"/>
            <a:ext cx="4346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Паузы все еще не устраивают, </a:t>
            </a:r>
            <a:r>
              <a:rPr lang="en-US" dirty="0" smtClean="0"/>
              <a:t>Heap &lt; 5Gb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94541" y="3539212"/>
            <a:ext cx="21612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3) </a:t>
            </a:r>
            <a:r>
              <a:rPr lang="ru-RU" sz="2400" b="1" dirty="0"/>
              <a:t>CMS</a:t>
            </a:r>
          </a:p>
        </p:txBody>
      </p:sp>
    </p:spTree>
    <p:extLst>
      <p:ext uri="{BB962C8B-B14F-4D97-AF65-F5344CB8AC3E}">
        <p14:creationId xmlns:p14="http://schemas.microsoft.com/office/powerpoint/2010/main" val="165012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498880" cy="323165"/>
          </a:xfrm>
        </p:spPr>
        <p:txBody>
          <a:bodyPr/>
          <a:lstStyle/>
          <a:p>
            <a:r>
              <a:rPr lang="ru-RU" dirty="0" smtClean="0"/>
              <a:t>Материалы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07504" y="987574"/>
            <a:ext cx="864096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JIT</a:t>
            </a:r>
            <a:endParaRPr lang="en-US" dirty="0"/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jeeconf.com/archive/jeeconf-2013/materials/jit-compiler</a:t>
            </a:r>
            <a:endParaRPr lang="ru-RU" dirty="0" smtClean="0"/>
          </a:p>
          <a:p>
            <a:endParaRPr lang="ru-RU" sz="2000" dirty="0"/>
          </a:p>
          <a:p>
            <a:endParaRPr lang="ru-RU" sz="2000" dirty="0" smtClean="0"/>
          </a:p>
          <a:p>
            <a:r>
              <a:rPr lang="en-US" sz="2000" dirty="0"/>
              <a:t>GC</a:t>
            </a:r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www.oracle.com/webfolder/technetwork/tutorials/obe/java/gc01/index.html</a:t>
            </a:r>
            <a:endParaRPr lang="ru-RU" dirty="0" smtClean="0"/>
          </a:p>
          <a:p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://ggenikus.github.io/blog/2014/05/04/gc</a:t>
            </a:r>
            <a:r>
              <a:rPr lang="en-US" dirty="0" smtClean="0">
                <a:hlinkClick r:id="rId4"/>
              </a:rPr>
              <a:t>/</a:t>
            </a:r>
            <a:endParaRPr lang="ru-RU" dirty="0" smtClean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56908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динамическая</a:t>
            </a:r>
            <a:r>
              <a:rPr lang="en-US" dirty="0" smtClean="0"/>
              <a:t> </a:t>
            </a:r>
            <a:r>
              <a:rPr lang="ru-RU" dirty="0" smtClean="0"/>
              <a:t>компиляция в </a:t>
            </a:r>
            <a:r>
              <a:rPr lang="en-US" dirty="0" smtClean="0"/>
              <a:t>JAVA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51520" y="915566"/>
            <a:ext cx="864096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JIT </a:t>
            </a:r>
            <a:r>
              <a:rPr lang="ru-RU" sz="2400" dirty="0" smtClean="0"/>
              <a:t>компиляция в </a:t>
            </a:r>
            <a:r>
              <a:rPr lang="en-US" sz="2400" dirty="0" smtClean="0"/>
              <a:t>Java</a:t>
            </a:r>
            <a:r>
              <a:rPr lang="ru-RU" sz="2400" dirty="0" smtClean="0"/>
              <a:t> может быть выполнена</a:t>
            </a:r>
            <a:r>
              <a:rPr lang="en-US" sz="2400" dirty="0" smtClean="0"/>
              <a:t>:</a:t>
            </a:r>
            <a:endParaRPr lang="ru-RU" sz="2400" dirty="0" smtClean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400" dirty="0"/>
              <a:t>	</a:t>
            </a:r>
            <a:r>
              <a:rPr lang="ru-RU" sz="2400" dirty="0" smtClean="0"/>
              <a:t>непосредственно перед выполнением кода программы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400" dirty="0"/>
              <a:t>	</a:t>
            </a:r>
            <a:r>
              <a:rPr lang="ru-RU" sz="2400" dirty="0" smtClean="0"/>
              <a:t>когда </a:t>
            </a:r>
            <a:r>
              <a:rPr lang="en-US" sz="2400" dirty="0" smtClean="0"/>
              <a:t>JVM</a:t>
            </a:r>
            <a:r>
              <a:rPr lang="ru-RU" sz="2400" dirty="0" smtClean="0"/>
              <a:t> решит</a:t>
            </a:r>
            <a:r>
              <a:rPr lang="en-US" sz="2400" dirty="0" smtClean="0"/>
              <a:t> </a:t>
            </a:r>
            <a:r>
              <a:rPr lang="ru-RU" sz="2400" dirty="0" smtClean="0"/>
              <a:t>что это нужно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400" dirty="0"/>
              <a:t>	</a:t>
            </a:r>
            <a:r>
              <a:rPr lang="ru-RU" sz="2400" dirty="0" smtClean="0"/>
              <a:t>в некоторых случаях никогда</a:t>
            </a:r>
            <a:endParaRPr lang="en-US" sz="2200" dirty="0" smtClean="0"/>
          </a:p>
          <a:p>
            <a:endParaRPr lang="ru-RU" sz="2200" dirty="0" smtClean="0"/>
          </a:p>
        </p:txBody>
      </p:sp>
    </p:spTree>
    <p:extLst>
      <p:ext uri="{BB962C8B-B14F-4D97-AF65-F5344CB8AC3E}">
        <p14:creationId xmlns:p14="http://schemas.microsoft.com/office/powerpoint/2010/main" val="327676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Жизненный цикл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51520" y="915566"/>
            <a:ext cx="864096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200" dirty="0"/>
          </a:p>
          <a:p>
            <a:r>
              <a:rPr lang="ru-RU" sz="2200" dirty="0" smtClean="0"/>
              <a:t>Интерпретатор -</a:t>
            </a:r>
            <a:r>
              <a:rPr lang="en-US" sz="2200" dirty="0" smtClean="0"/>
              <a:t>&gt; </a:t>
            </a:r>
            <a:r>
              <a:rPr lang="ru-RU" sz="2200" dirty="0" smtClean="0"/>
              <a:t>Профилирование программы -</a:t>
            </a:r>
            <a:r>
              <a:rPr lang="en-US" sz="2200" dirty="0" smtClean="0"/>
              <a:t>&gt;</a:t>
            </a:r>
            <a:r>
              <a:rPr lang="ru-RU" sz="2200" dirty="0" smtClean="0"/>
              <a:t> Динамическая компиляция -</a:t>
            </a:r>
            <a:r>
              <a:rPr lang="en-US" sz="2200" dirty="0" smtClean="0"/>
              <a:t>&gt; </a:t>
            </a:r>
            <a:r>
              <a:rPr lang="ru-RU" sz="2200" dirty="0" err="1" smtClean="0"/>
              <a:t>Деоптимизация</a:t>
            </a:r>
            <a:endParaRPr lang="ru-RU" sz="22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23528" y="2715766"/>
            <a:ext cx="7992888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dirty="0" smtClean="0"/>
              <a:t>Динамическая компиляция выполняется асинхронно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dirty="0" smtClean="0"/>
              <a:t>Замена кода на оптимизированный происходит </a:t>
            </a:r>
            <a:r>
              <a:rPr lang="en-US" dirty="0" smtClean="0"/>
              <a:t>“</a:t>
            </a:r>
            <a:r>
              <a:rPr lang="ru-RU" dirty="0" smtClean="0"/>
              <a:t>на лету</a:t>
            </a:r>
            <a:r>
              <a:rPr lang="en-US" dirty="0" smtClean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908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ОПТИМИЗАЦИЯ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51520" y="915566"/>
            <a:ext cx="864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200" dirty="0"/>
          </a:p>
          <a:p>
            <a:pPr algn="ctr"/>
            <a:r>
              <a:rPr lang="ru-RU" sz="3200" dirty="0" smtClean="0"/>
              <a:t>Способы оптимизации</a:t>
            </a:r>
          </a:p>
        </p:txBody>
      </p:sp>
    </p:spTree>
    <p:extLst>
      <p:ext uri="{BB962C8B-B14F-4D97-AF65-F5344CB8AC3E}">
        <p14:creationId xmlns:p14="http://schemas.microsoft.com/office/powerpoint/2010/main" val="206205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4635</TotalTime>
  <Words>1184</Words>
  <Application>Microsoft Office PowerPoint</Application>
  <PresentationFormat>Экран (16:9)</PresentationFormat>
  <Paragraphs>311</Paragraphs>
  <Slides>61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61</vt:i4>
      </vt:variant>
    </vt:vector>
  </HeadingPairs>
  <TitlesOfParts>
    <vt:vector size="62" baseType="lpstr">
      <vt:lpstr>1_Специальное оформление</vt:lpstr>
      <vt:lpstr>JIT компиляция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Garbage Collector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Ерусалимская Алина Витальевна</dc:creator>
  <cp:lastModifiedBy>Махно Андрей Юрьевич</cp:lastModifiedBy>
  <cp:revision>245</cp:revision>
  <dcterms:created xsi:type="dcterms:W3CDTF">2014-01-14T11:27:58Z</dcterms:created>
  <dcterms:modified xsi:type="dcterms:W3CDTF">2016-09-02T03:58:12Z</dcterms:modified>
</cp:coreProperties>
</file>