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7" r:id="rId1"/>
  </p:sldMasterIdLst>
  <p:notesMasterIdLst>
    <p:notesMasterId r:id="rId52"/>
  </p:notesMasterIdLst>
  <p:handoutMasterIdLst>
    <p:handoutMasterId r:id="rId53"/>
  </p:handoutMasterIdLst>
  <p:sldIdLst>
    <p:sldId id="265" r:id="rId2"/>
    <p:sldId id="267" r:id="rId3"/>
    <p:sldId id="268" r:id="rId4"/>
    <p:sldId id="269" r:id="rId5"/>
    <p:sldId id="270" r:id="rId6"/>
    <p:sldId id="271" r:id="rId7"/>
    <p:sldId id="326" r:id="rId8"/>
    <p:sldId id="327" r:id="rId9"/>
    <p:sldId id="272" r:id="rId10"/>
    <p:sldId id="284" r:id="rId11"/>
    <p:sldId id="320" r:id="rId12"/>
    <p:sldId id="285" r:id="rId13"/>
    <p:sldId id="322" r:id="rId14"/>
    <p:sldId id="323" r:id="rId15"/>
    <p:sldId id="321" r:id="rId16"/>
    <p:sldId id="287" r:id="rId17"/>
    <p:sldId id="334" r:id="rId18"/>
    <p:sldId id="286" r:id="rId19"/>
    <p:sldId id="288" r:id="rId20"/>
    <p:sldId id="341" r:id="rId21"/>
    <p:sldId id="289" r:id="rId22"/>
    <p:sldId id="328" r:id="rId23"/>
    <p:sldId id="329" r:id="rId24"/>
    <p:sldId id="330" r:id="rId25"/>
    <p:sldId id="331" r:id="rId26"/>
    <p:sldId id="332" r:id="rId27"/>
    <p:sldId id="295" r:id="rId28"/>
    <p:sldId id="335" r:id="rId29"/>
    <p:sldId id="333" r:id="rId30"/>
    <p:sldId id="336" r:id="rId31"/>
    <p:sldId id="296" r:id="rId32"/>
    <p:sldId id="339" r:id="rId33"/>
    <p:sldId id="297" r:id="rId34"/>
    <p:sldId id="299" r:id="rId35"/>
    <p:sldId id="303" r:id="rId36"/>
    <p:sldId id="304" r:id="rId37"/>
    <p:sldId id="308" r:id="rId38"/>
    <p:sldId id="305" r:id="rId39"/>
    <p:sldId id="306" r:id="rId40"/>
    <p:sldId id="310" r:id="rId41"/>
    <p:sldId id="309" r:id="rId42"/>
    <p:sldId id="311" r:id="rId43"/>
    <p:sldId id="337" r:id="rId44"/>
    <p:sldId id="312" r:id="rId45"/>
    <p:sldId id="338" r:id="rId46"/>
    <p:sldId id="313" r:id="rId47"/>
    <p:sldId id="314" r:id="rId48"/>
    <p:sldId id="315" r:id="rId49"/>
    <p:sldId id="294" r:id="rId50"/>
    <p:sldId id="340" r:id="rId5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1AD3A"/>
    <a:srgbClr val="00703C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86331" autoAdjust="0"/>
  </p:normalViewPr>
  <p:slideViewPr>
    <p:cSldViewPr>
      <p:cViewPr>
        <p:scale>
          <a:sx n="75" d="100"/>
          <a:sy n="75" d="100"/>
        </p:scale>
        <p:origin x="-2034" y="-588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05.09.2016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05.09.2016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r>
              <a:rPr lang="en-US" baseline="0" dirty="0" smtClean="0"/>
              <a:t> </a:t>
            </a:r>
            <a:r>
              <a:rPr lang="ru-RU" baseline="0" dirty="0" smtClean="0"/>
              <a:t>наследуется от </a:t>
            </a:r>
            <a:r>
              <a:rPr lang="ru-RU" baseline="0" dirty="0" err="1" smtClean="0"/>
              <a:t>хештаблицы</a:t>
            </a:r>
            <a:r>
              <a:rPr lang="ru-RU" baseline="0" dirty="0" smtClean="0"/>
              <a:t> чтобы </a:t>
            </a:r>
            <a:r>
              <a:rPr lang="ru-RU" baseline="0" dirty="0" err="1" smtClean="0"/>
              <a:t>переиспользовать</a:t>
            </a:r>
            <a:r>
              <a:rPr lang="ru-RU" baseline="0" dirty="0" smtClean="0"/>
              <a:t> некоторые его методы, но логически </a:t>
            </a:r>
            <a:r>
              <a:rPr lang="en-US" baseline="0" dirty="0" smtClean="0"/>
              <a:t>property </a:t>
            </a:r>
            <a:r>
              <a:rPr lang="ru-RU" baseline="0" dirty="0" smtClean="0"/>
              <a:t>это не </a:t>
            </a:r>
            <a:r>
              <a:rPr lang="ru-RU" baseline="0" dirty="0" err="1" smtClean="0"/>
              <a:t>Хештаблица</a:t>
            </a:r>
            <a:r>
              <a:rPr lang="ru-RU" baseline="0" dirty="0" smtClean="0"/>
              <a:t>. </a:t>
            </a:r>
            <a:r>
              <a:rPr lang="en-US" baseline="0" dirty="0" smtClean="0"/>
              <a:t>Properties </a:t>
            </a:r>
            <a:r>
              <a:rPr lang="ru-RU" baseline="0" dirty="0" smtClean="0"/>
              <a:t>могут содержать внутри </a:t>
            </a:r>
            <a:r>
              <a:rPr lang="ru-RU" baseline="0" dirty="0" err="1" smtClean="0"/>
              <a:t>хештаблицу</a:t>
            </a:r>
            <a:r>
              <a:rPr lang="ru-RU" baseline="0" dirty="0" smtClean="0"/>
              <a:t>, это детали реализации. </a:t>
            </a:r>
            <a:r>
              <a:rPr lang="ru-RU" baseline="0" dirty="0" err="1" smtClean="0"/>
              <a:t>Сейчай</a:t>
            </a:r>
            <a:r>
              <a:rPr lang="ru-RU" baseline="0" dirty="0" smtClean="0"/>
              <a:t>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 </a:t>
            </a:r>
            <a:r>
              <a:rPr lang="ru-RU" baseline="0" dirty="0" smtClean="0"/>
              <a:t>не рекомендован к использованию, но </a:t>
            </a:r>
            <a:r>
              <a:rPr lang="en-US" baseline="0" dirty="0" smtClean="0"/>
              <a:t>property </a:t>
            </a:r>
            <a:r>
              <a:rPr lang="ru-RU" baseline="0" dirty="0" smtClean="0"/>
              <a:t>теперь всегда должен быть с ним связан из-з обратной совместимости.</a:t>
            </a:r>
          </a:p>
          <a:p>
            <a:r>
              <a:rPr lang="ru-RU" baseline="0" dirty="0" smtClean="0"/>
              <a:t>Тоже самое со </a:t>
            </a:r>
            <a:r>
              <a:rPr lang="en-US" baseline="0" dirty="0" smtClean="0"/>
              <a:t>Stack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96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Между</a:t>
            </a:r>
            <a:r>
              <a:rPr lang="ru-RU" baseline="0" dirty="0" smtClean="0"/>
              <a:t> </a:t>
            </a:r>
            <a:r>
              <a:rPr lang="ru-RU" dirty="0" err="1" smtClean="0"/>
              <a:t>Сабклассом</a:t>
            </a:r>
            <a:r>
              <a:rPr lang="ru-RU" dirty="0" smtClean="0"/>
              <a:t> и предком</a:t>
            </a:r>
            <a:r>
              <a:rPr lang="en-US" dirty="0" smtClean="0"/>
              <a:t> </a:t>
            </a:r>
            <a:r>
              <a:rPr lang="ru-RU" dirty="0" smtClean="0"/>
              <a:t>должен</a:t>
            </a:r>
            <a:r>
              <a:rPr lang="ru-RU" baseline="0" dirty="0" smtClean="0"/>
              <a:t> быть логическое отношение </a:t>
            </a:r>
            <a:r>
              <a:rPr lang="en-US" baseline="0" dirty="0" smtClean="0"/>
              <a:t>is a. </a:t>
            </a:r>
            <a:r>
              <a:rPr lang="ru-RU" baseline="0" dirty="0" smtClean="0"/>
              <a:t>В примере выше </a:t>
            </a:r>
            <a:r>
              <a:rPr lang="en-US" baseline="0" dirty="0" smtClean="0"/>
              <a:t>Mp3Converter </a:t>
            </a:r>
            <a:r>
              <a:rPr lang="ru-RU" baseline="0" dirty="0" smtClean="0"/>
              <a:t>это сервис конвертации, даже если он всегда будет запускать в отдельном потоке, здесь нет логического отношения </a:t>
            </a:r>
            <a:r>
              <a:rPr lang="en-US" baseline="0" dirty="0" smtClean="0"/>
              <a:t>is a.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http://www.w3resource.com/java-tutorial/inheritance-composition-relationship.php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90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шифровать любой сет</a:t>
            </a:r>
            <a:r>
              <a:rPr lang="ru-RU" baseline="0" dirty="0" smtClean="0"/>
              <a:t> не только </a:t>
            </a:r>
            <a:r>
              <a:rPr lang="en-US" baseline="0" dirty="0" err="1" smtClean="0"/>
              <a:t>HashSet</a:t>
            </a:r>
            <a:r>
              <a:rPr lang="en-US" baseline="0" dirty="0" smtClean="0"/>
              <a:t>. </a:t>
            </a:r>
            <a:r>
              <a:rPr lang="ru-RU" baseline="0" dirty="0" smtClean="0"/>
              <a:t>Можно менять внутреннюю реализацию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0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данном методе содержится вызов </a:t>
            </a:r>
            <a:r>
              <a:rPr lang="en-US" dirty="0" err="1" smtClean="0"/>
              <a:t>printBanner</a:t>
            </a:r>
            <a:r>
              <a:rPr lang="en-US" dirty="0" smtClean="0"/>
              <a:t>()</a:t>
            </a:r>
            <a:r>
              <a:rPr lang="en-US" baseline="0" dirty="0" smtClean="0"/>
              <a:t> </a:t>
            </a:r>
            <a:r>
              <a:rPr lang="ru-RU" baseline="0" dirty="0" smtClean="0"/>
              <a:t>и детали вывода на консоль. То есть тут разные уровни абстракции – </a:t>
            </a:r>
            <a:r>
              <a:rPr lang="ru-RU" baseline="0" dirty="0" err="1" smtClean="0"/>
              <a:t>верхнеуровневый</a:t>
            </a:r>
            <a:r>
              <a:rPr lang="ru-RU" baseline="0" dirty="0" smtClean="0"/>
              <a:t>(вызов метода) и уровень деталей реализации. Поэтому детали вывода на консоль надо вынести в отдельный метод. Тогда в текущем</a:t>
            </a:r>
            <a:r>
              <a:rPr lang="en-US" baseline="0" dirty="0" smtClean="0"/>
              <a:t> </a:t>
            </a:r>
            <a:r>
              <a:rPr lang="ru-RU" baseline="0" smtClean="0"/>
              <a:t>методе </a:t>
            </a:r>
            <a:r>
              <a:rPr lang="ru-RU" baseline="0" dirty="0" smtClean="0"/>
              <a:t>останется 1 уровень абстракции (управление </a:t>
            </a:r>
            <a:r>
              <a:rPr lang="en-US" baseline="0" dirty="0" smtClean="0"/>
              <a:t>flow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0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 </a:t>
            </a:r>
            <a:r>
              <a:rPr lang="en-US" dirty="0" smtClean="0"/>
              <a:t>if’</a:t>
            </a:r>
            <a:r>
              <a:rPr lang="ru-RU" dirty="0" err="1" smtClean="0"/>
              <a:t>ов</a:t>
            </a:r>
            <a:r>
              <a:rPr lang="ru-RU" dirty="0" smtClean="0"/>
              <a:t> говорит</a:t>
            </a:r>
            <a:r>
              <a:rPr lang="ru-RU" baseline="0" dirty="0" smtClean="0"/>
              <a:t>, что с кодом что-то не так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4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agoshkoviv/solid-homework/src/099989b0c76217689c4642242c87c1ac080dfc01/src/main/java/ru/sbt/bit/ood/solid/homework/SalaryHtmlReportNotifier.java?at=master&amp;fileviewer=file-view-defaul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97456" y="80045"/>
            <a:ext cx="8146952" cy="600164"/>
          </a:xfrm>
        </p:spPr>
        <p:txBody>
          <a:bodyPr/>
          <a:lstStyle/>
          <a:p>
            <a:r>
              <a:rPr lang="ru-RU" dirty="0" smtClean="0"/>
              <a:t>Не использовать наследование там где оно не нужно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513" y="1023288"/>
            <a:ext cx="9143999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Примеры плохого наследования в </a:t>
            </a:r>
            <a:r>
              <a:rPr lang="en-US" altLang="ru-RU" sz="2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JDK</a:t>
            </a:r>
            <a:endParaRPr kumimoji="0" lang="en-US" altLang="ru-RU" sz="22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2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Properties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								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Hashtable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Object,Object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Stack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Vector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69464" y="80045"/>
            <a:ext cx="8146952" cy="292388"/>
          </a:xfrm>
        </p:spPr>
        <p:txBody>
          <a:bodyPr/>
          <a:lstStyle/>
          <a:p>
            <a:r>
              <a:rPr lang="ru-RU" sz="1600" dirty="0" smtClean="0"/>
              <a:t>При наследовании Должно выполняться отношение </a:t>
            </a:r>
            <a:r>
              <a:rPr lang="en-US" sz="1600" dirty="0" smtClean="0"/>
              <a:t>is a</a:t>
            </a:r>
            <a:endParaRPr lang="ru-RU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496" y="726847"/>
            <a:ext cx="9108504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Плохие примеры</a:t>
            </a:r>
            <a:r>
              <a:rPr kumimoji="0" lang="en-US" altLang="ru-RU" sz="22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Mp3Converter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Thread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WidgetCache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Widget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Неплохие примеры наследования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1491630"/>
            <a:ext cx="9033668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Mp3Converter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AbstractMusicConverter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{}</a:t>
            </a:r>
            <a:endParaRPr lang="ru-RU" altLang="ru-RU" sz="4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354864" cy="600164"/>
          </a:xfrm>
        </p:spPr>
        <p:txBody>
          <a:bodyPr/>
          <a:lstStyle/>
          <a:p>
            <a:r>
              <a:rPr lang="ru-RU" dirty="0" smtClean="0"/>
              <a:t>Предпочитайте композицию наследованию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883" y="920790"/>
            <a:ext cx="680186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Плохо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EncryptedSet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HashSet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encrypt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(o));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354864" cy="600164"/>
          </a:xfrm>
        </p:spPr>
        <p:txBody>
          <a:bodyPr/>
          <a:lstStyle/>
          <a:p>
            <a:r>
              <a:rPr lang="ru-RU" dirty="0" smtClean="0"/>
              <a:t>Предпочитайте композицию наследованию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3831" y="699542"/>
            <a:ext cx="664797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EncryptedSet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EncryptedS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(Set set)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.container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set;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encrypt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(o));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addAll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conatainer.add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encrypt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(c));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354864" cy="600164"/>
          </a:xfrm>
        </p:spPr>
        <p:txBody>
          <a:bodyPr/>
          <a:lstStyle/>
          <a:p>
            <a:r>
              <a:rPr lang="ru-RU" dirty="0" smtClean="0"/>
              <a:t>Предпочитайте композицию наследованию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2365" y="926019"/>
            <a:ext cx="903366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itchFamily="49" charset="0"/>
              </a:rPr>
              <a:t>Наследование очень редко когда оправдано, лучше использовать композицию</a:t>
            </a:r>
            <a:endParaRPr kumimoji="0" lang="ru-RU" altLang="ru-RU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8548" y="2484566"/>
            <a:ext cx="8941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http://javarevisited.blogspot.com/2013/06/why-favor-composition-over-inheritance-java-oops-design.html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814" y="2499742"/>
            <a:ext cx="911018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DefaultCarImpl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DefaultEngineImpl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.getEngineRotation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*…;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9613" y="693152"/>
            <a:ext cx="895603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cs typeface="Courier New" panose="02070309020205020404" pitchFamily="49" charset="0"/>
              </a:rPr>
              <a:t>Класс не</a:t>
            </a:r>
            <a:r>
              <a:rPr kumimoji="0" lang="ru-RU" altLang="ru-RU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cs typeface="Courier New" panose="02070309020205020404" pitchFamily="49" charset="0"/>
              </a:rPr>
              <a:t> должен сам создавать свои зависимости, они должны передаваться из вне (через конструктор).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baseline="0" dirty="0" smtClean="0">
                <a:solidFill>
                  <a:schemeClr val="tx2"/>
                </a:solidFill>
                <a:cs typeface="Courier New" panose="02070309020205020404" pitchFamily="49" charset="0"/>
              </a:rPr>
              <a:t>Это</a:t>
            </a:r>
            <a:r>
              <a:rPr lang="ru-RU" altLang="ru-RU" sz="2200" dirty="0" smtClean="0">
                <a:solidFill>
                  <a:schemeClr val="tx2"/>
                </a:solidFill>
                <a:cs typeface="Courier New" panose="02070309020205020404" pitchFamily="49" charset="0"/>
              </a:rPr>
              <a:t> дает возможность конфигурировать объекты передавая разные реализации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915566"/>
            <a:ext cx="726352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DefaultCarImpl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DefaultCarImpl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engine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.getEngineRotation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*…;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Работа всегда должна идти через интерфейсы. </a:t>
            </a:r>
          </a:p>
          <a:p>
            <a:pPr>
              <a:defRPr/>
            </a:pPr>
            <a:endParaRPr lang="ru-RU" sz="2200" dirty="0" smtClean="0">
              <a:solidFill>
                <a:srgbClr val="184A7C"/>
              </a:solidFill>
            </a:endParaRPr>
          </a:p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Класс не должен делать предположения о внутренней реализации другого сервиса(должен работать через контракт интерфейса).</a:t>
            </a:r>
            <a:endParaRPr lang="en-US" sz="2200" dirty="0" smtClean="0">
              <a:solidFill>
                <a:srgbClr val="184A7C"/>
              </a:solidFill>
            </a:endParaRPr>
          </a:p>
          <a:p>
            <a:pPr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>
              <a:defRPr/>
            </a:pPr>
            <a:endParaRPr lang="ru-RU" sz="2200" dirty="0" smtClean="0">
              <a:solidFill>
                <a:srgbClr val="184A7C"/>
              </a:solidFill>
            </a:endParaRPr>
          </a:p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Это дает возможность свободно подменять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782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Immutable objects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Всегда делайте все поля </a:t>
            </a:r>
            <a:r>
              <a:rPr lang="en-US" sz="2200" dirty="0" smtClean="0">
                <a:solidFill>
                  <a:srgbClr val="184A7C"/>
                </a:solidFill>
              </a:rPr>
              <a:t>final</a:t>
            </a:r>
            <a:r>
              <a:rPr lang="ru-RU" sz="2200" dirty="0" smtClean="0">
                <a:solidFill>
                  <a:srgbClr val="184A7C"/>
                </a:solidFill>
              </a:rPr>
              <a:t>. Это правило можно нарушить, только если у вас есть веская причина для этого</a:t>
            </a:r>
            <a:r>
              <a:rPr lang="en-US" sz="2200" dirty="0">
                <a:solidFill>
                  <a:srgbClr val="184A7C"/>
                </a:solidFill>
              </a:rPr>
              <a:t>.</a:t>
            </a:r>
            <a:endParaRPr lang="ru-RU" sz="2200" dirty="0" smtClean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Обсудим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rgbClr val="184A7C"/>
                </a:solidFill>
              </a:rPr>
              <a:t>Что </a:t>
            </a:r>
            <a:r>
              <a:rPr lang="ru-RU" sz="2200" dirty="0" smtClean="0">
                <a:solidFill>
                  <a:srgbClr val="184A7C"/>
                </a:solidFill>
              </a:rPr>
              <a:t>такое хороший код</a:t>
            </a:r>
            <a:endParaRPr lang="en-US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184A7C"/>
                </a:solidFill>
              </a:rPr>
              <a:t>Code smells</a:t>
            </a:r>
            <a:endParaRPr lang="ru-RU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Инкапсуляция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err="1" smtClean="0">
                <a:solidFill>
                  <a:srgbClr val="184A7C"/>
                </a:solidFill>
              </a:rPr>
              <a:t>Рефакторинг</a:t>
            </a:r>
            <a:endParaRPr lang="en-US" sz="2200" dirty="0">
              <a:solidFill>
                <a:srgbClr val="184A7C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Immutable objects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С неизменяемыми объектами можно безопасно работать в многопоточной среде.</a:t>
            </a:r>
          </a:p>
          <a:p>
            <a:pPr>
              <a:defRPr/>
            </a:pPr>
            <a:endParaRPr lang="ru-RU" sz="2200" dirty="0">
              <a:solidFill>
                <a:srgbClr val="184A7C"/>
              </a:solidFill>
            </a:endParaRPr>
          </a:p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Их можно кешировать или передавать в другие методы, не боясь что их состояние случайно поменяется.</a:t>
            </a:r>
          </a:p>
          <a:p>
            <a:pPr>
              <a:defRPr/>
            </a:pPr>
            <a:endParaRPr lang="ru-RU" sz="2200" dirty="0">
              <a:solidFill>
                <a:srgbClr val="184A7C"/>
              </a:solidFill>
            </a:endParaRPr>
          </a:p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Неизменяемый объект всегда имеет одно полностью инициализированное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12136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Покрытие тестами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Код должен быть покрыт юнит тестами. </a:t>
            </a:r>
          </a:p>
          <a:p>
            <a:pPr>
              <a:defRPr/>
            </a:pPr>
            <a:endParaRPr lang="ru-RU" sz="2200" dirty="0" smtClean="0">
              <a:solidFill>
                <a:srgbClr val="184A7C"/>
              </a:solidFill>
            </a:endParaRPr>
          </a:p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Это позволяет развивать и </a:t>
            </a:r>
            <a:r>
              <a:rPr lang="ru-RU" sz="2200" dirty="0" err="1" smtClean="0">
                <a:solidFill>
                  <a:srgbClr val="184A7C"/>
                </a:solidFill>
              </a:rPr>
              <a:t>рефакторить</a:t>
            </a:r>
            <a:r>
              <a:rPr lang="ru-RU" sz="2200" dirty="0" smtClean="0">
                <a:solidFill>
                  <a:srgbClr val="184A7C"/>
                </a:solidFill>
              </a:rPr>
              <a:t> код с большей степенью уверенности, что ничего не сломалось.</a:t>
            </a:r>
          </a:p>
        </p:txBody>
      </p:sp>
    </p:spTree>
    <p:extLst>
      <p:ext uri="{BB962C8B-B14F-4D97-AF65-F5344CB8AC3E}">
        <p14:creationId xmlns:p14="http://schemas.microsoft.com/office/powerpoint/2010/main" val="14875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Single responsibility principle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7896" y="851942"/>
            <a:ext cx="87045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Хороший класс делает ровно одно дело.</a:t>
            </a:r>
            <a:endParaRPr lang="en-US" sz="2200" dirty="0" smtClean="0">
              <a:solidFill>
                <a:srgbClr val="184A7C"/>
              </a:solidFill>
            </a:endParaRPr>
          </a:p>
          <a:p>
            <a:pPr>
              <a:defRPr/>
            </a:pPr>
            <a:endParaRPr lang="ru-RU" sz="2200" dirty="0" smtClean="0">
              <a:solidFill>
                <a:srgbClr val="184A7C"/>
              </a:solidFill>
            </a:endParaRPr>
          </a:p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Поэтому он должен уменьшаться </a:t>
            </a:r>
            <a:r>
              <a:rPr lang="en-US" sz="2200" dirty="0" smtClean="0">
                <a:solidFill>
                  <a:srgbClr val="184A7C"/>
                </a:solidFill>
              </a:rPr>
              <a:t>~ </a:t>
            </a:r>
            <a:r>
              <a:rPr lang="ru-RU" sz="2200" dirty="0" smtClean="0">
                <a:solidFill>
                  <a:srgbClr val="184A7C"/>
                </a:solidFill>
              </a:rPr>
              <a:t>в 1 экран текста. Лучше меньше</a:t>
            </a:r>
            <a:r>
              <a:rPr lang="en-US" sz="2200" dirty="0" smtClean="0">
                <a:solidFill>
                  <a:srgbClr val="184A7C"/>
                </a:solidFill>
              </a:rPr>
              <a:t>.</a:t>
            </a:r>
            <a:endParaRPr lang="ru-RU" sz="2200" dirty="0" smtClean="0">
              <a:solidFill>
                <a:srgbClr val="184A7C"/>
              </a:solidFill>
            </a:endParaRPr>
          </a:p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Это примерно 10-100 строк кода.</a:t>
            </a:r>
          </a:p>
          <a:p>
            <a:pPr>
              <a:defRPr/>
            </a:pPr>
            <a:endParaRPr lang="ru-RU" sz="2200" dirty="0">
              <a:solidFill>
                <a:srgbClr val="184A7C"/>
              </a:solidFill>
            </a:endParaRPr>
          </a:p>
          <a:p>
            <a:pPr>
              <a:defRPr/>
            </a:pPr>
            <a:endParaRPr lang="en-US" sz="2200" dirty="0" smtClean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Большой Класс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7896" y="851942"/>
            <a:ext cx="8704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Если класс слишком большой, скорее всего он делает слишком много всего. </a:t>
            </a:r>
            <a:endParaRPr lang="en-US" sz="2200" dirty="0" smtClean="0">
              <a:solidFill>
                <a:srgbClr val="184A7C"/>
              </a:solidFill>
            </a:endParaRPr>
          </a:p>
          <a:p>
            <a:pPr>
              <a:defRPr/>
            </a:pPr>
            <a:endParaRPr lang="ru-RU" sz="2200" dirty="0" smtClean="0">
              <a:solidFill>
                <a:srgbClr val="184A7C"/>
              </a:solidFill>
            </a:endParaRPr>
          </a:p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Надо декомпозировать на классы.</a:t>
            </a:r>
            <a:endParaRPr lang="en-US" sz="2200" dirty="0" smtClean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Много полей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7896" y="851942"/>
            <a:ext cx="8704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Если у класса много полей, скорее всего он делает слишком много всего. Надо декомпозировать.</a:t>
            </a:r>
          </a:p>
          <a:p>
            <a:pPr>
              <a:defRPr/>
            </a:pPr>
            <a:endParaRPr lang="ru-RU" sz="2200" dirty="0" smtClean="0">
              <a:solidFill>
                <a:srgbClr val="184A7C"/>
              </a:solidFill>
            </a:endParaRPr>
          </a:p>
          <a:p>
            <a:pPr>
              <a:defRPr/>
            </a:pPr>
            <a:r>
              <a:rPr lang="en-US" sz="2200" dirty="0" smtClean="0">
                <a:solidFill>
                  <a:srgbClr val="184A7C"/>
                </a:solidFill>
              </a:rPr>
              <a:t>~</a:t>
            </a:r>
            <a:r>
              <a:rPr lang="ru-RU" sz="2200" dirty="0">
                <a:solidFill>
                  <a:srgbClr val="184A7C"/>
                </a:solidFill>
              </a:rPr>
              <a:t>к</a:t>
            </a:r>
            <a:r>
              <a:rPr lang="ru-RU" sz="2200" dirty="0" smtClean="0">
                <a:solidFill>
                  <a:srgbClr val="184A7C"/>
                </a:solidFill>
              </a:rPr>
              <a:t>оличество полей до </a:t>
            </a:r>
            <a:r>
              <a:rPr lang="en-US" sz="2200" dirty="0" smtClean="0">
                <a:solidFill>
                  <a:srgbClr val="184A7C"/>
                </a:solidFill>
              </a:rPr>
              <a:t>4</a:t>
            </a:r>
            <a:r>
              <a:rPr lang="ru-RU" sz="2200" dirty="0" smtClean="0">
                <a:solidFill>
                  <a:srgbClr val="184A7C"/>
                </a:solidFill>
              </a:rPr>
              <a:t>.</a:t>
            </a:r>
            <a:endParaRPr lang="en-US" sz="2200" dirty="0" smtClean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Хороший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7896" y="851942"/>
            <a:ext cx="87045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Хороший метод делает ровно одно дело.</a:t>
            </a:r>
          </a:p>
          <a:p>
            <a:pPr>
              <a:defRPr/>
            </a:pPr>
            <a:endParaRPr lang="en-US" sz="2200" dirty="0" smtClean="0">
              <a:solidFill>
                <a:srgbClr val="184A7C"/>
              </a:solidFill>
            </a:endParaRPr>
          </a:p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Поэтому он занимает мало места.</a:t>
            </a:r>
            <a:r>
              <a:rPr lang="en-US" sz="2200" dirty="0" smtClean="0">
                <a:solidFill>
                  <a:srgbClr val="184A7C"/>
                </a:solidFill>
              </a:rPr>
              <a:t> </a:t>
            </a:r>
            <a:r>
              <a:rPr lang="ru-RU" sz="2200" dirty="0" smtClean="0">
                <a:solidFill>
                  <a:srgbClr val="184A7C"/>
                </a:solidFill>
              </a:rPr>
              <a:t>Это примерно 2-10 строк кода.</a:t>
            </a:r>
          </a:p>
          <a:p>
            <a:pPr>
              <a:defRPr/>
            </a:pPr>
            <a:endParaRPr lang="ru-RU" sz="2200" dirty="0">
              <a:solidFill>
                <a:srgbClr val="184A7C"/>
              </a:solidFill>
            </a:endParaRPr>
          </a:p>
          <a:p>
            <a:pPr>
              <a:defRPr/>
            </a:pPr>
            <a:endParaRPr lang="en-US" sz="2200" dirty="0" smtClean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Аргументы метода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7896" y="851942"/>
            <a:ext cx="8704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Если у метода много аргументов, скорее всего он делает слишком много всего. Надо декомпозировать на методы</a:t>
            </a:r>
            <a:r>
              <a:rPr lang="en-US" sz="2200" dirty="0" smtClean="0">
                <a:solidFill>
                  <a:srgbClr val="184A7C"/>
                </a:solidFill>
              </a:rPr>
              <a:t>/</a:t>
            </a:r>
            <a:r>
              <a:rPr lang="ru-RU" sz="2200" dirty="0" smtClean="0">
                <a:solidFill>
                  <a:srgbClr val="184A7C"/>
                </a:solidFill>
              </a:rPr>
              <a:t>классы.</a:t>
            </a:r>
          </a:p>
          <a:p>
            <a:pPr>
              <a:defRPr/>
            </a:pPr>
            <a:endParaRPr lang="ru-RU" sz="2200" dirty="0" smtClean="0">
              <a:solidFill>
                <a:srgbClr val="184A7C"/>
              </a:solidFill>
            </a:endParaRPr>
          </a:p>
          <a:p>
            <a:pPr>
              <a:defRPr/>
            </a:pPr>
            <a:r>
              <a:rPr lang="en-US" sz="2200" dirty="0" smtClean="0">
                <a:solidFill>
                  <a:srgbClr val="184A7C"/>
                </a:solidFill>
              </a:rPr>
              <a:t>~</a:t>
            </a:r>
            <a:r>
              <a:rPr lang="ru-RU" sz="2200" dirty="0">
                <a:solidFill>
                  <a:srgbClr val="184A7C"/>
                </a:solidFill>
              </a:rPr>
              <a:t>к</a:t>
            </a:r>
            <a:r>
              <a:rPr lang="ru-RU" sz="2200" dirty="0" smtClean="0">
                <a:solidFill>
                  <a:srgbClr val="184A7C"/>
                </a:solidFill>
              </a:rPr>
              <a:t>оличество аргументов до 3.</a:t>
            </a:r>
            <a:endParaRPr lang="en-US" sz="2200" dirty="0" smtClean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Сложный метод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Если вам кажется, что нужен комментарий внутри(не </a:t>
            </a:r>
            <a:r>
              <a:rPr lang="en-US" sz="2200" dirty="0" smtClean="0">
                <a:solidFill>
                  <a:srgbClr val="184A7C"/>
                </a:solidFill>
              </a:rPr>
              <a:t>Java-Doc</a:t>
            </a:r>
            <a:r>
              <a:rPr lang="ru-RU" sz="2200" dirty="0" smtClean="0">
                <a:solidFill>
                  <a:srgbClr val="184A7C"/>
                </a:solidFill>
              </a:rPr>
              <a:t>), возможно есть проблема в коде.</a:t>
            </a:r>
          </a:p>
        </p:txBody>
      </p:sp>
    </p:spTree>
    <p:extLst>
      <p:ext uri="{BB962C8B-B14F-4D97-AF65-F5344CB8AC3E}">
        <p14:creationId xmlns:p14="http://schemas.microsoft.com/office/powerpoint/2010/main" val="5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146952" cy="600164"/>
          </a:xfrm>
        </p:spPr>
        <p:txBody>
          <a:bodyPr/>
          <a:lstStyle/>
          <a:p>
            <a:r>
              <a:rPr lang="ru-RU" dirty="0" smtClean="0"/>
              <a:t>Большие классы</a:t>
            </a:r>
            <a:r>
              <a:rPr lang="en-US" dirty="0" smtClean="0"/>
              <a:t>/</a:t>
            </a:r>
            <a:r>
              <a:rPr lang="ru-RU" dirty="0" smtClean="0"/>
              <a:t>методы – Причина появления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chemeClr val="tx2"/>
                </a:solidFill>
              </a:rPr>
              <a:t>В метод</a:t>
            </a:r>
            <a:r>
              <a:rPr lang="en-US" sz="2200" dirty="0" smtClean="0">
                <a:solidFill>
                  <a:schemeClr val="tx2"/>
                </a:solidFill>
              </a:rPr>
              <a:t>/</a:t>
            </a:r>
            <a:r>
              <a:rPr lang="ru-RU" sz="2200" dirty="0" smtClean="0">
                <a:solidFill>
                  <a:schemeClr val="tx2"/>
                </a:solidFill>
              </a:rPr>
              <a:t>класс </a:t>
            </a:r>
            <a:r>
              <a:rPr lang="ru-RU" sz="2200" dirty="0">
                <a:solidFill>
                  <a:schemeClr val="tx2"/>
                </a:solidFill>
              </a:rPr>
              <a:t>всё время что-то добавляется, но ничего не выносится. </a:t>
            </a:r>
            <a:endParaRPr lang="ru-RU" sz="2200" dirty="0" smtClean="0">
              <a:solidFill>
                <a:schemeClr val="tx2"/>
              </a:solidFill>
            </a:endParaRPr>
          </a:p>
          <a:p>
            <a:endParaRPr lang="ru-RU" sz="2200" dirty="0">
              <a:solidFill>
                <a:schemeClr val="tx2"/>
              </a:solidFill>
            </a:endParaRPr>
          </a:p>
          <a:p>
            <a:r>
              <a:rPr lang="ru-RU" sz="2200" dirty="0" smtClean="0">
                <a:solidFill>
                  <a:schemeClr val="tx2"/>
                </a:solidFill>
              </a:rPr>
              <a:t>Так </a:t>
            </a:r>
            <a:r>
              <a:rPr lang="ru-RU" sz="2200" dirty="0">
                <a:solidFill>
                  <a:schemeClr val="tx2"/>
                </a:solidFill>
              </a:rPr>
              <a:t>как писать код намного проще, чем читать, </a:t>
            </a:r>
            <a:r>
              <a:rPr lang="ru-RU" sz="2200" dirty="0" smtClean="0">
                <a:solidFill>
                  <a:schemeClr val="tx2"/>
                </a:solidFill>
              </a:rPr>
              <a:t>эта проблема долго </a:t>
            </a:r>
            <a:r>
              <a:rPr lang="ru-RU" sz="2200" dirty="0">
                <a:solidFill>
                  <a:schemeClr val="tx2"/>
                </a:solidFill>
              </a:rPr>
              <a:t>остаётся </a:t>
            </a:r>
            <a:r>
              <a:rPr lang="ru-RU" sz="2200" dirty="0" smtClean="0">
                <a:solidFill>
                  <a:schemeClr val="tx2"/>
                </a:solidFill>
              </a:rPr>
              <a:t>незамеченной</a:t>
            </a:r>
            <a:endParaRPr 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Переиспользование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7896" y="851942"/>
            <a:ext cx="87045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Небольшие классы</a:t>
            </a:r>
            <a:r>
              <a:rPr lang="en-US" sz="2200" dirty="0" smtClean="0">
                <a:solidFill>
                  <a:srgbClr val="184A7C"/>
                </a:solidFill>
              </a:rPr>
              <a:t>/</a:t>
            </a:r>
            <a:r>
              <a:rPr lang="ru-RU" sz="2200" dirty="0" smtClean="0">
                <a:solidFill>
                  <a:srgbClr val="184A7C"/>
                </a:solidFill>
              </a:rPr>
              <a:t>методы используется как строительные кирпичики их легче </a:t>
            </a:r>
            <a:r>
              <a:rPr lang="ru-RU" sz="2200" dirty="0" err="1" smtClean="0">
                <a:solidFill>
                  <a:srgbClr val="184A7C"/>
                </a:solidFill>
              </a:rPr>
              <a:t>переиспользовать</a:t>
            </a:r>
            <a:r>
              <a:rPr lang="ru-RU" sz="2200" dirty="0" smtClean="0">
                <a:solidFill>
                  <a:srgbClr val="184A7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1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Хороший код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Легко читается не только автором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Легко расширяется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Легко </a:t>
            </a:r>
            <a:r>
              <a:rPr lang="ru-RU" sz="2200" dirty="0" err="1" smtClean="0">
                <a:solidFill>
                  <a:srgbClr val="184A7C"/>
                </a:solidFill>
              </a:rPr>
              <a:t>переиспользуется</a:t>
            </a:r>
            <a:endParaRPr lang="ru-RU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Не </a:t>
            </a:r>
            <a:r>
              <a:rPr lang="ru-RU" sz="2200" dirty="0">
                <a:solidFill>
                  <a:srgbClr val="184A7C"/>
                </a:solidFill>
              </a:rPr>
              <a:t>содержит дублирования </a:t>
            </a:r>
            <a:r>
              <a:rPr lang="ru-RU" sz="2200" dirty="0" smtClean="0">
                <a:solidFill>
                  <a:srgbClr val="184A7C"/>
                </a:solidFill>
              </a:rPr>
              <a:t>логики</a:t>
            </a:r>
            <a:endParaRPr lang="en-US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Покрыт тестами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1059582"/>
            <a:ext cx="829586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generateAndSendHtmlSalaryReport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dbConnection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departmentId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LocalDate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recipients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JavaMailSender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sender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Плохой метод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6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Extract method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18" y="1059582"/>
            <a:ext cx="849463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printOwing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printBanner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details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 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 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getOutstanding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542" y="3984515"/>
            <a:ext cx="8704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В методе должен быть один уровень абстракции</a:t>
            </a:r>
            <a:endParaRPr lang="ru-RU" sz="2200" dirty="0" smtClean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Extract method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843558"/>
            <a:ext cx="772519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printOwing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printBanner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printDetails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getOutstanding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printDetails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outstanding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 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 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outstanding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Introduce Parameter Object</a:t>
            </a:r>
          </a:p>
        </p:txBody>
      </p:sp>
      <p:pic>
        <p:nvPicPr>
          <p:cNvPr id="3075" name="Picture 3" descr="Introduce Parameter Object - Bef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04" y="1093812"/>
            <a:ext cx="82200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60760" y="699542"/>
            <a:ext cx="87045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chemeClr val="tx2"/>
                </a:solidFill>
              </a:rPr>
              <a:t>Некоторые аргументы всегда передаются вместе, можно для них сделать отдельный объект</a:t>
            </a:r>
            <a:endParaRPr 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Introduce Parameter Object</a:t>
            </a:r>
          </a:p>
        </p:txBody>
      </p:sp>
      <p:pic>
        <p:nvPicPr>
          <p:cNvPr id="5122" name="Picture 2" descr="Introduce Parameter Object - Af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683" y="829692"/>
            <a:ext cx="82200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Extract Class</a:t>
            </a:r>
          </a:p>
        </p:txBody>
      </p:sp>
      <p:pic>
        <p:nvPicPr>
          <p:cNvPr id="10242" name="Picture 2" descr="Extract Class - Bef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411510"/>
            <a:ext cx="53625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Extract class</a:t>
            </a:r>
            <a:endParaRPr lang="en-US" dirty="0"/>
          </a:p>
        </p:txBody>
      </p:sp>
      <p:pic>
        <p:nvPicPr>
          <p:cNvPr id="9218" name="Picture 2" descr="Extract Class - Af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06276"/>
            <a:ext cx="9828584" cy="349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Дублирование логики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7896" y="851942"/>
            <a:ext cx="87045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184A7C"/>
                </a:solidFill>
              </a:rPr>
              <a:t>DRY(Don’t repeat yourself)</a:t>
            </a:r>
            <a:endParaRPr lang="en-US" sz="2200" dirty="0" smtClean="0">
              <a:solidFill>
                <a:srgbClr val="184A7C"/>
              </a:solidFill>
            </a:endParaRPr>
          </a:p>
          <a:p>
            <a:pPr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>
              <a:defRPr/>
            </a:pPr>
            <a:r>
              <a:rPr lang="en-US" sz="2200" dirty="0" smtClean="0">
                <a:solidFill>
                  <a:srgbClr val="184A7C"/>
                </a:solidFill>
              </a:rPr>
              <a:t>Extract method, Extract class, Introduce Parameter object</a:t>
            </a:r>
            <a:endParaRPr lang="ru-RU" sz="2200" dirty="0" smtClean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Replace Conditional with Polymorphism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693401"/>
            <a:ext cx="867794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EUROPEAN: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AFRICAN: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getLoadFactor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* 							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numberOfCoconuts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NORWEGIAN_BLUE: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isNailed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?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voltage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unreachable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Ifs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75272"/>
            <a:ext cx="903649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European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African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getLoadFactor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*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numberOfCoconuts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NorwegianBlue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isNailed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?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voltage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Легко читается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Используются общепринятые </a:t>
            </a:r>
            <a:r>
              <a:rPr lang="en-US" sz="2200" dirty="0" smtClean="0">
                <a:solidFill>
                  <a:srgbClr val="184A7C"/>
                </a:solidFill>
              </a:rPr>
              <a:t>naming convention</a:t>
            </a:r>
            <a:endParaRPr lang="ru-RU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rgbClr val="184A7C"/>
                </a:solidFill>
              </a:rPr>
              <a:t>Используются </a:t>
            </a:r>
            <a:r>
              <a:rPr lang="ru-RU" sz="2200" dirty="0" smtClean="0">
                <a:solidFill>
                  <a:srgbClr val="184A7C"/>
                </a:solidFill>
              </a:rPr>
              <a:t>общепринятые правила форматирования кода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Имена классов, переменных, методов хорошо объясняют свое назначение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Каждый класс делает ровно одно  дело</a:t>
            </a:r>
            <a:endParaRPr lang="en-US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ru-RU" sz="2200" dirty="0">
                <a:solidFill>
                  <a:srgbClr val="184A7C"/>
                </a:solidFill>
              </a:rPr>
              <a:t>Написан по стандартным паттернам и </a:t>
            </a:r>
            <a:r>
              <a:rPr lang="ru-RU" sz="2200" dirty="0" smtClean="0">
                <a:solidFill>
                  <a:srgbClr val="184A7C"/>
                </a:solidFill>
              </a:rPr>
              <a:t>принципам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ru-RU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ru-RU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Или так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782584"/>
            <a:ext cx="459613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final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BirdType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type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//constructor</a:t>
            </a:r>
            <a:endParaRPr lang="en-US" altLang="ru-RU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type.getSpeed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Replace Conditional with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843558"/>
            <a:ext cx="845455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EuropeanType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African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getLoadFactor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*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numberOfCoconuts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NorwegianBlue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isNailed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?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voltage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3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Вынесение утильной логики из классов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843558"/>
            <a:ext cx="741741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sendReport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calendar.setTime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calendar.roll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DAY_OF_WEEK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prevDate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calendar.getTime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…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someLogic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Вынесение утильной логики из классов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699542"/>
            <a:ext cx="741741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sendReport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prevDate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DateUtils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prevDate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prevDate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calendar.setTime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calendar.roll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DAY_OF_WEEK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calendar.getTime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218960" cy="600164"/>
          </a:xfrm>
        </p:spPr>
        <p:txBody>
          <a:bodyPr/>
          <a:lstStyle/>
          <a:p>
            <a:r>
              <a:rPr lang="en-US" dirty="0"/>
              <a:t>Replace Magic Number with Symbolic Constant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059581"/>
            <a:ext cx="818685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potentialEnergy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height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height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9.81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218960" cy="600164"/>
          </a:xfrm>
        </p:spPr>
        <p:txBody>
          <a:bodyPr/>
          <a:lstStyle/>
          <a:p>
            <a:r>
              <a:rPr lang="en-US" dirty="0"/>
              <a:t>Replace Magic Number with Symbolic Constant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496" y="987574"/>
            <a:ext cx="911018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GRAVITATIONAL_CONSTANT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9.81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potentialEnergy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height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height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GRAVITATIONAL_CONSTANT;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Simplifying Conditional Expressions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7544" y="699542"/>
            <a:ext cx="480291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getPayAmount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isDead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deadAmount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isSeparated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separatedAmount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isRetired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retiredAmount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normalPayAmount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en-US" dirty="0"/>
              <a:t>Simplifying Conditional Expressions</a:t>
            </a:r>
          </a:p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730314"/>
            <a:ext cx="526297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getPayAmount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isDead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deadAmount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isSeparated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separatedAmount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isRetired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retiredAmount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normalPayAmount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786912" cy="323165"/>
          </a:xfrm>
        </p:spPr>
        <p:txBody>
          <a:bodyPr/>
          <a:lstStyle/>
          <a:p>
            <a:r>
              <a:rPr lang="en-US" dirty="0" smtClean="0"/>
              <a:t>Consolidate </a:t>
            </a:r>
            <a:r>
              <a:rPr lang="en-US" dirty="0"/>
              <a:t>Duplicate Conditional Fragments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731719"/>
            <a:ext cx="403187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isSpecialDeal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0.98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32040" y="731719"/>
            <a:ext cx="403187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isSpecialDeal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0.98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Другие примеры плохого кода</a:t>
            </a:r>
            <a:endParaRPr lang="en-US" dirty="0" err="1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059582"/>
            <a:ext cx="6207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https://refactoring.guru/ru/smells/smells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419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Надо соблюдать </a:t>
            </a:r>
            <a:r>
              <a:rPr lang="en-US" dirty="0" smtClean="0"/>
              <a:t>Java Naming conversion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Это важно!</a:t>
            </a:r>
            <a:endParaRPr lang="en-US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>
              <a:defRPr/>
            </a:pPr>
            <a:r>
              <a:rPr lang="en-US" sz="2200" dirty="0">
                <a:solidFill>
                  <a:srgbClr val="184A7C"/>
                </a:solidFill>
              </a:rPr>
              <a:t>http://www.oracle.com/technetwork/java/codeconventions-135099.html</a:t>
            </a:r>
            <a:endParaRPr lang="ru-RU" sz="2200" dirty="0" smtClean="0">
              <a:solidFill>
                <a:srgbClr val="184A7C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Зарефакторить</a:t>
            </a:r>
            <a:endParaRPr lang="en-US" dirty="0" err="1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184A7C"/>
                </a:solidFill>
                <a:hlinkClick r:id="rId2"/>
              </a:rPr>
              <a:t>https://</a:t>
            </a:r>
            <a:r>
              <a:rPr lang="en-US" sz="2200" dirty="0" smtClean="0">
                <a:solidFill>
                  <a:srgbClr val="184A7C"/>
                </a:solidFill>
                <a:hlinkClick r:id="rId2"/>
              </a:rPr>
              <a:t>bitbucket.org/agoshkoviv/solid-homework/src/099989b0c76217689c4642242c87c1ac080dfc01/src/main/java/ru/sbt/bit/ood/solid/homework/SalaryHtmlReportNotifier.java?at=master&amp;fileviewer=file-view-default</a:t>
            </a:r>
            <a:endParaRPr lang="en-US" sz="2200" dirty="0" smtClean="0">
              <a:solidFill>
                <a:srgbClr val="184A7C"/>
              </a:solidFill>
            </a:endParaRPr>
          </a:p>
          <a:p>
            <a:pPr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>
              <a:defRPr/>
            </a:pPr>
            <a:endParaRPr lang="en-US" sz="2200" dirty="0" smtClean="0">
              <a:solidFill>
                <a:srgbClr val="184A7C"/>
              </a:solidFill>
            </a:endParaRPr>
          </a:p>
          <a:p>
            <a:pPr>
              <a:defRPr/>
            </a:pPr>
            <a:endParaRPr lang="en-US" sz="2200" dirty="0">
              <a:solidFill>
                <a:srgbClr val="184A7C"/>
              </a:solidFill>
            </a:endParaRPr>
          </a:p>
          <a:p>
            <a:pPr>
              <a:defRPr/>
            </a:pPr>
            <a:r>
              <a:rPr lang="en-US" sz="2200" dirty="0">
                <a:solidFill>
                  <a:srgbClr val="184A7C"/>
                </a:solidFill>
              </a:rPr>
              <a:t>https://bitbucket.org/agoshkoviv/patterns-homework-1/src/69a61334ea43ff4c3fd950a00095377cf1e3bfd4/src/main/java/ru/sbt/test/refactoring/?at=master</a:t>
            </a:r>
            <a:endParaRPr lang="ru-RU" sz="2200" dirty="0" smtClean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Форматирование кода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Не забывайте форматировать код</a:t>
            </a:r>
            <a:r>
              <a:rPr lang="en-US" sz="2200" dirty="0" smtClean="0">
                <a:solidFill>
                  <a:srgbClr val="184A7C"/>
                </a:solidFill>
              </a:rPr>
              <a:t>!</a:t>
            </a:r>
            <a:endParaRPr lang="ru-RU" sz="2200" dirty="0" smtClean="0">
              <a:solidFill>
                <a:srgbClr val="184A7C"/>
              </a:solidFill>
            </a:endParaRPr>
          </a:p>
          <a:p>
            <a:pPr>
              <a:defRPr/>
            </a:pPr>
            <a:endParaRPr lang="ru-RU" sz="2200" dirty="0">
              <a:solidFill>
                <a:srgbClr val="184A7C"/>
              </a:solidFill>
            </a:endParaRPr>
          </a:p>
          <a:p>
            <a:pPr>
              <a:defRPr/>
            </a:pPr>
            <a:r>
              <a:rPr lang="en-US" sz="2200" dirty="0" err="1" smtClean="0">
                <a:solidFill>
                  <a:srgbClr val="184A7C"/>
                </a:solidFill>
              </a:rPr>
              <a:t>cntl+alt+L</a:t>
            </a:r>
            <a:r>
              <a:rPr lang="en-US" sz="2200" dirty="0" smtClean="0">
                <a:solidFill>
                  <a:srgbClr val="184A7C"/>
                </a:solidFill>
              </a:rPr>
              <a:t> (Idea Windows)</a:t>
            </a:r>
            <a:endParaRPr lang="ru-RU" sz="2200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 err="1">
                <a:solidFill>
                  <a:schemeClr val="tx2"/>
                </a:solidFill>
              </a:rPr>
              <a:t>Рефакторинг</a:t>
            </a:r>
            <a:r>
              <a:rPr lang="ru-RU" sz="2400" dirty="0">
                <a:solidFill>
                  <a:schemeClr val="tx2"/>
                </a:solidFill>
              </a:rPr>
              <a:t> — это контролируемый процесс улучшения </a:t>
            </a:r>
            <a:r>
              <a:rPr lang="ru-RU" sz="2400" dirty="0" smtClean="0">
                <a:solidFill>
                  <a:schemeClr val="tx2"/>
                </a:solidFill>
              </a:rPr>
              <a:t>кода</a:t>
            </a:r>
            <a:r>
              <a:rPr lang="ru-RU" sz="2400" dirty="0">
                <a:solidFill>
                  <a:schemeClr val="tx2"/>
                </a:solidFill>
              </a:rPr>
              <a:t>, без написания новой функциональности</a:t>
            </a:r>
            <a:r>
              <a:rPr lang="ru-RU" sz="2400" dirty="0" smtClean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ru-RU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ru-RU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ru-RU" sz="2400" dirty="0" err="1" smtClean="0">
                <a:solidFill>
                  <a:schemeClr val="tx2"/>
                </a:solidFill>
              </a:rPr>
              <a:t>Рефакторинг</a:t>
            </a:r>
            <a:r>
              <a:rPr lang="ru-RU" sz="2400" dirty="0" smtClean="0">
                <a:solidFill>
                  <a:schemeClr val="tx2"/>
                </a:solidFill>
              </a:rPr>
              <a:t> применяется, чтобы сделать плохой код хорошим</a:t>
            </a:r>
            <a:endParaRPr lang="ru-RU" sz="2200" dirty="0" smtClean="0">
              <a:solidFill>
                <a:schemeClr val="tx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71177" y="4613255"/>
            <a:ext cx="2999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https://refactoring.guru/ru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807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Code smells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896" y="851942"/>
            <a:ext cx="87045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solidFill>
                  <a:srgbClr val="184A7C"/>
                </a:solidFill>
              </a:rPr>
              <a:t>Существуют признаки, как понять что ваш код плохой, и стандартные техники </a:t>
            </a:r>
            <a:r>
              <a:rPr lang="ru-RU" sz="2200" dirty="0" err="1" smtClean="0">
                <a:solidFill>
                  <a:srgbClr val="184A7C"/>
                </a:solidFill>
              </a:rPr>
              <a:t>рефакторинга</a:t>
            </a:r>
            <a:r>
              <a:rPr lang="ru-RU" sz="2200" dirty="0" smtClean="0">
                <a:solidFill>
                  <a:srgbClr val="184A7C"/>
                </a:solidFill>
              </a:rPr>
              <a:t> для таких случаев.</a:t>
            </a:r>
          </a:p>
        </p:txBody>
      </p:sp>
    </p:spTree>
    <p:extLst>
      <p:ext uri="{BB962C8B-B14F-4D97-AF65-F5344CB8AC3E}">
        <p14:creationId xmlns:p14="http://schemas.microsoft.com/office/powerpoint/2010/main" val="10361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Осмысленные названия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7270" y="699542"/>
            <a:ext cx="903324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Плохо</a:t>
            </a:r>
            <a:endParaRPr lang="ru-RU" altLang="ru-RU" sz="2400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MyThreadPool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ThreadPool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MyThreadPool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z,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Хорошо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FixedThreadPool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ThreadPool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FixedThreadPool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maxThreadCount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</TotalTime>
  <Words>938</Words>
  <Application>Microsoft Office PowerPoint</Application>
  <PresentationFormat>Экран (16:9)</PresentationFormat>
  <Paragraphs>195</Paragraphs>
  <Slides>50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1_Специальное оформление</vt:lpstr>
      <vt:lpstr>Good Code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Маторин Александр Александрович</cp:lastModifiedBy>
  <cp:revision>223</cp:revision>
  <dcterms:created xsi:type="dcterms:W3CDTF">2014-01-14T11:27:58Z</dcterms:created>
  <dcterms:modified xsi:type="dcterms:W3CDTF">2016-09-05T15:28:48Z</dcterms:modified>
</cp:coreProperties>
</file>