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4"/>
  </p:notesMasterIdLst>
  <p:handoutMasterIdLst>
    <p:handoutMasterId r:id="rId45"/>
  </p:handoutMasterIdLst>
  <p:sldIdLst>
    <p:sldId id="265" r:id="rId2"/>
    <p:sldId id="268" r:id="rId3"/>
    <p:sldId id="269" r:id="rId4"/>
    <p:sldId id="271" r:id="rId5"/>
    <p:sldId id="272" r:id="rId6"/>
    <p:sldId id="299" r:id="rId7"/>
    <p:sldId id="300" r:id="rId8"/>
    <p:sldId id="301" r:id="rId9"/>
    <p:sldId id="302" r:id="rId10"/>
    <p:sldId id="303" r:id="rId11"/>
    <p:sldId id="304" r:id="rId12"/>
    <p:sldId id="274" r:id="rId13"/>
    <p:sldId id="275" r:id="rId14"/>
    <p:sldId id="279" r:id="rId15"/>
    <p:sldId id="305" r:id="rId16"/>
    <p:sldId id="306" r:id="rId17"/>
    <p:sldId id="307" r:id="rId18"/>
    <p:sldId id="308" r:id="rId19"/>
    <p:sldId id="309" r:id="rId20"/>
    <p:sldId id="310" r:id="rId21"/>
    <p:sldId id="311" r:id="rId22"/>
    <p:sldId id="280" r:id="rId23"/>
    <p:sldId id="281" r:id="rId24"/>
    <p:sldId id="282" r:id="rId25"/>
    <p:sldId id="284" r:id="rId26"/>
    <p:sldId id="312" r:id="rId27"/>
    <p:sldId id="313" r:id="rId28"/>
    <p:sldId id="314" r:id="rId29"/>
    <p:sldId id="315" r:id="rId30"/>
    <p:sldId id="285" r:id="rId31"/>
    <p:sldId id="287" r:id="rId32"/>
    <p:sldId id="290" r:id="rId33"/>
    <p:sldId id="316" r:id="rId34"/>
    <p:sldId id="291" r:id="rId35"/>
    <p:sldId id="294" r:id="rId36"/>
    <p:sldId id="317" r:id="rId37"/>
    <p:sldId id="318" r:id="rId38"/>
    <p:sldId id="319" r:id="rId39"/>
    <p:sldId id="320" r:id="rId40"/>
    <p:sldId id="295" r:id="rId41"/>
    <p:sldId id="296" r:id="rId42"/>
    <p:sldId id="297" r:id="rId4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a:srgbClr val="008000"/>
    <a:srgbClr val="61AD3A"/>
    <a:srgbClr val="72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4" autoAdjust="0"/>
    <p:restoredTop sz="74171" autoAdjust="0"/>
  </p:normalViewPr>
  <p:slideViewPr>
    <p:cSldViewPr>
      <p:cViewPr>
        <p:scale>
          <a:sx n="132" d="100"/>
          <a:sy n="132" d="100"/>
        </p:scale>
        <p:origin x="-1242" y="-72"/>
      </p:cViewPr>
      <p:guideLst>
        <p:guide orient="horz" pos="1620"/>
        <p:guide pos="5556"/>
      </p:guideLst>
    </p:cSldViewPr>
  </p:slideViewPr>
  <p:notesTextViewPr>
    <p:cViewPr>
      <p:scale>
        <a:sx n="100" d="100"/>
        <a:sy n="100" d="100"/>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06.10.2016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06.10.2016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 создании программных систем перед разработчиками часто встает проблема выбора тех или иных проектных решений. В этих случаях на помощь приходят паттерны. Дело в том, что почти наверняка подобные задачи уже решались ранее и уже существуют хорошо продуманные элегантные решения, составленные экспертами. Если эти решения описать и систематизировать в каталоги, то они станут доступными другим разработчикам, которые после изучения смогут использовать их как шаблоны или образцы для решения задач подобного класса. Паттерны как раз описывают решения таких повторяющихся задач.</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a:t>
            </a:fld>
            <a:endParaRPr lang="ru-RU"/>
          </a:p>
        </p:txBody>
      </p:sp>
    </p:spTree>
    <p:extLst>
      <p:ext uri="{BB962C8B-B14F-4D97-AF65-F5344CB8AC3E}">
        <p14:creationId xmlns:p14="http://schemas.microsoft.com/office/powerpoint/2010/main" val="3055039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12</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13</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1" i="0" u="none" strike="noStrike" kern="1200" baseline="0" dirty="0" smtClean="0">
                <a:solidFill>
                  <a:schemeClr val="tx1"/>
                </a:solidFill>
                <a:latin typeface="+mn-lt"/>
                <a:ea typeface="+mn-ea"/>
                <a:cs typeface="+mn-cs"/>
              </a:rPr>
              <a:t>Кратко своими словами текст ниже рассказать</a:t>
            </a:r>
            <a:r>
              <a:rPr lang="en-US" sz="1200" b="1"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Программа, в которую заложена возможность распознавания и чтения доку-</a:t>
            </a:r>
          </a:p>
          <a:p>
            <a:r>
              <a:rPr lang="ru-RU" sz="1200" b="0" i="0" u="none" strike="noStrike" kern="1200" baseline="0" dirty="0" smtClean="0">
                <a:solidFill>
                  <a:schemeClr val="tx1"/>
                </a:solidFill>
                <a:latin typeface="+mn-lt"/>
                <a:ea typeface="+mn-ea"/>
                <a:cs typeface="+mn-cs"/>
              </a:rPr>
              <a:t>мента в формате RTF (</a:t>
            </a:r>
            <a:r>
              <a:rPr lang="ru-RU" sz="1200" b="0" i="0" u="none" strike="noStrike" kern="1200" baseline="0" dirty="0" err="1" smtClean="0">
                <a:solidFill>
                  <a:schemeClr val="tx1"/>
                </a:solidFill>
                <a:latin typeface="+mn-lt"/>
                <a:ea typeface="+mn-ea"/>
                <a:cs typeface="+mn-cs"/>
              </a:rPr>
              <a:t>Rich</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Text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Format</a:t>
            </a:r>
            <a:r>
              <a:rPr lang="ru-RU" sz="1200" b="0" i="0" u="none" strike="noStrike" kern="1200" baseline="0" dirty="0" smtClean="0">
                <a:solidFill>
                  <a:schemeClr val="tx1"/>
                </a:solidFill>
                <a:latin typeface="+mn-lt"/>
                <a:ea typeface="+mn-ea"/>
                <a:cs typeface="+mn-cs"/>
              </a:rPr>
              <a:t>), должна также ≪уметь≫ преобразовывать</a:t>
            </a:r>
          </a:p>
          <a:p>
            <a:r>
              <a:rPr lang="ru-RU" sz="1200" b="0" i="0" u="none" strike="noStrike" kern="1200" baseline="0" dirty="0" smtClean="0">
                <a:solidFill>
                  <a:schemeClr val="tx1"/>
                </a:solidFill>
                <a:latin typeface="+mn-lt"/>
                <a:ea typeface="+mn-ea"/>
                <a:cs typeface="+mn-cs"/>
              </a:rPr>
              <a:t>его во многие другие форматы, например в простой ASCII-текст или в представ-</a:t>
            </a:r>
          </a:p>
          <a:p>
            <a:r>
              <a:rPr lang="ru-RU" sz="1200" b="0" i="0" u="none" strike="noStrike" kern="1200" baseline="0" dirty="0" err="1" smtClean="0">
                <a:solidFill>
                  <a:schemeClr val="tx1"/>
                </a:solidFill>
                <a:latin typeface="+mn-lt"/>
                <a:ea typeface="+mn-ea"/>
                <a:cs typeface="+mn-cs"/>
              </a:rPr>
              <a:t>ление</a:t>
            </a:r>
            <a:r>
              <a:rPr lang="ru-RU" sz="1200" b="0" i="0" u="none" strike="noStrike" kern="1200" baseline="0" dirty="0" smtClean="0">
                <a:solidFill>
                  <a:schemeClr val="tx1"/>
                </a:solidFill>
                <a:latin typeface="+mn-lt"/>
                <a:ea typeface="+mn-ea"/>
                <a:cs typeface="+mn-cs"/>
              </a:rPr>
              <a:t>, которое можно отобразить в </a:t>
            </a:r>
            <a:r>
              <a:rPr lang="ru-RU" sz="1200" b="0" i="0" u="none" strike="noStrike" kern="1200" baseline="0" dirty="0" err="1" smtClean="0">
                <a:solidFill>
                  <a:schemeClr val="tx1"/>
                </a:solidFill>
                <a:latin typeface="+mn-lt"/>
                <a:ea typeface="+mn-ea"/>
                <a:cs typeface="+mn-cs"/>
              </a:rPr>
              <a:t>виджете</a:t>
            </a:r>
            <a:r>
              <a:rPr lang="ru-RU" sz="1200" b="0" i="0" u="none" strike="noStrike" kern="1200" baseline="0" dirty="0" smtClean="0">
                <a:solidFill>
                  <a:schemeClr val="tx1"/>
                </a:solidFill>
                <a:latin typeface="+mn-lt"/>
                <a:ea typeface="+mn-ea"/>
                <a:cs typeface="+mn-cs"/>
              </a:rPr>
              <a:t> для ввода текста. Однако число </a:t>
            </a:r>
            <a:r>
              <a:rPr lang="ru-RU" sz="1200" b="0" i="0" u="none" strike="noStrike" kern="1200" baseline="0" dirty="0" err="1" smtClean="0">
                <a:solidFill>
                  <a:schemeClr val="tx1"/>
                </a:solidFill>
                <a:latin typeface="+mn-lt"/>
                <a:ea typeface="+mn-ea"/>
                <a:cs typeface="+mn-cs"/>
              </a:rPr>
              <a:t>веро</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ятных</a:t>
            </a:r>
            <a:r>
              <a:rPr lang="ru-RU" sz="1200" b="0" i="0" u="none" strike="noStrike" kern="1200" baseline="0" dirty="0" smtClean="0">
                <a:solidFill>
                  <a:schemeClr val="tx1"/>
                </a:solidFill>
                <a:latin typeface="+mn-lt"/>
                <a:ea typeface="+mn-ea"/>
                <a:cs typeface="+mn-cs"/>
              </a:rPr>
              <a:t> преобразований заранее неизвестно. Поэтому должна быть обеспечена воз-</a:t>
            </a:r>
          </a:p>
          <a:p>
            <a:r>
              <a:rPr lang="ru-RU" sz="1200" b="0" i="0" u="none" strike="noStrike" kern="1200" baseline="0" dirty="0" err="1" smtClean="0">
                <a:solidFill>
                  <a:schemeClr val="tx1"/>
                </a:solidFill>
                <a:latin typeface="+mn-lt"/>
                <a:ea typeface="+mn-ea"/>
                <a:cs typeface="+mn-cs"/>
              </a:rPr>
              <a:t>можность</a:t>
            </a:r>
            <a:r>
              <a:rPr lang="ru-RU" sz="1200" b="0" i="0" u="none" strike="noStrike" kern="1200" baseline="0" dirty="0" smtClean="0">
                <a:solidFill>
                  <a:schemeClr val="tx1"/>
                </a:solidFill>
                <a:latin typeface="+mn-lt"/>
                <a:ea typeface="+mn-ea"/>
                <a:cs typeface="+mn-cs"/>
              </a:rPr>
              <a:t> без труда добавлять новый конвертор.</a:t>
            </a:r>
          </a:p>
          <a:p>
            <a:r>
              <a:rPr lang="ru-RU" sz="1200" b="0" i="0" u="none" strike="noStrike" kern="1200" baseline="0" dirty="0" smtClean="0">
                <a:solidFill>
                  <a:schemeClr val="tx1"/>
                </a:solidFill>
                <a:latin typeface="+mn-lt"/>
                <a:ea typeface="+mn-ea"/>
                <a:cs typeface="+mn-cs"/>
              </a:rPr>
              <a:t>Таким образом, нужно сконфигурировать класс </a:t>
            </a:r>
            <a:r>
              <a:rPr lang="ru-RU" sz="1200" b="0" i="0" u="none" strike="noStrike" kern="1200" baseline="0" dirty="0" err="1" smtClean="0">
                <a:solidFill>
                  <a:schemeClr val="tx1"/>
                </a:solidFill>
                <a:latin typeface="+mn-lt"/>
                <a:ea typeface="+mn-ea"/>
                <a:cs typeface="+mn-cs"/>
              </a:rPr>
              <a:t>RTFReader</a:t>
            </a:r>
            <a:r>
              <a:rPr lang="ru-RU" sz="1200" b="0" i="0" u="none" strike="noStrike" kern="1200" baseline="0" dirty="0" smtClean="0">
                <a:solidFill>
                  <a:schemeClr val="tx1"/>
                </a:solidFill>
                <a:latin typeface="+mn-lt"/>
                <a:ea typeface="+mn-ea"/>
                <a:cs typeface="+mn-cs"/>
              </a:rPr>
              <a:t> с помощью </a:t>
            </a:r>
            <a:r>
              <a:rPr lang="ru-RU" sz="1200" b="0" i="0" u="none" strike="noStrike" kern="1200" baseline="0" dirty="0" err="1" smtClean="0">
                <a:solidFill>
                  <a:schemeClr val="tx1"/>
                </a:solidFill>
                <a:latin typeface="+mn-lt"/>
                <a:ea typeface="+mn-ea"/>
                <a:cs typeface="+mn-cs"/>
              </a:rPr>
              <a:t>объек</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та </a:t>
            </a:r>
            <a:r>
              <a:rPr lang="ru-RU" sz="1200" b="0" i="0" u="none" strike="noStrike" kern="1200" baseline="0" dirty="0" err="1" smtClean="0">
                <a:solidFill>
                  <a:schemeClr val="tx1"/>
                </a:solidFill>
                <a:latin typeface="+mn-lt"/>
                <a:ea typeface="+mn-ea"/>
                <a:cs typeface="+mn-cs"/>
              </a:rPr>
              <a:t>Text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Converter</a:t>
            </a:r>
            <a:r>
              <a:rPr lang="ru-RU" sz="1200" b="0" i="0" u="none" strike="noStrike" kern="1200" baseline="0" dirty="0" smtClean="0">
                <a:solidFill>
                  <a:schemeClr val="tx1"/>
                </a:solidFill>
                <a:latin typeface="+mn-lt"/>
                <a:ea typeface="+mn-ea"/>
                <a:cs typeface="+mn-cs"/>
              </a:rPr>
              <a:t>, который мог бы преобразовывать RTF в другой текстовый</a:t>
            </a:r>
          </a:p>
          <a:p>
            <a:r>
              <a:rPr lang="ru-RU" sz="1200" b="0" i="0" u="none" strike="noStrike" kern="1200" baseline="0" dirty="0" smtClean="0">
                <a:solidFill>
                  <a:schemeClr val="tx1"/>
                </a:solidFill>
                <a:latin typeface="+mn-lt"/>
                <a:ea typeface="+mn-ea"/>
                <a:cs typeface="+mn-cs"/>
              </a:rPr>
              <a:t>формат. При разборе документа в формате RTF класс </a:t>
            </a:r>
            <a:r>
              <a:rPr lang="ru-RU" sz="1200" b="0" i="0" u="none" strike="noStrike" kern="1200" baseline="0" dirty="0" err="1" smtClean="0">
                <a:solidFill>
                  <a:schemeClr val="tx1"/>
                </a:solidFill>
                <a:latin typeface="+mn-lt"/>
                <a:ea typeface="+mn-ea"/>
                <a:cs typeface="+mn-cs"/>
              </a:rPr>
              <a:t>RTFReader</a:t>
            </a:r>
            <a:r>
              <a:rPr lang="ru-RU" sz="1200" b="0" i="0" u="none" strike="noStrike" kern="1200" baseline="0" dirty="0" smtClean="0">
                <a:solidFill>
                  <a:schemeClr val="tx1"/>
                </a:solidFill>
                <a:latin typeface="+mn-lt"/>
                <a:ea typeface="+mn-ea"/>
                <a:cs typeface="+mn-cs"/>
              </a:rPr>
              <a:t> вызывает</a:t>
            </a:r>
          </a:p>
          <a:p>
            <a:r>
              <a:rPr lang="ru-RU" sz="1200" b="0" i="0" u="none" strike="noStrike" kern="1200" baseline="0" dirty="0" err="1" smtClean="0">
                <a:solidFill>
                  <a:schemeClr val="tx1"/>
                </a:solidFill>
                <a:latin typeface="+mn-lt"/>
                <a:ea typeface="+mn-ea"/>
                <a:cs typeface="+mn-cs"/>
              </a:rPr>
              <a:t>TextConverter</a:t>
            </a:r>
            <a:r>
              <a:rPr lang="ru-RU" sz="1200" b="0" i="0" u="none" strike="noStrike" kern="1200" baseline="0" dirty="0" smtClean="0">
                <a:solidFill>
                  <a:schemeClr val="tx1"/>
                </a:solidFill>
                <a:latin typeface="+mn-lt"/>
                <a:ea typeface="+mn-ea"/>
                <a:cs typeface="+mn-cs"/>
              </a:rPr>
              <a:t> для выполнения преобразования. Всякий раз, как </a:t>
            </a:r>
            <a:r>
              <a:rPr lang="ru-RU" sz="1200" b="0" i="0" u="none" strike="noStrike" kern="1200" baseline="0" dirty="0" err="1" smtClean="0">
                <a:solidFill>
                  <a:schemeClr val="tx1"/>
                </a:solidFill>
                <a:latin typeface="+mn-lt"/>
                <a:ea typeface="+mn-ea"/>
                <a:cs typeface="+mn-cs"/>
              </a:rPr>
              <a:t>RTFReader</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распознает лексему RTF (простой текст или управляющее слово), для ее </a:t>
            </a:r>
            <a:r>
              <a:rPr lang="ru-RU" sz="1200" b="0" i="0" u="none" strike="noStrike" kern="1200" baseline="0" dirty="0" err="1" smtClean="0">
                <a:solidFill>
                  <a:schemeClr val="tx1"/>
                </a:solidFill>
                <a:latin typeface="+mn-lt"/>
                <a:ea typeface="+mn-ea"/>
                <a:cs typeface="+mn-cs"/>
              </a:rPr>
              <a:t>преобра</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зования</a:t>
            </a:r>
            <a:r>
              <a:rPr lang="ru-RU" sz="1200" b="0" i="0" u="none" strike="noStrike" kern="1200" baseline="0" dirty="0" smtClean="0">
                <a:solidFill>
                  <a:schemeClr val="tx1"/>
                </a:solidFill>
                <a:latin typeface="+mn-lt"/>
                <a:ea typeface="+mn-ea"/>
                <a:cs typeface="+mn-cs"/>
              </a:rPr>
              <a:t> объекту </a:t>
            </a:r>
            <a:r>
              <a:rPr lang="ru-RU" sz="1200" b="0" i="0" u="none" strike="noStrike" kern="1200" baseline="0" dirty="0" err="1" smtClean="0">
                <a:solidFill>
                  <a:schemeClr val="tx1"/>
                </a:solidFill>
                <a:latin typeface="+mn-lt"/>
                <a:ea typeface="+mn-ea"/>
                <a:cs typeface="+mn-cs"/>
              </a:rPr>
              <a:t>TextConverter</a:t>
            </a:r>
            <a:r>
              <a:rPr lang="ru-RU" sz="1200" b="0" i="0" u="none" strike="noStrike" kern="1200" baseline="0" dirty="0" smtClean="0">
                <a:solidFill>
                  <a:schemeClr val="tx1"/>
                </a:solidFill>
                <a:latin typeface="+mn-lt"/>
                <a:ea typeface="+mn-ea"/>
                <a:cs typeface="+mn-cs"/>
              </a:rPr>
              <a:t> посылается запрос. Объекты </a:t>
            </a:r>
            <a:r>
              <a:rPr lang="ru-RU" sz="1200" b="0" i="0" u="none" strike="noStrike" kern="1200" baseline="0" dirty="0" err="1" smtClean="0">
                <a:solidFill>
                  <a:schemeClr val="tx1"/>
                </a:solidFill>
                <a:latin typeface="+mn-lt"/>
                <a:ea typeface="+mn-ea"/>
                <a:cs typeface="+mn-cs"/>
              </a:rPr>
              <a:t>TextConverter</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отвечают как за преобразование данных, так и за представление лексемы в кон-</a:t>
            </a:r>
          </a:p>
          <a:p>
            <a:r>
              <a:rPr lang="ru-RU" sz="1200" b="0" i="0" u="none" strike="noStrike" kern="1200" baseline="0" dirty="0" err="1" smtClean="0">
                <a:solidFill>
                  <a:schemeClr val="tx1"/>
                </a:solidFill>
                <a:latin typeface="+mn-lt"/>
                <a:ea typeface="+mn-ea"/>
                <a:cs typeface="+mn-cs"/>
              </a:rPr>
              <a:t>кретном</a:t>
            </a:r>
            <a:r>
              <a:rPr lang="ru-RU" sz="1200" b="0" i="0" u="none" strike="noStrike" kern="1200" baseline="0" dirty="0" smtClean="0">
                <a:solidFill>
                  <a:schemeClr val="tx1"/>
                </a:solidFill>
                <a:latin typeface="+mn-lt"/>
                <a:ea typeface="+mn-ea"/>
                <a:cs typeface="+mn-cs"/>
              </a:rPr>
              <a:t> формате.</a:t>
            </a:r>
          </a:p>
          <a:p>
            <a:r>
              <a:rPr lang="ru-RU" sz="1200" b="0" i="0" u="none" strike="noStrike" kern="1200" baseline="0" dirty="0" smtClean="0">
                <a:solidFill>
                  <a:schemeClr val="tx1"/>
                </a:solidFill>
                <a:latin typeface="+mn-lt"/>
                <a:ea typeface="+mn-ea"/>
                <a:cs typeface="+mn-cs"/>
              </a:rPr>
              <a:t>Подклассы </a:t>
            </a:r>
            <a:r>
              <a:rPr lang="ru-RU" sz="1200" b="0" i="0" u="none" strike="noStrike" kern="1200" baseline="0" dirty="0" err="1" smtClean="0">
                <a:solidFill>
                  <a:schemeClr val="tx1"/>
                </a:solidFill>
                <a:latin typeface="+mn-lt"/>
                <a:ea typeface="+mn-ea"/>
                <a:cs typeface="+mn-cs"/>
              </a:rPr>
              <a:t>TextConverter</a:t>
            </a:r>
            <a:r>
              <a:rPr lang="ru-RU" sz="1200" b="0" i="0" u="none" strike="noStrike" kern="1200" baseline="0" dirty="0" smtClean="0">
                <a:solidFill>
                  <a:schemeClr val="tx1"/>
                </a:solidFill>
                <a:latin typeface="+mn-lt"/>
                <a:ea typeface="+mn-ea"/>
                <a:cs typeface="+mn-cs"/>
              </a:rPr>
              <a:t> специализируются на различных преобразованиях</a:t>
            </a:r>
          </a:p>
          <a:p>
            <a:r>
              <a:rPr lang="ru-RU" sz="1200" b="0" i="0" u="none" strike="noStrike" kern="1200" baseline="0" dirty="0" smtClean="0">
                <a:solidFill>
                  <a:schemeClr val="tx1"/>
                </a:solidFill>
                <a:latin typeface="+mn-lt"/>
                <a:ea typeface="+mn-ea"/>
                <a:cs typeface="+mn-cs"/>
              </a:rPr>
              <a:t>и форматах. Например, </a:t>
            </a:r>
            <a:r>
              <a:rPr lang="ru-RU" sz="1200" b="0" i="0" u="none" strike="noStrike" kern="1200" baseline="0" dirty="0" err="1" smtClean="0">
                <a:solidFill>
                  <a:schemeClr val="tx1"/>
                </a:solidFill>
                <a:latin typeface="+mn-lt"/>
                <a:ea typeface="+mn-ea"/>
                <a:cs typeface="+mn-cs"/>
              </a:rPr>
              <a:t>ASCIIConverter</a:t>
            </a:r>
            <a:r>
              <a:rPr lang="ru-RU" sz="1200" b="0" i="0" u="none" strike="noStrike" kern="1200" baseline="0" dirty="0" smtClean="0">
                <a:solidFill>
                  <a:schemeClr val="tx1"/>
                </a:solidFill>
                <a:latin typeface="+mn-lt"/>
                <a:ea typeface="+mn-ea"/>
                <a:cs typeface="+mn-cs"/>
              </a:rPr>
              <a:t> игнорирует запросы на преобразование</a:t>
            </a:r>
          </a:p>
          <a:p>
            <a:r>
              <a:rPr lang="ru-RU" sz="1200" b="0" i="0" u="none" strike="noStrike" kern="1200" baseline="0" dirty="0" smtClean="0">
                <a:solidFill>
                  <a:schemeClr val="tx1"/>
                </a:solidFill>
                <a:latin typeface="+mn-lt"/>
                <a:ea typeface="+mn-ea"/>
                <a:cs typeface="+mn-cs"/>
              </a:rPr>
              <a:t>чего бы то ни было, кроме простого текста. С другой стороны, </a:t>
            </a:r>
            <a:r>
              <a:rPr lang="ru-RU" sz="1200" b="0" i="0" u="none" strike="noStrike" kern="1200" baseline="0" dirty="0" err="1" smtClean="0">
                <a:solidFill>
                  <a:schemeClr val="tx1"/>
                </a:solidFill>
                <a:latin typeface="+mn-lt"/>
                <a:ea typeface="+mn-ea"/>
                <a:cs typeface="+mn-cs"/>
              </a:rPr>
              <a:t>TeXConverter</a:t>
            </a:r>
            <a:r>
              <a:rPr lang="ru-RU" sz="1200" b="0" i="0" u="none" strike="noStrike" kern="1200" baseline="0" dirty="0" smtClean="0">
                <a:solidFill>
                  <a:schemeClr val="tx1"/>
                </a:solidFill>
                <a:latin typeface="+mn-lt"/>
                <a:ea typeface="+mn-ea"/>
                <a:cs typeface="+mn-cs"/>
              </a:rPr>
              <a:t> будет</a:t>
            </a:r>
          </a:p>
          <a:p>
            <a:r>
              <a:rPr lang="ru-RU" sz="1200" b="0" i="0" u="none" strike="noStrike" kern="1200" baseline="0" dirty="0" smtClean="0">
                <a:solidFill>
                  <a:schemeClr val="tx1"/>
                </a:solidFill>
                <a:latin typeface="+mn-lt"/>
                <a:ea typeface="+mn-ea"/>
                <a:cs typeface="+mn-cs"/>
              </a:rPr>
              <a:t>реализовывать все запросы для получения представления в формате редактора TJX,</a:t>
            </a:r>
          </a:p>
          <a:p>
            <a:r>
              <a:rPr lang="ru-RU" sz="1200" b="0" i="0" u="none" strike="noStrike" kern="1200" baseline="0" dirty="0" smtClean="0">
                <a:solidFill>
                  <a:schemeClr val="tx1"/>
                </a:solidFill>
                <a:latin typeface="+mn-lt"/>
                <a:ea typeface="+mn-ea"/>
                <a:cs typeface="+mn-cs"/>
              </a:rPr>
              <a:t>собирая по ходу необходимую информацию о стилях. A </a:t>
            </a:r>
            <a:r>
              <a:rPr lang="ru-RU" sz="1200" b="0" i="0" u="none" strike="noStrike" kern="1200" baseline="0" dirty="0" err="1" smtClean="0">
                <a:solidFill>
                  <a:schemeClr val="tx1"/>
                </a:solidFill>
                <a:latin typeface="+mn-lt"/>
                <a:ea typeface="+mn-ea"/>
                <a:cs typeface="+mn-cs"/>
              </a:rPr>
              <a:t>Text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Widget</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Converter</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станет строить сложный объект пользовательского интерфейса, который </a:t>
            </a:r>
            <a:r>
              <a:rPr lang="ru-RU" sz="1200" b="0" i="0" u="none" strike="noStrike" kern="1200" baseline="0" dirty="0" err="1" smtClean="0">
                <a:solidFill>
                  <a:schemeClr val="tx1"/>
                </a:solidFill>
                <a:latin typeface="+mn-lt"/>
                <a:ea typeface="+mn-ea"/>
                <a:cs typeface="+mn-cs"/>
              </a:rPr>
              <a:t>позво</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лит пользователю просматривать и редактировать текст.</a:t>
            </a:r>
          </a:p>
          <a:p>
            <a:r>
              <a:rPr lang="ru-RU" sz="1200" b="0" i="0" u="none" strike="noStrike" kern="1200" baseline="0" dirty="0" smtClean="0">
                <a:solidFill>
                  <a:schemeClr val="tx1"/>
                </a:solidFill>
                <a:latin typeface="+mn-lt"/>
                <a:ea typeface="+mn-ea"/>
                <a:cs typeface="+mn-cs"/>
              </a:rPr>
              <a:t>Класс каждого конвертора принимает механизм создания и сборки сложного</a:t>
            </a:r>
          </a:p>
          <a:p>
            <a:r>
              <a:rPr lang="ru-RU" sz="1200" b="0" i="0" u="none" strike="noStrike" kern="1200" baseline="0" dirty="0" smtClean="0">
                <a:solidFill>
                  <a:schemeClr val="tx1"/>
                </a:solidFill>
                <a:latin typeface="+mn-lt"/>
                <a:ea typeface="+mn-ea"/>
                <a:cs typeface="+mn-cs"/>
              </a:rPr>
              <a:t>объекта и скрывает его за абстрактным интерфейсом. Конвертор отделен от </a:t>
            </a:r>
            <a:r>
              <a:rPr lang="ru-RU" sz="1200" b="0" i="0" u="none" strike="noStrike" kern="1200" baseline="0" dirty="0" err="1" smtClean="0">
                <a:solidFill>
                  <a:schemeClr val="tx1"/>
                </a:solidFill>
                <a:latin typeface="+mn-lt"/>
                <a:ea typeface="+mn-ea"/>
                <a:cs typeface="+mn-cs"/>
              </a:rPr>
              <a:t>загруз</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чика</a:t>
            </a:r>
            <a:r>
              <a:rPr lang="ru-RU" sz="1200" b="0" i="0" u="none" strike="noStrike" kern="1200" baseline="0" dirty="0" smtClean="0">
                <a:solidFill>
                  <a:schemeClr val="tx1"/>
                </a:solidFill>
                <a:latin typeface="+mn-lt"/>
                <a:ea typeface="+mn-ea"/>
                <a:cs typeface="+mn-cs"/>
              </a:rPr>
              <a:t>, который отвечает за синтаксический разбор RTF-документа.</a:t>
            </a:r>
          </a:p>
          <a:p>
            <a:r>
              <a:rPr lang="ru-RU" sz="1200" b="0" i="0" u="none" strike="noStrike" kern="1200" baseline="0" dirty="0" smtClean="0">
                <a:solidFill>
                  <a:schemeClr val="tx1"/>
                </a:solidFill>
                <a:latin typeface="+mn-lt"/>
                <a:ea typeface="+mn-ea"/>
                <a:cs typeface="+mn-cs"/>
              </a:rPr>
              <a:t>В паттерне строитель абстрагированы все эти отношения. В нем любой класс</a:t>
            </a:r>
          </a:p>
          <a:p>
            <a:r>
              <a:rPr lang="ru-RU" sz="1200" b="0" i="0" u="none" strike="noStrike" kern="1200" baseline="0" dirty="0" smtClean="0">
                <a:solidFill>
                  <a:schemeClr val="tx1"/>
                </a:solidFill>
                <a:latin typeface="+mn-lt"/>
                <a:ea typeface="+mn-ea"/>
                <a:cs typeface="+mn-cs"/>
              </a:rPr>
              <a:t>конвертора называется </a:t>
            </a:r>
            <a:r>
              <a:rPr lang="ru-RU" sz="1200" b="0" i="1" u="none" strike="noStrike" kern="1200" baseline="0" dirty="0" smtClean="0">
                <a:solidFill>
                  <a:schemeClr val="tx1"/>
                </a:solidFill>
                <a:latin typeface="+mn-lt"/>
                <a:ea typeface="+mn-ea"/>
                <a:cs typeface="+mn-cs"/>
              </a:rPr>
              <a:t>строителем, </a:t>
            </a:r>
            <a:r>
              <a:rPr lang="ru-RU" sz="1200" b="0" i="0" u="none" strike="noStrike" kern="1200" baseline="0" dirty="0" smtClean="0">
                <a:solidFill>
                  <a:schemeClr val="tx1"/>
                </a:solidFill>
                <a:latin typeface="+mn-lt"/>
                <a:ea typeface="+mn-ea"/>
                <a:cs typeface="+mn-cs"/>
              </a:rPr>
              <a:t>а загрузчик - </a:t>
            </a:r>
            <a:r>
              <a:rPr lang="ru-RU" sz="1200" b="0" i="1" u="none" strike="noStrike" kern="1200" baseline="0" dirty="0" smtClean="0">
                <a:solidFill>
                  <a:schemeClr val="tx1"/>
                </a:solidFill>
                <a:latin typeface="+mn-lt"/>
                <a:ea typeface="+mn-ea"/>
                <a:cs typeface="+mn-cs"/>
              </a:rPr>
              <a:t>распорядителем. </a:t>
            </a:r>
            <a:r>
              <a:rPr lang="ru-RU" sz="1200" b="0" i="0" u="none" strike="noStrike" kern="1200" baseline="0" dirty="0" smtClean="0">
                <a:solidFill>
                  <a:schemeClr val="tx1"/>
                </a:solidFill>
                <a:latin typeface="+mn-lt"/>
                <a:ea typeface="+mn-ea"/>
                <a:cs typeface="+mn-cs"/>
              </a:rPr>
              <a:t>В применении</a:t>
            </a:r>
          </a:p>
          <a:p>
            <a:r>
              <a:rPr lang="ru-RU" sz="1200" b="0" i="0" u="none" strike="noStrike" kern="1200" baseline="0" dirty="0" smtClean="0">
                <a:solidFill>
                  <a:schemeClr val="tx1"/>
                </a:solidFill>
                <a:latin typeface="+mn-lt"/>
                <a:ea typeface="+mn-ea"/>
                <a:cs typeface="+mn-cs"/>
              </a:rPr>
              <a:t>к рассмотренному примеру строитель отделяет алгоритм интерпретации форма-</a:t>
            </a:r>
          </a:p>
          <a:p>
            <a:r>
              <a:rPr lang="ru-RU" sz="1200" b="0" i="0" u="none" strike="noStrike" kern="1200" baseline="0" dirty="0" smtClean="0">
                <a:solidFill>
                  <a:schemeClr val="tx1"/>
                </a:solidFill>
                <a:latin typeface="+mn-lt"/>
                <a:ea typeface="+mn-ea"/>
                <a:cs typeface="+mn-cs"/>
              </a:rPr>
              <a:t>та текста (то есть анализатор RTF-документов) от того, как создается и </a:t>
            </a:r>
            <a:r>
              <a:rPr lang="ru-RU" sz="1200" b="0" i="0" u="none" strike="noStrike" kern="1200" baseline="0" dirty="0" err="1" smtClean="0">
                <a:solidFill>
                  <a:schemeClr val="tx1"/>
                </a:solidFill>
                <a:latin typeface="+mn-lt"/>
                <a:ea typeface="+mn-ea"/>
                <a:cs typeface="+mn-cs"/>
              </a:rPr>
              <a:t>представля</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ется</a:t>
            </a:r>
            <a:r>
              <a:rPr lang="ru-RU" sz="1200" b="0" i="0" u="none" strike="noStrike" kern="1200" baseline="0" dirty="0" smtClean="0">
                <a:solidFill>
                  <a:schemeClr val="tx1"/>
                </a:solidFill>
                <a:latin typeface="+mn-lt"/>
                <a:ea typeface="+mn-ea"/>
                <a:cs typeface="+mn-cs"/>
              </a:rPr>
              <a:t> документ в преобразованном формате. Это позволяет повторно использовать</a:t>
            </a:r>
          </a:p>
          <a:p>
            <a:r>
              <a:rPr lang="ru-RU" sz="1200" b="0" i="0" u="none" strike="noStrike" kern="1200" baseline="0" dirty="0" smtClean="0">
                <a:solidFill>
                  <a:schemeClr val="tx1"/>
                </a:solidFill>
                <a:latin typeface="+mn-lt"/>
                <a:ea typeface="+mn-ea"/>
                <a:cs typeface="+mn-cs"/>
              </a:rPr>
              <a:t>алгоритм разбора, реализованный в </a:t>
            </a:r>
            <a:r>
              <a:rPr lang="ru-RU" sz="1200" b="0" i="0" u="none" strike="noStrike" kern="1200" baseline="0" dirty="0" err="1" smtClean="0">
                <a:solidFill>
                  <a:schemeClr val="tx1"/>
                </a:solidFill>
                <a:latin typeface="+mn-lt"/>
                <a:ea typeface="+mn-ea"/>
                <a:cs typeface="+mn-cs"/>
              </a:rPr>
              <a:t>RTFReader</a:t>
            </a:r>
            <a:r>
              <a:rPr lang="ru-RU" sz="1200" b="0" i="0" u="none" strike="noStrike" kern="1200" baseline="0" dirty="0" smtClean="0">
                <a:solidFill>
                  <a:schemeClr val="tx1"/>
                </a:solidFill>
                <a:latin typeface="+mn-lt"/>
                <a:ea typeface="+mn-ea"/>
                <a:cs typeface="+mn-cs"/>
              </a:rPr>
              <a:t>, для создания разных текстовых</a:t>
            </a:r>
          </a:p>
          <a:p>
            <a:r>
              <a:rPr lang="ru-RU" sz="1200" b="0" i="0" u="none" strike="noStrike" kern="1200" baseline="0" dirty="0" smtClean="0">
                <a:solidFill>
                  <a:schemeClr val="tx1"/>
                </a:solidFill>
                <a:latin typeface="+mn-lt"/>
                <a:ea typeface="+mn-ea"/>
                <a:cs typeface="+mn-cs"/>
              </a:rPr>
              <a:t>представлений RTF-документов; достаточно передать в </a:t>
            </a:r>
            <a:r>
              <a:rPr lang="ru-RU" sz="1200" b="0" i="0" u="none" strike="noStrike" kern="1200" baseline="0" dirty="0" err="1" smtClean="0">
                <a:solidFill>
                  <a:schemeClr val="tx1"/>
                </a:solidFill>
                <a:latin typeface="+mn-lt"/>
                <a:ea typeface="+mn-ea"/>
                <a:cs typeface="+mn-cs"/>
              </a:rPr>
              <a:t>RTFReader</a:t>
            </a:r>
            <a:r>
              <a:rPr lang="ru-RU" sz="1200" b="0" i="0" u="none" strike="noStrike" kern="1200" baseline="0" dirty="0" smtClean="0">
                <a:solidFill>
                  <a:schemeClr val="tx1"/>
                </a:solidFill>
                <a:latin typeface="+mn-lt"/>
                <a:ea typeface="+mn-ea"/>
                <a:cs typeface="+mn-cs"/>
              </a:rPr>
              <a:t> различные под-</a:t>
            </a:r>
          </a:p>
          <a:p>
            <a:r>
              <a:rPr lang="ru-RU" sz="1200" b="0" i="0" u="none" strike="noStrike" kern="1200" baseline="0" dirty="0" smtClean="0">
                <a:solidFill>
                  <a:schemeClr val="tx1"/>
                </a:solidFill>
                <a:latin typeface="+mn-lt"/>
                <a:ea typeface="+mn-ea"/>
                <a:cs typeface="+mn-cs"/>
              </a:rPr>
              <a:t>классы класса </a:t>
            </a:r>
            <a:r>
              <a:rPr lang="en-US" sz="1200" b="0" i="0" u="none" strike="noStrike" kern="1200" baseline="0" dirty="0" smtClean="0">
                <a:solidFill>
                  <a:schemeClr val="tx1"/>
                </a:solidFill>
                <a:latin typeface="+mn-lt"/>
                <a:ea typeface="+mn-ea"/>
                <a:cs typeface="+mn-cs"/>
              </a:rPr>
              <a:t>Text Converter.</a:t>
            </a:r>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14</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22</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23</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1" i="1" u="none" strike="noStrike" kern="1200" baseline="0" dirty="0" smtClean="0">
                <a:solidFill>
                  <a:schemeClr val="tx1"/>
                </a:solidFill>
                <a:latin typeface="+mn-lt"/>
                <a:ea typeface="+mn-ea"/>
                <a:cs typeface="+mn-cs"/>
              </a:rPr>
              <a:t>позволяет изменять внутреннее представление продукта. </a:t>
            </a:r>
            <a:r>
              <a:rPr lang="ru-RU" sz="1200" b="0" i="0" u="none" strike="noStrike" kern="1200" baseline="0" dirty="0" smtClean="0">
                <a:solidFill>
                  <a:schemeClr val="tx1"/>
                </a:solidFill>
                <a:latin typeface="+mn-lt"/>
                <a:ea typeface="+mn-ea"/>
                <a:cs typeface="+mn-cs"/>
              </a:rPr>
              <a:t>Объект </a:t>
            </a:r>
            <a:r>
              <a:rPr lang="ru-RU" sz="1200" b="0" i="0" u="none" strike="noStrike" kern="1200" baseline="0" dirty="0" err="1" smtClean="0">
                <a:solidFill>
                  <a:schemeClr val="tx1"/>
                </a:solidFill>
                <a:latin typeface="+mn-lt"/>
                <a:ea typeface="+mn-ea"/>
                <a:cs typeface="+mn-cs"/>
              </a:rPr>
              <a:t>Builder</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предоставляет распорядителю абстрактный интерфейс для </a:t>
            </a:r>
            <a:r>
              <a:rPr lang="ru-RU" sz="1200" b="0" i="0" u="none" strike="noStrike" kern="1200" baseline="0" dirty="0" err="1" smtClean="0">
                <a:solidFill>
                  <a:schemeClr val="tx1"/>
                </a:solidFill>
                <a:latin typeface="+mn-lt"/>
                <a:ea typeface="+mn-ea"/>
                <a:cs typeface="+mn-cs"/>
              </a:rPr>
              <a:t>конструирова</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ния</a:t>
            </a:r>
            <a:r>
              <a:rPr lang="ru-RU" sz="1200" b="0" i="0" u="none" strike="noStrike" kern="1200" baseline="0" dirty="0" smtClean="0">
                <a:solidFill>
                  <a:schemeClr val="tx1"/>
                </a:solidFill>
                <a:latin typeface="+mn-lt"/>
                <a:ea typeface="+mn-ea"/>
                <a:cs typeface="+mn-cs"/>
              </a:rPr>
              <a:t> продукта, за которым он может скрыть представление и внутреннюю</a:t>
            </a:r>
          </a:p>
          <a:p>
            <a:r>
              <a:rPr lang="ru-RU" sz="1200" b="0" i="0" u="none" strike="noStrike" kern="1200" baseline="0" dirty="0" smtClean="0">
                <a:solidFill>
                  <a:schemeClr val="tx1"/>
                </a:solidFill>
                <a:latin typeface="+mn-lt"/>
                <a:ea typeface="+mn-ea"/>
                <a:cs typeface="+mn-cs"/>
              </a:rPr>
              <a:t>структуру продукта, а также процесс его сборки. Поскольку продукт </a:t>
            </a:r>
            <a:r>
              <a:rPr lang="ru-RU" sz="1200" b="0" i="0" u="none" strike="noStrike" kern="1200" baseline="0" dirty="0" err="1" smtClean="0">
                <a:solidFill>
                  <a:schemeClr val="tx1"/>
                </a:solidFill>
                <a:latin typeface="+mn-lt"/>
                <a:ea typeface="+mn-ea"/>
                <a:cs typeface="+mn-cs"/>
              </a:rPr>
              <a:t>констру</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ируется</a:t>
            </a:r>
            <a:r>
              <a:rPr lang="ru-RU" sz="1200" b="0" i="0" u="none" strike="noStrike" kern="1200" baseline="0" dirty="0" smtClean="0">
                <a:solidFill>
                  <a:schemeClr val="tx1"/>
                </a:solidFill>
                <a:latin typeface="+mn-lt"/>
                <a:ea typeface="+mn-ea"/>
                <a:cs typeface="+mn-cs"/>
              </a:rPr>
              <a:t> через абстрактный интерфейс, то для изменения внутреннего пред-</a:t>
            </a:r>
          </a:p>
          <a:p>
            <a:r>
              <a:rPr lang="ru-RU" sz="1200" b="0" i="0" u="none" strike="noStrike" kern="1200" baseline="0" dirty="0" err="1" smtClean="0">
                <a:solidFill>
                  <a:schemeClr val="tx1"/>
                </a:solidFill>
                <a:latin typeface="+mn-lt"/>
                <a:ea typeface="+mn-ea"/>
                <a:cs typeface="+mn-cs"/>
              </a:rPr>
              <a:t>ставления</a:t>
            </a:r>
            <a:r>
              <a:rPr lang="ru-RU" sz="1200" b="0" i="0" u="none" strike="noStrike" kern="1200" baseline="0" dirty="0" smtClean="0">
                <a:solidFill>
                  <a:schemeClr val="tx1"/>
                </a:solidFill>
                <a:latin typeface="+mn-lt"/>
                <a:ea typeface="+mn-ea"/>
                <a:cs typeface="+mn-cs"/>
              </a:rPr>
              <a:t> достаточно всего лишь определить новый вид строителя;</a:t>
            </a:r>
          </a:p>
          <a:p>
            <a:endParaRPr lang="ru-RU" sz="1200" b="0" i="0" u="none" strike="noStrike" kern="1200" baseline="0" dirty="0" smtClean="0">
              <a:solidFill>
                <a:schemeClr val="tx1"/>
              </a:solidFill>
              <a:latin typeface="+mn-lt"/>
              <a:ea typeface="+mn-ea"/>
              <a:cs typeface="+mn-cs"/>
            </a:endParaRPr>
          </a:p>
          <a:p>
            <a:r>
              <a:rPr lang="ru-RU" sz="1200" b="1" i="1" u="none" strike="noStrike" kern="1200" baseline="0" dirty="0" smtClean="0">
                <a:solidFill>
                  <a:schemeClr val="tx1"/>
                </a:solidFill>
                <a:latin typeface="+mn-lt"/>
                <a:ea typeface="+mn-ea"/>
                <a:cs typeface="+mn-cs"/>
              </a:rPr>
              <a:t>изолирует код, реализующий конструирование и представление</a:t>
            </a:r>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Паттерн</a:t>
            </a:r>
          </a:p>
          <a:p>
            <a:r>
              <a:rPr lang="ru-RU" sz="1200" b="0" i="0" u="none" strike="noStrike" kern="1200" baseline="0" dirty="0" smtClean="0">
                <a:solidFill>
                  <a:schemeClr val="tx1"/>
                </a:solidFill>
                <a:latin typeface="+mn-lt"/>
                <a:ea typeface="+mn-ea"/>
                <a:cs typeface="+mn-cs"/>
              </a:rPr>
              <a:t>строитель улучшает модульность, инкапсулируя способ конструирования</a:t>
            </a:r>
          </a:p>
          <a:p>
            <a:r>
              <a:rPr lang="ru-RU" sz="1200" b="0" i="0" u="none" strike="noStrike" kern="1200" baseline="0" dirty="0" smtClean="0">
                <a:solidFill>
                  <a:schemeClr val="tx1"/>
                </a:solidFill>
                <a:latin typeface="+mn-lt"/>
                <a:ea typeface="+mn-ea"/>
                <a:cs typeface="+mn-cs"/>
              </a:rPr>
              <a:t>и представления сложного объекта. Клиентам ничего не надо знать о </a:t>
            </a:r>
            <a:r>
              <a:rPr lang="ru-RU" sz="1200" b="0" i="0" u="none" strike="noStrike" kern="1200" baseline="0" dirty="0" err="1" smtClean="0">
                <a:solidFill>
                  <a:schemeClr val="tx1"/>
                </a:solidFill>
                <a:latin typeface="+mn-lt"/>
                <a:ea typeface="+mn-ea"/>
                <a:cs typeface="+mn-cs"/>
              </a:rPr>
              <a:t>клас</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сах</a:t>
            </a:r>
            <a:r>
              <a:rPr lang="ru-RU" sz="1200" b="0" i="0" u="none" strike="noStrike" kern="1200" baseline="0" dirty="0" smtClean="0">
                <a:solidFill>
                  <a:schemeClr val="tx1"/>
                </a:solidFill>
                <a:latin typeface="+mn-lt"/>
                <a:ea typeface="+mn-ea"/>
                <a:cs typeface="+mn-cs"/>
              </a:rPr>
              <a:t>, определяющих внутреннюю структуру продукта, они отсутствуют в ин-</a:t>
            </a:r>
          </a:p>
          <a:p>
            <a:r>
              <a:rPr lang="ru-RU" sz="1200" b="0" i="0" u="none" strike="noStrike" kern="1200" baseline="0" dirty="0" err="1" smtClean="0">
                <a:solidFill>
                  <a:schemeClr val="tx1"/>
                </a:solidFill>
                <a:latin typeface="+mn-lt"/>
                <a:ea typeface="+mn-ea"/>
                <a:cs typeface="+mn-cs"/>
              </a:rPr>
              <a:t>терфейсе</a:t>
            </a:r>
            <a:r>
              <a:rPr lang="ru-RU" sz="1200" b="0" i="0" u="none" strike="noStrike" kern="1200" baseline="0" dirty="0" smtClean="0">
                <a:solidFill>
                  <a:schemeClr val="tx1"/>
                </a:solidFill>
                <a:latin typeface="+mn-lt"/>
                <a:ea typeface="+mn-ea"/>
                <a:cs typeface="+mn-cs"/>
              </a:rPr>
              <a:t> строителя.</a:t>
            </a:r>
          </a:p>
          <a:p>
            <a:r>
              <a:rPr lang="ru-RU" sz="1200" b="0" i="0" u="none" strike="noStrike" kern="1200" baseline="0" dirty="0" smtClean="0">
                <a:solidFill>
                  <a:schemeClr val="tx1"/>
                </a:solidFill>
                <a:latin typeface="+mn-lt"/>
                <a:ea typeface="+mn-ea"/>
                <a:cs typeface="+mn-cs"/>
              </a:rPr>
              <a:t>Каждый конкретный строитель </a:t>
            </a:r>
            <a:r>
              <a:rPr lang="ru-RU" sz="1200" b="0" i="0" u="none" strike="noStrike" kern="1200" baseline="0" dirty="0" err="1" smtClean="0">
                <a:solidFill>
                  <a:schemeClr val="tx1"/>
                </a:solidFill>
                <a:latin typeface="+mn-lt"/>
                <a:ea typeface="+mn-ea"/>
                <a:cs typeface="+mn-cs"/>
              </a:rPr>
              <a:t>ConcreteBuilder</a:t>
            </a:r>
            <a:r>
              <a:rPr lang="ru-RU" sz="1200" b="0" i="0" u="none" strike="noStrike" kern="1200" baseline="0" dirty="0" smtClean="0">
                <a:solidFill>
                  <a:schemeClr val="tx1"/>
                </a:solidFill>
                <a:latin typeface="+mn-lt"/>
                <a:ea typeface="+mn-ea"/>
                <a:cs typeface="+mn-cs"/>
              </a:rPr>
              <a:t> содержит весь код, </a:t>
            </a:r>
            <a:r>
              <a:rPr lang="ru-RU" sz="1200" b="0" i="0" u="none" strike="noStrike" kern="1200" baseline="0" dirty="0" err="1" smtClean="0">
                <a:solidFill>
                  <a:schemeClr val="tx1"/>
                </a:solidFill>
                <a:latin typeface="+mn-lt"/>
                <a:ea typeface="+mn-ea"/>
                <a:cs typeface="+mn-cs"/>
              </a:rPr>
              <a:t>не-</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обходимый для создания и сборки конкретного вида продукта. Код пишет-</a:t>
            </a:r>
          </a:p>
          <a:p>
            <a:r>
              <a:rPr lang="ru-RU" sz="1200" b="0" i="0" u="none" strike="noStrike" kern="1200" baseline="0" dirty="0" err="1" smtClean="0">
                <a:solidFill>
                  <a:schemeClr val="tx1"/>
                </a:solidFill>
                <a:latin typeface="+mn-lt"/>
                <a:ea typeface="+mn-ea"/>
                <a:cs typeface="+mn-cs"/>
              </a:rPr>
              <a:t>ся</a:t>
            </a:r>
            <a:r>
              <a:rPr lang="ru-RU" sz="1200" b="0" i="0" u="none" strike="noStrike" kern="1200" baseline="0" dirty="0" smtClean="0">
                <a:solidFill>
                  <a:schemeClr val="tx1"/>
                </a:solidFill>
                <a:latin typeface="+mn-lt"/>
                <a:ea typeface="+mn-ea"/>
                <a:cs typeface="+mn-cs"/>
              </a:rPr>
              <a:t> только один раз, после чего разные распорядители могут использовать</a:t>
            </a:r>
          </a:p>
          <a:p>
            <a:r>
              <a:rPr lang="ru-RU" sz="1200" b="0" i="0" u="none" strike="noStrike" kern="1200" baseline="0" dirty="0" smtClean="0">
                <a:solidFill>
                  <a:schemeClr val="tx1"/>
                </a:solidFill>
                <a:latin typeface="+mn-lt"/>
                <a:ea typeface="+mn-ea"/>
                <a:cs typeface="+mn-cs"/>
              </a:rPr>
              <a:t>его повторно для построения вариантов продукта из одних и тех же частей.</a:t>
            </a:r>
          </a:p>
          <a:p>
            <a:r>
              <a:rPr lang="ru-RU" sz="1200" b="0" i="0" u="none" strike="noStrike" kern="1200" baseline="0" dirty="0" smtClean="0">
                <a:solidFill>
                  <a:schemeClr val="tx1"/>
                </a:solidFill>
                <a:latin typeface="+mn-lt"/>
                <a:ea typeface="+mn-ea"/>
                <a:cs typeface="+mn-cs"/>
              </a:rPr>
              <a:t>В примере с RTF-документом мы могли бы определить загрузчик для фор-</a:t>
            </a:r>
          </a:p>
          <a:p>
            <a:r>
              <a:rPr lang="ru-RU" sz="1200" b="0" i="0" u="none" strike="noStrike" kern="1200" baseline="0" dirty="0" smtClean="0">
                <a:solidFill>
                  <a:schemeClr val="tx1"/>
                </a:solidFill>
                <a:latin typeface="+mn-lt"/>
                <a:ea typeface="+mn-ea"/>
                <a:cs typeface="+mn-cs"/>
              </a:rPr>
              <a:t>мата, отличного от RTF, скажем, </a:t>
            </a:r>
            <a:r>
              <a:rPr lang="ru-RU" sz="1200" b="0" i="0" u="none" strike="noStrike" kern="1200" baseline="0" dirty="0" err="1" smtClean="0">
                <a:solidFill>
                  <a:schemeClr val="tx1"/>
                </a:solidFill>
                <a:latin typeface="+mn-lt"/>
                <a:ea typeface="+mn-ea"/>
                <a:cs typeface="+mn-cs"/>
              </a:rPr>
              <a:t>SGMLReader</a:t>
            </a:r>
            <a:r>
              <a:rPr lang="ru-RU" sz="1200" b="0" i="0" u="none" strike="noStrike" kern="1200" baseline="0" dirty="0" smtClean="0">
                <a:solidFill>
                  <a:schemeClr val="tx1"/>
                </a:solidFill>
                <a:latin typeface="+mn-lt"/>
                <a:ea typeface="+mn-ea"/>
                <a:cs typeface="+mn-cs"/>
              </a:rPr>
              <a:t>, и воспользоваться теми же</a:t>
            </a:r>
          </a:p>
          <a:p>
            <a:r>
              <a:rPr lang="ru-RU" sz="1200" b="0" i="0" u="none" strike="noStrike" kern="1200" baseline="0" dirty="0" smtClean="0">
                <a:solidFill>
                  <a:schemeClr val="tx1"/>
                </a:solidFill>
                <a:latin typeface="+mn-lt"/>
                <a:ea typeface="+mn-ea"/>
                <a:cs typeface="+mn-cs"/>
              </a:rPr>
              <a:t>самыми классами </a:t>
            </a:r>
            <a:r>
              <a:rPr lang="ru-RU" sz="1200" b="0" i="0" u="none" strike="noStrike" kern="1200" baseline="0" dirty="0" err="1" smtClean="0">
                <a:solidFill>
                  <a:schemeClr val="tx1"/>
                </a:solidFill>
                <a:latin typeface="+mn-lt"/>
                <a:ea typeface="+mn-ea"/>
                <a:cs typeface="+mn-cs"/>
              </a:rPr>
              <a:t>TextConverters</a:t>
            </a:r>
            <a:r>
              <a:rPr lang="ru-RU" sz="1200" b="0" i="0" u="none" strike="noStrike" kern="1200" baseline="0" dirty="0" smtClean="0">
                <a:solidFill>
                  <a:schemeClr val="tx1"/>
                </a:solidFill>
                <a:latin typeface="+mn-lt"/>
                <a:ea typeface="+mn-ea"/>
                <a:cs typeface="+mn-cs"/>
              </a:rPr>
              <a:t> для генерирования представлений</a:t>
            </a:r>
          </a:p>
          <a:p>
            <a:r>
              <a:rPr lang="ru-RU" sz="1200" b="0" i="0" u="none" strike="noStrike" kern="1200" baseline="0" dirty="0" smtClean="0">
                <a:solidFill>
                  <a:schemeClr val="tx1"/>
                </a:solidFill>
                <a:latin typeface="+mn-lt"/>
                <a:ea typeface="+mn-ea"/>
                <a:cs typeface="+mn-cs"/>
              </a:rPr>
              <a:t>SGML-документов в виде ASCII-текста, </a:t>
            </a:r>
            <a:r>
              <a:rPr lang="ru-RU" sz="1200" b="0" i="0" u="none" strike="noStrike" kern="1200" baseline="0" dirty="0" err="1" smtClean="0">
                <a:solidFill>
                  <a:schemeClr val="tx1"/>
                </a:solidFill>
                <a:latin typeface="+mn-lt"/>
                <a:ea typeface="+mn-ea"/>
                <a:cs typeface="+mn-cs"/>
              </a:rPr>
              <a:t>ТеХ</a:t>
            </a:r>
            <a:r>
              <a:rPr lang="ru-RU" sz="1200" b="0" i="0" u="none" strike="noStrike" kern="1200" baseline="0" dirty="0" smtClean="0">
                <a:solidFill>
                  <a:schemeClr val="tx1"/>
                </a:solidFill>
                <a:latin typeface="+mn-lt"/>
                <a:ea typeface="+mn-ea"/>
                <a:cs typeface="+mn-cs"/>
              </a:rPr>
              <a:t>-текста или текстового </a:t>
            </a:r>
            <a:r>
              <a:rPr lang="ru-RU" sz="1200" b="0" i="0" u="none" strike="noStrike" kern="1200" baseline="0" dirty="0" err="1" smtClean="0">
                <a:solidFill>
                  <a:schemeClr val="tx1"/>
                </a:solidFill>
                <a:latin typeface="+mn-lt"/>
                <a:ea typeface="+mn-ea"/>
                <a:cs typeface="+mn-cs"/>
              </a:rPr>
              <a:t>виджета</a:t>
            </a:r>
            <a:r>
              <a:rPr lang="ru-RU" sz="1200" b="0" i="0" u="none" strike="noStrike" kern="1200" baseline="0" dirty="0" smtClean="0">
                <a:solidFill>
                  <a:schemeClr val="tx1"/>
                </a:solidFill>
                <a:latin typeface="+mn-lt"/>
                <a:ea typeface="+mn-ea"/>
                <a:cs typeface="+mn-cs"/>
              </a:rPr>
              <a:t>;</a:t>
            </a:r>
          </a:p>
          <a:p>
            <a:endParaRPr lang="ru-RU" sz="1200" b="0" i="0" u="none" strike="noStrike" kern="1200" baseline="0" dirty="0" smtClean="0">
              <a:solidFill>
                <a:schemeClr val="tx1"/>
              </a:solidFill>
              <a:latin typeface="+mn-lt"/>
              <a:ea typeface="+mn-ea"/>
              <a:cs typeface="+mn-cs"/>
            </a:endParaRPr>
          </a:p>
          <a:p>
            <a:r>
              <a:rPr lang="ru-RU" sz="1200" b="1" i="1" u="none" strike="noStrike" kern="1200" baseline="0" dirty="0" smtClean="0">
                <a:solidFill>
                  <a:schemeClr val="tx1"/>
                </a:solidFill>
                <a:latin typeface="+mn-lt"/>
                <a:ea typeface="+mn-ea"/>
                <a:cs typeface="+mn-cs"/>
              </a:rPr>
              <a:t>дает более тонкий контроль над процессом конструирования</a:t>
            </a:r>
            <a:r>
              <a:rPr lang="ru-RU" sz="1200" b="0" i="1"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В отличие от</a:t>
            </a:r>
          </a:p>
          <a:p>
            <a:r>
              <a:rPr lang="ru-RU" sz="1200" b="0" i="0" u="none" strike="noStrike" kern="1200" baseline="0" dirty="0" smtClean="0">
                <a:solidFill>
                  <a:schemeClr val="tx1"/>
                </a:solidFill>
                <a:latin typeface="+mn-lt"/>
                <a:ea typeface="+mn-ea"/>
                <a:cs typeface="+mn-cs"/>
              </a:rPr>
              <a:t>порождающих паттернов, которые сразу конструируют весь объект цели-</a:t>
            </a:r>
          </a:p>
          <a:p>
            <a:r>
              <a:rPr lang="ru-RU" sz="1200" b="0" i="0" u="none" strike="noStrike" kern="1200" baseline="0" dirty="0" smtClean="0">
                <a:solidFill>
                  <a:schemeClr val="tx1"/>
                </a:solidFill>
                <a:latin typeface="+mn-lt"/>
                <a:ea typeface="+mn-ea"/>
                <a:cs typeface="+mn-cs"/>
              </a:rPr>
              <a:t>ком, строитель делает это шаг за шагом под управлением распорядителя.</a:t>
            </a:r>
          </a:p>
          <a:p>
            <a:r>
              <a:rPr lang="ru-RU" sz="1200" b="0" i="0" u="none" strike="noStrike" kern="1200" baseline="0" dirty="0" smtClean="0">
                <a:solidFill>
                  <a:schemeClr val="tx1"/>
                </a:solidFill>
                <a:latin typeface="+mn-lt"/>
                <a:ea typeface="+mn-ea"/>
                <a:cs typeface="+mn-cs"/>
              </a:rPr>
              <a:t>И лишь когда продукт завершен, распорядитель забирает его у строителя.</a:t>
            </a:r>
          </a:p>
          <a:p>
            <a:r>
              <a:rPr lang="ru-RU" sz="1200" b="0" i="0" u="none" strike="noStrike" kern="1200" baseline="0" dirty="0" smtClean="0">
                <a:solidFill>
                  <a:schemeClr val="tx1"/>
                </a:solidFill>
                <a:latin typeface="+mn-lt"/>
                <a:ea typeface="+mn-ea"/>
                <a:cs typeface="+mn-cs"/>
              </a:rPr>
              <a:t>Поэтому интерфейс строителя в большей степени отражает процесс кон-</a:t>
            </a:r>
          </a:p>
          <a:p>
            <a:r>
              <a:rPr lang="ru-RU" sz="1200" b="0" i="0" u="none" strike="noStrike" kern="1200" baseline="0" dirty="0" err="1" smtClean="0">
                <a:solidFill>
                  <a:schemeClr val="tx1"/>
                </a:solidFill>
                <a:latin typeface="+mn-lt"/>
                <a:ea typeface="+mn-ea"/>
                <a:cs typeface="+mn-cs"/>
              </a:rPr>
              <a:t>струирования</a:t>
            </a:r>
            <a:r>
              <a:rPr lang="ru-RU" sz="1200" b="0" i="0" u="none" strike="noStrike" kern="1200" baseline="0" dirty="0" smtClean="0">
                <a:solidFill>
                  <a:schemeClr val="tx1"/>
                </a:solidFill>
                <a:latin typeface="+mn-lt"/>
                <a:ea typeface="+mn-ea"/>
                <a:cs typeface="+mn-cs"/>
              </a:rPr>
              <a:t> продукта, нежели другие порождающие паттерны. Это </a:t>
            </a:r>
            <a:r>
              <a:rPr lang="ru-RU" sz="1200" b="0" i="0" u="none" strike="noStrike" kern="1200" baseline="0" dirty="0" err="1" smtClean="0">
                <a:solidFill>
                  <a:schemeClr val="tx1"/>
                </a:solidFill>
                <a:latin typeface="+mn-lt"/>
                <a:ea typeface="+mn-ea"/>
                <a:cs typeface="+mn-cs"/>
              </a:rPr>
              <a:t>позво</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ляет</a:t>
            </a:r>
            <a:r>
              <a:rPr lang="ru-RU" sz="1200" b="0" i="0" u="none" strike="noStrike" kern="1200" baseline="0" dirty="0" smtClean="0">
                <a:solidFill>
                  <a:schemeClr val="tx1"/>
                </a:solidFill>
                <a:latin typeface="+mn-lt"/>
                <a:ea typeface="+mn-ea"/>
                <a:cs typeface="+mn-cs"/>
              </a:rPr>
              <a:t> обеспечить более тонкий контроль над процессом конструирования,</a:t>
            </a:r>
          </a:p>
          <a:p>
            <a:r>
              <a:rPr lang="ru-RU" sz="1200" b="0" i="0" u="none" strike="noStrike" kern="1200" baseline="0" dirty="0" smtClean="0">
                <a:solidFill>
                  <a:schemeClr val="tx1"/>
                </a:solidFill>
                <a:latin typeface="+mn-lt"/>
                <a:ea typeface="+mn-ea"/>
                <a:cs typeface="+mn-cs"/>
              </a:rPr>
              <a:t>а значит, и над внутренней структурой готового продукта.</a:t>
            </a:r>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24</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25</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26</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27</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0" kern="1200" baseline="0" dirty="0" smtClean="0">
                <a:solidFill>
                  <a:schemeClr val="tx1"/>
                </a:solidFill>
                <a:latin typeface="Courier New" pitchFamily="49" charset="0"/>
                <a:ea typeface="+mn-ea"/>
                <a:cs typeface="Courier New" pitchFamily="49" charset="0"/>
              </a:rPr>
              <a:t>Пакет </a:t>
            </a:r>
            <a:r>
              <a:rPr lang="en-US" sz="1200" b="0" kern="1200" baseline="0" dirty="0" err="1" smtClean="0">
                <a:solidFill>
                  <a:schemeClr val="tx1"/>
                </a:solidFill>
                <a:latin typeface="Courier New" pitchFamily="49" charset="0"/>
                <a:ea typeface="+mn-ea"/>
                <a:cs typeface="Courier New" pitchFamily="49" charset="0"/>
              </a:rPr>
              <a:t>java.util</a:t>
            </a:r>
            <a:r>
              <a:rPr lang="en-US" sz="1200" b="0" kern="1200" baseline="0" dirty="0" smtClean="0">
                <a:solidFill>
                  <a:schemeClr val="tx1"/>
                </a:solidFill>
                <a:latin typeface="Courier New" pitchFamily="49" charset="0"/>
                <a:ea typeface="+mn-ea"/>
                <a:cs typeface="Courier New" pitchFamily="49" charset="0"/>
              </a:rPr>
              <a:t>. Collection </a:t>
            </a:r>
            <a:r>
              <a:rPr lang="ru-RU" sz="1200" b="0" kern="1200" baseline="0" dirty="0" smtClean="0">
                <a:solidFill>
                  <a:schemeClr val="tx1"/>
                </a:solidFill>
                <a:latin typeface="Courier New" pitchFamily="49" charset="0"/>
                <a:ea typeface="+mn-ea"/>
                <a:cs typeface="Courier New" pitchFamily="49" charset="0"/>
              </a:rPr>
              <a:t>– фабрика. Метод </a:t>
            </a:r>
            <a:r>
              <a:rPr lang="en-US" sz="1200" b="0" kern="1200" baseline="0" dirty="0" smtClean="0">
                <a:solidFill>
                  <a:schemeClr val="tx1"/>
                </a:solidFill>
                <a:latin typeface="Courier New" pitchFamily="49" charset="0"/>
                <a:ea typeface="+mn-ea"/>
                <a:cs typeface="Courier New" pitchFamily="49" charset="0"/>
              </a:rPr>
              <a:t>iterator </a:t>
            </a:r>
            <a:r>
              <a:rPr lang="ru-RU" sz="1200" b="0" kern="1200" baseline="0" dirty="0" smtClean="0">
                <a:solidFill>
                  <a:schemeClr val="tx1"/>
                </a:solidFill>
                <a:latin typeface="Courier New" pitchFamily="49" charset="0"/>
                <a:ea typeface="+mn-ea"/>
                <a:cs typeface="Courier New" pitchFamily="49" charset="0"/>
              </a:rPr>
              <a:t>– фабричный метод. Конкретные классы для коллекций – конкретные фабрики</a:t>
            </a:r>
            <a:endParaRPr lang="ru-RU" b="0"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28</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4E4302-4E95-4EE3-AE86-E7A31C896B9E}" type="slidenum">
              <a:rPr lang="ru-RU" smtClean="0"/>
              <a:pPr/>
              <a:t>4</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29</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sz="1200" b="0" i="0" u="none" strike="noStrike" kern="1200" baseline="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30</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31</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32</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33</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34</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35</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36</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37</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38</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Приведем примеры групп взаимосвязанных объектов.</a:t>
            </a:r>
          </a:p>
          <a:p>
            <a:r>
              <a:rPr lang="ru-RU" dirty="0" smtClean="0"/>
              <a:t>Пусть некоторое приложение с поддержкой графического интерфейса пользователя рассчитано на использование на различных платформах, при этом внешний вид этого интерфейса должен соответствовать принятому стилю для той или иной платформы. Например, если это приложение установлено на </a:t>
            </a:r>
            <a:r>
              <a:rPr lang="ru-RU" dirty="0" err="1" smtClean="0"/>
              <a:t>Windows</a:t>
            </a:r>
            <a:r>
              <a:rPr lang="ru-RU" dirty="0" smtClean="0"/>
              <a:t>-платформу, то его кнопки, меню, полосы прокрутки должны отображаться в стиле, принятом для </a:t>
            </a:r>
            <a:r>
              <a:rPr lang="ru-RU" dirty="0" err="1" smtClean="0"/>
              <a:t>Windows</a:t>
            </a:r>
            <a:r>
              <a:rPr lang="ru-RU" dirty="0" smtClean="0"/>
              <a:t>. Группой взаимосвязанных объектов в этом случае будут элементы графического интерфейса пользователя для конкретной платформы.</a:t>
            </a:r>
            <a:endParaRPr lang="en-US" dirty="0" smtClean="0"/>
          </a:p>
          <a:p>
            <a:endParaRPr lang="ru-RU" dirty="0" smtClean="0"/>
          </a:p>
          <a:p>
            <a:r>
              <a:rPr lang="ru-RU" dirty="0" smtClean="0"/>
              <a:t>Другой пример. Рассмотрим текстовый редактор с многоязычной поддержкой, у которого имеются функциональные модули, отвечающие за расстановку переносов слов и проверку орфографии. Если, скажем, открыт документ на русском языке, то должны быть подключены соответствующие модули, учитывающие специфику русского языка. Ситуация, когда для такого документа одновременно используются модуль расстановки переносов для русского языка и модуль проверки орфографии для немецкого языка, исключается. Здесь группой взаимосвязанных объектов будут соответствующие модули, учитывающие специфику некоторого языка.</a:t>
            </a:r>
          </a:p>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5</a:t>
            </a:fld>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39</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40</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41</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42</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Предположим, мы создаем компьютерную игру</a:t>
            </a:r>
            <a:r>
              <a:rPr lang="en-US" dirty="0" smtClean="0"/>
              <a:t>:</a:t>
            </a:r>
            <a:r>
              <a:rPr lang="ru-RU" baseline="0" dirty="0" smtClean="0"/>
              <a:t> Автогонки. Для конструирования транспортного средства из взаимосвязанных деталей будем использовать абстрактную фабрику.</a:t>
            </a:r>
            <a:r>
              <a:rPr lang="ru-RU" dirty="0" smtClean="0"/>
              <a:t> </a:t>
            </a:r>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6</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7</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8</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9</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10</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DB11C2CE-9105-4057-8DAA-46606BB3F53E}" type="slidenum">
              <a:rPr lang="ru-RU" smtClean="0"/>
              <a:pPr>
                <a:defRPr/>
              </a:pPr>
              <a:t>11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457200" y="951570"/>
            <a:ext cx="8280000" cy="3834000"/>
          </a:xfrm>
        </p:spPr>
        <p:txBody>
          <a:bodyPr/>
          <a:lstStyle>
            <a:lvl1pPr>
              <a:defRPr sz="1800">
                <a:latin typeface="+mn-lt"/>
                <a:cs typeface="Arial" panose="020B0604020202020204" pitchFamily="34" charset="0"/>
              </a:defRPr>
            </a:lvl1pPr>
            <a:lvl2pPr>
              <a:defRPr sz="1600">
                <a:latin typeface="+mn-lt"/>
                <a:cs typeface="Arial" panose="020B0604020202020204" pitchFamily="34" charset="0"/>
              </a:defRPr>
            </a:lvl2pPr>
            <a:lvl3pPr>
              <a:defRPr sz="1400">
                <a:latin typeface="+mn-lt"/>
                <a:cs typeface="Arial" panose="020B0604020202020204" pitchFamily="34" charset="0"/>
              </a:defRPr>
            </a:lvl3pPr>
            <a:lvl4pPr>
              <a:defRPr sz="1200">
                <a:latin typeface="+mn-lt"/>
                <a:cs typeface="Arial" panose="020B0604020202020204" pitchFamily="34" charset="0"/>
              </a:defRPr>
            </a:lvl4pPr>
            <a:lvl5pPr>
              <a:defRPr sz="1100">
                <a:latin typeface="+mn-lt"/>
                <a:cs typeface="Arial" panose="020B0604020202020204" pitchFamily="34" charset="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6902896" y="4785996"/>
            <a:ext cx="2133600" cy="273844"/>
          </a:xfrm>
        </p:spPr>
        <p:txBody>
          <a:bodyPr/>
          <a:lstStyle>
            <a:lvl1pPr>
              <a:defRPr>
                <a:solidFill>
                  <a:schemeClr val="tx1">
                    <a:lumMod val="50000"/>
                    <a:lumOff val="50000"/>
                  </a:schemeClr>
                </a:solidFill>
                <a:latin typeface="Georgia" panose="02040502050405020303" pitchFamily="18" charset="0"/>
              </a:defRPr>
            </a:lvl1pPr>
          </a:lstStyle>
          <a:p>
            <a:fld id="{F9985430-8490-4B26-BDBE-9326FED83B98}" type="slidenum">
              <a:rPr lang="ru-RU" smtClean="0"/>
              <a:pPr/>
              <a:t>‹#›</a:t>
            </a:fld>
            <a:endParaRPr lang="ru-RU" dirty="0"/>
          </a:p>
        </p:txBody>
      </p:sp>
      <p:sp>
        <p:nvSpPr>
          <p:cNvPr id="4" name="Заголовок 3"/>
          <p:cNvSpPr>
            <a:spLocks noGrp="1"/>
          </p:cNvSpPr>
          <p:nvPr>
            <p:ph type="title"/>
          </p:nvPr>
        </p:nvSpPr>
        <p:spPr>
          <a:xfrm>
            <a:off x="457200" y="259984"/>
            <a:ext cx="7427168" cy="259538"/>
          </a:xfrm>
          <a:prstGeom prst="rect">
            <a:avLst/>
          </a:prstGeom>
        </p:spPr>
        <p:txBody>
          <a:bodyPr anchor="ctr">
            <a:noAutofit/>
          </a:bodyPr>
          <a:lstStyle>
            <a:lvl1pPr>
              <a:lnSpc>
                <a:spcPct val="90000"/>
              </a:lnSpc>
              <a:defRPr lang="ru-RU" sz="2000" b="1" i="0" kern="1200" cap="all" spc="300" baseline="0" dirty="0">
                <a:solidFill>
                  <a:srgbClr val="008000"/>
                </a:solidFill>
                <a:latin typeface="+mj-lt"/>
                <a:ea typeface="+mj-ea"/>
                <a:cs typeface="+mj-cs"/>
              </a:defRPr>
            </a:lvl1pPr>
          </a:lstStyle>
          <a:p>
            <a:endParaRPr lang="ru-RU" dirty="0"/>
          </a:p>
        </p:txBody>
      </p:sp>
    </p:spTree>
    <p:extLst>
      <p:ext uri="{BB962C8B-B14F-4D97-AF65-F5344CB8AC3E}">
        <p14:creationId xmlns:p14="http://schemas.microsoft.com/office/powerpoint/2010/main" val="141978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457200" y="951570"/>
            <a:ext cx="8280000" cy="3834000"/>
          </a:xfrm>
        </p:spPr>
        <p:txBody>
          <a:bodyPr/>
          <a:lstStyle>
            <a:lvl1pPr>
              <a:defRPr sz="1800">
                <a:latin typeface="+mn-lt"/>
                <a:cs typeface="Arial" panose="020B0604020202020204" pitchFamily="34" charset="0"/>
              </a:defRPr>
            </a:lvl1pPr>
            <a:lvl2pPr>
              <a:defRPr sz="1600">
                <a:latin typeface="+mn-lt"/>
                <a:cs typeface="Arial" panose="020B0604020202020204" pitchFamily="34" charset="0"/>
              </a:defRPr>
            </a:lvl2pPr>
            <a:lvl3pPr>
              <a:defRPr sz="1400">
                <a:latin typeface="+mn-lt"/>
                <a:cs typeface="Arial" panose="020B0604020202020204" pitchFamily="34" charset="0"/>
              </a:defRPr>
            </a:lvl3pPr>
            <a:lvl4pPr>
              <a:defRPr sz="1200">
                <a:latin typeface="+mn-lt"/>
                <a:cs typeface="Arial" panose="020B0604020202020204" pitchFamily="34" charset="0"/>
              </a:defRPr>
            </a:lvl4pPr>
            <a:lvl5pPr>
              <a:defRPr sz="1100">
                <a:latin typeface="+mn-lt"/>
                <a:cs typeface="Arial" panose="020B0604020202020204" pitchFamily="34" charset="0"/>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6902896" y="4785996"/>
            <a:ext cx="2133600" cy="273844"/>
          </a:xfrm>
        </p:spPr>
        <p:txBody>
          <a:bodyPr/>
          <a:lstStyle>
            <a:lvl1pPr>
              <a:defRPr>
                <a:solidFill>
                  <a:schemeClr val="tx1">
                    <a:lumMod val="50000"/>
                    <a:lumOff val="50000"/>
                  </a:schemeClr>
                </a:solidFill>
                <a:latin typeface="Georgia" panose="02040502050405020303" pitchFamily="18" charset="0"/>
              </a:defRPr>
            </a:lvl1pPr>
          </a:lstStyle>
          <a:p>
            <a:fld id="{F9985430-8490-4B26-BDBE-9326FED83B98}" type="slidenum">
              <a:rPr lang="ru-RU" smtClean="0"/>
              <a:pPr/>
              <a:t>‹#›</a:t>
            </a:fld>
            <a:endParaRPr lang="ru-RU" dirty="0"/>
          </a:p>
        </p:txBody>
      </p:sp>
      <p:sp>
        <p:nvSpPr>
          <p:cNvPr id="4" name="Заголовок 3"/>
          <p:cNvSpPr>
            <a:spLocks noGrp="1"/>
          </p:cNvSpPr>
          <p:nvPr>
            <p:ph type="title"/>
          </p:nvPr>
        </p:nvSpPr>
        <p:spPr>
          <a:xfrm>
            <a:off x="457200" y="259984"/>
            <a:ext cx="7427168" cy="259538"/>
          </a:xfrm>
          <a:prstGeom prst="rect">
            <a:avLst/>
          </a:prstGeom>
        </p:spPr>
        <p:txBody>
          <a:bodyPr anchor="ctr">
            <a:noAutofit/>
          </a:bodyPr>
          <a:lstStyle>
            <a:lvl1pPr>
              <a:lnSpc>
                <a:spcPct val="90000"/>
              </a:lnSpc>
              <a:defRPr lang="ru-RU" sz="2000" b="1" i="0" kern="1200" cap="all" spc="300" baseline="0" dirty="0">
                <a:solidFill>
                  <a:srgbClr val="008000"/>
                </a:solidFill>
                <a:latin typeface="+mj-lt"/>
                <a:ea typeface="+mj-ea"/>
                <a:cs typeface="+mj-cs"/>
              </a:defRPr>
            </a:lvl1pPr>
          </a:lstStyle>
          <a:p>
            <a:endParaRPr lang="ru-RU" dirty="0"/>
          </a:p>
        </p:txBody>
      </p:sp>
    </p:spTree>
    <p:extLst>
      <p:ext uri="{BB962C8B-B14F-4D97-AF65-F5344CB8AC3E}">
        <p14:creationId xmlns:p14="http://schemas.microsoft.com/office/powerpoint/2010/main" val="141978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Макет основной части">
    <p:spTree>
      <p:nvGrpSpPr>
        <p:cNvPr id="1" name=""/>
        <p:cNvGrpSpPr/>
        <p:nvPr/>
      </p:nvGrpSpPr>
      <p:grpSpPr>
        <a:xfrm>
          <a:off x="0" y="0"/>
          <a:ext cx="0" cy="0"/>
          <a:chOff x="0" y="0"/>
          <a:chExt cx="0" cy="0"/>
        </a:xfrm>
      </p:grpSpPr>
      <p:sp>
        <p:nvSpPr>
          <p:cNvPr id="4" name="Заголовок 5"/>
          <p:cNvSpPr>
            <a:spLocks noGrp="1"/>
          </p:cNvSpPr>
          <p:nvPr>
            <p:ph type="title"/>
          </p:nvPr>
        </p:nvSpPr>
        <p:spPr>
          <a:xfrm>
            <a:off x="258902" y="145633"/>
            <a:ext cx="7092445" cy="305534"/>
          </a:xfrm>
          <a:prstGeom prst="rect">
            <a:avLst/>
          </a:prstGeom>
        </p:spPr>
        <p:txBody>
          <a:bodyPr rtlCol="0">
            <a:noAutofit/>
          </a:bodyPr>
          <a:lstStyle/>
          <a:p>
            <a:r>
              <a:rPr lang="ru-RU" dirty="0" smtClean="0"/>
              <a:t>Образец заголовка</a:t>
            </a:r>
            <a:endParaRPr lang="ru-RU" dirty="0"/>
          </a:p>
        </p:txBody>
      </p:sp>
      <p:sp>
        <p:nvSpPr>
          <p:cNvPr id="11" name="Текст 10"/>
          <p:cNvSpPr>
            <a:spLocks noGrp="1"/>
          </p:cNvSpPr>
          <p:nvPr>
            <p:ph type="body" sz="quarter" idx="11"/>
          </p:nvPr>
        </p:nvSpPr>
        <p:spPr>
          <a:xfrm>
            <a:off x="2022574" y="1356197"/>
            <a:ext cx="5438180" cy="2672209"/>
          </a:xfrm>
          <a:prstGeom prst="rect">
            <a:avLst/>
          </a:prstGeom>
        </p:spPr>
        <p:txBody>
          <a:bodyPr/>
          <a:lstStyle>
            <a:lvl1pPr marL="0">
              <a:defRPr/>
            </a:lvl1pPr>
            <a:lvl2pPr marL="0">
              <a:buFontTx/>
              <a:buNone/>
              <a:defRPr/>
            </a:lvl2pPr>
            <a:lvl3pPr marL="480920">
              <a:buFont typeface="Wingdings" pitchFamily="2" charset="2"/>
              <a:buChar char="§"/>
              <a:defRPr/>
            </a:lvl3pPr>
            <a:lvl4pPr marL="632790">
              <a:buFont typeface="Arial" pitchFamily="34" charset="0"/>
              <a:buChar char="•"/>
              <a:defRPr/>
            </a:lvl4pPr>
            <a:lvl5pPr marL="809971">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омер слайда 6"/>
          <p:cNvSpPr>
            <a:spLocks noGrp="1"/>
          </p:cNvSpPr>
          <p:nvPr>
            <p:ph type="sldNum" sz="quarter" idx="12"/>
          </p:nvPr>
        </p:nvSpPr>
        <p:spPr/>
        <p:txBody>
          <a:bodyPr/>
          <a:lstStyle>
            <a:lvl1pPr>
              <a:defRPr/>
            </a:lvl1pPr>
          </a:lstStyle>
          <a:p>
            <a:pPr>
              <a:defRPr/>
            </a:pPr>
            <a:fld id="{D60109D8-B8D7-4425-A1D6-44AC58BCCECB}"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9984"/>
            <a:ext cx="7427168" cy="259538"/>
          </a:xfrm>
          <a:prstGeom prst="rect">
            <a:avLst/>
          </a:prstGeo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400800" y="4767263"/>
            <a:ext cx="2289048" cy="274320"/>
          </a:xfrm>
          <a:prstGeom prst="rect">
            <a:avLst/>
          </a:prstGeom>
        </p:spPr>
        <p:txBody>
          <a:bodyPr lIns="91435" tIns="45718" rIns="91435" bIns="45718"/>
          <a:lstStyle/>
          <a:p>
            <a:r>
              <a:rPr lang="ru-RU" smtClean="0"/>
              <a:t>14.11.2008</a:t>
            </a:r>
            <a:endParaRPr lang="ru-RU"/>
          </a:p>
        </p:txBody>
      </p:sp>
      <p:sp>
        <p:nvSpPr>
          <p:cNvPr id="5" name="Footer Placeholder 4"/>
          <p:cNvSpPr>
            <a:spLocks noGrp="1"/>
          </p:cNvSpPr>
          <p:nvPr>
            <p:ph type="ftr" sz="quarter" idx="11"/>
          </p:nvPr>
        </p:nvSpPr>
        <p:spPr>
          <a:xfrm>
            <a:off x="2898649" y="4767263"/>
            <a:ext cx="3505200" cy="274320"/>
          </a:xfrm>
          <a:prstGeom prst="rect">
            <a:avLst/>
          </a:prstGeom>
        </p:spPr>
        <p:txBody>
          <a:bodyPr lIns="91435" tIns="45718" rIns="91435" bIns="45718"/>
          <a:lstStyle>
            <a:lvl1pPr algn="l">
              <a:defRPr/>
            </a:lvl1pPr>
          </a:lstStyle>
          <a:p>
            <a:r>
              <a:rPr lang="ru-RU" smtClean="0"/>
              <a:t>Объектно-ориентированные технологии</a:t>
            </a:r>
            <a:endParaRPr lang="ru-RU"/>
          </a:p>
        </p:txBody>
      </p:sp>
      <p:sp>
        <p:nvSpPr>
          <p:cNvPr id="6" name="Slide Number Placeholder 5"/>
          <p:cNvSpPr>
            <a:spLocks noGrp="1"/>
          </p:cNvSpPr>
          <p:nvPr>
            <p:ph type="sldNum" sz="quarter" idx="12"/>
          </p:nvPr>
        </p:nvSpPr>
        <p:spPr>
          <a:xfrm>
            <a:off x="612648" y="4767263"/>
            <a:ext cx="1981200" cy="274320"/>
          </a:xfrm>
          <a:prstGeom prst="rect">
            <a:avLst/>
          </a:prstGeom>
        </p:spPr>
        <p:txBody>
          <a:bodyPr lIns="91435" tIns="45718" rIns="91435" bIns="45718"/>
          <a:lstStyle/>
          <a:p>
            <a:fld id="{99FFAAE0-3C3C-4B16-BF00-9B30A3A2D10C}" type="slidenum">
              <a:rPr lang="ru-RU" smtClean="0"/>
              <a:pPr/>
              <a:t>‹#›</a:t>
            </a:fld>
            <a:endParaRPr lang="ru-RU"/>
          </a:p>
        </p:txBody>
      </p:sp>
      <p:sp>
        <p:nvSpPr>
          <p:cNvPr id="8" name="Content Placeholder 7"/>
          <p:cNvSpPr>
            <a:spLocks noGrp="1"/>
          </p:cNvSpPr>
          <p:nvPr>
            <p:ph sz="quarter" idx="1"/>
          </p:nvPr>
        </p:nvSpPr>
        <p:spPr>
          <a:xfrm>
            <a:off x="457200" y="914400"/>
            <a:ext cx="8229600" cy="3703320"/>
          </a:xfrm>
          <a:prstGeom prst="rect">
            <a:avLst/>
          </a:prstGeom>
        </p:spPr>
        <p:txBody>
          <a:bodyPr lIns="91435" tIns="45718" rIns="91435" bIns="45718"/>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2" r:id="rId4"/>
    <p:sldLayoutId id="2147483673" r:id="rId5"/>
    <p:sldLayoutId id="2147483674" r:id="rId6"/>
    <p:sldLayoutId id="2147483675" r:id="rId7"/>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lstStyle/>
          <a:p>
            <a:r>
              <a:rPr lang="ru-RU" dirty="0">
                <a:latin typeface="Courier New" pitchFamily="49" charset="0"/>
                <a:cs typeface="Courier New" pitchFamily="49" charset="0"/>
              </a:rPr>
              <a:t>Шаблоны проектирования</a:t>
            </a: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10</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19" y="690250"/>
            <a:ext cx="3218253" cy="369332"/>
          </a:xfrm>
          <a:prstGeom prst="rect">
            <a:avLst/>
          </a:prstGeom>
        </p:spPr>
        <p:txBody>
          <a:bodyPr wrap="none">
            <a:spAutoFit/>
          </a:bodyPr>
          <a:lstStyle/>
          <a:p>
            <a:r>
              <a:rPr lang="ru-RU" dirty="0" smtClean="0"/>
              <a:t>Создание конкретных классов</a:t>
            </a:r>
            <a:r>
              <a:rPr lang="en-US" dirty="0" smtClean="0"/>
              <a:t>:</a:t>
            </a:r>
            <a:endParaRPr lang="ru-RU" dirty="0"/>
          </a:p>
        </p:txBody>
      </p:sp>
      <p:sp>
        <p:nvSpPr>
          <p:cNvPr id="6" name="Rectangle 1"/>
          <p:cNvSpPr>
            <a:spLocks noChangeArrowheads="1"/>
          </p:cNvSpPr>
          <p:nvPr/>
        </p:nvSpPr>
        <p:spPr bwMode="auto">
          <a:xfrm>
            <a:off x="109390" y="1089556"/>
            <a:ext cx="82070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37936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11</a:t>
            </a:fld>
            <a:endParaRPr lang="ru-RU"/>
          </a:p>
        </p:txBody>
      </p:sp>
      <p:sp>
        <p:nvSpPr>
          <p:cNvPr id="3" name="Прямоугольник 2"/>
          <p:cNvSpPr/>
          <p:nvPr/>
        </p:nvSpPr>
        <p:spPr>
          <a:xfrm>
            <a:off x="251519" y="690250"/>
            <a:ext cx="7407221" cy="369332"/>
          </a:xfrm>
          <a:prstGeom prst="rect">
            <a:avLst/>
          </a:prstGeom>
        </p:spPr>
        <p:txBody>
          <a:bodyPr wrap="none">
            <a:spAutoFit/>
          </a:bodyPr>
          <a:lstStyle/>
          <a:p>
            <a:r>
              <a:rPr lang="ru-RU" dirty="0" smtClean="0"/>
              <a:t>Создание транспортного средства из совместимых между собой деталей</a:t>
            </a:r>
            <a:r>
              <a:rPr lang="en-US" dirty="0" smtClean="0"/>
              <a:t>:</a:t>
            </a:r>
            <a:endParaRPr lang="ru-RU" dirty="0"/>
          </a:p>
        </p:txBody>
      </p:sp>
      <p:sp>
        <p:nvSpPr>
          <p:cNvPr id="5" name="Rectangle 1"/>
          <p:cNvSpPr>
            <a:spLocks noChangeArrowheads="1"/>
          </p:cNvSpPr>
          <p:nvPr/>
        </p:nvSpPr>
        <p:spPr bwMode="auto">
          <a:xfrm>
            <a:off x="0" y="1347614"/>
            <a:ext cx="8456161"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createVehicle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vehicleFactory.createBody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vehicleFactory.createChassis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vehicleFactory.createWindows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31129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12</a:t>
            </a:fld>
            <a:endParaRPr lang="ru-RU"/>
          </a:p>
        </p:txBody>
      </p:sp>
      <p:sp>
        <p:nvSpPr>
          <p:cNvPr id="11" name="Текст 5"/>
          <p:cNvSpPr>
            <a:spLocks noGrp="1"/>
          </p:cNvSpPr>
          <p:nvPr>
            <p:ph type="body" sz="quarter" idx="11"/>
          </p:nvPr>
        </p:nvSpPr>
        <p:spPr bwMode="auto">
          <a:xfrm>
            <a:off x="467544" y="681540"/>
            <a:ext cx="8280920" cy="3672408"/>
          </a:xfrm>
          <a:noFill/>
          <a:ln>
            <a:miter lim="800000"/>
            <a:headEnd/>
            <a:tailEnd/>
          </a:ln>
        </p:spPr>
        <p:txBody>
          <a:bodyPr vert="horz" wrap="square" lIns="64291" tIns="32146" rIns="64291" bIns="32146" numCol="1" anchor="t" anchorCtr="0" compatLnSpc="1">
            <a:prstTxWarp prst="textNoShape">
              <a:avLst/>
            </a:prstTxWarp>
            <a:noAutofit/>
          </a:bodyPr>
          <a:lstStyle/>
          <a:p>
            <a:pPr indent="0">
              <a:lnSpc>
                <a:spcPct val="150000"/>
              </a:lnSpc>
              <a:buNone/>
            </a:pPr>
            <a:r>
              <a:rPr lang="ru-RU" sz="2000" dirty="0"/>
              <a:t>Используйте паттерн абстрактная фабрика, когда</a:t>
            </a:r>
            <a:r>
              <a:rPr lang="ru-RU" sz="2000" dirty="0" smtClean="0"/>
              <a:t>:</a:t>
            </a:r>
          </a:p>
          <a:p>
            <a:pPr marL="342900" indent="-342900">
              <a:buFont typeface="Courier New" panose="02070309020205020404" pitchFamily="49" charset="0"/>
              <a:buChar char="o"/>
            </a:pPr>
            <a:r>
              <a:rPr lang="ru-RU" sz="2000" dirty="0"/>
              <a:t>Система не должна зависеть от того, как создаются, компонуются и представляются входящие в неё объекты.</a:t>
            </a:r>
          </a:p>
          <a:p>
            <a:pPr marL="342900" indent="-342900">
              <a:buFont typeface="Courier New" panose="02070309020205020404" pitchFamily="49" charset="0"/>
              <a:buChar char="o"/>
            </a:pPr>
            <a:r>
              <a:rPr lang="ru-RU" sz="2000" dirty="0"/>
              <a:t>Входящие в семейство взаимосвязанные объекты должны использоваться вместе и вам необходимо обеспечить выполнение этого ограничения.</a:t>
            </a:r>
          </a:p>
          <a:p>
            <a:pPr marL="342900" indent="-342900">
              <a:buFont typeface="Courier New" panose="02070309020205020404" pitchFamily="49" charset="0"/>
              <a:buChar char="o"/>
            </a:pPr>
            <a:r>
              <a:rPr lang="ru-RU" sz="2000" dirty="0"/>
              <a:t>Система должна конфигурироваться одним из семейств составляющих её объектов.</a:t>
            </a:r>
          </a:p>
          <a:p>
            <a:pPr marL="342900" indent="-342900">
              <a:buFont typeface="Courier New" panose="02070309020205020404" pitchFamily="49" charset="0"/>
              <a:buChar char="o"/>
            </a:pPr>
            <a:r>
              <a:rPr lang="ru-RU" sz="2000" dirty="0"/>
              <a:t>Требуется предоставить библиотеку объектов, раскрывая только их интерфейсы, но не реализацию.</a:t>
            </a:r>
          </a:p>
          <a:p>
            <a:pPr indent="0">
              <a:lnSpc>
                <a:spcPct val="150000"/>
              </a:lnSpc>
              <a:buNone/>
            </a:pPr>
            <a:endParaRPr lang="ru-RU" sz="2000" dirty="0"/>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13</a:t>
            </a:fld>
            <a:endParaRPr lang="ru-RU"/>
          </a:p>
        </p:txBody>
      </p:sp>
      <p:sp>
        <p:nvSpPr>
          <p:cNvPr id="11" name="Текст 5"/>
          <p:cNvSpPr>
            <a:spLocks noGrp="1"/>
          </p:cNvSpPr>
          <p:nvPr>
            <p:ph type="body" sz="quarter" idx="11"/>
          </p:nvPr>
        </p:nvSpPr>
        <p:spPr bwMode="auto">
          <a:xfrm>
            <a:off x="467544" y="681540"/>
            <a:ext cx="8280920" cy="3672408"/>
          </a:xfrm>
          <a:noFill/>
          <a:ln>
            <a:miter lim="800000"/>
            <a:headEnd/>
            <a:tailEnd/>
          </a:ln>
        </p:spPr>
        <p:txBody>
          <a:bodyPr vert="horz" wrap="square" lIns="64291" tIns="32146" rIns="64291" bIns="32146" numCol="1" anchor="t" anchorCtr="0" compatLnSpc="1">
            <a:prstTxWarp prst="textNoShape">
              <a:avLst/>
            </a:prstTxWarp>
            <a:noAutofit/>
          </a:bodyPr>
          <a:lstStyle/>
          <a:p>
            <a:pPr indent="0">
              <a:lnSpc>
                <a:spcPct val="150000"/>
              </a:lnSpc>
              <a:buNone/>
            </a:pPr>
            <a:r>
              <a:rPr lang="ru-RU" sz="2000" dirty="0" smtClean="0"/>
              <a:t>Плюсы:</a:t>
            </a:r>
            <a:endParaRPr lang="ru-RU" sz="2000" dirty="0"/>
          </a:p>
          <a:p>
            <a:pPr>
              <a:lnSpc>
                <a:spcPct val="150000"/>
              </a:lnSpc>
              <a:buFont typeface="Courier New" panose="02070309020205020404" pitchFamily="49" charset="0"/>
              <a:buChar char="o"/>
            </a:pPr>
            <a:r>
              <a:rPr lang="ru-RU" sz="2000" dirty="0" smtClean="0"/>
              <a:t>изолирует </a:t>
            </a:r>
            <a:r>
              <a:rPr lang="ru-RU" sz="2000" dirty="0"/>
              <a:t>конкретные классы</a:t>
            </a:r>
            <a:r>
              <a:rPr lang="ru-RU" sz="2000" dirty="0" smtClean="0"/>
              <a:t>;</a:t>
            </a:r>
            <a:endParaRPr lang="ru-RU" sz="2000" dirty="0"/>
          </a:p>
          <a:p>
            <a:pPr>
              <a:lnSpc>
                <a:spcPct val="150000"/>
              </a:lnSpc>
              <a:buFont typeface="Courier New" panose="02070309020205020404" pitchFamily="49" charset="0"/>
              <a:buChar char="o"/>
            </a:pPr>
            <a:r>
              <a:rPr lang="ru-RU" sz="2000" dirty="0"/>
              <a:t>упрощает замену семейств продуктов</a:t>
            </a:r>
            <a:r>
              <a:rPr lang="ru-RU" sz="2000" dirty="0" smtClean="0"/>
              <a:t>;</a:t>
            </a:r>
            <a:endParaRPr lang="ru-RU" sz="2000" dirty="0"/>
          </a:p>
          <a:p>
            <a:pPr>
              <a:lnSpc>
                <a:spcPct val="150000"/>
              </a:lnSpc>
              <a:buFont typeface="Courier New" panose="02070309020205020404" pitchFamily="49" charset="0"/>
              <a:buChar char="o"/>
            </a:pPr>
            <a:r>
              <a:rPr lang="ru-RU" sz="2000" dirty="0"/>
              <a:t>гарантирует сочетаемость продуктов</a:t>
            </a:r>
            <a:r>
              <a:rPr lang="ru-RU" sz="2000" dirty="0" smtClean="0"/>
              <a:t>;</a:t>
            </a:r>
          </a:p>
          <a:p>
            <a:pPr indent="0">
              <a:lnSpc>
                <a:spcPct val="150000"/>
              </a:lnSpc>
              <a:buNone/>
            </a:pPr>
            <a:r>
              <a:rPr lang="ru-RU" sz="2000" dirty="0" smtClean="0"/>
              <a:t>Минусы</a:t>
            </a:r>
            <a:r>
              <a:rPr lang="en-US" sz="2000" dirty="0" smtClean="0"/>
              <a:t>:</a:t>
            </a:r>
            <a:endParaRPr lang="ru-RU" sz="2000" dirty="0"/>
          </a:p>
          <a:p>
            <a:pPr>
              <a:buFont typeface="Courier New" panose="02070309020205020404" pitchFamily="49" charset="0"/>
              <a:buChar char="o"/>
            </a:pPr>
            <a:r>
              <a:rPr lang="ru-RU" sz="2000" dirty="0" smtClean="0"/>
              <a:t> </a:t>
            </a:r>
            <a:r>
              <a:rPr lang="ru-RU" sz="2000" dirty="0"/>
              <a:t>сложно добавить поддержку нового вида продуктов.</a:t>
            </a:r>
            <a:endParaRPr lang="ru-RU" sz="1600" dirty="0" smtClean="0">
              <a:latin typeface="Courier New" pitchFamily="49" charset="0"/>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extLst>
      <p:ext uri="{BB962C8B-B14F-4D97-AF65-F5344CB8AC3E}">
        <p14:creationId xmlns:p14="http://schemas.microsoft.com/office/powerpoint/2010/main" val="508055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BUILDER</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14</a:t>
            </a:fld>
            <a:endParaRPr lang="ru-RU"/>
          </a:p>
        </p:txBody>
      </p:sp>
      <p:sp>
        <p:nvSpPr>
          <p:cNvPr id="11" name="Текст 5"/>
          <p:cNvSpPr>
            <a:spLocks noGrp="1"/>
          </p:cNvSpPr>
          <p:nvPr>
            <p:ph type="body" sz="quarter" idx="11"/>
          </p:nvPr>
        </p:nvSpPr>
        <p:spPr bwMode="auto">
          <a:xfrm>
            <a:off x="323528" y="1419622"/>
            <a:ext cx="8352928" cy="1005975"/>
          </a:xfrm>
          <a:noFill/>
          <a:ln>
            <a:miter lim="800000"/>
            <a:headEnd/>
            <a:tailEnd/>
          </a:ln>
        </p:spPr>
        <p:txBody>
          <a:bodyPr vert="horz" wrap="square" lIns="64291" tIns="32146" rIns="64291" bIns="32146" numCol="1" anchor="t" anchorCtr="0" compatLnSpc="1">
            <a:prstTxWarp prst="textNoShape">
              <a:avLst/>
            </a:prstTxWarp>
            <a:normAutofit fontScale="25000" lnSpcReduction="20000"/>
          </a:bodyPr>
          <a:lstStyle/>
          <a:p>
            <a:r>
              <a:rPr lang="ru-RU" sz="9600" dirty="0" smtClean="0">
                <a:solidFill>
                  <a:schemeClr val="tx1"/>
                </a:solidFill>
                <a:cs typeface="Courier New" pitchFamily="49" charset="0"/>
              </a:rPr>
              <a:t>Шаблон Строитель (</a:t>
            </a:r>
            <a:r>
              <a:rPr lang="en-US" sz="9600" dirty="0" smtClean="0">
                <a:solidFill>
                  <a:schemeClr val="tx1"/>
                </a:solidFill>
                <a:cs typeface="Courier New" pitchFamily="49" charset="0"/>
              </a:rPr>
              <a:t>Builder):</a:t>
            </a:r>
            <a:r>
              <a:rPr lang="ru-RU" sz="9600" dirty="0" smtClean="0">
                <a:solidFill>
                  <a:schemeClr val="tx1"/>
                </a:solidFill>
                <a:cs typeface="Courier New" pitchFamily="49" charset="0"/>
              </a:rPr>
              <a:t> </a:t>
            </a:r>
            <a:r>
              <a:rPr lang="ru-RU" sz="9600" dirty="0">
                <a:solidFill>
                  <a:schemeClr val="tx1"/>
                </a:solidFill>
              </a:rPr>
              <a:t>Отделяет конструирование сложного объекта от его представления, так что</a:t>
            </a:r>
            <a:r>
              <a:rPr lang="en-US" sz="9600" dirty="0">
                <a:solidFill>
                  <a:schemeClr val="tx1"/>
                </a:solidFill>
              </a:rPr>
              <a:t> </a:t>
            </a:r>
            <a:r>
              <a:rPr lang="ru-RU" sz="9600" dirty="0">
                <a:solidFill>
                  <a:schemeClr val="tx1"/>
                </a:solidFill>
              </a:rPr>
              <a:t>в результате одного и того же процесса конструирования могут получаться разные представления</a:t>
            </a:r>
            <a:endParaRPr lang="en-US" sz="9600" spc="-150" dirty="0">
              <a:solidFill>
                <a:schemeClr val="tx1"/>
              </a:solidFill>
              <a:cs typeface="Courier New" pitchFamily="49" charset="0"/>
            </a:endParaRPr>
          </a:p>
          <a:p>
            <a:pPr algn="ctr"/>
            <a:endParaRPr lang="ru-RU" sz="2800" dirty="0" smtClean="0">
              <a:solidFill>
                <a:srgbClr val="003399"/>
              </a:solidFill>
              <a:latin typeface="Courier New" pitchFamily="49" charset="0"/>
              <a:cs typeface="Courier New" pitchFamily="49" charset="0"/>
            </a:endParaRPr>
          </a:p>
          <a:p>
            <a:pPr algn="ctr"/>
            <a:endParaRPr lang="ru-RU" sz="4200" dirty="0" smtClean="0">
              <a:solidFill>
                <a:srgbClr val="003399"/>
              </a:solidFill>
              <a:latin typeface="Bookman Old Style" pitchFamily="18"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3" name="Текст 2"/>
          <p:cNvSpPr>
            <a:spLocks noGrp="1"/>
          </p:cNvSpPr>
          <p:nvPr>
            <p:ph type="body" sz="quarter" idx="11"/>
          </p:nvPr>
        </p:nvSpPr>
        <p:spPr>
          <a:xfrm>
            <a:off x="251520" y="699543"/>
            <a:ext cx="8424936" cy="648071"/>
          </a:xfrm>
        </p:spPr>
        <p:txBody>
          <a:bodyPr>
            <a:normAutofit lnSpcReduction="10000"/>
          </a:bodyPr>
          <a:lstStyle/>
          <a:p>
            <a:r>
              <a:rPr lang="ru-RU" sz="2000" dirty="0" smtClean="0"/>
              <a:t>Необходимо написать код по сборке автомобиля в различных комплектациях</a:t>
            </a:r>
            <a:r>
              <a:rPr lang="en-US" sz="2000" dirty="0" smtClean="0"/>
              <a:t>:</a:t>
            </a:r>
            <a:endParaRPr lang="ru-RU" sz="2000" dirty="0"/>
          </a:p>
        </p:txBody>
      </p:sp>
      <p:sp>
        <p:nvSpPr>
          <p:cNvPr id="4" name="Rectangle 1"/>
          <p:cNvSpPr>
            <a:spLocks noChangeArrowheads="1"/>
          </p:cNvSpPr>
          <p:nvPr/>
        </p:nvSpPr>
        <p:spPr bwMode="auto">
          <a:xfrm>
            <a:off x="438584" y="1429494"/>
            <a:ext cx="8093856"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buildBody</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buildBoot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buildChassis</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buildPassengerArea</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buildClimateControlSystem</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buildSunroof</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buildWindows</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getVehicle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82398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6" name="Rectangle 1"/>
          <p:cNvSpPr>
            <a:spLocks noChangeArrowheads="1"/>
          </p:cNvSpPr>
          <p:nvPr/>
        </p:nvSpPr>
        <p:spPr bwMode="auto">
          <a:xfrm>
            <a:off x="0" y="843558"/>
            <a:ext cx="6647974"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2062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3" name="Rectangle 1"/>
          <p:cNvSpPr>
            <a:spLocks noChangeArrowheads="1"/>
          </p:cNvSpPr>
          <p:nvPr/>
        </p:nvSpPr>
        <p:spPr bwMode="auto">
          <a:xfrm>
            <a:off x="251519" y="771550"/>
            <a:ext cx="6479659"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vehicle</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buildBody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Add</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body</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car</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buildBoot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Add</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boot</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car</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lang="en-US" altLang="ru-RU" sz="1600" dirty="0" smtClean="0">
                <a:solidFill>
                  <a:srgbClr val="000000"/>
                </a:solidFill>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02128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4" name="Rectangle 1"/>
          <p:cNvSpPr>
            <a:spLocks noChangeArrowheads="1"/>
          </p:cNvSpPr>
          <p:nvPr/>
        </p:nvSpPr>
        <p:spPr bwMode="auto">
          <a:xfrm>
            <a:off x="179512" y="771550"/>
            <a:ext cx="7560840"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van</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buildBody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Add</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body</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to</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van</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buildBoot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Courier New" pitchFamily="49" charset="0"/>
                <a:cs typeface="Courier New" pitchFamily="49" charset="0"/>
              </a:rPr>
              <a:t>Nothing</a:t>
            </a: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1941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3" name="Rectangle 1"/>
          <p:cNvSpPr>
            <a:spLocks noChangeArrowheads="1"/>
          </p:cNvSpPr>
          <p:nvPr/>
        </p:nvSpPr>
        <p:spPr bwMode="auto">
          <a:xfrm>
            <a:off x="179512" y="1275606"/>
            <a:ext cx="7343677"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builder.buildChassis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builder.buildBody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builder.buildPassengerArea</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builder.buildBoot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builder.buildWindows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builder.getVehicle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36920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F9985430-8490-4B26-BDBE-9326FED83B98}" type="slidenum">
              <a:rPr lang="ru-RU" smtClean="0"/>
              <a:pPr/>
              <a:t>2</a:t>
            </a:fld>
            <a:endParaRPr lang="ru-RU" dirty="0"/>
          </a:p>
        </p:txBody>
      </p:sp>
      <p:sp>
        <p:nvSpPr>
          <p:cNvPr id="4" name="Заголовок 3"/>
          <p:cNvSpPr>
            <a:spLocks noGrp="1"/>
          </p:cNvSpPr>
          <p:nvPr>
            <p:ph type="title"/>
          </p:nvPr>
        </p:nvSpPr>
        <p:spPr/>
        <p:txBody>
          <a:bodyPr/>
          <a:lstStyle/>
          <a:p>
            <a:r>
              <a:rPr lang="ru-RU" dirty="0" smtClean="0">
                <a:latin typeface="Courier New" pitchFamily="49" charset="0"/>
                <a:cs typeface="Courier New" pitchFamily="49" charset="0"/>
              </a:rPr>
              <a:t>Шаблоны проектирования</a:t>
            </a:r>
            <a:endParaRPr lang="ru-RU" dirty="0"/>
          </a:p>
        </p:txBody>
      </p:sp>
      <p:sp>
        <p:nvSpPr>
          <p:cNvPr id="6" name="Прямоугольник 5"/>
          <p:cNvSpPr/>
          <p:nvPr/>
        </p:nvSpPr>
        <p:spPr>
          <a:xfrm>
            <a:off x="539552" y="951570"/>
            <a:ext cx="8280920" cy="830997"/>
          </a:xfrm>
          <a:prstGeom prst="rect">
            <a:avLst/>
          </a:prstGeom>
        </p:spPr>
        <p:txBody>
          <a:bodyPr wrap="square">
            <a:spAutoFit/>
          </a:bodyPr>
          <a:lstStyle/>
          <a:p>
            <a:pPr>
              <a:buNone/>
            </a:pPr>
            <a:r>
              <a:rPr lang="ru-RU" sz="2400" dirty="0">
                <a:cs typeface="Courier New" pitchFamily="49" charset="0"/>
              </a:rPr>
              <a:t>Паттерны </a:t>
            </a:r>
            <a:r>
              <a:rPr lang="ru-RU" sz="2400" dirty="0"/>
              <a:t>это примеры правильных подходов к решению типичных задач проектирования</a:t>
            </a:r>
            <a:endParaRPr lang="en-US" sz="2400" spc="-150" dirty="0">
              <a:solidFill>
                <a:schemeClr val="accent4"/>
              </a:solidFill>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4" name="Rectangle 1"/>
          <p:cNvSpPr>
            <a:spLocks noChangeArrowheads="1"/>
          </p:cNvSpPr>
          <p:nvPr/>
        </p:nvSpPr>
        <p:spPr bwMode="auto">
          <a:xfrm>
            <a:off x="395536" y="987574"/>
            <a:ext cx="684995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builder.buildChassis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builder.buildBody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builder.buildPassengerArea</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builder.buildBoot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builder.buildWindows</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builder.buildClimateControlSystem</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builder.buildSunroof</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builder.getVehicle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72836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BUILDER</a:t>
            </a:r>
            <a:endParaRPr lang="ru-RU" dirty="0"/>
          </a:p>
        </p:txBody>
      </p:sp>
      <p:sp>
        <p:nvSpPr>
          <p:cNvPr id="3" name="Rectangle 1"/>
          <p:cNvSpPr>
            <a:spLocks noChangeArrowheads="1"/>
          </p:cNvSpPr>
          <p:nvPr/>
        </p:nvSpPr>
        <p:spPr bwMode="auto">
          <a:xfrm>
            <a:off x="251520" y="1059582"/>
            <a:ext cx="734367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standardDirector.build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luxeDirector.build</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vanBuilder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2992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a:t>
            </a:r>
            <a:r>
              <a:rPr lang="en-US" dirty="0"/>
              <a:t>BUILDER</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22</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1628554" y="1571208"/>
            <a:ext cx="5860733" cy="2426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BUILDER</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23</a:t>
            </a:fld>
            <a:endParaRPr lang="ru-RU"/>
          </a:p>
        </p:txBody>
      </p:sp>
      <p:sp>
        <p:nvSpPr>
          <p:cNvPr id="11" name="Текст 5"/>
          <p:cNvSpPr>
            <a:spLocks noGrp="1"/>
          </p:cNvSpPr>
          <p:nvPr>
            <p:ph type="body" sz="quarter" idx="11"/>
          </p:nvPr>
        </p:nvSpPr>
        <p:spPr bwMode="auto">
          <a:xfrm>
            <a:off x="467544" y="789552"/>
            <a:ext cx="8136904" cy="2214246"/>
          </a:xfrm>
          <a:noFill/>
          <a:ln>
            <a:miter lim="800000"/>
            <a:headEnd/>
            <a:tailEnd/>
          </a:ln>
        </p:spPr>
        <p:txBody>
          <a:bodyPr vert="horz" wrap="square" lIns="64291" tIns="32146" rIns="64291" bIns="32146" numCol="1" anchor="t" anchorCtr="0" compatLnSpc="1">
            <a:prstTxWarp prst="textNoShape">
              <a:avLst/>
            </a:prstTxWarp>
            <a:noAutofit/>
          </a:bodyPr>
          <a:lstStyle/>
          <a:p>
            <a:pPr indent="0">
              <a:lnSpc>
                <a:spcPct val="150000"/>
              </a:lnSpc>
              <a:buNone/>
            </a:pPr>
            <a:r>
              <a:rPr lang="ru-RU" sz="2000" dirty="0"/>
              <a:t>Используйте паттерн строитель, когда:</a:t>
            </a:r>
          </a:p>
          <a:p>
            <a:pPr>
              <a:lnSpc>
                <a:spcPct val="150000"/>
              </a:lnSpc>
              <a:buFont typeface="Courier New" panose="02070309020205020404" pitchFamily="49" charset="0"/>
              <a:buChar char="o"/>
            </a:pPr>
            <a:r>
              <a:rPr lang="ru-RU" sz="2000" dirty="0" smtClean="0"/>
              <a:t>алгоритм </a:t>
            </a:r>
            <a:r>
              <a:rPr lang="ru-RU" sz="2000" dirty="0"/>
              <a:t>создания сложного объекта не должен зависеть от того, из </a:t>
            </a:r>
            <a:r>
              <a:rPr lang="ru-RU" sz="2000" dirty="0" smtClean="0"/>
              <a:t>каких частей </a:t>
            </a:r>
            <a:r>
              <a:rPr lang="ru-RU" sz="2000" dirty="0"/>
              <a:t>состоит объект и как они стыкуются между собой;</a:t>
            </a:r>
          </a:p>
          <a:p>
            <a:pPr>
              <a:lnSpc>
                <a:spcPct val="150000"/>
              </a:lnSpc>
              <a:buFont typeface="Courier New" panose="02070309020205020404" pitchFamily="49" charset="0"/>
              <a:buChar char="o"/>
            </a:pPr>
            <a:r>
              <a:rPr lang="ru-RU" sz="2000" dirty="0" smtClean="0"/>
              <a:t>процесс </a:t>
            </a:r>
            <a:r>
              <a:rPr lang="ru-RU" sz="2000" dirty="0"/>
              <a:t>конструирования должен обеспечивать различные </a:t>
            </a:r>
            <a:r>
              <a:rPr lang="ru-RU" sz="2000" dirty="0" smtClean="0"/>
              <a:t>представления конструируемого </a:t>
            </a:r>
            <a:r>
              <a:rPr lang="ru-RU" sz="2000" dirty="0"/>
              <a:t>объекта.</a:t>
            </a:r>
            <a:endParaRPr lang="ru-RU" sz="2000" dirty="0" smtClean="0">
              <a:latin typeface="Courier New" pitchFamily="49" charset="0"/>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323528" y="-1488138"/>
            <a:ext cx="8208912"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BUILDER</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24</a:t>
            </a:fld>
            <a:endParaRPr lang="ru-RU"/>
          </a:p>
        </p:txBody>
      </p:sp>
      <p:sp>
        <p:nvSpPr>
          <p:cNvPr id="11" name="Текст 5"/>
          <p:cNvSpPr>
            <a:spLocks noGrp="1"/>
          </p:cNvSpPr>
          <p:nvPr>
            <p:ph type="body" sz="quarter" idx="11"/>
          </p:nvPr>
        </p:nvSpPr>
        <p:spPr bwMode="auto">
          <a:xfrm>
            <a:off x="467544" y="789552"/>
            <a:ext cx="8136904" cy="2214246"/>
          </a:xfrm>
          <a:noFill/>
          <a:ln>
            <a:miter lim="800000"/>
            <a:headEnd/>
            <a:tailEnd/>
          </a:ln>
        </p:spPr>
        <p:txBody>
          <a:bodyPr vert="horz" wrap="square" lIns="64291" tIns="32146" rIns="64291" bIns="32146" numCol="1" anchor="t" anchorCtr="0" compatLnSpc="1">
            <a:prstTxWarp prst="textNoShape">
              <a:avLst/>
            </a:prstTxWarp>
            <a:noAutofit/>
          </a:bodyPr>
          <a:lstStyle/>
          <a:p>
            <a:pPr indent="0">
              <a:lnSpc>
                <a:spcPct val="150000"/>
              </a:lnSpc>
              <a:buNone/>
            </a:pPr>
            <a:r>
              <a:rPr lang="ru-RU" sz="2000" dirty="0" smtClean="0"/>
              <a:t>Плюсы:</a:t>
            </a:r>
            <a:endParaRPr lang="ru-RU" sz="2000" dirty="0"/>
          </a:p>
          <a:p>
            <a:pPr>
              <a:lnSpc>
                <a:spcPct val="150000"/>
              </a:lnSpc>
              <a:buFont typeface="Courier New" panose="02070309020205020404" pitchFamily="49" charset="0"/>
              <a:buChar char="o"/>
            </a:pPr>
            <a:r>
              <a:rPr lang="ru-RU" sz="2000" dirty="0"/>
              <a:t>позволяет изменять внутреннее представление продукта</a:t>
            </a:r>
            <a:r>
              <a:rPr lang="ru-RU" sz="2000" dirty="0" smtClean="0"/>
              <a:t>;</a:t>
            </a:r>
            <a:endParaRPr lang="ru-RU" sz="2000" dirty="0"/>
          </a:p>
          <a:p>
            <a:pPr>
              <a:lnSpc>
                <a:spcPct val="150000"/>
              </a:lnSpc>
              <a:buFont typeface="Courier New" panose="02070309020205020404" pitchFamily="49" charset="0"/>
              <a:buChar char="o"/>
            </a:pPr>
            <a:r>
              <a:rPr lang="ru-RU" sz="2000" dirty="0"/>
              <a:t>изолирует код, реализующий конструирование и </a:t>
            </a:r>
            <a:r>
              <a:rPr lang="ru-RU" sz="2000" dirty="0" smtClean="0"/>
              <a:t>представление</a:t>
            </a:r>
          </a:p>
          <a:p>
            <a:pPr>
              <a:lnSpc>
                <a:spcPct val="150000"/>
              </a:lnSpc>
              <a:buFont typeface="Courier New" panose="02070309020205020404" pitchFamily="49" charset="0"/>
              <a:buChar char="o"/>
            </a:pPr>
            <a:r>
              <a:rPr lang="ru-RU" sz="2000" dirty="0"/>
              <a:t>дает более тонкий контроль над процессом конструирования</a:t>
            </a:r>
            <a:endParaRPr lang="ru-RU" sz="2000" dirty="0" smtClean="0">
              <a:latin typeface="Courier New" pitchFamily="49" charset="0"/>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323528" y="-1488138"/>
            <a:ext cx="8208912"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extLst>
      <p:ext uri="{BB962C8B-B14F-4D97-AF65-F5344CB8AC3E}">
        <p14:creationId xmlns:p14="http://schemas.microsoft.com/office/powerpoint/2010/main" val="832026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25</a:t>
            </a:fld>
            <a:endParaRPr lang="ru-RU"/>
          </a:p>
        </p:txBody>
      </p:sp>
      <p:sp>
        <p:nvSpPr>
          <p:cNvPr id="11" name="Текст 5"/>
          <p:cNvSpPr>
            <a:spLocks noGrp="1"/>
          </p:cNvSpPr>
          <p:nvPr>
            <p:ph type="body" sz="quarter" idx="11"/>
          </p:nvPr>
        </p:nvSpPr>
        <p:spPr bwMode="auto">
          <a:xfrm>
            <a:off x="395536" y="987574"/>
            <a:ext cx="7628885" cy="1005975"/>
          </a:xfrm>
          <a:noFill/>
          <a:ln>
            <a:miter lim="800000"/>
            <a:headEnd/>
            <a:tailEnd/>
          </a:ln>
        </p:spPr>
        <p:txBody>
          <a:bodyPr vert="horz" wrap="square" lIns="64291" tIns="32146" rIns="64291" bIns="32146" numCol="1" anchor="t" anchorCtr="0" compatLnSpc="1">
            <a:prstTxWarp prst="textNoShape">
              <a:avLst/>
            </a:prstTxWarp>
            <a:normAutofit fontScale="25000" lnSpcReduction="20000"/>
          </a:bodyPr>
          <a:lstStyle/>
          <a:p>
            <a:r>
              <a:rPr lang="ru-RU" sz="9600" dirty="0" smtClean="0">
                <a:solidFill>
                  <a:schemeClr val="tx1"/>
                </a:solidFill>
                <a:cs typeface="Courier New" pitchFamily="49" charset="0"/>
              </a:rPr>
              <a:t>Фабричный Метод</a:t>
            </a:r>
            <a:r>
              <a:rPr lang="en-US" sz="9600" dirty="0" smtClean="0">
                <a:solidFill>
                  <a:schemeClr val="tx1"/>
                </a:solidFill>
                <a:cs typeface="Courier New" pitchFamily="49" charset="0"/>
              </a:rPr>
              <a:t> (</a:t>
            </a:r>
            <a:r>
              <a:rPr lang="en-US" sz="9600" dirty="0">
                <a:solidFill>
                  <a:schemeClr val="tx1"/>
                </a:solidFill>
                <a:cs typeface="Courier New" pitchFamily="49" charset="0"/>
              </a:rPr>
              <a:t>Factory </a:t>
            </a:r>
            <a:r>
              <a:rPr lang="en-US" sz="9600" dirty="0" smtClean="0">
                <a:solidFill>
                  <a:schemeClr val="tx1"/>
                </a:solidFill>
                <a:cs typeface="Courier New" pitchFamily="49" charset="0"/>
              </a:rPr>
              <a:t>method):</a:t>
            </a:r>
            <a:r>
              <a:rPr lang="ru-RU" sz="9600" dirty="0" smtClean="0">
                <a:solidFill>
                  <a:schemeClr val="tx1"/>
                </a:solidFill>
                <a:cs typeface="Courier New" pitchFamily="49" charset="0"/>
              </a:rPr>
              <a:t> </a:t>
            </a:r>
            <a:r>
              <a:rPr lang="ru-RU" sz="9600" dirty="0">
                <a:solidFill>
                  <a:schemeClr val="tx1"/>
                </a:solidFill>
                <a:cs typeface="Courier New" pitchFamily="49" charset="0"/>
              </a:rPr>
              <a:t>Определяет интерфейс для создания объекта и позволяет подклассам принимать решение экземпляр какого класса создавать. </a:t>
            </a:r>
            <a:endParaRPr lang="en-US" sz="9600" dirty="0">
              <a:solidFill>
                <a:schemeClr val="tx1"/>
              </a:solidFill>
              <a:cs typeface="Courier New" pitchFamily="49" charset="0"/>
            </a:endParaRPr>
          </a:p>
          <a:p>
            <a:pPr algn="ctr"/>
            <a:endParaRPr lang="ru-RU" sz="4200" dirty="0" smtClean="0">
              <a:solidFill>
                <a:srgbClr val="003399"/>
              </a:solidFill>
              <a:latin typeface="Bookman Old Style" pitchFamily="18"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26</a:t>
            </a:fld>
            <a:endParaRPr lang="ru-RU"/>
          </a:p>
        </p:txBody>
      </p:sp>
      <p:sp>
        <p:nvSpPr>
          <p:cNvPr id="11" name="Текст 5"/>
          <p:cNvSpPr>
            <a:spLocks noGrp="1"/>
          </p:cNvSpPr>
          <p:nvPr>
            <p:ph type="body" sz="quarter" idx="11"/>
          </p:nvPr>
        </p:nvSpPr>
        <p:spPr bwMode="auto">
          <a:xfrm>
            <a:off x="395536" y="987574"/>
            <a:ext cx="8424936" cy="1296144"/>
          </a:xfrm>
          <a:noFill/>
          <a:ln>
            <a:miter lim="800000"/>
            <a:headEnd/>
            <a:tailEnd/>
          </a:ln>
        </p:spPr>
        <p:txBody>
          <a:bodyPr vert="horz" wrap="square" lIns="64291" tIns="32146" rIns="64291" bIns="32146" numCol="1" anchor="t" anchorCtr="0" compatLnSpc="1">
            <a:prstTxWarp prst="textNoShape">
              <a:avLst/>
            </a:prstTxWarp>
            <a:normAutofit/>
          </a:bodyPr>
          <a:lstStyle/>
          <a:p>
            <a:r>
              <a:rPr lang="ru-RU" sz="2000" dirty="0" smtClean="0"/>
              <a:t>Две разновидности фабричных методов</a:t>
            </a:r>
            <a:r>
              <a:rPr lang="en-US" sz="2000" dirty="0" smtClean="0"/>
              <a:t>:</a:t>
            </a:r>
          </a:p>
          <a:p>
            <a:pPr marL="342900" indent="-342900">
              <a:buFont typeface="Courier New" panose="02070309020205020404" pitchFamily="49" charset="0"/>
              <a:buChar char="o"/>
            </a:pPr>
            <a:r>
              <a:rPr lang="ru-RU" sz="2000" dirty="0">
                <a:solidFill>
                  <a:schemeClr val="tx1"/>
                </a:solidFill>
              </a:rPr>
              <a:t>параметризованные фабричные методы</a:t>
            </a:r>
            <a:endParaRPr lang="en-US" sz="2000" dirty="0"/>
          </a:p>
          <a:p>
            <a:pPr marL="342900" indent="-342900">
              <a:buFont typeface="Courier New" panose="02070309020205020404" pitchFamily="49" charset="0"/>
              <a:buChar char="o"/>
            </a:pPr>
            <a:r>
              <a:rPr lang="ru-RU" sz="2000" dirty="0" smtClean="0"/>
              <a:t>метод делегирует </a:t>
            </a:r>
            <a:r>
              <a:rPr lang="ru-RU" sz="2000" dirty="0"/>
              <a:t>создание объектов наследникам родительского </a:t>
            </a:r>
            <a:r>
              <a:rPr lang="ru-RU" sz="2000" dirty="0" smtClean="0"/>
              <a:t>класса</a:t>
            </a:r>
            <a:endParaRPr lang="en-US" sz="2000" dirty="0" smtClean="0"/>
          </a:p>
          <a:p>
            <a:endParaRPr lang="ru-RU" sz="1600" dirty="0" smtClean="0">
              <a:solidFill>
                <a:srgbClr val="003399"/>
              </a:solidFill>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extLst>
      <p:ext uri="{BB962C8B-B14F-4D97-AF65-F5344CB8AC3E}">
        <p14:creationId xmlns:p14="http://schemas.microsoft.com/office/powerpoint/2010/main" val="1988991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27</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5" name="Rectangle 1"/>
          <p:cNvSpPr>
            <a:spLocks noChangeArrowheads="1"/>
          </p:cNvSpPr>
          <p:nvPr/>
        </p:nvSpPr>
        <p:spPr bwMode="auto">
          <a:xfrm>
            <a:off x="137902" y="1209426"/>
            <a:ext cx="562201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enum</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145022" y="709953"/>
            <a:ext cx="4088427" cy="369332"/>
          </a:xfrm>
          <a:prstGeom prst="rect">
            <a:avLst/>
          </a:prstGeom>
          <a:noFill/>
        </p:spPr>
        <p:txBody>
          <a:bodyPr wrap="none" rtlCol="0">
            <a:spAutoFit/>
          </a:bodyPr>
          <a:lstStyle/>
          <a:p>
            <a:r>
              <a:rPr lang="ru-RU" dirty="0" smtClean="0"/>
              <a:t>Параметризованный фабричный метод</a:t>
            </a:r>
            <a:endParaRPr lang="ru-RU" dirty="0"/>
          </a:p>
        </p:txBody>
      </p:sp>
      <p:sp>
        <p:nvSpPr>
          <p:cNvPr id="7" name="Rectangle 2"/>
          <p:cNvSpPr>
            <a:spLocks noChangeArrowheads="1"/>
          </p:cNvSpPr>
          <p:nvPr/>
        </p:nvSpPr>
        <p:spPr bwMode="auto">
          <a:xfrm>
            <a:off x="145022" y="2631394"/>
            <a:ext cx="6726521"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createVehicle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1" i="1" u="none" strike="noStrike" cap="none" normalizeH="0" baseline="0" dirty="0" err="1" smtClean="0">
                <a:ln>
                  <a:noFill/>
                </a:ln>
                <a:solidFill>
                  <a:srgbClr val="660E7A"/>
                </a:solidFill>
                <a:effectLst/>
                <a:latin typeface="Courier New" pitchFamily="49" charset="0"/>
                <a:cs typeface="Courier New" pitchFamily="49" charset="0"/>
              </a:rPr>
              <a:t>CAR</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category</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else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Van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65257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28</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6" name="TextBox 5"/>
          <p:cNvSpPr txBox="1"/>
          <p:nvPr/>
        </p:nvSpPr>
        <p:spPr>
          <a:xfrm>
            <a:off x="145022" y="709953"/>
            <a:ext cx="3070712" cy="369332"/>
          </a:xfrm>
          <a:prstGeom prst="rect">
            <a:avLst/>
          </a:prstGeom>
          <a:noFill/>
        </p:spPr>
        <p:txBody>
          <a:bodyPr wrap="none" rtlCol="0">
            <a:spAutoFit/>
          </a:bodyPr>
          <a:lstStyle/>
          <a:p>
            <a:r>
              <a:rPr lang="ru-RU" dirty="0" smtClean="0"/>
              <a:t>Делегирование наследникам</a:t>
            </a:r>
            <a:endParaRPr lang="ru-RU" dirty="0"/>
          </a:p>
        </p:txBody>
      </p:sp>
      <p:sp>
        <p:nvSpPr>
          <p:cNvPr id="3" name="Rectangle 1"/>
          <p:cNvSpPr>
            <a:spLocks noChangeArrowheads="1"/>
          </p:cNvSpPr>
          <p:nvPr/>
        </p:nvSpPr>
        <p:spPr bwMode="auto">
          <a:xfrm>
            <a:off x="161051" y="1131590"/>
            <a:ext cx="727280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hasNext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next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a:t>
            </a:r>
            <a:endPar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smtClean="0">
                <a:solidFill>
                  <a:srgbClr val="000000"/>
                </a:solidFill>
                <a:latin typeface="Courier New"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132115" y="2977629"/>
            <a:ext cx="8011349"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Collection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   …</a:t>
            </a:r>
            <a:endPar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smtClean="0">
                <a:solidFill>
                  <a:srgbClr val="000000"/>
                </a:solidFill>
                <a:latin typeface="Courier New"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81800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r>
              <a:rPr lang="ru-RU" dirty="0" smtClean="0"/>
              <a:t>, делегирование наследникам</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29</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6" name="TextBox 5"/>
          <p:cNvSpPr txBox="1"/>
          <p:nvPr/>
        </p:nvSpPr>
        <p:spPr>
          <a:xfrm>
            <a:off x="145022" y="709953"/>
            <a:ext cx="8983228" cy="369332"/>
          </a:xfrm>
          <a:prstGeom prst="rect">
            <a:avLst/>
          </a:prstGeom>
          <a:noFill/>
        </p:spPr>
        <p:txBody>
          <a:bodyPr wrap="none" rtlCol="0">
            <a:spAutoFit/>
          </a:bodyPr>
          <a:lstStyle/>
          <a:p>
            <a:r>
              <a:rPr lang="ru-RU" dirty="0" smtClean="0"/>
              <a:t>Реализация </a:t>
            </a:r>
            <a:r>
              <a:rPr lang="en-US" dirty="0" smtClean="0"/>
              <a:t>List </a:t>
            </a:r>
            <a:r>
              <a:rPr lang="ru-RU" dirty="0" smtClean="0"/>
              <a:t>для работы </a:t>
            </a:r>
            <a:r>
              <a:rPr lang="en-US" dirty="0" smtClean="0"/>
              <a:t>c </a:t>
            </a:r>
            <a:r>
              <a:rPr lang="ru-RU" dirty="0" smtClean="0"/>
              <a:t>большими объемами данных, информацию хранит в файле</a:t>
            </a:r>
            <a:endParaRPr lang="ru-RU" dirty="0"/>
          </a:p>
        </p:txBody>
      </p:sp>
      <p:sp>
        <p:nvSpPr>
          <p:cNvPr id="5" name="Rectangle 1"/>
          <p:cNvSpPr>
            <a:spLocks noChangeArrowheads="1"/>
          </p:cNvSpPr>
          <p:nvPr/>
        </p:nvSpPr>
        <p:spPr bwMode="auto">
          <a:xfrm>
            <a:off x="101934" y="1083138"/>
            <a:ext cx="7134362"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lang="en-US" altLang="ru-RU" sz="1600" dirty="0" err="1" smtClean="0">
                <a:solidFill>
                  <a:srgbClr val="000000"/>
                </a:solidFill>
                <a:latin typeface="Courier New" pitchFamily="49" charset="0"/>
                <a:cs typeface="Courier New" pitchFamily="49" charset="0"/>
              </a:rPr>
              <a:t>File</a:t>
            </a:r>
            <a:r>
              <a:rPr kumimoji="0" lang="en-US" altLang="ru-RU" sz="1600" b="0" i="0" u="none" strike="noStrike" cap="none" normalizeH="0" baseline="0" dirty="0" err="1" smtClean="0">
                <a:ln>
                  <a:noFill/>
                </a:ln>
                <a:solidFill>
                  <a:srgbClr val="000000"/>
                </a:solidFill>
                <a:effectLst/>
                <a:latin typeface="Courier New" pitchFamily="49" charset="0"/>
                <a:cs typeface="Courier New" pitchFamily="49" charset="0"/>
              </a:rPr>
              <a:t>L</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File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file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FileIterator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file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lang="en-US" altLang="ru-RU" sz="1600" dirty="0" smtClean="0">
                <a:solidFill>
                  <a:srgbClr val="000000"/>
                </a:solidFill>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14013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F9985430-8490-4B26-BDBE-9326FED83B98}" type="slidenum">
              <a:rPr lang="ru-RU" smtClean="0"/>
              <a:pPr/>
              <a:t>3</a:t>
            </a:fld>
            <a:endParaRPr lang="ru-RU" dirty="0"/>
          </a:p>
        </p:txBody>
      </p:sp>
      <p:sp>
        <p:nvSpPr>
          <p:cNvPr id="4" name="Заголовок 3"/>
          <p:cNvSpPr>
            <a:spLocks noGrp="1"/>
          </p:cNvSpPr>
          <p:nvPr>
            <p:ph type="title"/>
          </p:nvPr>
        </p:nvSpPr>
        <p:spPr/>
        <p:txBody>
          <a:bodyPr/>
          <a:lstStyle/>
          <a:p>
            <a:r>
              <a:rPr lang="ru-RU" dirty="0" smtClean="0">
                <a:latin typeface="Courier New" pitchFamily="49" charset="0"/>
                <a:cs typeface="Courier New" pitchFamily="49" charset="0"/>
              </a:rPr>
              <a:t>Шаблоны проектирования</a:t>
            </a:r>
            <a:endParaRPr lang="ru-RU" dirty="0"/>
          </a:p>
        </p:txBody>
      </p:sp>
      <p:sp>
        <p:nvSpPr>
          <p:cNvPr id="6" name="Прямоугольник 5"/>
          <p:cNvSpPr/>
          <p:nvPr/>
        </p:nvSpPr>
        <p:spPr>
          <a:xfrm>
            <a:off x="539552" y="951570"/>
            <a:ext cx="8280920" cy="3231654"/>
          </a:xfrm>
          <a:prstGeom prst="rect">
            <a:avLst/>
          </a:prstGeom>
        </p:spPr>
        <p:txBody>
          <a:bodyPr wrap="square">
            <a:spAutoFit/>
          </a:bodyPr>
          <a:lstStyle/>
          <a:p>
            <a:pPr>
              <a:lnSpc>
                <a:spcPct val="250000"/>
              </a:lnSpc>
              <a:buFont typeface="Courier New" pitchFamily="49" charset="0"/>
              <a:buChar char="o"/>
            </a:pPr>
            <a:r>
              <a:rPr lang="ru-RU" sz="2400" spc="-150" dirty="0" smtClean="0">
                <a:latin typeface="Courier New" pitchFamily="49" charset="0"/>
                <a:cs typeface="Courier New" pitchFamily="49" charset="0"/>
              </a:rPr>
              <a:t>Порождающие шаблоны</a:t>
            </a:r>
          </a:p>
          <a:p>
            <a:pPr>
              <a:lnSpc>
                <a:spcPct val="250000"/>
              </a:lnSpc>
              <a:buFont typeface="Courier New" pitchFamily="49" charset="0"/>
              <a:buChar char="o"/>
            </a:pPr>
            <a:r>
              <a:rPr lang="ru-RU" sz="2400" spc="-150" dirty="0" smtClean="0">
                <a:latin typeface="Courier New" pitchFamily="49" charset="0"/>
                <a:cs typeface="Courier New" pitchFamily="49" charset="0"/>
              </a:rPr>
              <a:t>Структурные шаблоны</a:t>
            </a:r>
          </a:p>
          <a:p>
            <a:pPr>
              <a:lnSpc>
                <a:spcPct val="250000"/>
              </a:lnSpc>
              <a:buFont typeface="Courier New" pitchFamily="49" charset="0"/>
              <a:buChar char="o"/>
            </a:pPr>
            <a:r>
              <a:rPr lang="ru-RU" sz="2400" spc="-150" dirty="0" smtClean="0">
                <a:latin typeface="Courier New" pitchFamily="49" charset="0"/>
                <a:cs typeface="Courier New" pitchFamily="49" charset="0"/>
              </a:rPr>
              <a:t>Поведенческие шаблоны</a:t>
            </a:r>
          </a:p>
          <a:p>
            <a:pPr>
              <a:buNone/>
            </a:pPr>
            <a:endParaRPr lang="en-US" sz="2400" spc="-150" dirty="0" smtClean="0">
              <a:solidFill>
                <a:schemeClr val="accent4"/>
              </a:solidFill>
              <a:latin typeface="Courier New" pitchFamily="49" charset="0"/>
              <a:cs typeface="Courier New"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30</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1602664" y="1643890"/>
            <a:ext cx="5900291" cy="15822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FACTORY METHOD</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31</a:t>
            </a:fld>
            <a:endParaRPr lang="ru-RU"/>
          </a:p>
        </p:txBody>
      </p:sp>
      <p:sp>
        <p:nvSpPr>
          <p:cNvPr id="11" name="Текст 5"/>
          <p:cNvSpPr>
            <a:spLocks noGrp="1"/>
          </p:cNvSpPr>
          <p:nvPr>
            <p:ph type="body" sz="quarter" idx="11"/>
          </p:nvPr>
        </p:nvSpPr>
        <p:spPr bwMode="auto">
          <a:xfrm>
            <a:off x="467544" y="843558"/>
            <a:ext cx="8280920" cy="2214246"/>
          </a:xfrm>
          <a:noFill/>
          <a:ln>
            <a:miter lim="800000"/>
            <a:headEnd/>
            <a:tailEnd/>
          </a:ln>
        </p:spPr>
        <p:txBody>
          <a:bodyPr vert="horz" wrap="square" lIns="64291" tIns="32146" rIns="64291" bIns="32146" numCol="1" anchor="t" anchorCtr="0" compatLnSpc="1">
            <a:prstTxWarp prst="textNoShape">
              <a:avLst/>
            </a:prstTxWarp>
            <a:noAutofit/>
          </a:bodyPr>
          <a:lstStyle/>
          <a:p>
            <a:pPr indent="0">
              <a:buNone/>
            </a:pPr>
            <a:r>
              <a:rPr lang="ru-RU" sz="2000" dirty="0"/>
              <a:t>Используйте паттерн фабричный метод, когда</a:t>
            </a:r>
            <a:r>
              <a:rPr lang="ru-RU" sz="2000" dirty="0" smtClean="0"/>
              <a:t>:</a:t>
            </a:r>
          </a:p>
          <a:p>
            <a:pPr marL="342900">
              <a:lnSpc>
                <a:spcPct val="150000"/>
              </a:lnSpc>
              <a:buFont typeface="Courier New" panose="02070309020205020404" pitchFamily="49" charset="0"/>
              <a:buChar char="o"/>
            </a:pPr>
            <a:r>
              <a:rPr lang="ru-RU" sz="2000" dirty="0" smtClean="0"/>
              <a:t>класс </a:t>
            </a:r>
            <a:r>
              <a:rPr lang="ru-RU" sz="2000" dirty="0"/>
              <a:t>не имеет информации о том, какой тип объекта он должен </a:t>
            </a:r>
            <a:r>
              <a:rPr lang="ru-RU" sz="2000" dirty="0" smtClean="0"/>
              <a:t>создать    </a:t>
            </a:r>
          </a:p>
          <a:p>
            <a:pPr marL="342900">
              <a:lnSpc>
                <a:spcPct val="150000"/>
              </a:lnSpc>
              <a:buFont typeface="Courier New" panose="02070309020205020404" pitchFamily="49" charset="0"/>
              <a:buChar char="o"/>
            </a:pPr>
            <a:r>
              <a:rPr lang="ru-RU" sz="2000" dirty="0" smtClean="0"/>
              <a:t>класс </a:t>
            </a:r>
            <a:r>
              <a:rPr lang="ru-RU" sz="2000" dirty="0"/>
              <a:t>передает ответственность по созданию объектов </a:t>
            </a:r>
            <a:r>
              <a:rPr lang="ru-RU" sz="2000" dirty="0" smtClean="0"/>
              <a:t>наследникам</a:t>
            </a:r>
            <a:r>
              <a:rPr lang="ru-RU" sz="2000" dirty="0"/>
              <a:t>;    </a:t>
            </a:r>
            <a:endParaRPr lang="ru-RU" sz="2000" dirty="0" smtClean="0"/>
          </a:p>
          <a:p>
            <a:pPr marL="342900">
              <a:lnSpc>
                <a:spcPct val="150000"/>
              </a:lnSpc>
              <a:buFont typeface="Courier New" panose="02070309020205020404" pitchFamily="49" charset="0"/>
              <a:buChar char="o"/>
            </a:pPr>
            <a:r>
              <a:rPr lang="ru-RU" sz="2000" dirty="0" smtClean="0"/>
              <a:t>необходимо </a:t>
            </a:r>
            <a:r>
              <a:rPr lang="ru-RU" sz="2000" dirty="0"/>
              <a:t>создать объект в зависимости от входящих данных.</a:t>
            </a:r>
          </a:p>
          <a:p>
            <a:pPr marL="342900">
              <a:lnSpc>
                <a:spcPct val="150000"/>
              </a:lnSpc>
              <a:buFont typeface="Courier New" panose="02070309020205020404" pitchFamily="49" charset="0"/>
              <a:buChar char="o"/>
            </a:pPr>
            <a:endParaRPr lang="ru-RU" sz="2000" dirty="0"/>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Prototype</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32</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20" y="987574"/>
            <a:ext cx="8568952" cy="830997"/>
          </a:xfrm>
          <a:prstGeom prst="rect">
            <a:avLst/>
          </a:prstGeom>
        </p:spPr>
        <p:txBody>
          <a:bodyPr wrap="square">
            <a:spAutoFit/>
          </a:bodyPr>
          <a:lstStyle/>
          <a:p>
            <a:r>
              <a:rPr lang="ru-RU" sz="2400" dirty="0" smtClean="0">
                <a:cs typeface="Courier New" pitchFamily="49" charset="0"/>
              </a:rPr>
              <a:t>Прототип (</a:t>
            </a:r>
            <a:r>
              <a:rPr lang="en-US" sz="2400" dirty="0" smtClean="0">
                <a:cs typeface="Courier New" pitchFamily="49" charset="0"/>
              </a:rPr>
              <a:t>Prototype</a:t>
            </a:r>
            <a:r>
              <a:rPr lang="ru-RU" sz="2400" dirty="0" smtClean="0">
                <a:cs typeface="Courier New" pitchFamily="49" charset="0"/>
              </a:rPr>
              <a:t>)</a:t>
            </a:r>
            <a:r>
              <a:rPr lang="en-US" sz="2400" dirty="0" smtClean="0">
                <a:cs typeface="Courier New" pitchFamily="49" charset="0"/>
              </a:rPr>
              <a:t>:</a:t>
            </a:r>
            <a:r>
              <a:rPr lang="ru-RU" sz="2400" dirty="0" smtClean="0">
                <a:cs typeface="Courier New" pitchFamily="49" charset="0"/>
              </a:rPr>
              <a:t> </a:t>
            </a:r>
            <a:r>
              <a:rPr lang="ru-RU" sz="2400" dirty="0">
                <a:cs typeface="Courier New" pitchFamily="49" charset="0"/>
              </a:rPr>
              <a:t>Позволяет создавать новые объекты копируя существующий прототип. </a:t>
            </a:r>
            <a:endParaRPr lang="en-US" sz="2400" dirty="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Prototype</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33</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5" name="Rectangle 1"/>
          <p:cNvSpPr>
            <a:spLocks noChangeArrowheads="1"/>
          </p:cNvSpPr>
          <p:nvPr/>
        </p:nvSpPr>
        <p:spPr bwMode="auto">
          <a:xfrm>
            <a:off x="0" y="754212"/>
            <a:ext cx="6084168"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Cloneable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109390" y="1686167"/>
            <a:ext cx="8624714" cy="3354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AbstractList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1600" b="0" i="0" u="none" strike="noStrike" cap="none" normalizeH="0" baseline="0" dirty="0" smtClean="0">
                <a:ln>
                  <a:noFill/>
                </a:ln>
                <a:solidFill>
                  <a:srgbClr val="20999D"/>
                </a:solidFill>
                <a:effectLst/>
                <a:latin typeface="Courier New" pitchFamily="49" charset="0"/>
                <a:cs typeface="Courier New" pitchFamily="49" charset="0"/>
              </a:rPr>
              <a:t>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Cloneable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shallow</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copy</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&lt;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&gt;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ArrayList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&lt;/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&gt;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instance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themselves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copied</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altLang="ru-RU" sz="1400" b="1" i="1" u="none" strike="noStrike" cap="none" normalizeH="0" baseline="0" dirty="0" smtClean="0">
                <a:ln>
                  <a:noFill/>
                </a:ln>
                <a:solidFill>
                  <a:srgbClr val="808080"/>
                </a:solidFill>
                <a:effectLst/>
                <a:latin typeface="Courier New" pitchFamily="49" charset="0"/>
                <a:cs typeface="Courier New" pitchFamily="49" charset="0"/>
              </a:rPr>
              <a:t>@</a:t>
            </a:r>
            <a:r>
              <a:rPr kumimoji="0" lang="ru-RU" altLang="ru-RU" sz="1400" b="1" i="1" u="none" strike="noStrike" cap="none" normalizeH="0" baseline="0" dirty="0" err="1" smtClean="0">
                <a:ln>
                  <a:noFill/>
                </a:ln>
                <a:solidFill>
                  <a:srgbClr val="808080"/>
                </a:solidFill>
                <a:effectLst/>
                <a:latin typeface="Courier New" pitchFamily="49" charset="0"/>
                <a:cs typeface="Courier New" pitchFamily="49" charset="0"/>
              </a:rPr>
              <a:t>return</a:t>
            </a:r>
            <a:r>
              <a:rPr kumimoji="0" lang="ru-RU" altLang="ru-RU" sz="1400" b="1"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a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clone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&lt;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&gt;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ArrayList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&lt;/</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tt</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&gt; </a:t>
            </a:r>
            <a:r>
              <a:rPr kumimoji="0" lang="ru-RU" altLang="ru-RU" sz="1400" b="0" i="1" u="none" strike="noStrike" cap="none" normalizeH="0" baseline="0" dirty="0" err="1" smtClean="0">
                <a:ln>
                  <a:noFill/>
                </a:ln>
                <a:solidFill>
                  <a:srgbClr val="808080"/>
                </a:solidFill>
                <a:effectLst/>
                <a:latin typeface="Courier New" pitchFamily="49" charset="0"/>
                <a:cs typeface="Courier New" pitchFamily="49" charset="0"/>
              </a:rPr>
              <a:t>instance</a:t>
            </a: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Courier New"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Object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clone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255284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Prototype</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34</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2171032" y="1374407"/>
            <a:ext cx="4801939" cy="16173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35</a:t>
            </a:fld>
            <a:endParaRPr lang="ru-RU"/>
          </a:p>
        </p:txBody>
      </p:sp>
      <p:sp>
        <p:nvSpPr>
          <p:cNvPr id="3" name="Прямоугольник 2"/>
          <p:cNvSpPr/>
          <p:nvPr/>
        </p:nvSpPr>
        <p:spPr>
          <a:xfrm>
            <a:off x="251520" y="784443"/>
            <a:ext cx="8640960" cy="1200329"/>
          </a:xfrm>
          <a:prstGeom prst="rect">
            <a:avLst/>
          </a:prstGeom>
        </p:spPr>
        <p:txBody>
          <a:bodyPr wrap="square">
            <a:spAutoFit/>
          </a:bodyPr>
          <a:lstStyle/>
          <a:p>
            <a:r>
              <a:rPr lang="ru-RU" sz="2400" dirty="0">
                <a:cs typeface="Courier New" pitchFamily="49" charset="0"/>
              </a:rPr>
              <a:t>Шаблон </a:t>
            </a:r>
            <a:r>
              <a:rPr lang="ru-RU" sz="2400" dirty="0" smtClean="0">
                <a:cs typeface="Courier New" pitchFamily="49" charset="0"/>
              </a:rPr>
              <a:t>Одиночка</a:t>
            </a:r>
            <a:r>
              <a:rPr lang="en-US" sz="2400" dirty="0" smtClean="0">
                <a:cs typeface="Courier New" pitchFamily="49" charset="0"/>
              </a:rPr>
              <a:t> (Singleton):</a:t>
            </a:r>
            <a:r>
              <a:rPr lang="ru-RU" sz="2400" dirty="0" smtClean="0">
                <a:cs typeface="Courier New" pitchFamily="49" charset="0"/>
              </a:rPr>
              <a:t> </a:t>
            </a:r>
            <a:r>
              <a:rPr lang="ru-RU" sz="2400" dirty="0">
                <a:cs typeface="Courier New" pitchFamily="49" charset="0"/>
              </a:rPr>
              <a:t>Гарантирует что у класса есть только один экземпляр и предоставляет глобальную точку доступа к нему.</a:t>
            </a:r>
            <a:endParaRPr lang="en-US" sz="2400" dirty="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36</a:t>
            </a:fld>
            <a:endParaRPr lang="ru-RU"/>
          </a:p>
        </p:txBody>
      </p:sp>
      <p:sp>
        <p:nvSpPr>
          <p:cNvPr id="5" name="Rectangle 1"/>
          <p:cNvSpPr>
            <a:spLocks noChangeArrowheads="1"/>
          </p:cNvSpPr>
          <p:nvPr/>
        </p:nvSpPr>
        <p:spPr bwMode="auto">
          <a:xfrm>
            <a:off x="0" y="720448"/>
            <a:ext cx="7713971"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INSTANCE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alt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600" dirty="0">
                <a:solidFill>
                  <a:srgbClr val="000000"/>
                </a:solidFill>
                <a:latin typeface="Courier New" pitchFamily="49" charset="0"/>
                <a:cs typeface="Courier New" pitchFamily="49" charset="0"/>
              </a:rPr>
              <a:t>	</a:t>
            </a:r>
            <a:r>
              <a:rPr lang="en-US" altLang="ru-RU" sz="1600" dirty="0" smtClean="0">
                <a:solidFill>
                  <a:srgbClr val="000000"/>
                </a:solidFill>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AtomicInteger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count</a:t>
            </a:r>
            <a:r>
              <a:rPr kumimoji="0" lang="ru-RU" altLang="ru-RU" sz="16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AtomicInteger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static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getInstance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Courier New" pitchFamily="49" charset="0"/>
                <a:cs typeface="Courier New" pitchFamily="49" charset="0"/>
              </a:rPr>
              <a:t>INSTANCE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16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Courier New" pitchFamily="49" charset="0"/>
                <a:cs typeface="Courier New" pitchFamily="49" charset="0"/>
              </a:rPr>
              <a:t>count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.incrementAndGet</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654250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37</a:t>
            </a:fld>
            <a:endParaRPr lang="ru-RU"/>
          </a:p>
        </p:txBody>
      </p:sp>
      <p:sp>
        <p:nvSpPr>
          <p:cNvPr id="3" name="Rectangle 1"/>
          <p:cNvSpPr>
            <a:spLocks noChangeArrowheads="1"/>
          </p:cNvSpPr>
          <p:nvPr/>
        </p:nvSpPr>
        <p:spPr bwMode="auto">
          <a:xfrm>
            <a:off x="64744" y="843558"/>
            <a:ext cx="8824852"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generator</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600" b="0" i="1" u="none" strike="noStrike" cap="none" normalizeH="0" baseline="0" dirty="0" err="1" smtClean="0">
                <a:ln>
                  <a:noFill/>
                </a:ln>
                <a:solidFill>
                  <a:srgbClr val="000000"/>
                </a:solidFill>
                <a:effectLst/>
                <a:latin typeface="Courier New" pitchFamily="49" charset="0"/>
                <a:cs typeface="Courier New" pitchFamily="49" charset="0"/>
              </a:rPr>
              <a:t>getInstance</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6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generator.getNextSerial</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6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generator.getNextSerial</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6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6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Courier New" pitchFamily="49" charset="0"/>
                <a:cs typeface="Courier New" pitchFamily="49" charset="0"/>
              </a:rPr>
              <a:t>generator.getNextSerial</a:t>
            </a:r>
            <a: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0323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38</a:t>
            </a:fld>
            <a:endParaRPr lang="ru-RU"/>
          </a:p>
        </p:txBody>
      </p:sp>
      <p:sp>
        <p:nvSpPr>
          <p:cNvPr id="5" name="Rectangle 1"/>
          <p:cNvSpPr>
            <a:spLocks noChangeArrowheads="1"/>
          </p:cNvSpPr>
          <p:nvPr/>
        </p:nvSpPr>
        <p:spPr bwMode="auto">
          <a:xfrm>
            <a:off x="107504" y="915566"/>
            <a:ext cx="8594019"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enum</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1" u="none" strike="noStrike" cap="none" normalizeH="0" baseline="0" dirty="0" smtClean="0">
                <a:ln>
                  <a:noFill/>
                </a:ln>
                <a:solidFill>
                  <a:srgbClr val="660E7A"/>
                </a:solidFill>
                <a:effectLst/>
                <a:latin typeface="Courier New" pitchFamily="49" charset="0"/>
                <a:cs typeface="Courier New" pitchFamily="49" charset="0"/>
              </a:rPr>
              <a:t>INSTANCE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AtomicInteger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AtomicInteger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.incrementAndGet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636500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t>
            </a:r>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39</a:t>
            </a:fld>
            <a:endParaRPr lang="ru-RU"/>
          </a:p>
        </p:txBody>
      </p:sp>
      <p:sp>
        <p:nvSpPr>
          <p:cNvPr id="3" name="Rectangle 1"/>
          <p:cNvSpPr>
            <a:spLocks noChangeArrowheads="1"/>
          </p:cNvSpPr>
          <p:nvPr/>
        </p:nvSpPr>
        <p:spPr bwMode="auto">
          <a:xfrm>
            <a:off x="251520" y="771550"/>
            <a:ext cx="8640960"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INSTANCE</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INSTANCE</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System.</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out</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.println</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next</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Courier New" pitchFamily="49" charset="0"/>
                <a:cs typeface="Courier New" pitchFamily="49" charset="0"/>
              </a:rPr>
              <a:t>serial</a:t>
            </a:r>
            <a:r>
              <a:rPr kumimoji="0" lang="ru-RU" altLang="ru-RU" sz="14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SerialNumberGenerator.</a:t>
            </a:r>
            <a:r>
              <a:rPr kumimoji="0" lang="ru-RU" altLang="ru-RU" sz="1400" b="1" i="1" u="none" strike="noStrike" cap="none" normalizeH="0" baseline="0" dirty="0" err="1" smtClean="0">
                <a:ln>
                  <a:noFill/>
                </a:ln>
                <a:solidFill>
                  <a:srgbClr val="660E7A"/>
                </a:solidFill>
                <a:effectLst/>
                <a:latin typeface="Courier New" pitchFamily="49" charset="0"/>
                <a:cs typeface="Courier New" pitchFamily="49" charset="0"/>
              </a:rPr>
              <a:t>INSTANCE</a:t>
            </a:r>
            <a:r>
              <a:rPr kumimoji="0" lang="ru-RU" altLang="ru-RU" sz="1400" b="0" i="0" u="none" strike="noStrike" cap="none" normalizeH="0" baseline="0" dirty="0" err="1" smtClean="0">
                <a:ln>
                  <a:noFill/>
                </a:ln>
                <a:solidFill>
                  <a:srgbClr val="000000"/>
                </a:solidFill>
                <a:effectLst/>
                <a:latin typeface="Courier New" pitchFamily="49" charset="0"/>
                <a:cs typeface="Courier New" pitchFamily="49" charset="0"/>
              </a:rPr>
              <a:t>.getNextSerial</a:t>
            </a:r>
            <a: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51629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dirty="0">
                <a:latin typeface="Courier New" pitchFamily="49" charset="0"/>
                <a:cs typeface="Courier New" pitchFamily="49" charset="0"/>
              </a:rPr>
              <a:t>Порождающие шаблоны</a:t>
            </a:r>
            <a:endParaRPr lang="en-US" dirty="0" smtClean="0">
              <a:solidFill>
                <a:schemeClr val="tx1">
                  <a:lumMod val="95000"/>
                  <a:lumOff val="5000"/>
                </a:schemeClr>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ru-RU" smtClean="0"/>
              <a:t> </a:t>
            </a:r>
            <a:endParaRPr lang="ru-RU"/>
          </a:p>
        </p:txBody>
      </p:sp>
      <p:sp>
        <p:nvSpPr>
          <p:cNvPr id="7" name="Footer Placeholder 6"/>
          <p:cNvSpPr>
            <a:spLocks noGrp="1"/>
          </p:cNvSpPr>
          <p:nvPr>
            <p:ph type="ftr" sz="quarter" idx="11"/>
          </p:nvPr>
        </p:nvSpPr>
        <p:spPr/>
        <p:txBody>
          <a:bodyPr/>
          <a:lstStyle/>
          <a:p>
            <a:r>
              <a:rPr lang="ru-RU" smtClean="0"/>
              <a:t> </a:t>
            </a:r>
            <a:endParaRPr lang="ru-RU"/>
          </a:p>
        </p:txBody>
      </p:sp>
      <p:sp>
        <p:nvSpPr>
          <p:cNvPr id="5" name="Slide Number Placeholder 4"/>
          <p:cNvSpPr>
            <a:spLocks noGrp="1"/>
          </p:cNvSpPr>
          <p:nvPr>
            <p:ph type="sldNum" sz="quarter" idx="12"/>
          </p:nvPr>
        </p:nvSpPr>
        <p:spPr/>
        <p:txBody>
          <a:bodyPr/>
          <a:lstStyle/>
          <a:p>
            <a:r>
              <a:rPr lang="ru-RU" smtClean="0"/>
              <a:t> </a:t>
            </a:r>
            <a:endParaRPr lang="ru-RU"/>
          </a:p>
        </p:txBody>
      </p:sp>
      <p:sp>
        <p:nvSpPr>
          <p:cNvPr id="2050" name="AutoShape 2" descr="mk:@MSITStore:D:\LiteratureCS\Design%20Patterns\Kerievsky\0321213351.chm::/0321213351/images/0321213351/graphics/07inf01.gif"/>
          <p:cNvSpPr>
            <a:spLocks noChangeAspect="1" noChangeArrowheads="1"/>
          </p:cNvSpPr>
          <p:nvPr/>
        </p:nvSpPr>
        <p:spPr bwMode="auto">
          <a:xfrm>
            <a:off x="109390" y="-931757"/>
            <a:ext cx="1506885" cy="1948905"/>
          </a:xfrm>
          <a:prstGeom prst="rect">
            <a:avLst/>
          </a:prstGeom>
          <a:noFill/>
        </p:spPr>
        <p:txBody>
          <a:bodyPr vert="horz" wrap="square" lIns="64291" tIns="32146" rIns="64291" bIns="32146"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1084355" y="687892"/>
          <a:ext cx="6832412" cy="3094139"/>
        </p:xfrm>
        <a:graphic>
          <a:graphicData uri="http://schemas.openxmlformats.org/drawingml/2006/table">
            <a:tbl>
              <a:tblPr>
                <a:tableStyleId>{2D5ABB26-0587-4C30-8999-92F81FD0307C}</a:tableStyleId>
              </a:tblPr>
              <a:tblGrid>
                <a:gridCol w="1251653"/>
                <a:gridCol w="2308496"/>
                <a:gridCol w="422227"/>
                <a:gridCol w="2850036"/>
              </a:tblGrid>
              <a:tr h="146076">
                <a:tc>
                  <a:txBody>
                    <a:bodyPr/>
                    <a:lstStyle/>
                    <a:p>
                      <a:r>
                        <a:rPr lang="ru-RU" sz="800" b="1" dirty="0" smtClean="0">
                          <a:latin typeface="Verdana" pitchFamily="34" charset="0"/>
                          <a:cs typeface="Courier New" pitchFamily="49" charset="0"/>
                        </a:rPr>
                        <a:t>ШАБЛОН</a:t>
                      </a:r>
                      <a:endParaRPr lang="ru-RU" sz="800" b="1" dirty="0">
                        <a:latin typeface="Verdana" pitchFamily="34" charset="0"/>
                        <a:cs typeface="Courier New" pitchFamily="49" charset="0"/>
                      </a:endParaRPr>
                    </a:p>
                  </a:txBody>
                  <a:tcPr marL="11659" marR="11659" marT="8744" marB="8744" anchor="ctr">
                    <a:lnB w="12700" cap="flat" cmpd="sng" algn="ctr">
                      <a:solidFill>
                        <a:schemeClr val="tx1"/>
                      </a:solidFill>
                      <a:prstDash val="solid"/>
                      <a:round/>
                      <a:headEnd type="none" w="med" len="med"/>
                      <a:tailEnd type="none" w="med" len="med"/>
                    </a:lnB>
                  </a:tcPr>
                </a:tc>
                <a:tc>
                  <a:txBody>
                    <a:bodyPr/>
                    <a:lstStyle/>
                    <a:p>
                      <a:r>
                        <a:rPr lang="ru-RU" sz="800" b="1" smtClean="0">
                          <a:latin typeface="Verdana" pitchFamily="34" charset="0"/>
                          <a:cs typeface="Courier New" pitchFamily="49" charset="0"/>
                        </a:rPr>
                        <a:t>ОПИСАНИЕ</a:t>
                      </a:r>
                      <a:endParaRPr lang="ru-RU" sz="800" b="1">
                        <a:latin typeface="Verdana" pitchFamily="34" charset="0"/>
                        <a:cs typeface="Courier New" pitchFamily="49" charset="0"/>
                      </a:endParaRPr>
                    </a:p>
                  </a:txBody>
                  <a:tcPr marL="11659" marR="11659" marT="8744" marB="8744" anchor="ctr">
                    <a:lnB w="12700" cap="flat" cmpd="sng" algn="ctr">
                      <a:solidFill>
                        <a:schemeClr val="tx1"/>
                      </a:solidFill>
                      <a:prstDash val="solid"/>
                      <a:round/>
                      <a:headEnd type="none" w="med" len="med"/>
                      <a:tailEnd type="none" w="med" len="med"/>
                    </a:lnB>
                  </a:tcPr>
                </a:tc>
                <a:tc>
                  <a:txBody>
                    <a:bodyPr/>
                    <a:lstStyle/>
                    <a:p>
                      <a:endParaRPr lang="ru-RU" sz="800" b="1">
                        <a:latin typeface="Verdana" pitchFamily="34" charset="0"/>
                        <a:cs typeface="Courier New" pitchFamily="49" charset="0"/>
                      </a:endParaRPr>
                    </a:p>
                  </a:txBody>
                  <a:tcPr marL="11659" marR="11659" marT="8744" marB="8744" anchor="ctr">
                    <a:lnB w="12700" cap="flat" cmpd="sng" algn="ctr">
                      <a:solidFill>
                        <a:schemeClr val="tx1"/>
                      </a:solidFill>
                      <a:prstDash val="solid"/>
                      <a:round/>
                      <a:headEnd type="none" w="med" len="med"/>
                      <a:tailEnd type="none" w="med" len="med"/>
                    </a:lnB>
                  </a:tcPr>
                </a:tc>
                <a:tc>
                  <a:txBody>
                    <a:bodyPr/>
                    <a:lstStyle/>
                    <a:p>
                      <a:r>
                        <a:rPr lang="ru-RU" sz="800" b="1" smtClean="0">
                          <a:latin typeface="Verdana" pitchFamily="34" charset="0"/>
                          <a:cs typeface="Courier New" pitchFamily="49" charset="0"/>
                        </a:rPr>
                        <a:t>ЧТО ПОЗВОЛЯЕТ</a:t>
                      </a:r>
                      <a:r>
                        <a:rPr lang="ru-RU" sz="800" b="1" baseline="0" smtClean="0">
                          <a:latin typeface="Verdana" pitchFamily="34" charset="0"/>
                          <a:cs typeface="Courier New" pitchFamily="49" charset="0"/>
                        </a:rPr>
                        <a:t> МЕНЯТЬ</a:t>
                      </a:r>
                      <a:endParaRPr lang="ru-RU" sz="800" b="1">
                        <a:latin typeface="Verdana" pitchFamily="34" charset="0"/>
                        <a:cs typeface="Courier New" pitchFamily="49" charset="0"/>
                      </a:endParaRPr>
                    </a:p>
                  </a:txBody>
                  <a:tcPr marL="11659" marR="11659" marT="8744" marB="8744" anchor="ctr">
                    <a:lnB w="12700" cap="flat" cmpd="sng" algn="ctr">
                      <a:solidFill>
                        <a:schemeClr val="tx1"/>
                      </a:solidFill>
                      <a:prstDash val="solid"/>
                      <a:round/>
                      <a:headEnd type="none" w="med" len="med"/>
                      <a:tailEnd type="none" w="med" len="med"/>
                    </a:lnB>
                  </a:tcPr>
                </a:tc>
              </a:tr>
              <a:tr h="660426">
                <a:tc>
                  <a:txBody>
                    <a:bodyPr/>
                    <a:lstStyle/>
                    <a:p>
                      <a:r>
                        <a:rPr lang="ru-RU" sz="800" b="0" u="sng" smtClean="0">
                          <a:solidFill>
                            <a:srgbClr val="003399"/>
                          </a:solidFill>
                          <a:latin typeface="Verdana" pitchFamily="34" charset="0"/>
                          <a:cs typeface="Courier New" pitchFamily="49" charset="0"/>
                        </a:rPr>
                        <a:t>Абстрактная фабрика</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dirty="0" smtClean="0">
                          <a:solidFill>
                            <a:schemeClr val="tx1"/>
                          </a:solidFill>
                          <a:latin typeface="Verdana" pitchFamily="34" charset="0"/>
                          <a:ea typeface="+mn-ea"/>
                          <a:cs typeface="Courier New" pitchFamily="49" charset="0"/>
                        </a:rPr>
                        <a:t>Предоставляет интерфейс для создания семейств связанных или зависимых объектов без указания их конкретных классов</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Семейство объектов продуктов</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b="0" u="sng" smtClean="0">
                          <a:solidFill>
                            <a:srgbClr val="003399"/>
                          </a:solidFill>
                          <a:latin typeface="Verdana" pitchFamily="34" charset="0"/>
                          <a:cs typeface="Courier New" pitchFamily="49" charset="0"/>
                        </a:rPr>
                        <a:t>Строитель</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Отделяет создание сложного объекта от его представления чтобы один процесс создания мог давать разные представления</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Как создаётся сложный объект</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0426">
                <a:tc>
                  <a:txBody>
                    <a:bodyPr/>
                    <a:lstStyle/>
                    <a:p>
                      <a:r>
                        <a:rPr lang="ru-RU" sz="800" b="0" u="sng" smtClean="0">
                          <a:solidFill>
                            <a:srgbClr val="003399"/>
                          </a:solidFill>
                          <a:latin typeface="Verdana" pitchFamily="34" charset="0"/>
                          <a:cs typeface="Courier New" pitchFamily="49" charset="0"/>
                        </a:rPr>
                        <a:t>Фабричный</a:t>
                      </a:r>
                      <a:r>
                        <a:rPr lang="ru-RU" sz="800" b="0" u="sng" baseline="0" smtClean="0">
                          <a:solidFill>
                            <a:srgbClr val="003399"/>
                          </a:solidFill>
                          <a:latin typeface="Verdana" pitchFamily="34" charset="0"/>
                          <a:cs typeface="Courier New" pitchFamily="49" charset="0"/>
                        </a:rPr>
                        <a:t> метод</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b="0" kern="1200" baseline="0" smtClean="0">
                          <a:solidFill>
                            <a:schemeClr val="tx1"/>
                          </a:solidFill>
                          <a:latin typeface="Verdana" pitchFamily="34" charset="0"/>
                          <a:ea typeface="+mn-ea"/>
                          <a:cs typeface="Courier New" pitchFamily="49" charset="0"/>
                        </a:rPr>
                        <a:t>Определяет интерфейс для создания объекта и позволяет подклассам принимать решение экземпляр какого класса создавать</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b="0" kern="1200" baseline="0" smtClean="0">
                          <a:solidFill>
                            <a:schemeClr val="tx1"/>
                          </a:solidFill>
                          <a:latin typeface="Verdana" pitchFamily="34" charset="0"/>
                          <a:ea typeface="+mn-ea"/>
                          <a:cs typeface="Courier New" pitchFamily="49" charset="0"/>
                        </a:rPr>
                        <a:t>Подкласс создаваемого объекта</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4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00" b="0" u="sng" smtClean="0">
                          <a:solidFill>
                            <a:srgbClr val="003399"/>
                          </a:solidFill>
                          <a:latin typeface="Verdana" pitchFamily="34" charset="0"/>
                          <a:cs typeface="Courier New" pitchFamily="49" charset="0"/>
                        </a:rPr>
                        <a:t>Прототип</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Позволяет создавать новые объекты копируя существующий прототип</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Класс создаваемого экземпляра</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839">
                <a:tc>
                  <a:txBody>
                    <a:bodyPr/>
                    <a:lstStyle/>
                    <a:p>
                      <a:r>
                        <a:rPr lang="ru-RU" sz="800" b="0" u="sng" smtClean="0">
                          <a:solidFill>
                            <a:srgbClr val="003399"/>
                          </a:solidFill>
                          <a:latin typeface="Verdana" pitchFamily="34" charset="0"/>
                          <a:cs typeface="Courier New" pitchFamily="49" charset="0"/>
                        </a:rPr>
                        <a:t>Одиночка</a:t>
                      </a:r>
                      <a:endParaRPr lang="ru-RU" sz="800" b="0" u="sng">
                        <a:solidFill>
                          <a:srgbClr val="003399"/>
                        </a:solidFill>
                        <a:latin typeface="Verdana" pitchFamily="34" charset="0"/>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Гарантирует что у класса есть только один экземпляр и предоставляет глобальную точку доступа к нему</a:t>
                      </a: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800" b="0" kern="1200" baseline="0" smtClean="0">
                          <a:solidFill>
                            <a:schemeClr val="tx1"/>
                          </a:solidFill>
                          <a:latin typeface="Verdana" pitchFamily="34" charset="0"/>
                          <a:ea typeface="+mn-ea"/>
                          <a:cs typeface="Courier New" pitchFamily="49" charset="0"/>
                        </a:rPr>
                        <a:t>Единственный экземпляр класса</a:t>
                      </a:r>
                      <a:endParaRPr lang="en-US" sz="800" b="0" kern="1200" baseline="0">
                        <a:solidFill>
                          <a:schemeClr val="tx1"/>
                        </a:solidFill>
                        <a:latin typeface="Verdana" pitchFamily="34" charset="0"/>
                        <a:ea typeface="+mn-ea"/>
                        <a:cs typeface="Courier New" pitchFamily="49" charset="0"/>
                      </a:endParaRPr>
                    </a:p>
                  </a:txBody>
                  <a:tcPr marL="11659" marR="11659" marT="8744" marB="8744"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Таблица 5"/>
          <p:cNvGraphicFramePr>
            <a:graphicFrameLocks noGrp="1"/>
          </p:cNvGraphicFramePr>
          <p:nvPr>
            <p:extLst>
              <p:ext uri="{D42A27DB-BD31-4B8C-83A1-F6EECF244321}">
                <p14:modId xmlns:p14="http://schemas.microsoft.com/office/powerpoint/2010/main" val="2596279498"/>
              </p:ext>
            </p:extLst>
          </p:nvPr>
        </p:nvGraphicFramePr>
        <p:xfrm>
          <a:off x="467545" y="4123922"/>
          <a:ext cx="7992888" cy="525380"/>
        </p:xfrm>
        <a:graphic>
          <a:graphicData uri="http://schemas.openxmlformats.org/drawingml/2006/table">
            <a:tbl>
              <a:tblPr firstRow="1" bandRow="1">
                <a:tableStyleId>{5C22544A-7EE6-4342-B048-85BDC9FD1C3A}</a:tableStyleId>
              </a:tblPr>
              <a:tblGrid>
                <a:gridCol w="753319"/>
                <a:gridCol w="7239569"/>
              </a:tblGrid>
              <a:tr h="525380">
                <a:tc>
                  <a:txBody>
                    <a:bodyPr/>
                    <a:lstStyle/>
                    <a:p>
                      <a:endParaRPr lang="ru-RU" sz="1000" dirty="0"/>
                    </a:p>
                  </a:txBody>
                  <a:tcPr marL="64294" marR="64294" marT="24110" marB="24110">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c>
                  <a:txBody>
                    <a:bodyPr/>
                    <a:lstStyle/>
                    <a:p>
                      <a:r>
                        <a:rPr lang="ru-RU" sz="1500" b="1" kern="1200" baseline="0" dirty="0" smtClean="0">
                          <a:solidFill>
                            <a:schemeClr val="tx1"/>
                          </a:solidFill>
                          <a:latin typeface="Courier New" pitchFamily="49" charset="0"/>
                          <a:ea typeface="+mn-ea"/>
                          <a:cs typeface="Courier New" pitchFamily="49" charset="0"/>
                        </a:rPr>
                        <a:t>Порождающие шаблоны помогают управлять созданием экземпляров объектов.</a:t>
                      </a:r>
                      <a:endParaRPr lang="en-US" sz="1500" b="1" spc="-150" dirty="0" smtClean="0">
                        <a:solidFill>
                          <a:schemeClr val="accent4"/>
                        </a:solidFill>
                        <a:latin typeface="Courier New" pitchFamily="49" charset="0"/>
                        <a:cs typeface="Courier New" pitchFamily="49" charset="0"/>
                      </a:endParaRPr>
                    </a:p>
                  </a:txBody>
                  <a:tcPr marL="64294" marR="64294" marT="24110" marB="24110">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 </a:t>
            </a:r>
            <a:endParaRPr lang="ru-RU"/>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40</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3604246" y="2152335"/>
            <a:ext cx="1935510" cy="838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SINGLETON</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41</a:t>
            </a:fld>
            <a:endParaRPr lang="ru-RU"/>
          </a:p>
        </p:txBody>
      </p:sp>
      <p:sp>
        <p:nvSpPr>
          <p:cNvPr id="11" name="Текст 5"/>
          <p:cNvSpPr>
            <a:spLocks noGrp="1"/>
          </p:cNvSpPr>
          <p:nvPr>
            <p:ph type="body" sz="quarter" idx="11"/>
          </p:nvPr>
        </p:nvSpPr>
        <p:spPr bwMode="auto">
          <a:xfrm>
            <a:off x="670238" y="735546"/>
            <a:ext cx="7934211" cy="3288356"/>
          </a:xfrm>
          <a:noFill/>
          <a:ln>
            <a:miter lim="800000"/>
            <a:headEnd/>
            <a:tailEnd/>
          </a:ln>
        </p:spPr>
        <p:txBody>
          <a:bodyPr vert="horz" wrap="square" lIns="64291" tIns="32146" rIns="64291" bIns="32146" numCol="1" anchor="t" anchorCtr="0" compatLnSpc="1">
            <a:prstTxWarp prst="textNoShape">
              <a:avLst/>
            </a:prstTxWarp>
            <a:normAutofit/>
          </a:bodyPr>
          <a:lstStyle/>
          <a:p>
            <a:pPr indent="0">
              <a:lnSpc>
                <a:spcPct val="150000"/>
              </a:lnSpc>
              <a:buNone/>
            </a:pPr>
            <a:r>
              <a:rPr lang="ru-RU" sz="2000" dirty="0"/>
              <a:t>Используйте паттерн одиночка, когда:</a:t>
            </a:r>
          </a:p>
          <a:p>
            <a:pPr>
              <a:lnSpc>
                <a:spcPct val="150000"/>
              </a:lnSpc>
              <a:buFont typeface="Courier New" panose="02070309020205020404" pitchFamily="49" charset="0"/>
              <a:buChar char="o"/>
            </a:pPr>
            <a:r>
              <a:rPr lang="ru-RU" sz="2000" dirty="0" smtClean="0"/>
              <a:t>должен </a:t>
            </a:r>
            <a:r>
              <a:rPr lang="ru-RU" sz="2000" dirty="0"/>
              <a:t>быть ровно один экземпляр некоторого класса, легко </a:t>
            </a:r>
            <a:r>
              <a:rPr lang="ru-RU" sz="2000" dirty="0" smtClean="0"/>
              <a:t>доступный</a:t>
            </a:r>
            <a:r>
              <a:rPr lang="en-US" sz="2000" dirty="0" smtClean="0"/>
              <a:t> </a:t>
            </a:r>
            <a:r>
              <a:rPr lang="ru-RU" sz="2000" dirty="0" smtClean="0"/>
              <a:t>всем </a:t>
            </a:r>
            <a:r>
              <a:rPr lang="ru-RU" sz="2000" dirty="0"/>
              <a:t>клиентам;</a:t>
            </a:r>
          </a:p>
          <a:p>
            <a:pPr>
              <a:lnSpc>
                <a:spcPct val="150000"/>
              </a:lnSpc>
              <a:buFont typeface="Courier New" panose="02070309020205020404" pitchFamily="49" charset="0"/>
              <a:buChar char="o"/>
            </a:pPr>
            <a:r>
              <a:rPr lang="ru-RU" sz="2000" dirty="0" smtClean="0"/>
              <a:t>единственный </a:t>
            </a:r>
            <a:r>
              <a:rPr lang="ru-RU" sz="2000" dirty="0"/>
              <a:t>экземпляр должен расширяться путем порождения </a:t>
            </a:r>
            <a:r>
              <a:rPr lang="ru-RU" sz="2000" dirty="0" smtClean="0"/>
              <a:t>подклассов</a:t>
            </a:r>
            <a:r>
              <a:rPr lang="ru-RU" sz="2000" dirty="0"/>
              <a:t>, и клиентам нужно иметь возможность работать с расширенным </a:t>
            </a:r>
            <a:r>
              <a:rPr lang="ru-RU" sz="2000" dirty="0" smtClean="0"/>
              <a:t>экземпляром </a:t>
            </a:r>
            <a:r>
              <a:rPr lang="ru-RU" sz="2000" dirty="0"/>
              <a:t>без модификации своего кода.</a:t>
            </a:r>
            <a:endParaRPr lang="ru-RU" sz="2000" dirty="0" smtClean="0">
              <a:latin typeface="Courier New" pitchFamily="49" charset="0"/>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 y="-1370688"/>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extLst>
      <p:ext uri="{BB962C8B-B14F-4D97-AF65-F5344CB8AC3E}">
        <p14:creationId xmlns:p14="http://schemas.microsoft.com/office/powerpoint/2010/main" val="373490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Литература</a:t>
            </a:r>
            <a:endParaRPr lang="ru-RU" dirty="0"/>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42</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539552" y="1810004"/>
            <a:ext cx="7920880" cy="1477328"/>
          </a:xfrm>
          <a:prstGeom prst="rect">
            <a:avLst/>
          </a:prstGeom>
        </p:spPr>
        <p:txBody>
          <a:bodyPr wrap="square">
            <a:spAutoFit/>
          </a:bodyPr>
          <a:lstStyle/>
          <a:p>
            <a:pPr marL="342900" indent="-342900">
              <a:lnSpc>
                <a:spcPct val="150000"/>
              </a:lnSpc>
              <a:buFont typeface="Courier New" panose="02070309020205020404" pitchFamily="49" charset="0"/>
              <a:buChar char="o"/>
            </a:pPr>
            <a:r>
              <a:rPr lang="ru-RU" sz="2000" dirty="0" smtClean="0"/>
              <a:t>Э</a:t>
            </a:r>
            <a:r>
              <a:rPr lang="ru-RU" sz="2000" dirty="0"/>
              <a:t>. Гамма, Р. </a:t>
            </a:r>
            <a:r>
              <a:rPr lang="ru-RU" sz="2000" dirty="0" err="1"/>
              <a:t>Хелм</a:t>
            </a:r>
            <a:r>
              <a:rPr lang="ru-RU" sz="2000" dirty="0"/>
              <a:t>, Р. Джонсон, Дж. </a:t>
            </a:r>
            <a:r>
              <a:rPr lang="ru-RU" sz="2000" dirty="0" err="1"/>
              <a:t>Влиссидес</a:t>
            </a:r>
            <a:r>
              <a:rPr lang="ru-RU" sz="2000" dirty="0"/>
              <a:t>, Приемы объектно-</a:t>
            </a:r>
          </a:p>
          <a:p>
            <a:pPr>
              <a:lnSpc>
                <a:spcPct val="150000"/>
              </a:lnSpc>
            </a:pPr>
            <a:r>
              <a:rPr lang="ru-RU" sz="2000" dirty="0"/>
              <a:t>ориентированного проектирования. Паттерны проектирования.</a:t>
            </a:r>
          </a:p>
          <a:p>
            <a:pPr>
              <a:lnSpc>
                <a:spcPct val="150000"/>
              </a:lnSpc>
            </a:pPr>
            <a:r>
              <a:rPr lang="ru-RU" sz="2000" dirty="0"/>
              <a:t>СПб: «Питер», 2007.</a:t>
            </a:r>
          </a:p>
        </p:txBody>
      </p:sp>
    </p:spTree>
    <p:extLst>
      <p:ext uri="{BB962C8B-B14F-4D97-AF65-F5344CB8AC3E}">
        <p14:creationId xmlns:p14="http://schemas.microsoft.com/office/powerpoint/2010/main" val="3569952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5</a:t>
            </a:fld>
            <a:endParaRPr lang="ru-RU"/>
          </a:p>
        </p:txBody>
      </p:sp>
      <p:sp>
        <p:nvSpPr>
          <p:cNvPr id="11" name="Текст 5"/>
          <p:cNvSpPr>
            <a:spLocks noGrp="1"/>
          </p:cNvSpPr>
          <p:nvPr>
            <p:ph type="body" sz="quarter" idx="11"/>
          </p:nvPr>
        </p:nvSpPr>
        <p:spPr bwMode="auto">
          <a:xfrm>
            <a:off x="323528" y="771550"/>
            <a:ext cx="7628885" cy="1800200"/>
          </a:xfrm>
          <a:noFill/>
          <a:ln>
            <a:miter lim="800000"/>
            <a:headEnd/>
            <a:tailEnd/>
          </a:ln>
        </p:spPr>
        <p:txBody>
          <a:bodyPr vert="horz" wrap="square" lIns="64291" tIns="32146" rIns="64291" bIns="32146" numCol="1" anchor="t" anchorCtr="0" compatLnSpc="1">
            <a:prstTxWarp prst="textNoShape">
              <a:avLst/>
            </a:prstTxWarp>
            <a:noAutofit/>
          </a:bodyPr>
          <a:lstStyle/>
          <a:p>
            <a:r>
              <a:rPr lang="ru-RU" sz="2400" dirty="0">
                <a:solidFill>
                  <a:schemeClr val="tx1"/>
                </a:solidFill>
              </a:rPr>
              <a:t>Абстрактная фабрика </a:t>
            </a:r>
            <a:r>
              <a:rPr lang="en-US" sz="2400" dirty="0" smtClean="0">
                <a:solidFill>
                  <a:schemeClr val="tx1"/>
                </a:solidFill>
              </a:rPr>
              <a:t>(</a:t>
            </a:r>
            <a:r>
              <a:rPr lang="en-US" sz="2400" dirty="0" smtClean="0">
                <a:solidFill>
                  <a:schemeClr val="tx1"/>
                </a:solidFill>
                <a:cs typeface="Courier New" pitchFamily="49" charset="0"/>
              </a:rPr>
              <a:t>Abstract Factory):</a:t>
            </a:r>
            <a:r>
              <a:rPr lang="ru-RU" sz="2400" dirty="0" smtClean="0">
                <a:solidFill>
                  <a:schemeClr val="tx1"/>
                </a:solidFill>
                <a:cs typeface="Courier New" pitchFamily="49" charset="0"/>
              </a:rPr>
              <a:t> </a:t>
            </a:r>
            <a:endParaRPr lang="en-US" sz="2400" dirty="0" smtClean="0">
              <a:solidFill>
                <a:schemeClr val="tx1"/>
              </a:solidFill>
              <a:cs typeface="Courier New" pitchFamily="49" charset="0"/>
            </a:endParaRPr>
          </a:p>
          <a:p>
            <a:r>
              <a:rPr lang="ru-RU" sz="2400" dirty="0" smtClean="0">
                <a:solidFill>
                  <a:schemeClr val="tx1"/>
                </a:solidFill>
              </a:rPr>
              <a:t>Предоставляет </a:t>
            </a:r>
            <a:r>
              <a:rPr lang="ru-RU" sz="2400" dirty="0">
                <a:solidFill>
                  <a:schemeClr val="tx1"/>
                </a:solidFill>
              </a:rPr>
              <a:t>интерфейс для создания семейств взаимосвязанных или взаимозависимых объектов, не специфицируя их конкретных классов.</a:t>
            </a:r>
            <a:endParaRPr lang="en-US" sz="2400" spc="-150" dirty="0">
              <a:solidFill>
                <a:schemeClr val="tx1"/>
              </a:solidFill>
              <a:cs typeface="Courier New" pitchFamily="49" charset="0"/>
            </a:endParaRPr>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6</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5" name="Rectangle 1"/>
          <p:cNvSpPr>
            <a:spLocks noChangeArrowheads="1"/>
          </p:cNvSpPr>
          <p:nvPr/>
        </p:nvSpPr>
        <p:spPr bwMode="auto">
          <a:xfrm>
            <a:off x="251520" y="843558"/>
            <a:ext cx="8568952"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4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createBody</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createChassis</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400" b="0" i="0" u="none" strike="noStrike" cap="none" normalizeH="0" baseline="0" dirty="0" err="1" smtClean="0">
                <a:ln>
                  <a:noFill/>
                </a:ln>
                <a:solidFill>
                  <a:srgbClr val="000000"/>
                </a:solidFill>
                <a:effectLst/>
                <a:latin typeface="Courier New" pitchFamily="49" charset="0"/>
                <a:cs typeface="Courier New" pitchFamily="49" charset="0"/>
              </a:rPr>
              <a:t>createWindows</a:t>
            </a: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1000"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460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7</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20" y="771550"/>
            <a:ext cx="6704015" cy="369332"/>
          </a:xfrm>
          <a:prstGeom prst="rect">
            <a:avLst/>
          </a:prstGeom>
        </p:spPr>
        <p:txBody>
          <a:bodyPr wrap="none">
            <a:spAutoFit/>
          </a:bodyPr>
          <a:lstStyle/>
          <a:p>
            <a:r>
              <a:rPr lang="ru-RU" dirty="0"/>
              <a:t>Интерфейсы </a:t>
            </a:r>
            <a:r>
              <a:rPr lang="ru-RU" dirty="0" smtClean="0"/>
              <a:t>деталей транспортного средства будут </a:t>
            </a:r>
            <a:r>
              <a:rPr lang="ru-RU" dirty="0"/>
              <a:t>следующие:</a:t>
            </a:r>
          </a:p>
        </p:txBody>
      </p:sp>
      <p:sp>
        <p:nvSpPr>
          <p:cNvPr id="6" name="Rectangle 1"/>
          <p:cNvSpPr>
            <a:spLocks noChangeArrowheads="1"/>
          </p:cNvSpPr>
          <p:nvPr/>
        </p:nvSpPr>
        <p:spPr bwMode="auto">
          <a:xfrm>
            <a:off x="251520" y="1275606"/>
            <a:ext cx="727280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Body</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getBodyParts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Chassis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getChassisParts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Windows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getWindowParts</a:t>
            </a: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ru-RU" altLang="ru-RU"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7517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8</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19" y="690250"/>
            <a:ext cx="3218253" cy="369332"/>
          </a:xfrm>
          <a:prstGeom prst="rect">
            <a:avLst/>
          </a:prstGeom>
        </p:spPr>
        <p:txBody>
          <a:bodyPr wrap="none">
            <a:spAutoFit/>
          </a:bodyPr>
          <a:lstStyle/>
          <a:p>
            <a:r>
              <a:rPr lang="ru-RU" dirty="0" smtClean="0"/>
              <a:t>Создание конкретных классов</a:t>
            </a:r>
            <a:r>
              <a:rPr lang="en-US" dirty="0" smtClean="0"/>
              <a:t>:</a:t>
            </a:r>
            <a:endParaRPr lang="ru-RU" dirty="0"/>
          </a:p>
        </p:txBody>
      </p:sp>
      <p:sp>
        <p:nvSpPr>
          <p:cNvPr id="5" name="Rectangle 1"/>
          <p:cNvSpPr>
            <a:spLocks noChangeArrowheads="1"/>
          </p:cNvSpPr>
          <p:nvPr/>
        </p:nvSpPr>
        <p:spPr bwMode="auto">
          <a:xfrm>
            <a:off x="251520" y="1059582"/>
            <a:ext cx="721543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07938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абстрактная фабрика</a:t>
            </a:r>
          </a:p>
        </p:txBody>
      </p:sp>
      <p:sp>
        <p:nvSpPr>
          <p:cNvPr id="4" name="Номер слайда 3"/>
          <p:cNvSpPr>
            <a:spLocks noGrp="1"/>
          </p:cNvSpPr>
          <p:nvPr>
            <p:ph type="sldNum" sz="quarter" idx="12"/>
          </p:nvPr>
        </p:nvSpPr>
        <p:spPr/>
        <p:txBody>
          <a:bodyPr/>
          <a:lstStyle/>
          <a:p>
            <a:pPr>
              <a:defRPr/>
            </a:pPr>
            <a:fld id="{D60109D8-B8D7-4425-A1D6-44AC58BCCECB}" type="slidenum">
              <a:rPr lang="ru-RU" smtClean="0"/>
              <a:pPr>
                <a:defRPr/>
              </a:pPr>
              <a:t>9</a:t>
            </a:fld>
            <a:endParaRPr lang="ru-RU"/>
          </a:p>
        </p:txBody>
      </p:sp>
      <p:sp>
        <p:nvSpPr>
          <p:cNvPr id="46082" name="AutoShape 2" descr="mk:@MSITStore:D:\LiteratureCS\Design%20Patterns\Kerievsky\0321213351.chm::/0321213351/images/0321213351/graphics/07inf13.jpg"/>
          <p:cNvSpPr>
            <a:spLocks noChangeAspect="1" noChangeArrowheads="1"/>
          </p:cNvSpPr>
          <p:nvPr/>
        </p:nvSpPr>
        <p:spPr bwMode="auto">
          <a:xfrm>
            <a:off x="109390" y="-1494327"/>
            <a:ext cx="3348633" cy="3119252"/>
          </a:xfrm>
          <a:prstGeom prst="rect">
            <a:avLst/>
          </a:prstGeom>
          <a:noFill/>
        </p:spPr>
        <p:txBody>
          <a:bodyPr vert="horz" wrap="square" lIns="64291" tIns="32146" rIns="64291" bIns="32146" numCol="1" anchor="t" anchorCtr="0" compatLnSpc="1">
            <a:prstTxWarp prst="textNoShape">
              <a:avLst/>
            </a:prstTxWarp>
          </a:bodyPr>
          <a:lstStyle/>
          <a:p>
            <a:endParaRPr lang="en-US"/>
          </a:p>
        </p:txBody>
      </p:sp>
      <p:sp>
        <p:nvSpPr>
          <p:cNvPr id="3" name="Прямоугольник 2"/>
          <p:cNvSpPr/>
          <p:nvPr/>
        </p:nvSpPr>
        <p:spPr>
          <a:xfrm>
            <a:off x="251519" y="690250"/>
            <a:ext cx="3218253" cy="369332"/>
          </a:xfrm>
          <a:prstGeom prst="rect">
            <a:avLst/>
          </a:prstGeom>
        </p:spPr>
        <p:txBody>
          <a:bodyPr wrap="none">
            <a:spAutoFit/>
          </a:bodyPr>
          <a:lstStyle/>
          <a:p>
            <a:r>
              <a:rPr lang="ru-RU" dirty="0" smtClean="0"/>
              <a:t>Создание конкретных классов</a:t>
            </a:r>
            <a:r>
              <a:rPr lang="en-US" dirty="0" smtClean="0"/>
              <a:t>:</a:t>
            </a:r>
            <a:endParaRPr lang="ru-RU" dirty="0"/>
          </a:p>
        </p:txBody>
      </p:sp>
      <p:sp>
        <p:nvSpPr>
          <p:cNvPr id="5" name="Rectangle 1"/>
          <p:cNvSpPr>
            <a:spLocks noChangeArrowheads="1"/>
          </p:cNvSpPr>
          <p:nvPr/>
        </p:nvSpPr>
        <p:spPr bwMode="auto">
          <a:xfrm>
            <a:off x="251520" y="1059582"/>
            <a:ext cx="721543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VehicleFactory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VanBody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VanChassis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createWindows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VanWindows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14307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1808</TotalTime>
  <Words>1725</Words>
  <Application>Microsoft Office PowerPoint</Application>
  <PresentationFormat>Экран (16:9)</PresentationFormat>
  <Paragraphs>278</Paragraphs>
  <Slides>42</Slides>
  <Notes>33</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1_Специальное оформление</vt:lpstr>
      <vt:lpstr>Шаблоны проектирования</vt:lpstr>
      <vt:lpstr>Шаблоны проектирования</vt:lpstr>
      <vt:lpstr>Шаблоны проектирования</vt:lpstr>
      <vt:lpstr>Порождающие шаблоны</vt:lpstr>
      <vt:lpstr>абстрактная фабрика</vt:lpstr>
      <vt:lpstr>абстрактная фабрика</vt:lpstr>
      <vt:lpstr>абстрактная фабрика</vt:lpstr>
      <vt:lpstr>абстрактная фабрика</vt:lpstr>
      <vt:lpstr>абстрактная фабрика</vt:lpstr>
      <vt:lpstr>абстрактная фабрика</vt:lpstr>
      <vt:lpstr>абстрактная фабрика</vt:lpstr>
      <vt:lpstr> абстрактная фабрика</vt:lpstr>
      <vt:lpstr> абстрактная фабрика</vt:lpstr>
      <vt:lpstr>BUILDER</vt:lpstr>
      <vt:lpstr>BUILDER</vt:lpstr>
      <vt:lpstr>BUILDER</vt:lpstr>
      <vt:lpstr>BUILDER</vt:lpstr>
      <vt:lpstr>BUILDER</vt:lpstr>
      <vt:lpstr>BUILDER</vt:lpstr>
      <vt:lpstr>BUILDER</vt:lpstr>
      <vt:lpstr>BUILDER</vt:lpstr>
      <vt:lpstr> BUILDER</vt:lpstr>
      <vt:lpstr>BUILDER</vt:lpstr>
      <vt:lpstr>BUILDER</vt:lpstr>
      <vt:lpstr> Factory METHOD</vt:lpstr>
      <vt:lpstr> Factory METHOD</vt:lpstr>
      <vt:lpstr> Factory METHOD</vt:lpstr>
      <vt:lpstr> Factory METHOD</vt:lpstr>
      <vt:lpstr> Factory METHOD, делегирование наследникам</vt:lpstr>
      <vt:lpstr> FACTORY METHOD</vt:lpstr>
      <vt:lpstr>FACTORY METHOD</vt:lpstr>
      <vt:lpstr> Prototype</vt:lpstr>
      <vt:lpstr> Prototype</vt:lpstr>
      <vt:lpstr> Prototype</vt:lpstr>
      <vt:lpstr> SINGLETON</vt:lpstr>
      <vt:lpstr> SINGLETON</vt:lpstr>
      <vt:lpstr> SINGLETON</vt:lpstr>
      <vt:lpstr> SINGLETON</vt:lpstr>
      <vt:lpstr> SINGLETON</vt:lpstr>
      <vt:lpstr> </vt:lpstr>
      <vt:lpstr>SINGLETON</vt:lpstr>
      <vt:lpstr>Литература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internet</cp:lastModifiedBy>
  <cp:revision>141</cp:revision>
  <dcterms:created xsi:type="dcterms:W3CDTF">2014-01-14T11:27:58Z</dcterms:created>
  <dcterms:modified xsi:type="dcterms:W3CDTF">2016-10-06T09:01:15Z</dcterms:modified>
</cp:coreProperties>
</file>