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7" r:id="rId1"/>
  </p:sldMasterIdLst>
  <p:notesMasterIdLst>
    <p:notesMasterId r:id="rId64"/>
  </p:notesMasterIdLst>
  <p:handoutMasterIdLst>
    <p:handoutMasterId r:id="rId65"/>
  </p:handoutMasterIdLst>
  <p:sldIdLst>
    <p:sldId id="265" r:id="rId2"/>
    <p:sldId id="267" r:id="rId3"/>
    <p:sldId id="268" r:id="rId4"/>
    <p:sldId id="286" r:id="rId5"/>
    <p:sldId id="270" r:id="rId6"/>
    <p:sldId id="269" r:id="rId7"/>
    <p:sldId id="271" r:id="rId8"/>
    <p:sldId id="273" r:id="rId9"/>
    <p:sldId id="274" r:id="rId10"/>
    <p:sldId id="318" r:id="rId11"/>
    <p:sldId id="272" r:id="rId12"/>
    <p:sldId id="277" r:id="rId13"/>
    <p:sldId id="278" r:id="rId14"/>
    <p:sldId id="275" r:id="rId15"/>
    <p:sldId id="279" r:id="rId16"/>
    <p:sldId id="280" r:id="rId17"/>
    <p:sldId id="281" r:id="rId18"/>
    <p:sldId id="282" r:id="rId19"/>
    <p:sldId id="283" r:id="rId20"/>
    <p:sldId id="284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11" r:id="rId38"/>
    <p:sldId id="312" r:id="rId39"/>
    <p:sldId id="313" r:id="rId40"/>
    <p:sldId id="319" r:id="rId41"/>
    <p:sldId id="320" r:id="rId42"/>
    <p:sldId id="326" r:id="rId43"/>
    <p:sldId id="327" r:id="rId44"/>
    <p:sldId id="328" r:id="rId45"/>
    <p:sldId id="329" r:id="rId46"/>
    <p:sldId id="314" r:id="rId47"/>
    <p:sldId id="315" r:id="rId48"/>
    <p:sldId id="316" r:id="rId49"/>
    <p:sldId id="31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37" r:id="rId6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1AD3A"/>
    <a:srgbClr val="00703C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86331" autoAdjust="0"/>
  </p:normalViewPr>
  <p:slideViewPr>
    <p:cSldViewPr>
      <p:cViewPr>
        <p:scale>
          <a:sx n="75" d="100"/>
          <a:sy n="75" d="100"/>
        </p:scale>
        <p:origin x="-2034" y="-588"/>
      </p:cViewPr>
      <p:guideLst>
        <p:guide orient="horz" pos="1620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10.09.2016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Processor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 </a:t>
            </a:r>
            <a:r>
              <a:rPr lang="ru-RU" baseline="0" dirty="0" smtClean="0"/>
              <a:t>начинает заниматься не только обработкой, но и содержит логику по работе с графическим интерфейсом, и отправкой почты. </a:t>
            </a:r>
          </a:p>
          <a:p>
            <a:r>
              <a:rPr lang="ru-RU" baseline="0" dirty="0" smtClean="0"/>
              <a:t>Один класс должен деть только одно!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Добавление нового обработчика приводит к изменению существующего</a:t>
            </a:r>
            <a:r>
              <a:rPr lang="ru-RU" baseline="0" dirty="0" smtClean="0"/>
              <a:t> кода. Класс разрастается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675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98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Выносим дополнительную логику в отдельные</a:t>
            </a:r>
            <a:r>
              <a:rPr lang="ru-RU" baseline="0" dirty="0" smtClean="0"/>
              <a:t> классы.</a:t>
            </a:r>
            <a:endParaRPr lang="ru-RU" dirty="0" smtClean="0"/>
          </a:p>
          <a:p>
            <a:r>
              <a:rPr lang="ru-RU" dirty="0" smtClean="0"/>
              <a:t>Тут</a:t>
            </a:r>
            <a:r>
              <a:rPr lang="ru-RU" baseline="0" dirty="0" smtClean="0"/>
              <a:t> создается сильная связанность между классом </a:t>
            </a:r>
            <a:r>
              <a:rPr lang="en-US" baseline="0" dirty="0" err="1" smtClean="0"/>
              <a:t>ProcessorImpl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DataPainter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EmailSender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Что если нам понадобиться добавить еще один сервис для реагирования </a:t>
            </a:r>
            <a:r>
              <a:rPr lang="en-US" baseline="0" dirty="0" smtClean="0"/>
              <a:t>? </a:t>
            </a:r>
            <a:r>
              <a:rPr lang="ru-RU" baseline="0" dirty="0" smtClean="0"/>
              <a:t>Класс </a:t>
            </a:r>
            <a:r>
              <a:rPr lang="en-US" baseline="0" dirty="0" err="1" smtClean="0"/>
              <a:t>ProcessorImpl</a:t>
            </a:r>
            <a:r>
              <a:rPr lang="en-US" baseline="0" dirty="0" smtClean="0"/>
              <a:t> </a:t>
            </a:r>
            <a:r>
              <a:rPr lang="ru-RU" baseline="0" dirty="0" smtClean="0"/>
              <a:t>надо будет постоянно менять, он будет становиться большим и будет заниматься не только своей логикой.</a:t>
            </a:r>
          </a:p>
          <a:p>
            <a:r>
              <a:rPr lang="ru-RU" baseline="0" dirty="0" smtClean="0"/>
              <a:t>А что если нам надо иметь возможность динамически конфигурировать сервисы, которые заинтересованы в событиях. Иногда нам надо отправлять </a:t>
            </a:r>
            <a:r>
              <a:rPr lang="en-US" baseline="0" dirty="0" smtClean="0"/>
              <a:t>email</a:t>
            </a:r>
            <a:r>
              <a:rPr lang="ru-RU" baseline="0" dirty="0" smtClean="0"/>
              <a:t>, иногда нет.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 </a:t>
            </a:r>
            <a:r>
              <a:rPr lang="en-US" dirty="0" smtClean="0"/>
              <a:t>if’</a:t>
            </a:r>
            <a:r>
              <a:rPr lang="ru-RU" dirty="0" err="1" smtClean="0"/>
              <a:t>ов</a:t>
            </a:r>
            <a:r>
              <a:rPr lang="ru-RU" dirty="0" smtClean="0"/>
              <a:t> говорит</a:t>
            </a:r>
            <a:r>
              <a:rPr lang="ru-RU" baseline="0" dirty="0" smtClean="0"/>
              <a:t>, что с кодом что-то не так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2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ru-RU" baseline="0" dirty="0" smtClean="0"/>
              <a:t> содержит слишком много сложной логики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377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Алгоритмы </a:t>
            </a:r>
            <a:r>
              <a:rPr lang="ru-RU" dirty="0" err="1" smtClean="0"/>
              <a:t>инкапсулировны</a:t>
            </a:r>
            <a:r>
              <a:rPr lang="ru-RU" dirty="0" smtClean="0"/>
              <a:t> в стратегии. Ссылка на </a:t>
            </a:r>
            <a:r>
              <a:rPr lang="ru-RU" dirty="0" err="1" smtClean="0"/>
              <a:t>страгегии</a:t>
            </a:r>
            <a:r>
              <a:rPr lang="ru-RU" baseline="0" dirty="0" smtClean="0"/>
              <a:t> меняется</a:t>
            </a:r>
            <a:r>
              <a:rPr lang="en-US" baseline="0" dirty="0" smtClean="0"/>
              <a:t>. </a:t>
            </a:r>
            <a:r>
              <a:rPr lang="ru-RU" baseline="0" dirty="0" smtClean="0"/>
              <a:t>Поведение зависит от текущего состояния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377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377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35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35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35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3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Событие передаем</a:t>
            </a:r>
            <a:r>
              <a:rPr lang="ru-RU" baseline="0" dirty="0" smtClean="0"/>
              <a:t> в интерфейс </a:t>
            </a:r>
            <a:r>
              <a:rPr lang="en-US" baseline="0" dirty="0" err="1" smtClean="0"/>
              <a:t>dataListener</a:t>
            </a:r>
            <a:r>
              <a:rPr lang="ru-RU" baseline="0" dirty="0" smtClean="0"/>
              <a:t>, можем </a:t>
            </a:r>
            <a:r>
              <a:rPr lang="ru-RU" baseline="0" dirty="0" err="1" smtClean="0"/>
              <a:t>инжектить</a:t>
            </a:r>
            <a:r>
              <a:rPr lang="ru-RU" baseline="0" dirty="0" smtClean="0"/>
              <a:t> разные реализации.</a:t>
            </a:r>
          </a:p>
          <a:p>
            <a:r>
              <a:rPr lang="ru-RU" baseline="0" dirty="0" smtClean="0"/>
              <a:t>Нет сильной связанности между </a:t>
            </a:r>
            <a:r>
              <a:rPr lang="en-US" baseline="0" dirty="0" smtClean="0"/>
              <a:t>Processor</a:t>
            </a:r>
            <a:r>
              <a:rPr lang="ru-RU" baseline="0" dirty="0" smtClean="0"/>
              <a:t> и слушателями.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35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35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35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35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3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76064" y="1850161"/>
            <a:ext cx="7340352" cy="1101725"/>
          </a:xfrm>
        </p:spPr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Или так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64" y="817960"/>
            <a:ext cx="895629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ObserverableProcessor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DataListener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ProcessedData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doProcess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.onEvent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err="1" smtClean="0"/>
              <a:t>Листенер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507" y="1463754"/>
            <a:ext cx="618630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onEvent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ProcessedData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8419" y="699542"/>
            <a:ext cx="624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Абстракция, которая реагирует на события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Реализации </a:t>
            </a:r>
            <a:r>
              <a:rPr lang="ru-RU" dirty="0" err="1" smtClean="0"/>
              <a:t>листенера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843558"/>
            <a:ext cx="818685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EmailSender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emailSender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EmailSender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emailSender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emailSender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emailSender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onEvent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ProcessedData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emailSender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Реализации </a:t>
            </a:r>
            <a:r>
              <a:rPr lang="ru-RU" dirty="0" err="1" smtClean="0"/>
              <a:t>листенера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843558"/>
            <a:ext cx="849463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PainterListener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PainterListener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onEvent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ProcessedData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.paint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Java8 </a:t>
            </a:r>
            <a:r>
              <a:rPr lang="ru-RU" dirty="0" smtClean="0"/>
              <a:t>делает создание </a:t>
            </a:r>
            <a:r>
              <a:rPr lang="ru-RU" dirty="0" err="1" smtClean="0"/>
              <a:t>листенеров</a:t>
            </a:r>
            <a:r>
              <a:rPr lang="en-US" dirty="0" smtClean="0"/>
              <a:t> </a:t>
            </a:r>
            <a:r>
              <a:rPr lang="ru-RU" dirty="0" smtClean="0"/>
              <a:t>короче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1154559"/>
            <a:ext cx="8494633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asL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EmailSender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s::send;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p::paint;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604" y="1059582"/>
            <a:ext cx="849463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p1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ObserverableProcessor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newEmailListener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p2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ObserverableProcessor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newPainterListener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Расширение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19" y="987574"/>
            <a:ext cx="657038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Что если надо передать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 несколько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листенеров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, а не один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Расширение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19" y="987574"/>
            <a:ext cx="657038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Что если надо передать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 несколько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листенеров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, а не один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baseline="0" dirty="0">
              <a:solidFill>
                <a:schemeClr val="tx2">
                  <a:lumMod val="75000"/>
                </a:schemeClr>
              </a:solidFill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Использовать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паттерн 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Composite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Расширение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823813"/>
            <a:ext cx="895629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p3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ObserverableProcessor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c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omposite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newEmailListener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newPainterListener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Composite Listener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49" y="742295"/>
            <a:ext cx="913735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CompositeListener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listeners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CompositeListener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listeners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listeners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onEvent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ProcessedData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listeners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listener.onEvent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Обсудим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99542"/>
            <a:ext cx="9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</a:t>
            </a:r>
            <a:r>
              <a:rPr lang="en-US" sz="2400" dirty="0" smtClean="0">
                <a:solidFill>
                  <a:schemeClr val="tx2"/>
                </a:solidFill>
              </a:rPr>
              <a:t>bserver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chain of </a:t>
            </a:r>
            <a:r>
              <a:rPr lang="en-US" sz="2400" dirty="0" smtClean="0">
                <a:solidFill>
                  <a:schemeClr val="tx2"/>
                </a:solidFill>
              </a:rPr>
              <a:t>responsibility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iterator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state</a:t>
            </a:r>
            <a:endParaRPr lang="ru-RU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command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Composite Listener Java8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369" y="915566"/>
            <a:ext cx="911763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omposite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...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forEach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-&gt;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onEvent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1547664" y="1923678"/>
            <a:ext cx="6552728" cy="1031051"/>
          </a:xfrm>
        </p:spPr>
        <p:txBody>
          <a:bodyPr/>
          <a:lstStyle/>
          <a:p>
            <a:r>
              <a:rPr lang="en-US" sz="3200" dirty="0" smtClean="0"/>
              <a:t>Chain of responsibility </a:t>
            </a:r>
            <a:r>
              <a:rPr lang="ru-RU" sz="3200" dirty="0"/>
              <a:t>(Цепочка обязанностей)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88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Chain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15566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dirty="0">
                <a:solidFill>
                  <a:schemeClr val="tx2"/>
                </a:solidFill>
              </a:rPr>
              <a:t>Предназначенный для организации в системе уровней ответственности.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 err="1">
                <a:solidFill>
                  <a:schemeClr val="tx2"/>
                </a:solidFill>
              </a:rPr>
              <a:t>Cообщения</a:t>
            </a:r>
            <a:r>
              <a:rPr lang="ru-RU" sz="2000" dirty="0">
                <a:solidFill>
                  <a:schemeClr val="tx2"/>
                </a:solidFill>
              </a:rPr>
              <a:t> в системе обрабатываются по схеме «обработай сам либо перешли другому», то есть одни сообщения обрабатываются на том уровне, где они получены, а другие пересылаются объектам иного уровня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1556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Нам надо обрабатывать входящий запрос. 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Изначально не понятно кто именно должен обработать запрос.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8616" y="2144849"/>
            <a:ext cx="70054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 лоб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59582"/>
            <a:ext cx="928331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HandlerImpl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isAuthorized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SecurityException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isCached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getFromCache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(...) ..       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ru-RU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..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Chain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771550"/>
            <a:ext cx="710963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Chain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710268"/>
            <a:ext cx="7725192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SecurityHandler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SecurityHandler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isAuthorized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SecurityException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.handle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Chain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915566"/>
            <a:ext cx="804258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CacheHandler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CacheHandler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Response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isCached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?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getFromCache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.handle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204179"/>
            <a:ext cx="8606843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SecurityHandler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CacheHandler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3347864" y="2139702"/>
            <a:ext cx="6552728" cy="538609"/>
          </a:xfrm>
        </p:spPr>
        <p:txBody>
          <a:bodyPr/>
          <a:lstStyle/>
          <a:p>
            <a:r>
              <a:rPr lang="en-US" sz="3200" dirty="0" smtClean="0"/>
              <a:t>Iterator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57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1691680" y="2067694"/>
            <a:ext cx="6552728" cy="538609"/>
          </a:xfrm>
        </p:spPr>
        <p:txBody>
          <a:bodyPr/>
          <a:lstStyle/>
          <a:p>
            <a:r>
              <a:rPr lang="en-US" sz="3200" dirty="0" smtClean="0"/>
              <a:t>Observer (</a:t>
            </a:r>
            <a:r>
              <a:rPr lang="ru-RU" sz="3200" dirty="0" smtClean="0"/>
              <a:t>Наблюдатель</a:t>
            </a:r>
            <a:r>
              <a:rPr lang="en-US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59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Iterator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1556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Позволяет получить последовательный доступ к внутреннему состоянию класс, не раскрывая деталей реализации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плохого в этом коде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131590"/>
            <a:ext cx="737413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list.size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i++)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some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плохого в этом коде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131590"/>
            <a:ext cx="737413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list.size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i++)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some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23528" y="2542132"/>
                <a:ext cx="8784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ru-RU" sz="2400" dirty="0" smtClean="0">
                    <a:solidFill>
                      <a:schemeClr val="tx2"/>
                    </a:solidFill>
                  </a:rPr>
                  <a:t>Для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LinkedList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’</a:t>
                </a:r>
                <a:r>
                  <a:rPr lang="ru-RU" sz="2400" dirty="0" smtClean="0">
                    <a:solidFill>
                      <a:schemeClr val="tx2"/>
                    </a:solidFill>
                  </a:rPr>
                  <a:t>а работает за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)</a:t>
                </a:r>
                <a:endParaRPr lang="ru-RU" sz="2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2132"/>
                <a:ext cx="878497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плохого в этом коде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131590"/>
            <a:ext cx="737413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list.size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i++)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some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23528" y="2542132"/>
                <a:ext cx="8784976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ru-RU" sz="2400" dirty="0" smtClean="0">
                    <a:solidFill>
                      <a:schemeClr val="tx2"/>
                    </a:solidFill>
                  </a:rPr>
                  <a:t>Для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LinkedList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’</a:t>
                </a:r>
                <a:r>
                  <a:rPr lang="ru-RU" sz="2400" dirty="0" smtClean="0">
                    <a:solidFill>
                      <a:schemeClr val="tx2"/>
                    </a:solidFill>
                  </a:rPr>
                  <a:t>а работает за 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</a:rPr>
                  <a:t>).</a:t>
                </a:r>
                <a:endParaRPr lang="ru-RU" sz="2400" dirty="0" smtClean="0">
                  <a:solidFill>
                    <a:schemeClr val="tx2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endParaRPr lang="en-US" sz="2400" dirty="0" smtClean="0">
                  <a:solidFill>
                    <a:schemeClr val="tx2"/>
                  </a:solidFill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ru-RU" sz="2400" dirty="0" smtClean="0">
                    <a:solidFill>
                      <a:schemeClr val="tx2"/>
                    </a:solidFill>
                  </a:rPr>
                  <a:t>Мы хотим создать </a:t>
                </a:r>
                <a:r>
                  <a:rPr lang="ru-RU" sz="28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общий</a:t>
                </a:r>
                <a:r>
                  <a:rPr lang="ru-RU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ru-RU" sz="2400" dirty="0" smtClean="0">
                    <a:solidFill>
                      <a:schemeClr val="tx2"/>
                    </a:solidFill>
                  </a:rPr>
                  <a:t>механизм оптимального обхода элементов коллекции, не </a:t>
                </a:r>
                <a:r>
                  <a:rPr lang="ru-RU" sz="2800" b="1" dirty="0" smtClean="0">
                    <a:solidFill>
                      <a:schemeClr val="tx2"/>
                    </a:solidFill>
                  </a:rPr>
                  <a:t>раскрывая деталей реализации</a:t>
                </a:r>
                <a:endParaRPr lang="ru-RU" sz="2800" b="1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42132"/>
                <a:ext cx="8784976" cy="1692771"/>
              </a:xfrm>
              <a:prstGeom prst="rect">
                <a:avLst/>
              </a:prstGeom>
              <a:blipFill rotWithShape="1">
                <a:blip r:embed="rId2"/>
                <a:stretch>
                  <a:fillRect l="-1041" t="-2878" b="-9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Iterator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802322"/>
            <a:ext cx="882047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iterator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list.iterator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iterator.hasNext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ru-RU" altLang="ru-RU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altLang="ru-RU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ru-RU" altLang="ru-RU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alt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ru-RU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..</a:t>
            </a:r>
            <a: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83768" y="2139702"/>
            <a:ext cx="6552728" cy="538609"/>
          </a:xfrm>
        </p:spPr>
        <p:txBody>
          <a:bodyPr/>
          <a:lstStyle/>
          <a:p>
            <a:r>
              <a:rPr lang="en-US" sz="3200" dirty="0" smtClean="0"/>
              <a:t>Strategy </a:t>
            </a:r>
            <a:r>
              <a:rPr lang="ru-RU" sz="3200" dirty="0" smtClean="0"/>
              <a:t>(Стратегия)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428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Strategy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1556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Позволяет инкапсулировать алгоритм в отдельный класс, иметь возможность менять конкретную стратегию в </a:t>
            </a:r>
            <a:r>
              <a:rPr lang="ru-RU" sz="2400" dirty="0" err="1" smtClean="0">
                <a:solidFill>
                  <a:schemeClr val="tx2"/>
                </a:solidFill>
              </a:rPr>
              <a:t>рантайме</a:t>
            </a:r>
            <a:r>
              <a:rPr lang="ru-RU" sz="2400" dirty="0" smtClean="0">
                <a:solidFill>
                  <a:schemeClr val="tx2"/>
                </a:solidFill>
              </a:rPr>
              <a:t>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26872" cy="600164"/>
          </a:xfrm>
        </p:spPr>
        <p:txBody>
          <a:bodyPr/>
          <a:lstStyle/>
          <a:p>
            <a:r>
              <a:rPr lang="ru-RU" dirty="0" smtClean="0"/>
              <a:t>Много </a:t>
            </a:r>
            <a:r>
              <a:rPr lang="en-US" dirty="0" smtClean="0"/>
              <a:t>if</a:t>
            </a:r>
            <a:r>
              <a:rPr lang="en-US" dirty="0" smtClean="0"/>
              <a:t>’</a:t>
            </a:r>
            <a:r>
              <a:rPr lang="ru-RU" dirty="0" err="1" smtClean="0"/>
              <a:t>ов</a:t>
            </a:r>
            <a:r>
              <a:rPr lang="en-US" dirty="0" smtClean="0"/>
              <a:t>. </a:t>
            </a:r>
            <a:r>
              <a:rPr lang="ru-RU" dirty="0" smtClean="0"/>
              <a:t>Сложно добавлять новые типы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693401"/>
            <a:ext cx="867794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ouble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EUROPEAN: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AFRICAN: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getLoadFactor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* 							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numberOfCoconuts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NORWEGIAN_BLUE: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isNailed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?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voltage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Should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unreachable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822647"/>
            <a:ext cx="459613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 final 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BirdType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type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Bird(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BridType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type)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.type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type;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 </a:t>
            </a:r>
            <a:endParaRPr lang="en-US" altLang="ru-RU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d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ouble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type.getSpeed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73" y="639723"/>
            <a:ext cx="911822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EuropeanType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BirdType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10;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African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BirdType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getLoadFactor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*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							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numberOfCoconuts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NorwegianBlue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BirdType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isNailed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?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getBaseSpeed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voltage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Observer (</a:t>
            </a:r>
            <a:r>
              <a:rPr lang="ru-RU" dirty="0" smtClean="0"/>
              <a:t>Наблюдатель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699542"/>
            <a:ext cx="8064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</a:rPr>
              <a:t>Один класс должен уметь </a:t>
            </a:r>
            <a:r>
              <a:rPr lang="ru-RU" sz="2000" dirty="0" smtClean="0">
                <a:solidFill>
                  <a:schemeClr val="tx2"/>
                </a:solidFill>
              </a:rPr>
              <a:t>получать</a:t>
            </a:r>
            <a:r>
              <a:rPr lang="en-US" sz="2000" dirty="0" smtClean="0">
                <a:solidFill>
                  <a:schemeClr val="tx2"/>
                </a:solidFill>
              </a:rPr>
              <a:t>/</a:t>
            </a:r>
            <a:r>
              <a:rPr lang="ru-RU" sz="2000" dirty="0" smtClean="0">
                <a:solidFill>
                  <a:schemeClr val="tx2"/>
                </a:solidFill>
              </a:rPr>
              <a:t>р</a:t>
            </a:r>
            <a:r>
              <a:rPr lang="ru-RU" sz="2000" dirty="0" smtClean="0">
                <a:solidFill>
                  <a:schemeClr val="tx2"/>
                </a:solidFill>
              </a:rPr>
              <a:t>еа</a:t>
            </a:r>
            <a:r>
              <a:rPr lang="ru-RU" sz="2000" dirty="0" smtClean="0">
                <a:solidFill>
                  <a:schemeClr val="tx2"/>
                </a:solidFill>
              </a:rPr>
              <a:t>гировать  на события от другого класса. 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</a:rPr>
              <a:t>Не должна создаваться сильная связанность между классами.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smtClean="0">
                <a:solidFill>
                  <a:schemeClr val="tx2"/>
                </a:solidFill>
              </a:rPr>
              <a:t>   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83768" y="2139702"/>
            <a:ext cx="6552728" cy="538609"/>
          </a:xfrm>
        </p:spPr>
        <p:txBody>
          <a:bodyPr/>
          <a:lstStyle/>
          <a:p>
            <a:r>
              <a:rPr lang="en-US" sz="3200" dirty="0" smtClean="0"/>
              <a:t>State </a:t>
            </a:r>
            <a:r>
              <a:rPr lang="ru-RU" sz="3200" dirty="0" smtClean="0"/>
              <a:t>(Состояние)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698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State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1556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>
                <a:solidFill>
                  <a:schemeClr val="tx2"/>
                </a:solidFill>
              </a:rPr>
              <a:t>Используется в тех случаях, когда во время выполнения программы объект должен менять своё поведение в зависимости от своего состояния.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1556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У нас есть трактор, который может двигаться вперед и поворачивать на 90 градусов. Движение вперед зависит от текущего направления(поворота)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6824" y="51470"/>
            <a:ext cx="7096815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Tractor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NORTH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moveForwards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NORTH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.changeY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EAST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.changeX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//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еще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turnClockwise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NORTH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EAST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EAST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Orientation.</a:t>
            </a:r>
            <a:r>
              <a:rPr kumimoji="0" lang="ru-RU" altLang="ru-RU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   //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еще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915566"/>
            <a:ext cx="7904728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StatedTractor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Orientation.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NORTH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moveForwards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turnClockwise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.turn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State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1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0910" y="51470"/>
            <a:ext cx="900759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enum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NORTH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turn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EAST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p) {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p.changeY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WEST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turn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NORTH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p) {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p.changeX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(-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SOUTH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turn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p) {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p.changeY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(-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EAST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Orientation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turn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p) {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p.changeX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1556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Вы пишите </a:t>
            </a:r>
            <a:r>
              <a:rPr lang="en-US" sz="2400" dirty="0" smtClean="0">
                <a:solidFill>
                  <a:schemeClr val="tx2"/>
                </a:solidFill>
              </a:rPr>
              <a:t>AI </a:t>
            </a:r>
            <a:r>
              <a:rPr lang="ru-RU" sz="2400" dirty="0" smtClean="0">
                <a:solidFill>
                  <a:schemeClr val="tx2"/>
                </a:solidFill>
              </a:rPr>
              <a:t>танка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ru-RU" sz="2400" dirty="0" smtClean="0">
                <a:solidFill>
                  <a:schemeClr val="tx2"/>
                </a:solidFill>
              </a:rPr>
              <a:t>для пошаговой стратегии.</a:t>
            </a:r>
            <a:endParaRPr lang="en-US" sz="2400" dirty="0" smtClean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2"/>
                </a:solidFill>
              </a:rPr>
              <a:t>Поведение танка должно меняться в зависимости от внешних условий.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 лоб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987574"/>
            <a:ext cx="892899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TankAiImpl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TankAi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Enemy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alive,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round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round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some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start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alive.size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attack</a:t>
            </a:r>
            <a:r>
              <a:rPr kumimoji="0" lang="en-US" altLang="ru-RU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code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alive.size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==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duel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mode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code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Поведение танка зависит от состояния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59582"/>
            <a:ext cx="914545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StatedTankAi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TankAi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StartedStrategy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Enemy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alive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round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.move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alive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round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Поведение танка зависит от состояния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771550"/>
            <a:ext cx="870142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StartedStrategy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Enemy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alive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round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hide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round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AttackStrategy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2931790"/>
            <a:ext cx="870142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AttackStrategy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Strategy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Enemy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alive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round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attack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alive.size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DuelStrategy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: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99542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</a:rPr>
              <a:t>У нас есть класс, который как-то обрабатывает данные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2"/>
              </a:solidFill>
            </a:endParaRPr>
          </a:p>
          <a:p>
            <a:pPr lvl="0">
              <a:defRPr/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Processor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ru-RU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ru-RU" altLang="ru-RU" sz="2000" dirty="0" smtClean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Мы хотим уметь реагировать на обработку каждого элемента.</a:t>
            </a:r>
            <a:endParaRPr lang="ru-RU" altLang="ru-RU" sz="2000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1691680" y="2283718"/>
            <a:ext cx="6552728" cy="538609"/>
          </a:xfrm>
        </p:spPr>
        <p:txBody>
          <a:bodyPr/>
          <a:lstStyle/>
          <a:p>
            <a:r>
              <a:rPr lang="en-US" sz="3200" dirty="0" smtClean="0"/>
              <a:t>Command </a:t>
            </a:r>
            <a:r>
              <a:rPr lang="ru-RU" sz="3200" dirty="0" smtClean="0"/>
              <a:t>(Команда)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142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915566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</a:rPr>
              <a:t>Действие инкапсулируется в объект.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Объект 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команды заключает в себе само действие и его параметры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0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99542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</a:rPr>
              <a:t>У нас есть текстовый редактор, который работает с документами.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</a:rPr>
              <a:t>Мы хотим иметь возможность развивать его, добавлять новые команды.</a:t>
            </a:r>
            <a:endParaRPr lang="en-US" sz="2000" dirty="0" smtClean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2"/>
                </a:solidFill>
              </a:rPr>
              <a:t>Уметь выполнять эти команды, и уметь отменять эти команды (</a:t>
            </a:r>
            <a:r>
              <a:rPr lang="en-US" sz="2000" dirty="0" smtClean="0">
                <a:solidFill>
                  <a:schemeClr val="tx2"/>
                </a:solidFill>
              </a:rPr>
              <a:t>redo </a:t>
            </a:r>
            <a:r>
              <a:rPr lang="en-US" sz="2000" dirty="0" err="1" smtClean="0">
                <a:solidFill>
                  <a:schemeClr val="tx2"/>
                </a:solidFill>
              </a:rPr>
              <a:t>cntl+z</a:t>
            </a:r>
            <a:r>
              <a:rPr lang="ru-RU" sz="2000" dirty="0" smtClean="0">
                <a:solidFill>
                  <a:schemeClr val="tx2"/>
                </a:solidFill>
              </a:rPr>
              <a:t>)</a:t>
            </a:r>
            <a:endParaRPr lang="ru-RU" sz="2000" dirty="0" smtClean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Базовый класс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915566"/>
            <a:ext cx="618630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Editor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moveCursor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развиваем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915566"/>
            <a:ext cx="618630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Editor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moveCursor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еще 500 методов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Варианты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651" y="1223342"/>
            <a:ext cx="871296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Можно добав</a:t>
            </a:r>
            <a:r>
              <a:rPr lang="ru-RU" altLang="ru-RU" sz="20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лять в </a:t>
            </a:r>
            <a:r>
              <a:rPr lang="en-US" altLang="ru-RU" sz="20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Editor</a:t>
            </a:r>
            <a:r>
              <a:rPr lang="ru-RU" altLang="ru-RU" sz="20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 новые методы и реализации этих методов.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Со временем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 он будет разрастаться и станет плохо поддерживаемым.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aseline="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А как сделать отмену последних </a:t>
            </a:r>
            <a:r>
              <a:rPr lang="ru-RU" altLang="ru-RU" sz="20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действий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?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830198"/>
            <a:ext cx="645240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undo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843558"/>
            <a:ext cx="682109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undo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699541"/>
            <a:ext cx="7491153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EditorImpl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Editor2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= ..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=..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command.execute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last.add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(command);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undo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.remove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last.undo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508" y="663828"/>
            <a:ext cx="6664004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RemoveAllTextCommand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execute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document.getText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document.setText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undo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document.setText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99542"/>
            <a:ext cx="8856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dirty="0">
                <a:solidFill>
                  <a:schemeClr val="tx2"/>
                </a:solidFill>
              </a:rPr>
              <a:t>У нас есть класс, который как-то обрабатывает </a:t>
            </a:r>
            <a:r>
              <a:rPr lang="ru-RU" sz="2000" dirty="0" smtClean="0">
                <a:solidFill>
                  <a:schemeClr val="tx2"/>
                </a:solidFill>
              </a:rPr>
              <a:t>данные</a:t>
            </a: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2"/>
              </a:solidFill>
            </a:endParaRPr>
          </a:p>
          <a:p>
            <a:pPr lvl="0">
              <a:defRPr/>
            </a:pP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Processor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20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process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ru-RU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ru-RU" altLang="ru-RU" sz="20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Мы хотим уметь реагировать на обработку каждого элемента.</a:t>
            </a:r>
          </a:p>
          <a:p>
            <a:pPr lvl="0">
              <a:defRPr/>
            </a:pPr>
            <a:endParaRPr lang="ru-RU" altLang="ru-RU" sz="20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lvl="0">
              <a:defRPr/>
            </a:pPr>
            <a:r>
              <a:rPr lang="ru-RU" altLang="ru-RU" sz="20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ourier New" pitchFamily="49" charset="0"/>
              </a:rPr>
              <a:t>Например, мы хотим отображать каждый обработанный элемент на графический интерфейс или отправлять уведомление об этом на почту (сразу после обработки этого элемента).</a:t>
            </a:r>
            <a:endParaRPr lang="en-US" altLang="ru-RU" sz="2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lvl="0">
              <a:defRPr/>
            </a:pPr>
            <a:endParaRPr lang="ru-RU" altLang="ru-RU" sz="2000" dirty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 smtClean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Command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915566"/>
            <a:ext cx="7109639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PastCommand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ChangeColorCommand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ChangeColorCommand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b="0" dirty="0" smtClean="0"/>
              <a:t>Command</a:t>
            </a:r>
            <a:r>
              <a:rPr lang="en-US" b="0" dirty="0"/>
              <a:t> </a:t>
            </a:r>
            <a:r>
              <a:rPr lang="ru-RU" b="0" dirty="0" smtClean="0"/>
              <a:t>плюсы</a:t>
            </a:r>
            <a:endParaRPr lang="ru-RU" b="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925438"/>
            <a:ext cx="856895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Каждое действие описано в своем классе.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000080"/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Легко</a:t>
            </a:r>
            <a:r>
              <a:rPr kumimoji="0" lang="ru-RU" altLang="ru-RU" sz="2000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 добавлять новые действия не меняя существующие классы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aseline="0" dirty="0">
              <a:solidFill>
                <a:srgbClr val="000080"/>
              </a:solidFill>
              <a:latin typeface="Calibri" panose="020F0502020204030204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ourier New" pitchFamily="49" charset="0"/>
              </a:rPr>
              <a:t>Легко реализовать отмену действий.</a:t>
            </a:r>
            <a:endParaRPr kumimoji="0" lang="ru-RU" altLang="ru-RU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3" y="1019514"/>
            <a:ext cx="863313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Паттерны позволяют развивать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cs typeface="Courier New" pitchFamily="49" charset="0"/>
              </a:rPr>
              <a:t> код путем добавления новых классов, а не добавлением логики в существующие классы.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aseline="0" dirty="0" smtClean="0">
              <a:solidFill>
                <a:schemeClr val="tx2">
                  <a:lumMod val="75000"/>
                </a:schemeClr>
              </a:solidFill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aseline="0" dirty="0" smtClean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Один</a:t>
            </a:r>
            <a:r>
              <a:rPr lang="ru-RU" altLang="ru-RU" sz="2000" dirty="0" smtClean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 класс должен делать ровно одно дело, и делать это хорошо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Совсем плохое решение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2160" y="690825"/>
            <a:ext cx="803296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ProcessorImpl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ProcessedData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doProcess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ProcessedData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doProcess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….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Решение чуть-чуть лучше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567715"/>
            <a:ext cx="873187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ProcessorImpl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EmailSender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sender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EmailSender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ProcessedData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doProcess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dataPainter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.paint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sender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.send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ProcessedData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doProcess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….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4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Хорошее решение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224" y="763165"/>
            <a:ext cx="8956298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ObserverableProcessor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ObserverableProcessor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ProcessedData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doProcess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listener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.onEvent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</TotalTime>
  <Words>977</Words>
  <Application>Microsoft Office PowerPoint</Application>
  <PresentationFormat>Экран (16:9)</PresentationFormat>
  <Paragraphs>245</Paragraphs>
  <Slides>62</Slides>
  <Notes>34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1_Специальное оформление</vt:lpstr>
      <vt:lpstr>Шаблоны проектирования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Маторин Александр Александрович</cp:lastModifiedBy>
  <cp:revision>253</cp:revision>
  <dcterms:created xsi:type="dcterms:W3CDTF">2014-01-14T11:27:58Z</dcterms:created>
  <dcterms:modified xsi:type="dcterms:W3CDTF">2016-09-11T10:16:33Z</dcterms:modified>
</cp:coreProperties>
</file>