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4"/>
  </p:notesMasterIdLst>
  <p:handoutMasterIdLst>
    <p:handoutMasterId r:id="rId55"/>
  </p:handoutMasterIdLst>
  <p:sldIdLst>
    <p:sldId id="265" r:id="rId2"/>
    <p:sldId id="266" r:id="rId3"/>
    <p:sldId id="29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91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4" r:id="rId23"/>
    <p:sldId id="293" r:id="rId24"/>
    <p:sldId id="295" r:id="rId25"/>
    <p:sldId id="296" r:id="rId26"/>
    <p:sldId id="297" r:id="rId27"/>
    <p:sldId id="284" r:id="rId28"/>
    <p:sldId id="300" r:id="rId29"/>
    <p:sldId id="301" r:id="rId30"/>
    <p:sldId id="305" r:id="rId31"/>
    <p:sldId id="302" r:id="rId32"/>
    <p:sldId id="303" r:id="rId33"/>
    <p:sldId id="304" r:id="rId34"/>
    <p:sldId id="306" r:id="rId35"/>
    <p:sldId id="307" r:id="rId36"/>
    <p:sldId id="286" r:id="rId37"/>
    <p:sldId id="287" r:id="rId38"/>
    <p:sldId id="288" r:id="rId39"/>
    <p:sldId id="289" r:id="rId40"/>
    <p:sldId id="290" r:id="rId41"/>
    <p:sldId id="308" r:id="rId42"/>
    <p:sldId id="310" r:id="rId43"/>
    <p:sldId id="309" r:id="rId44"/>
    <p:sldId id="298" r:id="rId45"/>
    <p:sldId id="311" r:id="rId46"/>
    <p:sldId id="312" r:id="rId47"/>
    <p:sldId id="316" r:id="rId48"/>
    <p:sldId id="313" r:id="rId49"/>
    <p:sldId id="314" r:id="rId50"/>
    <p:sldId id="315" r:id="rId51"/>
    <p:sldId id="299" r:id="rId52"/>
    <p:sldId id="317" r:id="rId5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8000"/>
    <a:srgbClr val="61AD3A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4" autoAdjust="0"/>
    <p:restoredTop sz="72334" autoAdjust="0"/>
  </p:normalViewPr>
  <p:slideViewPr>
    <p:cSldViewPr>
      <p:cViewPr>
        <p:scale>
          <a:sx n="100" d="100"/>
          <a:sy n="100" d="100"/>
        </p:scale>
        <p:origin x="-1320" y="72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Начало – проект сдвигается с «мертвой точки»: Цели жизненного цикла;</a:t>
            </a:r>
          </a:p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Уточнение – развитие архитектуры системы: Архитектура жизненного цикла;</a:t>
            </a:r>
          </a:p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Построение – построение программного обеспечения: Базовая функциональность;</a:t>
            </a:r>
          </a:p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Внедрение – развертывание программного обеспечения в пользовательской среде: Выпуск продукта.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76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Диаграмма, демонстрирующая количество сделанной и оставшейся работы относительно времени на разработку проекта.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диаграммы необходимо ежедневно обновлять, чтобы в реальном времени показывать подвижки и издержки в работе над спринтом и проектом. Данные должны быть доступны для всех членов проекта.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1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69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97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– это особый принцип разработки программного обеспечения.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Непрерывная интеграция (англ.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 практика разработки программного обеспечения, которая заключается в выполнении частых автоматизированных сборок проекта для скорейшего выявления и решения интеграционных проблем.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некая программа, которая следит за вашим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при появлении там изменений автоматически стягивает их,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выполняет тесты (конечно, если их пишут) и возможно делает кое-что ещё. В случае же неудачи она дает об этом знать всем заинтересованным лицам, в первую очередь – последнему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нам это дает? Во первых – в любой момент времени мы имеем достоверную информацию о состоянии исходников в системе. Если последний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неудачным («упал»), значит брать свежую версию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сорц-контрола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 – он может даже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компилится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если зелёненький, удачный – значит все отлично. Во-вторых – очень просто найти виновника «торжества» — скорее всего, это последний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он то и будет отвечать за «ремонт». Кстати, в подобной среде задачей высочайшего приоритета является исправление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31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6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2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0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2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8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не отрицается то, что находится справа (процессы, документация, контракты, планирование). Но более ценится то, что находится слева. На примере второго пункта: работающий продукт более важен, но и документация должна быть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3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err="1" smtClean="0"/>
              <a:t>Scrum</a:t>
            </a:r>
            <a:r>
              <a:rPr lang="ru-RU" sz="1200" dirty="0" smtClean="0"/>
              <a:t> — это набор принципов, на которых строится процесс разработки, позволяющий в жёстко фиксированные и небольшие по времени итерации, называемые спринтами (</a:t>
            </a:r>
            <a:r>
              <a:rPr lang="ru-RU" sz="1200" dirty="0" err="1" smtClean="0"/>
              <a:t>sprints</a:t>
            </a:r>
            <a:r>
              <a:rPr lang="ru-RU" sz="1200" dirty="0" smtClean="0"/>
              <a:t>), предоставлять работающее ПО с новыми возможностями, для которых определён наибольший приоритет.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5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(PO) является связующим звеном между командой разработки и заказчиком. Задача PO — максимальное увеличение ценности разрабатываемого продукта и работы команды.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основных инструментов PO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необходимые для выполнения рабочие задачи (такие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др.), отсортированные в порядке приоритета (срочности).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(SM) является «служащим лидером» (англ.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servant-leader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Задача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помочь команде максимизировать ее эффективность посредством устранения препятствий, помощи, обучении и мотивации команде, помощи PO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Рекомендуемый размер команды — 7 (плюс-минус 2) человека. 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5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Свиньи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создают продукт, тогда как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заинтересованы, но не настолько — ведь им всё равно, будет ли проект удачным или нет, на них это мало отразится. Требования, пожелания, идеи и влияние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куры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принимаются во внимание, но им не разрешают непосредственно включаться в ход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-проекта.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5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течении которого выполняется работа над продуктом. По окончанию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дола быть получена новая рабочая версия продукта.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всегда ограничен по времени (1-4 недели) и имеет одинаковую продолжительность на протяжении все жизни продукта.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Журнал пожеланий спринта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содержит функциональность, выбранную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владельцем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журнала пожеланий проекта. Все функции разбиты по задачам, каждая из которых оценивается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-командой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Каждый день команда оценивает объём работы, который нужно проделать для завершения спринта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день производится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котором каждый член команды отвечает на вопросы «что я сделал вчера?», «что я планирую сделать сегодня?», «какие препятствия на своей работе я встретил?». Задача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определение статуса и прогресса работы над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раннее обнаружение возникших препятствий, выработка решений по изменению стратегии, необходимых для достижения целей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Sprint'а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3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Лекция №20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ru-RU" dirty="0">
                <a:solidFill>
                  <a:srgbClr val="00B050"/>
                </a:solidFill>
              </a:rPr>
              <a:t>Процесс разработки, методологии и инструменты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Детальная документация.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Согласованные и подписанные требования.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проект можно нанять менее профессиональных разработчиков.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Хорошо выраженные точки входа и выхода для каждой фазы, что позволяет легко оценить прогресс.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Водопад плюсы</a:t>
            </a:r>
          </a:p>
        </p:txBody>
      </p:sp>
    </p:spTree>
    <p:extLst>
      <p:ext uri="{BB962C8B-B14F-4D97-AF65-F5344CB8AC3E}">
        <p14:creationId xmlns:p14="http://schemas.microsoft.com/office/powerpoint/2010/main" val="22996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Медленный старт.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Фиксированные условия, которые трудно изменить.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Невозможность клиентской оценки ПО до окончания разработки.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Невозможность смены направления из-за недостатка гибкости.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начальном этапе клиент зачастую не может четко сформулировать свои требования.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Водопад минусы</a:t>
            </a:r>
          </a:p>
        </p:txBody>
      </p:sp>
    </p:spTree>
    <p:extLst>
      <p:ext uri="{BB962C8B-B14F-4D97-AF65-F5344CB8AC3E}">
        <p14:creationId xmlns:p14="http://schemas.microsoft.com/office/powerpoint/2010/main" val="11004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err="1"/>
              <a:t>Agile</a:t>
            </a:r>
            <a:r>
              <a:rPr lang="ru-RU" sz="2400" dirty="0"/>
              <a:t>-методы делают упор на непосредственное общение лицом к лицу. Большинство </a:t>
            </a:r>
            <a:r>
              <a:rPr lang="ru-RU" sz="2400" dirty="0" err="1"/>
              <a:t>agile</a:t>
            </a:r>
            <a:r>
              <a:rPr lang="ru-RU" sz="2400" dirty="0"/>
              <a:t>-команд расположены в одном офисе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 smtClean="0"/>
              <a:t>Основные </a:t>
            </a:r>
            <a:r>
              <a:rPr lang="ru-RU" sz="2400" dirty="0"/>
              <a:t>идеи: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люди и взаимодействие важнее процессов и инструментов;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работающий продукт важнее исчерпывающей документации;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сотрудничество с заказчиком важнее согласования условий контракта;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готовность к изменениям важнее следования первоначальному плану.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Agile – </a:t>
            </a:r>
            <a:r>
              <a:rPr lang="ru-RU" dirty="0"/>
              <a:t>гибкая методология</a:t>
            </a:r>
          </a:p>
        </p:txBody>
      </p:sp>
    </p:spTree>
    <p:extLst>
      <p:ext uri="{BB962C8B-B14F-4D97-AF65-F5344CB8AC3E}">
        <p14:creationId xmlns:p14="http://schemas.microsoft.com/office/powerpoint/2010/main" val="1188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/>
              <a:t>Самоорганизующиеся кросс-функциональные </a:t>
            </a:r>
            <a:r>
              <a:rPr lang="ru-RU" sz="2400" dirty="0" smtClean="0"/>
              <a:t>команды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/>
              <a:t>Максимальные полномочия команды </a:t>
            </a:r>
            <a:r>
              <a:rPr lang="ru-RU" sz="2400" dirty="0" smtClean="0"/>
              <a:t>для удовлетворения потребности 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/>
              <a:t>Гибкие методы </a:t>
            </a:r>
            <a:r>
              <a:rPr lang="ru-RU" sz="2400" dirty="0" smtClean="0"/>
              <a:t>разработки продукта при </a:t>
            </a:r>
            <a:r>
              <a:rPr lang="ru-RU" sz="2400" b="1" dirty="0" smtClean="0"/>
              <a:t>максимальной автоматизации </a:t>
            </a:r>
            <a:r>
              <a:rPr lang="ru-RU" sz="2400" dirty="0" smtClean="0"/>
              <a:t>внедрения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/>
              <a:t>Гибкость поддерживающих процессов</a:t>
            </a:r>
            <a:endParaRPr lang="ru-RU" sz="2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Agile </a:t>
            </a:r>
            <a:r>
              <a:rPr lang="ru-RU" dirty="0" smtClean="0"/>
              <a:t>организация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4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Рождение методологии – статья </a:t>
            </a:r>
            <a:r>
              <a:rPr lang="ru-RU" sz="2400" dirty="0" err="1"/>
              <a:t>Хиротака</a:t>
            </a:r>
            <a:r>
              <a:rPr lang="ru-RU" sz="2400" dirty="0"/>
              <a:t> </a:t>
            </a:r>
            <a:r>
              <a:rPr lang="ru-RU" sz="2400" dirty="0" err="1"/>
              <a:t>Такэути</a:t>
            </a:r>
            <a:r>
              <a:rPr lang="ru-RU" sz="2400" dirty="0"/>
              <a:t> и </a:t>
            </a:r>
            <a:r>
              <a:rPr lang="ru-RU" sz="2400" dirty="0" err="1"/>
              <a:t>Икудзиро</a:t>
            </a:r>
            <a:r>
              <a:rPr lang="ru-RU" sz="2400" dirty="0"/>
              <a:t> </a:t>
            </a:r>
            <a:r>
              <a:rPr lang="ru-RU" sz="2400" dirty="0" err="1"/>
              <a:t>Нонака</a:t>
            </a:r>
            <a:r>
              <a:rPr lang="ru-RU" sz="2400" dirty="0"/>
              <a:t> в Гарвардский Деловой Обзор, январь-февраль 1986. </a:t>
            </a:r>
          </a:p>
          <a:p>
            <a:r>
              <a:rPr lang="ru-RU" sz="2400" dirty="0"/>
              <a:t>Проекты, над которыми работают небольшие команды из специалистов различного профиля, обычно систематически производят лучшие результаты, и объяснили это как «подход регби»</a:t>
            </a:r>
          </a:p>
          <a:p>
            <a:endParaRPr lang="ru-RU" sz="2400" dirty="0"/>
          </a:p>
          <a:p>
            <a:r>
              <a:rPr lang="ru-RU" sz="2400" dirty="0"/>
              <a:t>В настоящее время, </a:t>
            </a:r>
            <a:r>
              <a:rPr lang="ru-RU" sz="2400" dirty="0" err="1"/>
              <a:t>Scrum</a:t>
            </a:r>
            <a:r>
              <a:rPr lang="ru-RU" sz="2400" dirty="0"/>
              <a:t> является одной из наиболее популярных «методологий» разработки ПО. Согласно определению, </a:t>
            </a:r>
            <a:r>
              <a:rPr lang="ru-RU" sz="2400" dirty="0" err="1"/>
              <a:t>Scrum</a:t>
            </a:r>
            <a:r>
              <a:rPr lang="ru-RU" sz="2400" dirty="0"/>
              <a:t> — это каркас разработки, с использованием которого люди могут решать появляющиеся проблемы, при этом продуктивно и производя продукты высочайшей значимости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00164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(схватка) </a:t>
            </a:r>
            <a:r>
              <a:rPr lang="en-US" dirty="0"/>
              <a:t>– </a:t>
            </a:r>
            <a:r>
              <a:rPr lang="ru-RU" dirty="0"/>
              <a:t>гибкая методология управления проектами</a:t>
            </a:r>
          </a:p>
        </p:txBody>
      </p:sp>
    </p:spTree>
    <p:extLst>
      <p:ext uri="{BB962C8B-B14F-4D97-AF65-F5344CB8AC3E}">
        <p14:creationId xmlns:p14="http://schemas.microsoft.com/office/powerpoint/2010/main" val="9309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SCRUM - </a:t>
            </a:r>
            <a:r>
              <a:rPr lang="ru-RU" dirty="0"/>
              <a:t>процесс</a:t>
            </a:r>
          </a:p>
        </p:txBody>
      </p:sp>
      <p:pic>
        <p:nvPicPr>
          <p:cNvPr id="4" name="Picture 2" descr="https://upload.wikimedia.org/wikipedia/commons/thumb/0/02/Scrum_process-ru.svg/1000px-Scrum_process-ru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122363"/>
            <a:ext cx="7197724" cy="35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3 базовых роли (Свиньи):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Product owner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Scrum master</a:t>
            </a:r>
          </a:p>
          <a:p>
            <a:pPr marL="342900" indent="-342900">
              <a:buFontTx/>
              <a:buChar char="-"/>
            </a:pPr>
            <a:r>
              <a:rPr lang="ru-RU" sz="2000" b="1" dirty="0" smtClean="0"/>
              <a:t>Команда </a:t>
            </a:r>
            <a:r>
              <a:rPr lang="ru-RU" sz="2000" b="1" dirty="0"/>
              <a:t>разработки </a:t>
            </a:r>
            <a:r>
              <a:rPr lang="ru-RU" sz="2000" i="1" dirty="0"/>
              <a:t>(</a:t>
            </a:r>
            <a:r>
              <a:rPr lang="en-US" sz="2000" i="1" dirty="0"/>
              <a:t>Development team)</a:t>
            </a:r>
            <a:endParaRPr lang="ru-RU" sz="2000" i="1" dirty="0"/>
          </a:p>
          <a:p>
            <a:r>
              <a:rPr lang="ru-RU" sz="2000" dirty="0" smtClean="0"/>
              <a:t>DT </a:t>
            </a:r>
            <a:r>
              <a:rPr lang="ru-RU" sz="2000" dirty="0"/>
              <a:t>должны обладать следующими качествами и характеристиками:</a:t>
            </a:r>
            <a:br>
              <a:rPr lang="ru-RU" sz="2000" dirty="0"/>
            </a:br>
            <a:r>
              <a:rPr lang="ru-RU" sz="2000" dirty="0"/>
              <a:t>- самоорганизующейся. Никто (включая SM и PO) не может указывать команде каким преобразовать </a:t>
            </a:r>
            <a:r>
              <a:rPr lang="ru-RU" sz="2000" dirty="0" err="1"/>
              <a:t>Product</a:t>
            </a:r>
            <a:r>
              <a:rPr lang="ru-RU" sz="2000" dirty="0"/>
              <a:t> </a:t>
            </a:r>
            <a:r>
              <a:rPr lang="ru-RU" sz="2000" dirty="0" err="1"/>
              <a:t>Backlog</a:t>
            </a:r>
            <a:r>
              <a:rPr lang="ru-RU" sz="2000" dirty="0"/>
              <a:t> в работающий продукт</a:t>
            </a:r>
            <a:br>
              <a:rPr lang="ru-RU" sz="2000" dirty="0"/>
            </a:br>
            <a:r>
              <a:rPr lang="ru-RU" sz="2000" dirty="0"/>
              <a:t>- многофункциональной, обладать всеми необходимыми навыками для выпуска работающего продукта</a:t>
            </a:r>
            <a:br>
              <a:rPr lang="ru-RU" sz="2000" dirty="0"/>
            </a:br>
            <a:r>
              <a:rPr lang="ru-RU" sz="2000" dirty="0"/>
              <a:t>- За выполняемую работу отвечает вся команда, а не индивидуальные члены команды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SCRUM – </a:t>
            </a:r>
            <a:r>
              <a:rPr lang="ru-RU" dirty="0"/>
              <a:t>команда и роли</a:t>
            </a:r>
          </a:p>
        </p:txBody>
      </p:sp>
    </p:spTree>
    <p:extLst>
      <p:ext uri="{BB962C8B-B14F-4D97-AF65-F5344CB8AC3E}">
        <p14:creationId xmlns:p14="http://schemas.microsoft.com/office/powerpoint/2010/main" val="17405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Дополнительные роли (Куры):</a:t>
            </a:r>
          </a:p>
          <a:p>
            <a:r>
              <a:rPr lang="ru-RU" sz="2400" b="1" dirty="0" smtClean="0"/>
              <a:t>-</a:t>
            </a:r>
            <a:r>
              <a:rPr lang="ru-RU" sz="2400" dirty="0" smtClean="0"/>
              <a:t> </a:t>
            </a:r>
            <a:r>
              <a:rPr lang="ru-RU" sz="2400" b="1" dirty="0"/>
              <a:t>Пользователи (</a:t>
            </a:r>
            <a:r>
              <a:rPr lang="ru-RU" sz="2400" b="1" i="1" dirty="0" err="1"/>
              <a:t>Users</a:t>
            </a:r>
            <a:r>
              <a:rPr lang="ru-RU" sz="2400" b="1" dirty="0"/>
              <a:t>)</a:t>
            </a:r>
            <a:endParaRPr lang="ru-RU" sz="2400" dirty="0"/>
          </a:p>
          <a:p>
            <a:r>
              <a:rPr lang="ru-RU" sz="2400" b="1" dirty="0"/>
              <a:t>- Клиенты, Продавцы</a:t>
            </a:r>
            <a:r>
              <a:rPr lang="ru-RU" sz="2400" dirty="0"/>
              <a:t>— лица, которые инициируют проект и для кого проект будет приносить выгоду. Они вовлечены в </a:t>
            </a:r>
            <a:r>
              <a:rPr lang="ru-RU" sz="2400" dirty="0" err="1"/>
              <a:t>скрам</a:t>
            </a:r>
            <a:r>
              <a:rPr lang="ru-RU" sz="2400" dirty="0"/>
              <a:t> только во время обзорного совещания по спринту (</a:t>
            </a:r>
            <a:r>
              <a:rPr lang="ru-RU" sz="2400" dirty="0" err="1"/>
              <a:t>Sprint</a:t>
            </a:r>
            <a:r>
              <a:rPr lang="ru-RU" sz="2400" dirty="0"/>
              <a:t> </a:t>
            </a:r>
            <a:r>
              <a:rPr lang="ru-RU" sz="2400" dirty="0" err="1"/>
              <a:t>Review</a:t>
            </a:r>
            <a:r>
              <a:rPr lang="ru-RU" sz="2400" dirty="0"/>
              <a:t>).</a:t>
            </a:r>
          </a:p>
          <a:p>
            <a:r>
              <a:rPr lang="ru-RU" sz="2400" b="1" dirty="0"/>
              <a:t>- Управляющие (</a:t>
            </a:r>
            <a:r>
              <a:rPr lang="ru-RU" sz="2400" b="1" i="1" dirty="0" err="1"/>
              <a:t>Managers</a:t>
            </a:r>
            <a:r>
              <a:rPr lang="ru-RU" sz="2400" b="1" dirty="0"/>
              <a:t>)</a:t>
            </a:r>
            <a:r>
              <a:rPr lang="ru-RU" sz="2400" dirty="0"/>
              <a:t> — люди, которые управляют персоналом.</a:t>
            </a:r>
          </a:p>
          <a:p>
            <a:r>
              <a:rPr lang="ru-RU" sz="2400" b="1" dirty="0"/>
              <a:t>- Эксперты-консультанты (</a:t>
            </a:r>
            <a:r>
              <a:rPr lang="ru-RU" sz="2400" b="1" i="1" dirty="0" err="1"/>
              <a:t>Consulting</a:t>
            </a:r>
            <a:r>
              <a:rPr lang="ru-RU" sz="2400" b="1" i="1" dirty="0"/>
              <a:t> </a:t>
            </a:r>
            <a:r>
              <a:rPr lang="ru-RU" sz="2400" b="1" i="1" dirty="0" err="1"/>
              <a:t>Experts</a:t>
            </a:r>
            <a:r>
              <a:rPr lang="ru-RU" sz="2400" b="1" dirty="0"/>
              <a:t>)</a:t>
            </a:r>
            <a:endParaRPr lang="ru-RU" sz="2400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SCRUM - </a:t>
            </a:r>
            <a:r>
              <a:rPr lang="ru-RU" dirty="0"/>
              <a:t>роли</a:t>
            </a:r>
          </a:p>
        </p:txBody>
      </p:sp>
    </p:spTree>
    <p:extLst>
      <p:ext uri="{BB962C8B-B14F-4D97-AF65-F5344CB8AC3E}">
        <p14:creationId xmlns:p14="http://schemas.microsoft.com/office/powerpoint/2010/main" val="42879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264" y="699542"/>
            <a:ext cx="8641472" cy="72008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600" dirty="0"/>
              <a:t>Цикл </a:t>
            </a:r>
            <a:r>
              <a:rPr lang="ru-RU" sz="2600" dirty="0" err="1"/>
              <a:t>Деминга</a:t>
            </a:r>
            <a:r>
              <a:rPr lang="ru-RU" sz="2600" dirty="0"/>
              <a:t> – </a:t>
            </a:r>
            <a:r>
              <a:rPr lang="en-US" sz="2600" dirty="0"/>
              <a:t>PDCA (Plan-Do-Check-Act, </a:t>
            </a:r>
            <a:r>
              <a:rPr lang="ru-RU" sz="2600" dirty="0"/>
              <a:t>Планировать-Действовать-Проверять-Корректировать</a:t>
            </a:r>
            <a:r>
              <a:rPr lang="en-US" sz="2600" dirty="0"/>
              <a:t>)</a:t>
            </a:r>
            <a:endParaRPr lang="ru-RU" sz="2600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SCRUM – </a:t>
            </a:r>
            <a:r>
              <a:rPr lang="ru-RU" dirty="0"/>
              <a:t>циклы и итерации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95" y="1347614"/>
            <a:ext cx="6771481" cy="375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9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00164"/>
          </a:xfrm>
        </p:spPr>
        <p:txBody>
          <a:bodyPr/>
          <a:lstStyle/>
          <a:p>
            <a:r>
              <a:rPr lang="ru-RU" dirty="0"/>
              <a:t>Диаграмма сгорания задач (</a:t>
            </a:r>
            <a:r>
              <a:rPr lang="ru-RU" dirty="0" err="1"/>
              <a:t>Burndown</a:t>
            </a:r>
            <a:r>
              <a:rPr lang="ru-RU" dirty="0"/>
              <a:t> </a:t>
            </a:r>
            <a:r>
              <a:rPr lang="ru-RU" dirty="0" err="1"/>
              <a:t>chart</a:t>
            </a:r>
            <a:r>
              <a:rPr lang="ru-RU" dirty="0"/>
              <a:t>)</a:t>
            </a:r>
          </a:p>
        </p:txBody>
      </p:sp>
      <p:pic>
        <p:nvPicPr>
          <p:cNvPr id="4" name="Picture 4" descr="Картинки по запросу burndown ch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76" y="1122363"/>
            <a:ext cx="6040047" cy="35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400" kern="0" dirty="0"/>
              <a:t>Ознакомиться с методологиями </a:t>
            </a:r>
            <a:r>
              <a:rPr lang="en-US" sz="2400" kern="0" dirty="0"/>
              <a:t>waterfall, </a:t>
            </a:r>
            <a:r>
              <a:rPr lang="en-US" sz="2400" kern="0" dirty="0" smtClean="0"/>
              <a:t>Agile/SCRUM</a:t>
            </a:r>
            <a:endParaRPr lang="ru-RU" sz="2400" kern="0" dirty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400" kern="0" dirty="0"/>
              <a:t> Изучить методологию </a:t>
            </a:r>
            <a:r>
              <a:rPr lang="en-US" sz="2400" kern="0" dirty="0"/>
              <a:t>SCRUM</a:t>
            </a:r>
            <a:endParaRPr lang="ru-RU" sz="2400" kern="0" dirty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400" kern="0" dirty="0"/>
              <a:t>Ознакомиться с инструментами цикла разработки  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3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Ориентирован на 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Адаптивен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Прост в изучении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Упор на самоорганизующуюся, многофункциональную команду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плюсы</a:t>
            </a:r>
          </a:p>
        </p:txBody>
      </p:sp>
    </p:spTree>
    <p:extLst>
      <p:ext uri="{BB962C8B-B14F-4D97-AF65-F5344CB8AC3E}">
        <p14:creationId xmlns:p14="http://schemas.microsoft.com/office/powerpoint/2010/main" val="19299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Жесткие ограничения на работу команды в рамках спринта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Сложен во внедрении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Высокие затраты на формирование </a:t>
            </a:r>
            <a:r>
              <a:rPr lang="ru-RU" sz="2400" dirty="0" smtClean="0"/>
              <a:t>команды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</a:t>
            </a:r>
            <a:r>
              <a:rPr lang="ru-RU" sz="2400" dirty="0" smtClean="0"/>
              <a:t>еопределенность</a:t>
            </a:r>
            <a:r>
              <a:rPr lang="ru-RU" sz="2400" dirty="0"/>
              <a:t>. Количество спринтов неограниченно, поэтому сложно поставить конечную дату в проекте.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ru-RU" dirty="0"/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1003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Выбор решения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Проработка архитектуры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Создаем проекты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Описание интерфейсов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Пишем код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Пишем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Релиз/Документация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Установка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Разработка ПО шаги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Разработка: начало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923637" y="1026968"/>
            <a:ext cx="5906423" cy="391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sz="2400" dirty="0" smtClean="0"/>
              <a:t>Качаем шаблон:</a:t>
            </a:r>
          </a:p>
          <a:p>
            <a:r>
              <a:rPr lang="ru-RU" sz="2400" dirty="0" smtClean="0"/>
              <a:t>Тесты</a:t>
            </a:r>
          </a:p>
          <a:p>
            <a:r>
              <a:rPr lang="ru-RU" sz="2400" dirty="0" smtClean="0"/>
              <a:t>Покрытие</a:t>
            </a:r>
          </a:p>
          <a:p>
            <a:r>
              <a:rPr lang="ru-RU" sz="2400" dirty="0" smtClean="0"/>
              <a:t>Структура</a:t>
            </a:r>
            <a:endParaRPr lang="en-US" sz="2400" dirty="0" smtClean="0"/>
          </a:p>
          <a:p>
            <a:r>
              <a:rPr lang="en-US" sz="2400" dirty="0" smtClean="0"/>
              <a:t>Maven Site</a:t>
            </a:r>
            <a:endParaRPr lang="ru-RU" sz="2400" dirty="0" smtClean="0"/>
          </a:p>
          <a:p>
            <a:r>
              <a:rPr lang="en-US" sz="2400" dirty="0" smtClean="0"/>
              <a:t>CI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26" y="915566"/>
            <a:ext cx="2467574" cy="397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1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Разработка: начало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923637" y="1026968"/>
            <a:ext cx="5906423" cy="39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Создаем проект в </a:t>
            </a:r>
            <a:r>
              <a:rPr lang="en-US" sz="2800" dirty="0" smtClean="0"/>
              <a:t>Stash</a:t>
            </a:r>
            <a:r>
              <a:rPr lang="ru-RU" sz="2800" dirty="0" smtClean="0"/>
              <a:t>:</a:t>
            </a:r>
          </a:p>
          <a:p>
            <a:r>
              <a:rPr lang="ru-RU" sz="2800" dirty="0" smtClean="0"/>
              <a:t>Делаем </a:t>
            </a:r>
            <a:r>
              <a:rPr lang="en-US" sz="2800" dirty="0" smtClean="0"/>
              <a:t>branch</a:t>
            </a:r>
            <a:endParaRPr lang="ru-RU" sz="2800" dirty="0" smtClean="0"/>
          </a:p>
        </p:txBody>
      </p:sp>
      <p:pic>
        <p:nvPicPr>
          <p:cNvPr id="7" name="Picture 2" descr="https://cdn.meme.am/instances/6107509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"/>
          <a:stretch/>
        </p:blipFill>
        <p:spPr bwMode="auto">
          <a:xfrm>
            <a:off x="5207770" y="1659406"/>
            <a:ext cx="3454400" cy="328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.stack.imgur.com/eCg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0" y="2314574"/>
            <a:ext cx="4762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Разработка: начинаем писать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923637" y="1026968"/>
            <a:ext cx="5906423" cy="39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Проектируем интерфейсы: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Отвязываемся от реализации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Пишем параллельно</a:t>
            </a:r>
          </a:p>
        </p:txBody>
      </p:sp>
      <p:pic>
        <p:nvPicPr>
          <p:cNvPr id="5" name="Picture 2" descr="http://www.javatpoint.com/images/core/multipleinheritan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8518"/>
          <a:stretch/>
        </p:blipFill>
        <p:spPr bwMode="auto">
          <a:xfrm>
            <a:off x="1235075" y="3009899"/>
            <a:ext cx="68961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Разработка: что уже можно делать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923637" y="1026968"/>
            <a:ext cx="6366163" cy="391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Создавать </a:t>
            </a:r>
            <a:r>
              <a:rPr lang="en-US" sz="2400" dirty="0" smtClean="0"/>
              <a:t>CI </a:t>
            </a:r>
            <a:r>
              <a:rPr lang="ru-RU" sz="2400" dirty="0" smtClean="0"/>
              <a:t>сборку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Писать </a:t>
            </a:r>
            <a:r>
              <a:rPr lang="en-US" sz="2400" dirty="0" smtClean="0"/>
              <a:t>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Писать </a:t>
            </a:r>
            <a:r>
              <a:rPr lang="en-US" sz="2400" dirty="0" smtClean="0"/>
              <a:t>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Настраивать </a:t>
            </a:r>
            <a:r>
              <a:rPr lang="en-US" sz="2400" dirty="0" smtClean="0"/>
              <a:t>Stash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Создавать проект в </a:t>
            </a:r>
            <a:r>
              <a:rPr lang="en-US" sz="2400" dirty="0" smtClean="0"/>
              <a:t>Sonar </a:t>
            </a:r>
            <a:r>
              <a:rPr lang="en-US" sz="2400" dirty="0" err="1" smtClean="0"/>
              <a:t>Qube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065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CI - Continuous Integration</a:t>
            </a:r>
            <a:endParaRPr lang="ru-RU" dirty="0"/>
          </a:p>
        </p:txBody>
      </p:sp>
      <p:pic>
        <p:nvPicPr>
          <p:cNvPr id="4" name="Picture 4" descr="https://habrastorage.org/storage2/459/18f/f22/45918ff2207e861555c04e42e181a5d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71550"/>
            <a:ext cx="633670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Непрерывная интеграция (англ. </a:t>
            </a:r>
            <a:r>
              <a:rPr lang="ru-RU" sz="2800" dirty="0" err="1">
                <a:solidFill>
                  <a:schemeClr val="tx1"/>
                </a:solidFill>
              </a:rPr>
              <a:t>Continuous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Integration</a:t>
            </a:r>
            <a:r>
              <a:rPr lang="ru-RU" sz="2800" dirty="0">
                <a:solidFill>
                  <a:schemeClr val="tx1"/>
                </a:solidFill>
              </a:rPr>
              <a:t>) — это практика разработки </a:t>
            </a:r>
            <a:r>
              <a:rPr lang="ru-RU" sz="2800" dirty="0" smtClean="0">
                <a:solidFill>
                  <a:schemeClr val="tx1"/>
                </a:solidFill>
              </a:rPr>
              <a:t>программного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обеспечения</a:t>
            </a:r>
            <a:r>
              <a:rPr lang="ru-RU" sz="2800" dirty="0">
                <a:solidFill>
                  <a:schemeClr val="tx1"/>
                </a:solidFill>
              </a:rPr>
              <a:t>, которая заключается в выполнении частых </a:t>
            </a:r>
            <a:r>
              <a:rPr lang="ru-RU" sz="2800" b="1" dirty="0">
                <a:solidFill>
                  <a:srgbClr val="00703C"/>
                </a:solidFill>
              </a:rPr>
              <a:t>автоматизированных</a:t>
            </a:r>
            <a:r>
              <a:rPr lang="ru-RU" sz="2800" dirty="0">
                <a:solidFill>
                  <a:schemeClr val="tx1"/>
                </a:solidFill>
              </a:rPr>
              <a:t> сборок проекта для скорейшего выявления и решения интеграционных проблем.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принципы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0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CI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ru-RU" sz="2800" dirty="0">
                <a:solidFill>
                  <a:schemeClr val="tx1"/>
                </a:solidFill>
              </a:rPr>
              <a:t> – это некая программа, которая следит за вашим </a:t>
            </a:r>
            <a:r>
              <a:rPr lang="ru-RU" sz="2800" dirty="0" err="1">
                <a:solidFill>
                  <a:schemeClr val="tx1"/>
                </a:solidFill>
              </a:rPr>
              <a:t>Source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Control</a:t>
            </a:r>
            <a:r>
              <a:rPr lang="ru-RU" sz="2800" dirty="0">
                <a:solidFill>
                  <a:schemeClr val="tx1"/>
                </a:solidFill>
              </a:rPr>
              <a:t>, и при появлении там изменений автоматически стягивает их, </a:t>
            </a:r>
            <a:r>
              <a:rPr lang="ru-RU" sz="2800" dirty="0" err="1">
                <a:solidFill>
                  <a:schemeClr val="tx1"/>
                </a:solidFill>
              </a:rPr>
              <a:t>билдит</a:t>
            </a:r>
            <a:r>
              <a:rPr lang="ru-RU" sz="2800" dirty="0">
                <a:solidFill>
                  <a:schemeClr val="tx1"/>
                </a:solidFill>
              </a:rPr>
              <a:t>, выполняет тесты (конечно, если их пишут) и возможно делает кое-что ещё. В случае же неудачи она дает об этом знать всем заинтересованным лицам, в первую очередь – последнему </a:t>
            </a:r>
            <a:r>
              <a:rPr lang="ru-RU" sz="2800" dirty="0" err="1">
                <a:solidFill>
                  <a:schemeClr val="tx1"/>
                </a:solidFill>
              </a:rPr>
              <a:t>коммитеру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CIS – CI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4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разработки</a:t>
            </a:r>
            <a:endParaRPr lang="ru-RU" dirty="0"/>
          </a:p>
        </p:txBody>
      </p:sp>
      <p:pic>
        <p:nvPicPr>
          <p:cNvPr id="4" name="Picture 2" descr="http://cs622820.vk.me/v622820229/381bb/0R71BWVV7r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44041"/>
            <a:ext cx="5722055" cy="403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CIS – CI </a:t>
            </a:r>
            <a:r>
              <a:rPr lang="en-US" dirty="0" smtClean="0"/>
              <a:t>server</a:t>
            </a:r>
            <a:r>
              <a:rPr lang="ru-RU" dirty="0" smtClean="0"/>
              <a:t> схема взаимодействия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 descr="https://insights.sei.cmu.edu/assets/content/image%20for%20continuous%20integration%20and%20devops_01262015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5570" r="3088" b="5659"/>
          <a:stretch/>
        </p:blipFill>
        <p:spPr bwMode="auto">
          <a:xfrm>
            <a:off x="1043608" y="738286"/>
            <a:ext cx="6984776" cy="432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CIS - Jenkins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627534"/>
            <a:ext cx="663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Jenkins –</a:t>
            </a:r>
            <a:r>
              <a:rPr lang="ru-RU" sz="2400" dirty="0" smtClean="0"/>
              <a:t> экосистема для различных </a:t>
            </a:r>
            <a:r>
              <a:rPr lang="en-US" sz="2400" dirty="0" smtClean="0"/>
              <a:t>CI </a:t>
            </a:r>
            <a:r>
              <a:rPr lang="ru-RU" sz="2400" dirty="0" smtClean="0"/>
              <a:t>процессов</a:t>
            </a:r>
            <a:endParaRPr lang="ru-RU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31590"/>
            <a:ext cx="8277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CIS - Jenkins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923636" y="1026968"/>
            <a:ext cx="5309739" cy="39133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Оповещения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Интеграция со всем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Ссылки на 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Графики, статистика</a:t>
            </a:r>
            <a:endParaRPr lang="en-US" sz="2800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88374"/>
            <a:ext cx="4225672" cy="387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CIS - Jenkins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3557"/>
            <a:ext cx="8208912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71550"/>
            <a:ext cx="8640880" cy="41764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 - </a:t>
            </a:r>
            <a:r>
              <a:rPr lang="ru-RU" sz="2400" dirty="0" smtClean="0"/>
              <a:t>«запрос </a:t>
            </a:r>
            <a:r>
              <a:rPr lang="ru-RU" sz="2400" dirty="0"/>
              <a:t>на включение (сделанных вами изменений</a:t>
            </a:r>
            <a:r>
              <a:rPr lang="ru-RU" sz="2400" dirty="0" smtClean="0"/>
              <a:t>)»</a:t>
            </a:r>
            <a:endParaRPr lang="en-US" sz="2400" dirty="0" smtClean="0"/>
          </a:p>
          <a:p>
            <a:r>
              <a:rPr lang="ru-RU" sz="2400" dirty="0" smtClean="0"/>
              <a:t>Посылая </a:t>
            </a:r>
            <a:r>
              <a:rPr lang="ru-RU" sz="2400" dirty="0" err="1"/>
              <a:t>pull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, вы говорите автору изначального </a:t>
            </a:r>
            <a:r>
              <a:rPr lang="ru-RU" sz="2400" dirty="0" err="1"/>
              <a:t>репозитория</a:t>
            </a:r>
            <a:r>
              <a:rPr lang="ru-RU" sz="2400" dirty="0"/>
              <a:t> (и всем заинтересованным лицам): «Смотрите, что я сделал, не хотите ли принять мои изменения и влить их в проект</a:t>
            </a:r>
            <a:r>
              <a:rPr lang="ru-RU" sz="2400" dirty="0" smtClean="0"/>
              <a:t>?»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Шаги разработки: </a:t>
            </a:r>
            <a:r>
              <a:rPr lang="en-US" dirty="0" smtClean="0"/>
              <a:t>pull request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9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Правила создания </a:t>
            </a:r>
            <a:r>
              <a:rPr lang="en-US" sz="2400" dirty="0"/>
              <a:t>PR: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 </a:t>
            </a:r>
            <a:r>
              <a:rPr lang="ru-RU" sz="2400" dirty="0"/>
              <a:t>должен быть хорошо оформлен и содержать исчерпывающее описание.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Обычное правило, один баг - один </a:t>
            </a:r>
            <a:r>
              <a:rPr lang="en-US" sz="2400" dirty="0"/>
              <a:t>PR</a:t>
            </a:r>
            <a:r>
              <a:rPr lang="ru-RU" sz="2400" dirty="0"/>
              <a:t>, одна </a:t>
            </a:r>
            <a:r>
              <a:rPr lang="ru-RU" sz="2400" dirty="0" err="1"/>
              <a:t>фича</a:t>
            </a:r>
            <a:r>
              <a:rPr lang="ru-RU" sz="2400" dirty="0"/>
              <a:t> - один </a:t>
            </a:r>
            <a:r>
              <a:rPr lang="en-US" sz="2400" dirty="0"/>
              <a:t>PR</a:t>
            </a:r>
            <a:r>
              <a:rPr lang="ru-RU" sz="2400" dirty="0"/>
              <a:t>. Не нужно пытаться впихнуть сразу кучу всего.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Очень важно соблюдать </a:t>
            </a:r>
            <a:r>
              <a:rPr lang="ru-RU" sz="2400" dirty="0" err="1"/>
              <a:t>Code</a:t>
            </a:r>
            <a:r>
              <a:rPr lang="ru-RU" sz="2400" dirty="0"/>
              <a:t> </a:t>
            </a:r>
            <a:r>
              <a:rPr lang="ru-RU" sz="2400" dirty="0" err="1"/>
              <a:t>Style</a:t>
            </a:r>
            <a:r>
              <a:rPr lang="ru-RU" sz="2400" dirty="0"/>
              <a:t> того проекта, для которого вы делаете </a:t>
            </a:r>
            <a:r>
              <a:rPr lang="en-US" sz="2400" dirty="0"/>
              <a:t>PR</a:t>
            </a:r>
            <a:r>
              <a:rPr lang="ru-RU" sz="2400" dirty="0"/>
              <a:t>. Пусть даже он кажется вам противоестественным (например вы всегда делаете отступы в виде 4 пробелов, а в проекте </a:t>
            </a:r>
            <a:r>
              <a:rPr lang="ru-RU" sz="2400" dirty="0" err="1"/>
              <a:t>табы</a:t>
            </a:r>
            <a:r>
              <a:rPr lang="ru-RU" sz="2400" dirty="0"/>
              <a:t>).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dirty="0"/>
              <a:t>Шаги разработки: </a:t>
            </a:r>
            <a:r>
              <a:rPr lang="en-US" dirty="0"/>
              <a:t>pull </a:t>
            </a:r>
            <a:r>
              <a:rPr lang="en-US" dirty="0" smtClean="0"/>
              <a:t>request </a:t>
            </a:r>
            <a:r>
              <a:rPr lang="ru-RU" dirty="0" smtClean="0"/>
              <a:t>правила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9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/>
              <a:t>pull request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528100" y="1026968"/>
            <a:ext cx="7932331" cy="391333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Шаги перед принятием </a:t>
            </a:r>
            <a:r>
              <a:rPr lang="en-US" sz="2800" dirty="0" smtClean="0"/>
              <a:t>PR: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Код </a:t>
            </a:r>
            <a:r>
              <a:rPr lang="ru-RU" sz="2800" dirty="0" err="1" smtClean="0"/>
              <a:t>ревью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Автозапуск тестов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Sonar </a:t>
            </a:r>
            <a:r>
              <a:rPr lang="en-US" sz="2800" dirty="0" err="1" smtClean="0"/>
              <a:t>Qube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Code Style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454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Picture 2" descr="http://m.memegen.com/kyjr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379537"/>
            <a:ext cx="48768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8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Picture 2" descr="C:\Users\User\Desktop\SonarSt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52" y="1497601"/>
            <a:ext cx="7371823" cy="343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4" y="790972"/>
            <a:ext cx="6418117" cy="203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347620" y="3075806"/>
            <a:ext cx="2376264" cy="1440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sz="2800" dirty="0" smtClean="0"/>
              <a:t>Доработка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0729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 smtClean="0"/>
              <a:t>STASH </a:t>
            </a:r>
            <a:r>
              <a:rPr lang="en-US" dirty="0" smtClean="0"/>
              <a:t>code </a:t>
            </a:r>
            <a:r>
              <a:rPr lang="en-US" dirty="0"/>
              <a:t>review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3" y="987575"/>
            <a:ext cx="7781849" cy="310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Существуют две основных методологии разработки:</a:t>
            </a:r>
          </a:p>
          <a:p>
            <a:pPr marL="342900" lvl="8" indent="-342900">
              <a:lnSpc>
                <a:spcPct val="3000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Водопад (каскадная)</a:t>
            </a:r>
          </a:p>
          <a:p>
            <a:pPr marL="342900" lvl="8" indent="-342900">
              <a:lnSpc>
                <a:spcPct val="300000"/>
              </a:lnSpc>
              <a:buClr>
                <a:schemeClr val="accent3">
                  <a:lumMod val="50000"/>
                </a:schemeClr>
              </a:buClr>
            </a:pPr>
            <a:r>
              <a:rPr lang="en-US" sz="2400" kern="0" dirty="0"/>
              <a:t>Agile/SCRUM</a:t>
            </a:r>
            <a:r>
              <a:rPr lang="ru-RU" sz="2400" kern="0" dirty="0"/>
              <a:t> – гибкая методология разработки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Методологии/модели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6722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/>
              <a:t>pull request merge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923636" y="1026968"/>
            <a:ext cx="5309739" cy="391333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Resolved </a:t>
            </a:r>
            <a:r>
              <a:rPr lang="en-US" sz="2800" dirty="0"/>
              <a:t>merge </a:t>
            </a:r>
            <a:r>
              <a:rPr lang="en-US" sz="2800" dirty="0" smtClean="0"/>
              <a:t>Conflicts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Успешная сборка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2 </a:t>
            </a:r>
            <a:r>
              <a:rPr lang="en-US" sz="2800" dirty="0" smtClean="0"/>
              <a:t>approve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Покрытие тестами </a:t>
            </a:r>
            <a:r>
              <a:rPr lang="en-US" sz="2800" dirty="0" smtClean="0"/>
              <a:t>&gt; 70%</a:t>
            </a:r>
          </a:p>
        </p:txBody>
      </p:sp>
      <p:pic>
        <p:nvPicPr>
          <p:cNvPr id="5" name="Picture 2" descr="https://camo.githubusercontent.com/a57dd53d1318a63d69cb74d1a49d2b5ade94cf77/68747470733a2f2f662e636c6f75642e6769746875622e636f6d2f6173736574732f3135333034352f32343930312f62396535363132302d346163342d313165322d393035612d3833353061643532613965342e6a7065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98" y="1270827"/>
            <a:ext cx="25527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CD – </a:t>
            </a:r>
            <a:r>
              <a:rPr lang="ru-RU" sz="2800" dirty="0" smtClean="0"/>
              <a:t>непрерывная поставка, как естественное продолжение (расширение) практики </a:t>
            </a:r>
            <a:r>
              <a:rPr lang="en-US" sz="2800" dirty="0" smtClean="0"/>
              <a:t>CI</a:t>
            </a:r>
          </a:p>
          <a:p>
            <a:r>
              <a:rPr lang="ru-RU" sz="2800" dirty="0" smtClean="0"/>
              <a:t>Обеспечивает автоматизированную поставку продукта с учетом всех функциональных изменений и исправлений ошибок </a:t>
            </a:r>
            <a:r>
              <a:rPr lang="ru-RU" sz="2800" dirty="0"/>
              <a:t>конечному </a:t>
            </a:r>
            <a:r>
              <a:rPr lang="ru-RU" sz="2800" dirty="0" smtClean="0"/>
              <a:t>пользователю, </a:t>
            </a:r>
            <a:r>
              <a:rPr lang="ru-RU" sz="2800" dirty="0"/>
              <a:t>быстро и безопасно на устойчивой </a:t>
            </a:r>
            <a:r>
              <a:rPr lang="ru-RU" sz="2800" dirty="0" smtClean="0"/>
              <a:t>основе.</a:t>
            </a:r>
            <a:endParaRPr lang="en-US" sz="28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CD – </a:t>
            </a:r>
            <a:r>
              <a:rPr lang="en-US" dirty="0"/>
              <a:t>Continuous Delivery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5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CD</a:t>
            </a:r>
            <a:endParaRPr lang="ru-RU" dirty="0"/>
          </a:p>
        </p:txBody>
      </p:sp>
      <p:pic>
        <p:nvPicPr>
          <p:cNvPr id="4" name="Picture 2" descr="http://www.tsbakker.nl/images/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68" y="1056066"/>
            <a:ext cx="2753941" cy="221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755577" y="699542"/>
            <a:ext cx="5786892" cy="42993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Release</a:t>
            </a:r>
            <a:r>
              <a:rPr lang="ru-RU" sz="2800" dirty="0" smtClean="0"/>
              <a:t>\</a:t>
            </a:r>
            <a:r>
              <a:rPr lang="en-US" sz="2800" dirty="0" smtClean="0"/>
              <a:t>Release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 Results Publish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Code Analyses Publish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Configuration management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Test&amp; Publish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Delivery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Supervisor integration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CD: pipelines</a:t>
            </a:r>
            <a:endParaRPr lang="ru-RU" dirty="0"/>
          </a:p>
        </p:txBody>
      </p:sp>
      <p:pic>
        <p:nvPicPr>
          <p:cNvPr id="4" name="Picture 2" descr="https://coderwall-assets-0.s3.amazonaws.com/uploads/picture/file/3018/Delivery_Pipeline__Jenkins__-_2014-05-30_17.54.4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7"/>
          <a:stretch/>
        </p:blipFill>
        <p:spPr bwMode="auto">
          <a:xfrm>
            <a:off x="1170866" y="771550"/>
            <a:ext cx="6805508" cy="233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xebia.github.io/cd-with-docker/img/continuous-deployment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1" y="2505498"/>
            <a:ext cx="8408747" cy="25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/>
              <a:t>build &amp; store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923636" y="1026968"/>
            <a:ext cx="5309739" cy="391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Создаем </a:t>
            </a:r>
            <a:r>
              <a:rPr lang="en-US" sz="2800" dirty="0" smtClean="0"/>
              <a:t>RC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Формируем релиз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Ставим на </a:t>
            </a:r>
            <a:r>
              <a:rPr lang="en-US" sz="2800" dirty="0" err="1" smtClean="0"/>
              <a:t>dev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Тестируем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Дорабатываем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Выпускаем релиз</a:t>
            </a:r>
            <a:endParaRPr lang="en-US" sz="2800" dirty="0" smtClean="0"/>
          </a:p>
        </p:txBody>
      </p:sp>
      <p:pic>
        <p:nvPicPr>
          <p:cNvPr id="5" name="Picture 4" descr="http://risovach.ru/upload/2013/02/mem/nelzya-prosto-tak-vzyat-i-boromir-mem_11821041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15" y="1848119"/>
            <a:ext cx="3991133" cy="23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/>
              <a:t>build &amp; store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923636" y="1026968"/>
            <a:ext cx="5309739" cy="391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Обновляем документацию</a:t>
            </a:r>
            <a:endParaRPr lang="en-US" sz="2800" dirty="0" smtClean="0"/>
          </a:p>
        </p:txBody>
      </p:sp>
      <p:pic>
        <p:nvPicPr>
          <p:cNvPr id="5" name="Picture 4" descr="http://risovach.ru/upload/2013/02/mem/nelzya-prosto-tak-vzyat-i-boromir-mem_11821041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15" y="1848119"/>
            <a:ext cx="3991133" cy="23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dirty="0"/>
              <a:t>Разработка: </a:t>
            </a:r>
            <a:r>
              <a:rPr lang="en-US" dirty="0"/>
              <a:t>build &amp; store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076036" y="1179368"/>
            <a:ext cx="5309739" cy="391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 err="1" smtClean="0"/>
              <a:t>Деплой</a:t>
            </a:r>
            <a:r>
              <a:rPr lang="ru-RU" dirty="0" smtClean="0"/>
              <a:t> на </a:t>
            </a:r>
            <a:r>
              <a:rPr lang="ru-RU" dirty="0" err="1" smtClean="0"/>
              <a:t>прод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Эксплуатация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profit</a:t>
            </a:r>
          </a:p>
        </p:txBody>
      </p:sp>
      <p:pic>
        <p:nvPicPr>
          <p:cNvPr id="6" name="Picture 4" descr="http://risovach.ru/upload/2013/02/mem/nelzya-prosto-tak-vzyat-i-boromir-mem_11821041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15" y="1848119"/>
            <a:ext cx="3991133" cy="237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Sonar</a:t>
            </a:r>
            <a:r>
              <a:rPr lang="ru-RU" dirty="0"/>
              <a:t>: автоматизированный код-</a:t>
            </a:r>
            <a:r>
              <a:rPr lang="ru-RU" dirty="0" err="1"/>
              <a:t>ревью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Рисунок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9582"/>
            <a:ext cx="9019582" cy="354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2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Sonar</a:t>
            </a:r>
            <a:r>
              <a:rPr lang="ru-RU" dirty="0" smtClean="0"/>
              <a:t>: автоматизированный код-</a:t>
            </a:r>
            <a:r>
              <a:rPr lang="ru-RU" dirty="0" err="1" smtClean="0"/>
              <a:t>ревью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55640"/>
            <a:ext cx="7961399" cy="42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6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SONAR</a:t>
            </a:r>
            <a:endParaRPr lang="ru-RU" dirty="0"/>
          </a:p>
        </p:txBody>
      </p:sp>
      <p:pic>
        <p:nvPicPr>
          <p:cNvPr id="1026" name="Picture 2" descr="https://habrastorage.org/getpro/habr/post_images/1fe/d46/902/1fed46902fe2d282e933962c8e7606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8691893" cy="366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Водопад – каскадная методология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615459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Модель процесса разработки ПО, за основание берут 1970г. – статью </a:t>
            </a:r>
            <a:r>
              <a:rPr lang="ru-RU" sz="2000" dirty="0"/>
              <a:t>опубликованную У. У. </a:t>
            </a:r>
            <a:r>
              <a:rPr lang="ru-RU" sz="2000" dirty="0" err="1" smtClean="0"/>
              <a:t>Ройсом</a:t>
            </a:r>
            <a:endParaRPr lang="ru-RU" sz="2000" dirty="0" smtClean="0"/>
          </a:p>
          <a:p>
            <a:r>
              <a:rPr lang="ru-RU" sz="2000" dirty="0" smtClean="0"/>
              <a:t>Фазы жизненного цикла: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endParaRPr lang="ru-RU" dirty="0"/>
          </a:p>
        </p:txBody>
      </p:sp>
      <p:pic>
        <p:nvPicPr>
          <p:cNvPr id="8" name="Picture 2" descr="https://upload.wikimedia.org/wikipedia/commons/5/51/Waterfall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59135"/>
            <a:ext cx="4464496" cy="34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2055619"/>
            <a:ext cx="417646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Определение требований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Проектирование/дизайн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Тестирование и отладка (также «</a:t>
            </a:r>
            <a:r>
              <a:rPr lang="ru-RU" sz="2000" b="1" i="1" dirty="0" smtClean="0"/>
              <a:t>верификация</a:t>
            </a:r>
            <a:r>
              <a:rPr lang="ru-RU" sz="2000" dirty="0" smtClean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Инсталляция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Поддержка/обслуживание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7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Статический анализ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«Нотификации </a:t>
            </a:r>
            <a:r>
              <a:rPr lang="en-US" sz="2800" dirty="0"/>
              <a:t>Stash</a:t>
            </a:r>
            <a:r>
              <a:rPr lang="ru-RU" sz="2800" dirty="0"/>
              <a:t>»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Быстрые </a:t>
            </a:r>
            <a:r>
              <a:rPr lang="ru-RU" sz="2800" dirty="0" smtClean="0"/>
              <a:t>ссылки</a:t>
            </a:r>
            <a:r>
              <a:rPr lang="en-US" sz="2800" dirty="0" smtClean="0"/>
              <a:t> </a:t>
            </a:r>
            <a:r>
              <a:rPr lang="ru-RU" sz="2800" dirty="0" smtClean="0"/>
              <a:t>на проблему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Циклические зависимости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Машина времени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Profiles</a:t>
            </a:r>
            <a:endParaRPr lang="ru-RU" sz="2800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SONAR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Джефф</a:t>
            </a:r>
            <a:r>
              <a:rPr lang="ru-RU" sz="2400" dirty="0"/>
              <a:t> Сазерленд – </a:t>
            </a:r>
            <a:r>
              <a:rPr lang="en-US" sz="2400" dirty="0"/>
              <a:t>SCRUM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Джим </a:t>
            </a:r>
            <a:r>
              <a:rPr lang="ru-RU" sz="2400" dirty="0" err="1"/>
              <a:t>Арлоу</a:t>
            </a:r>
            <a:r>
              <a:rPr lang="ru-RU" sz="2400" dirty="0"/>
              <a:t> </a:t>
            </a:r>
            <a:r>
              <a:rPr lang="ru-RU" sz="2400" dirty="0" err="1"/>
              <a:t>Айла</a:t>
            </a:r>
            <a:r>
              <a:rPr lang="ru-RU" sz="2400" dirty="0"/>
              <a:t> </a:t>
            </a:r>
            <a:r>
              <a:rPr lang="ru-RU" sz="2400" dirty="0" err="1"/>
              <a:t>Нейштадт</a:t>
            </a:r>
            <a:r>
              <a:rPr lang="ru-RU" sz="2400" dirty="0"/>
              <a:t> </a:t>
            </a:r>
            <a:r>
              <a:rPr lang="en-US" sz="2400" dirty="0"/>
              <a:t>UML2 </a:t>
            </a:r>
            <a:r>
              <a:rPr lang="ru-RU" sz="2400" dirty="0"/>
              <a:t>и </a:t>
            </a:r>
            <a:r>
              <a:rPr lang="ru-RU" sz="2400" dirty="0" err="1"/>
              <a:t>унифицированныи</a:t>
            </a:r>
            <a:r>
              <a:rPr lang="ru-RU" sz="2400" dirty="0"/>
              <a:t>̆ процесс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https://jenkins.io</a:t>
            </a:r>
            <a:r>
              <a:rPr lang="ru-RU" sz="2400" dirty="0"/>
              <a:t>/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Установить </a:t>
            </a:r>
            <a:r>
              <a:rPr lang="en-US" sz="2800" dirty="0" smtClean="0"/>
              <a:t>SONAR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Снять статистику со своего проекта, сформировать скриншоты с пояснениями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4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71550"/>
            <a:ext cx="8641472" cy="3599877"/>
          </a:xfrm>
        </p:spPr>
        <p:txBody>
          <a:bodyPr>
            <a:normAutofit/>
          </a:bodyPr>
          <a:lstStyle/>
          <a:p>
            <a:r>
              <a:rPr lang="ru-RU" sz="2000" dirty="0"/>
              <a:t>UP основывается на исследованиях процессов, проводимых в </a:t>
            </a:r>
            <a:r>
              <a:rPr lang="ru-RU" sz="2000" dirty="0" err="1"/>
              <a:t>Ericsson</a:t>
            </a:r>
            <a:endParaRPr lang="ru-RU" sz="2000" dirty="0"/>
          </a:p>
          <a:p>
            <a:r>
              <a:rPr lang="en-US" sz="2000" dirty="0"/>
              <a:t>(</a:t>
            </a:r>
            <a:r>
              <a:rPr lang="en-US" sz="2000" dirty="0" err="1"/>
              <a:t>метод</a:t>
            </a:r>
            <a:r>
              <a:rPr lang="en-US" sz="2000" dirty="0"/>
              <a:t> Ericsson, 1967), Rational (Rational </a:t>
            </a:r>
            <a:r>
              <a:rPr lang="en-US" sz="2000" dirty="0" err="1"/>
              <a:t>Objectory</a:t>
            </a:r>
            <a:r>
              <a:rPr lang="en-US" sz="2000" dirty="0"/>
              <a:t> Process, 1996–1997)</a:t>
            </a:r>
          </a:p>
          <a:p>
            <a:r>
              <a:rPr lang="ru-RU" sz="2000" dirty="0"/>
              <a:t>и других ведущих компаниях.</a:t>
            </a:r>
          </a:p>
          <a:p>
            <a:r>
              <a:rPr lang="ru-RU" sz="2000" dirty="0"/>
              <a:t>Унифицированный процесс компании </a:t>
            </a:r>
            <a:r>
              <a:rPr lang="ru-RU" sz="2000" dirty="0" err="1"/>
              <a:t>Rational</a:t>
            </a:r>
            <a:r>
              <a:rPr lang="ru-RU" sz="2000" dirty="0"/>
              <a:t> (</a:t>
            </a:r>
            <a:r>
              <a:rPr lang="ru-RU" sz="2000" dirty="0" err="1"/>
              <a:t>Rational</a:t>
            </a:r>
            <a:r>
              <a:rPr lang="ru-RU" sz="2000" dirty="0"/>
              <a:t> </a:t>
            </a:r>
            <a:r>
              <a:rPr lang="ru-RU" sz="2000" dirty="0" err="1"/>
              <a:t>Unified</a:t>
            </a:r>
            <a:r>
              <a:rPr lang="ru-RU" sz="2000" dirty="0"/>
              <a:t> </a:t>
            </a:r>
            <a:r>
              <a:rPr lang="ru-RU" sz="2000" dirty="0" err="1"/>
              <a:t>Pro</a:t>
            </a:r>
            <a:endParaRPr lang="ru-RU" sz="2000" dirty="0"/>
          </a:p>
          <a:p>
            <a:r>
              <a:rPr lang="ru-RU" sz="2000" dirty="0" err="1"/>
              <a:t>cess</a:t>
            </a:r>
            <a:r>
              <a:rPr lang="ru-RU" sz="2000" dirty="0"/>
              <a:t>, RUP) – это коммерческая версия UP от IBM, которая поглотила</a:t>
            </a:r>
          </a:p>
          <a:p>
            <a:r>
              <a:rPr lang="en-US" sz="2000" dirty="0"/>
              <a:t>Rational Corporation </a:t>
            </a:r>
            <a:r>
              <a:rPr lang="ru-RU" sz="2000" dirty="0"/>
              <a:t>в 2003 году.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Водопад – Унифицированный процесс (</a:t>
            </a:r>
            <a:r>
              <a:rPr lang="en-US" dirty="0"/>
              <a:t>UP</a:t>
            </a:r>
            <a:r>
              <a:rPr lang="ru-RU" dirty="0"/>
              <a:t>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31790"/>
            <a:ext cx="66865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2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Унифицированный процесс (</a:t>
            </a:r>
            <a:r>
              <a:rPr lang="en-US" dirty="0"/>
              <a:t>UP/RUP</a:t>
            </a:r>
            <a:r>
              <a:rPr lang="ru-RU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27534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Фазы жизненного цикла и рабочие потоки проекта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9582"/>
            <a:ext cx="6109679" cy="400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Диаграмма </a:t>
            </a:r>
            <a:r>
              <a:rPr lang="ru-RU" sz="2400" dirty="0" err="1"/>
              <a:t>Ганта</a:t>
            </a:r>
            <a:r>
              <a:rPr lang="ru-RU" sz="2400" dirty="0"/>
              <a:t> является одним из методов планирования проектов. </a:t>
            </a:r>
            <a:endParaRPr lang="en-US" sz="2400" dirty="0"/>
          </a:p>
          <a:p>
            <a:r>
              <a:rPr lang="ru-RU" sz="2400" dirty="0"/>
              <a:t>Задачи проекта по водопадной методологии органично отображаются этой диаграммой.</a:t>
            </a:r>
          </a:p>
          <a:p>
            <a:r>
              <a:rPr lang="ru-RU" sz="2400" dirty="0"/>
              <a:t>Используется для иллюстрации плана, графика работ по какому-либо проекту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Диаграммы </a:t>
            </a:r>
            <a:r>
              <a:rPr lang="ru-RU" dirty="0" err="1"/>
              <a:t>Ганта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6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 в </a:t>
            </a:r>
            <a:r>
              <a:rPr lang="en-US" dirty="0"/>
              <a:t>MS Project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9541"/>
            <a:ext cx="5416079" cy="438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6923</TotalTime>
  <Words>1305</Words>
  <Application>Microsoft Office PowerPoint</Application>
  <PresentationFormat>Экран (16:9)</PresentationFormat>
  <Paragraphs>237</Paragraphs>
  <Slides>52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1_Специальное оформление</vt:lpstr>
      <vt:lpstr>Лекция №20 Процесс разработки, методологии и инструменты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Михиенко Юрий Александрович</cp:lastModifiedBy>
  <cp:revision>163</cp:revision>
  <dcterms:created xsi:type="dcterms:W3CDTF">2014-01-14T11:27:58Z</dcterms:created>
  <dcterms:modified xsi:type="dcterms:W3CDTF">2016-09-14T10:49:59Z</dcterms:modified>
</cp:coreProperties>
</file>