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4" name="image1.png" descr="D:\Папка Алечки Витальевны\Шаблоны для презентаций\фон\обложка пятнышки.png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976063" y="1850160"/>
            <a:ext cx="5036098" cy="110172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none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16" name="image2.png" descr="D:\Папка Алечки Витальевны\Шаблоны для презентаций\лого..jpg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Shape 25"/>
          <p:cNvSpPr/>
          <p:nvPr>
            <p:ph type="body" sz="quarter" idx="13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1pPr>
            <a:lvl2pPr marL="0" indent="45720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2pPr>
            <a:lvl3pPr marL="0" indent="91440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3pPr>
            <a:lvl4pPr marL="0" indent="137160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4pPr>
            <a:lvl5pPr marL="0" indent="182880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8422818" y="4769961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</a:pP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50927" y="1122065"/>
            <a:ext cx="8641473" cy="35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4" name="image3.png" descr="D:\Папка Алечки Витальевны\Шаблоны для презентаций\Лого от Тима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457200" y="147141"/>
            <a:ext cx="8229600" cy="97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Текст заголовка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824426" y="481015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80975" marR="0" indent="-1809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1pPr>
      <a:lvl2pPr marL="180975" marR="0" indent="2762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2pPr>
      <a:lvl3pPr marL="180975" marR="0" indent="7334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3pPr>
      <a:lvl4pPr marL="180975" marR="0" indent="11906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4pPr>
      <a:lvl5pPr marL="180975" marR="0" indent="16478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5pPr>
      <a:lvl6pPr marL="24460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6pPr>
      <a:lvl7pPr marL="29032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7pPr>
      <a:lvl8pPr marL="33604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8pPr>
      <a:lvl9pPr marL="38176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spring.io/spring/docs/4.3.x/spring-framework-reference/html/jdbc.html" TargetMode="External"/><Relationship Id="rId3" Type="http://schemas.openxmlformats.org/officeDocument/2006/relationships/hyperlink" Target="http://www.baeldung.com/spring-jdbc-jdbctemplate" TargetMode="External"/><Relationship Id="rId4" Type="http://schemas.openxmlformats.org/officeDocument/2006/relationships/hyperlink" Target="http://docs.spring.io/spring/docs/4.3.x/spring-framework-reference/html/transaction.html" TargetMode="Externa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.jpe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JDBC and </a:t>
            </a:r>
          </a:p>
          <a:p>
            <a:pPr/>
            <a:r>
              <a:t>Spring Transactions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Хакер быстро найдет преимущества :)</a:t>
            </a:r>
          </a:p>
        </p:txBody>
      </p:sp>
      <p:pic>
        <p:nvPicPr>
          <p:cNvPr id="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071" y="800652"/>
            <a:ext cx="5153858" cy="4177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Основное правило SQL запросов</a:t>
            </a:r>
          </a:p>
        </p:txBody>
      </p:sp>
      <p:sp>
        <p:nvSpPr>
          <p:cNvPr id="79" name="Shape 79"/>
          <p:cNvSpPr/>
          <p:nvPr/>
        </p:nvSpPr>
        <p:spPr>
          <a:xfrm>
            <a:off x="231255" y="830580"/>
            <a:ext cx="8640881" cy="77724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0"/>
              </a:spcBef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Всегда используй параметризованные запросы или экранируй ненадежные данные </a:t>
            </a:r>
          </a:p>
        </p:txBody>
      </p:sp>
      <p:pic>
        <p:nvPicPr>
          <p:cNvPr id="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972161"/>
            <a:ext cx="8640881" cy="2659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Именованные параметры</a:t>
            </a:r>
          </a:p>
        </p:txBody>
      </p:sp>
      <p:sp>
        <p:nvSpPr>
          <p:cNvPr id="83" name="Shape 83"/>
          <p:cNvSpPr/>
          <p:nvPr/>
        </p:nvSpPr>
        <p:spPr>
          <a:xfrm>
            <a:off x="243955" y="894080"/>
            <a:ext cx="86560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Spring JDBC позволяет указывать именованные параметры в самом запросе.</a:t>
            </a:r>
          </a:p>
          <a:p>
            <a:pPr/>
            <a:r>
              <a:t>Для этого используется NamedParameterJdbcTemplate.</a:t>
            </a:r>
          </a:p>
        </p:txBody>
      </p:sp>
      <p:pic>
        <p:nvPicPr>
          <p:cNvPr id="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10" y="2111861"/>
            <a:ext cx="8656090" cy="1891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pPr/>
            <a:r>
              <a:t>SqlParameterSource</a:t>
            </a:r>
          </a:p>
        </p:txBody>
      </p:sp>
      <p:sp>
        <p:nvSpPr>
          <p:cNvPr id="87" name="Shape 87"/>
          <p:cNvSpPr/>
          <p:nvPr/>
        </p:nvSpPr>
        <p:spPr>
          <a:xfrm>
            <a:off x="256655" y="817880"/>
            <a:ext cx="86306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Источником именованных параметров может быть Map, свойства объекта</a:t>
            </a:r>
          </a:p>
        </p:txBody>
      </p:sp>
      <p:pic>
        <p:nvPicPr>
          <p:cNvPr id="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63" y="1438761"/>
            <a:ext cx="7035674" cy="3146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Пакетное обновление</a:t>
            </a:r>
          </a:p>
        </p:txBody>
      </p:sp>
      <p:pic>
        <p:nvPicPr>
          <p:cNvPr id="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960" y="813230"/>
            <a:ext cx="8794640" cy="3846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241472" y="80044"/>
            <a:ext cx="7397080" cy="544767"/>
          </a:xfrm>
          <a:prstGeom prst="rect">
            <a:avLst/>
          </a:prstGeom>
        </p:spPr>
        <p:txBody>
          <a:bodyPr/>
          <a:lstStyle/>
          <a:p>
            <a:pPr/>
            <a:r>
              <a:t>параметризованное Пакетное обновление</a:t>
            </a:r>
          </a:p>
        </p:txBody>
      </p:sp>
      <p:pic>
        <p:nvPicPr>
          <p:cNvPr id="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59" y="838623"/>
            <a:ext cx="8640882" cy="17153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" name="Group 97"/>
          <p:cNvGrpSpPr/>
          <p:nvPr/>
        </p:nvGrpSpPr>
        <p:grpSpPr>
          <a:xfrm>
            <a:off x="1358900" y="2654359"/>
            <a:ext cx="7506891" cy="2238376"/>
            <a:chOff x="0" y="-275828"/>
            <a:chExt cx="7506890" cy="2238375"/>
          </a:xfrm>
        </p:grpSpPr>
        <p:sp>
          <p:nvSpPr>
            <p:cNvPr id="95" name="Shape 95"/>
            <p:cNvSpPr/>
            <p:nvPr/>
          </p:nvSpPr>
          <p:spPr>
            <a:xfrm>
              <a:off x="0" y="-275829"/>
              <a:ext cx="7506891" cy="22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89" y="0"/>
                  </a:moveTo>
                  <a:lnTo>
                    <a:pt x="11824" y="2662"/>
                  </a:lnTo>
                  <a:lnTo>
                    <a:pt x="282" y="2662"/>
                  </a:lnTo>
                  <a:cubicBezTo>
                    <a:pt x="126" y="2662"/>
                    <a:pt x="0" y="3085"/>
                    <a:pt x="0" y="3608"/>
                  </a:cubicBezTo>
                  <a:lnTo>
                    <a:pt x="0" y="20650"/>
                  </a:lnTo>
                  <a:cubicBezTo>
                    <a:pt x="0" y="21173"/>
                    <a:pt x="126" y="21600"/>
                    <a:pt x="282" y="21600"/>
                  </a:cubicBezTo>
                  <a:lnTo>
                    <a:pt x="21317" y="21600"/>
                  </a:lnTo>
                  <a:cubicBezTo>
                    <a:pt x="21473" y="21600"/>
                    <a:pt x="21600" y="21173"/>
                    <a:pt x="21600" y="20650"/>
                  </a:cubicBezTo>
                  <a:lnTo>
                    <a:pt x="21600" y="3608"/>
                  </a:lnTo>
                  <a:cubicBezTo>
                    <a:pt x="21600" y="3085"/>
                    <a:pt x="21473" y="2662"/>
                    <a:pt x="21317" y="2662"/>
                  </a:cubicBezTo>
                  <a:lnTo>
                    <a:pt x="12954" y="2662"/>
                  </a:lnTo>
                  <a:lnTo>
                    <a:pt x="1238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</a:pPr>
            </a:p>
          </p:txBody>
        </p:sp>
        <p:pic>
          <p:nvPicPr>
            <p:cNvPr id="96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3685" y="395604"/>
              <a:ext cx="6736415" cy="1171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получение типизированных данных</a:t>
            </a:r>
          </a:p>
        </p:txBody>
      </p:sp>
      <p:sp>
        <p:nvSpPr>
          <p:cNvPr id="100" name="Shape 100"/>
          <p:cNvSpPr/>
          <p:nvPr/>
        </p:nvSpPr>
        <p:spPr>
          <a:xfrm>
            <a:off x="251559" y="792480"/>
            <a:ext cx="864088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Строки таблиц вида </a:t>
            </a:r>
            <a:r>
              <a:rPr i="1"/>
              <a:t>Map&lt;ColumnName, ColumnValue&gt;</a:t>
            </a:r>
            <a:r>
              <a:t> можно конвертировать в типизированные объекты с помощью </a:t>
            </a:r>
            <a:r>
              <a:rPr i="1"/>
              <a:t>RowMapper</a:t>
            </a:r>
            <a:r>
              <a:t>-ов</a:t>
            </a:r>
          </a:p>
        </p:txBody>
      </p:sp>
      <p:pic>
        <p:nvPicPr>
          <p:cNvPr id="1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656" y="2267863"/>
            <a:ext cx="7716688" cy="1498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приведения к типу</a:t>
            </a:r>
          </a:p>
        </p:txBody>
      </p:sp>
      <p:pic>
        <p:nvPicPr>
          <p:cNvPr id="1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00" y="878708"/>
            <a:ext cx="8959901" cy="3815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body" sz="quarter" idx="1"/>
          </p:nvPr>
        </p:nvSpPr>
        <p:spPr>
          <a:xfrm>
            <a:off x="241472" y="80044"/>
            <a:ext cx="7638466" cy="544767"/>
          </a:xfrm>
          <a:prstGeom prst="rect">
            <a:avLst/>
          </a:prstGeom>
        </p:spPr>
        <p:txBody>
          <a:bodyPr/>
          <a:lstStyle/>
          <a:p>
            <a:pPr/>
            <a:r>
              <a:t>Работа с большими данными: BLOB &amp; CLOB</a:t>
            </a:r>
          </a:p>
        </p:txBody>
      </p:sp>
      <p:sp>
        <p:nvSpPr>
          <p:cNvPr id="107" name="Shape 107"/>
          <p:cNvSpPr/>
          <p:nvPr/>
        </p:nvSpPr>
        <p:spPr>
          <a:xfrm>
            <a:off x="235200" y="805796"/>
            <a:ext cx="8673600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Добавим таблицу с фотографиями пользователей, которые будем хранить в колонке типа BLOB (Binary long object)</a:t>
            </a:r>
          </a:p>
          <a:p>
            <a:pPr/>
            <a:r>
              <a:t>В Spring JDBC управлением LOB структурами занимаются реализации интерфейса  LobHandler. </a:t>
            </a:r>
          </a:p>
        </p:txBody>
      </p:sp>
      <p:pic>
        <p:nvPicPr>
          <p:cNvPr id="1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651525"/>
            <a:ext cx="6400800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Вставка BLOB поля</a:t>
            </a:r>
          </a:p>
        </p:txBody>
      </p:sp>
      <p:sp>
        <p:nvSpPr>
          <p:cNvPr id="111" name="Shape 111"/>
          <p:cNvSpPr/>
          <p:nvPr/>
        </p:nvSpPr>
        <p:spPr>
          <a:xfrm>
            <a:off x="246298" y="699928"/>
            <a:ext cx="86514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Тогда поле BLOB можно вставить с помощью вспомогательного класса реализующего PreparedStatementCallback интерфейс:</a:t>
            </a:r>
          </a:p>
        </p:txBody>
      </p:sp>
      <p:pic>
        <p:nvPicPr>
          <p:cNvPr id="11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330" y="1724288"/>
            <a:ext cx="8611340" cy="2390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sz="quarter" idx="1"/>
          </p:nvPr>
        </p:nvSpPr>
        <p:spPr>
          <a:xfrm>
            <a:off x="241472" y="80045"/>
            <a:ext cx="6552728" cy="323165"/>
          </a:xfrm>
          <a:prstGeom prst="rect">
            <a:avLst/>
          </a:prstGeom>
        </p:spPr>
        <p:txBody>
          <a:bodyPr/>
          <a:lstStyle/>
          <a:p>
            <a:pPr/>
            <a:r>
              <a:t>Узнаем</a:t>
            </a:r>
          </a:p>
        </p:txBody>
      </p:sp>
      <p:sp>
        <p:nvSpPr>
          <p:cNvPr id="46" name="Shape 46"/>
          <p:cNvSpPr/>
          <p:nvPr/>
        </p:nvSpPr>
        <p:spPr>
          <a:xfrm>
            <a:off x="241472" y="940841"/>
            <a:ext cx="8795024" cy="291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8" marL="342900" indent="-342900">
              <a:lnSpc>
                <a:spcPct val="300000"/>
              </a:lnSpc>
              <a:buClr>
                <a:srgbClr val="4F6228"/>
              </a:buClr>
              <a:buSzPct val="100000"/>
              <a:buFont typeface="Courier New"/>
              <a:buChar char="o"/>
              <a:defRPr sz="2200"/>
            </a:pPr>
            <a:r>
              <a:t>Как настроить спринг для получения данных из БД</a:t>
            </a:r>
          </a:p>
          <a:p>
            <a:pPr lvl="8" marL="342900" indent="-342900">
              <a:lnSpc>
                <a:spcPct val="300000"/>
              </a:lnSpc>
              <a:buClr>
                <a:srgbClr val="4F6228"/>
              </a:buClr>
              <a:buSzPct val="100000"/>
              <a:buFont typeface="Courier New"/>
              <a:buChar char="o"/>
              <a:defRPr sz="2200"/>
            </a:pPr>
            <a:r>
              <a:t>Как получать и обновлять данные с помощью </a:t>
            </a:r>
            <a:r>
              <a:t>Spring JDBC</a:t>
            </a:r>
          </a:p>
          <a:p>
            <a:pPr lvl="8" marL="342900" indent="-342900">
              <a:lnSpc>
                <a:spcPct val="300000"/>
              </a:lnSpc>
              <a:buClr>
                <a:srgbClr val="4F6228"/>
              </a:buClr>
              <a:buSzPct val="100000"/>
              <a:buFont typeface="Courier New"/>
              <a:buChar char="o"/>
              <a:defRPr sz="2200"/>
            </a:pPr>
            <a:r>
              <a:t>Какие</a:t>
            </a:r>
            <a:r>
              <a:t> преимущества приносит использование </a:t>
            </a:r>
            <a:r>
              <a:t>Spring-Jdbc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Загрузка полей типа LOB</a:t>
            </a:r>
          </a:p>
        </p:txBody>
      </p:sp>
      <p:sp>
        <p:nvSpPr>
          <p:cNvPr id="115" name="Shape 115"/>
          <p:cNvSpPr/>
          <p:nvPr/>
        </p:nvSpPr>
        <p:spPr>
          <a:xfrm>
            <a:off x="268492" y="794699"/>
            <a:ext cx="860701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Загрузка BLOB и CLOB происходит стандартным для JdbcTemplate способом, а для конвертации используется все тот же LobHandler</a:t>
            </a:r>
          </a:p>
        </p:txBody>
      </p:sp>
      <p:pic>
        <p:nvPicPr>
          <p:cNvPr id="1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67" y="1803438"/>
            <a:ext cx="8351612" cy="2133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исключения в JDBC Template</a:t>
            </a:r>
          </a:p>
        </p:txBody>
      </p:sp>
      <p:sp>
        <p:nvSpPr>
          <p:cNvPr id="119" name="Shape 119"/>
          <p:cNvSpPr/>
          <p:nvPr/>
        </p:nvSpPr>
        <p:spPr>
          <a:xfrm>
            <a:off x="209855" y="879777"/>
            <a:ext cx="8687248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В разных базах данных могут возникать свои исключительные ситуации, которые на языке JDBC проявляются в виде SQLException. Для более точного разделения этих ситуаций SpringJdbc вводит собственную систему исключений.</a:t>
            </a:r>
          </a:p>
          <a:p>
            <a:pPr/>
            <a:r>
              <a:t>Чтобы встроиться в модель исключений Spring надо зарегистрировать реализацию интерфейса SQLExceptionTranslator</a:t>
            </a:r>
          </a:p>
        </p:txBody>
      </p:sp>
      <p:pic>
        <p:nvPicPr>
          <p:cNvPr id="1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38" y="3047034"/>
            <a:ext cx="8640882" cy="135762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369890" y="4656485"/>
            <a:ext cx="846077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5FCA1C"/>
                </a:solidFill>
              </a:defRPr>
            </a:lvl1pPr>
          </a:lstStyle>
          <a:p>
            <a:pPr/>
            <a:r>
              <a:t>SQLErrorCodeSQLExceptionTranslator входит в SPRING и используется по умолчанию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sz="quarter" idx="1"/>
          </p:nvPr>
        </p:nvSpPr>
        <p:spPr>
          <a:xfrm>
            <a:off x="241472" y="80044"/>
            <a:ext cx="7543880" cy="544767"/>
          </a:xfrm>
          <a:prstGeom prst="rect">
            <a:avLst/>
          </a:prstGeom>
        </p:spPr>
        <p:txBody>
          <a:bodyPr/>
          <a:lstStyle/>
          <a:p>
            <a:pPr/>
            <a:r>
              <a:t>Пример регистрации SQLExceptionTranslator</a:t>
            </a:r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203" y="3661392"/>
            <a:ext cx="8501281" cy="839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31" y="1041017"/>
            <a:ext cx="8762672" cy="213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sz="quarter" idx="1"/>
          </p:nvPr>
        </p:nvSpPr>
        <p:spPr>
          <a:xfrm>
            <a:off x="241472" y="80044"/>
            <a:ext cx="6418089" cy="544767"/>
          </a:xfrm>
          <a:prstGeom prst="rect">
            <a:avLst/>
          </a:prstGeom>
        </p:spPr>
        <p:txBody>
          <a:bodyPr/>
          <a:lstStyle/>
          <a:p>
            <a:pPr/>
            <a:r>
              <a:t>универсальный набор Исключений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55" y="636428"/>
            <a:ext cx="6830009" cy="4520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JDBC операции</a:t>
            </a:r>
          </a:p>
        </p:txBody>
      </p:sp>
      <p:sp>
        <p:nvSpPr>
          <p:cNvPr id="131" name="Shape 131"/>
          <p:cNvSpPr/>
          <p:nvPr/>
        </p:nvSpPr>
        <p:spPr>
          <a:xfrm>
            <a:off x="3348373" y="2341880"/>
            <a:ext cx="244725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Это еще не все?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JDBC insert</a:t>
            </a:r>
          </a:p>
        </p:txBody>
      </p:sp>
      <p:pic>
        <p:nvPicPr>
          <p:cNvPr id="1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19" y="893799"/>
            <a:ext cx="8835981" cy="3713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Такие же Simple…</a:t>
            </a:r>
          </a:p>
        </p:txBody>
      </p:sp>
      <p:sp>
        <p:nvSpPr>
          <p:cNvPr id="137" name="Shape 137"/>
          <p:cNvSpPr/>
          <p:nvPr/>
        </p:nvSpPr>
        <p:spPr>
          <a:xfrm>
            <a:off x="246298" y="905670"/>
            <a:ext cx="8133269" cy="244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Рассмотреть самостоятельно возможности и способы применения классов</a:t>
            </a:r>
          </a:p>
          <a:p>
            <a:pPr lvl="1"/>
            <a:r>
              <a:t>SimpleJdbcCall</a:t>
            </a:r>
          </a:p>
          <a:p>
            <a:pPr lvl="1"/>
            <a:r>
              <a:t>MappingSqlQuery</a:t>
            </a:r>
          </a:p>
          <a:p>
            <a:pPr lvl="1"/>
            <a:r>
              <a:t>SqlUpdate</a:t>
            </a:r>
          </a:p>
          <a:p>
            <a:pPr lvl="1"/>
            <a:r>
              <a:t>StoredProcedure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 как же транзакции?</a:t>
            </a:r>
          </a:p>
        </p:txBody>
      </p:sp>
      <p:sp>
        <p:nvSpPr>
          <p:cNvPr id="140" name="Shape 140"/>
          <p:cNvSpPr/>
          <p:nvPr/>
        </p:nvSpPr>
        <p:spPr>
          <a:xfrm>
            <a:off x="257395" y="699928"/>
            <a:ext cx="86292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Допустим у нас есть таблица счетов</a:t>
            </a:r>
          </a:p>
        </p:txBody>
      </p:sp>
      <p:sp>
        <p:nvSpPr>
          <p:cNvPr id="141" name="Shape 141"/>
          <p:cNvSpPr/>
          <p:nvPr/>
        </p:nvSpPr>
        <p:spPr>
          <a:xfrm>
            <a:off x="257395" y="2825466"/>
            <a:ext cx="86292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Теперь мы пытаемся выполнить бизнес операцию по переводу средств с одного счета на другой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292" y="1133187"/>
            <a:ext cx="4705155" cy="1572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432" y="3569938"/>
            <a:ext cx="6066986" cy="1378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Управление транзакциями в Spring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235200" y="699928"/>
            <a:ext cx="8640882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Spring поддерживает следующие модели управления транзакциями</a:t>
            </a:r>
          </a:p>
          <a:p>
            <a:pPr marL="180473" indent="-180473">
              <a:spcBef>
                <a:spcPts val="3200"/>
              </a:spcBef>
              <a:buSzPct val="100000"/>
              <a:buChar char="•"/>
            </a:pPr>
            <a:r>
              <a:t>Программное управление транзакией</a:t>
            </a:r>
          </a:p>
          <a:p>
            <a:pPr marL="180473" indent="-180473">
              <a:spcBef>
                <a:spcPts val="3200"/>
              </a:spcBef>
              <a:buSzPct val="100000"/>
              <a:buChar char="•"/>
            </a:pPr>
            <a:r>
              <a:t>Декларативное управление транзакцией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169" y="2512323"/>
            <a:ext cx="5402878" cy="244462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Настройка менеджера транзакций</a:t>
            </a:r>
          </a:p>
        </p:txBody>
      </p:sp>
      <p:sp>
        <p:nvSpPr>
          <p:cNvPr id="150" name="Shape 150"/>
          <p:cNvSpPr/>
          <p:nvPr/>
        </p:nvSpPr>
        <p:spPr>
          <a:xfrm>
            <a:off x="246298" y="699928"/>
            <a:ext cx="8651404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Spring скрывает особенности работы с сервисом транзакций (JTS) через абстракцию PlatformTransactionManager. </a:t>
            </a:r>
          </a:p>
          <a:p>
            <a:pPr/>
            <a:r>
              <a:t>В зависимости от задач менеджер может быть настроен для работы</a:t>
            </a:r>
          </a:p>
          <a:p>
            <a:pPr marL="180473" indent="-180473">
              <a:buSzPct val="100000"/>
              <a:buChar char="•"/>
            </a:pPr>
            <a:r>
              <a:t>через JDBC connection (Local transactions)</a:t>
            </a:r>
          </a:p>
          <a:p>
            <a:pPr marL="180473" indent="-180473">
              <a:buSzPct val="100000"/>
              <a:buChar char="•"/>
            </a:pPr>
            <a:r>
              <a:t>через JTA (Global transaction)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"/>
          </p:nvPr>
        </p:nvSpPr>
        <p:spPr>
          <a:xfrm>
            <a:off x="241472" y="80045"/>
            <a:ext cx="6552728" cy="323165"/>
          </a:xfrm>
          <a:prstGeom prst="rect">
            <a:avLst/>
          </a:prstGeom>
        </p:spPr>
        <p:txBody>
          <a:bodyPr/>
          <a:lstStyle/>
          <a:p>
            <a:pPr/>
            <a:r>
              <a:t>Подключение </a:t>
            </a:r>
            <a:r>
              <a:t>Spring-jdbc</a:t>
            </a:r>
            <a:r>
              <a:t> в проект</a:t>
            </a:r>
          </a:p>
        </p:txBody>
      </p:sp>
      <p:sp>
        <p:nvSpPr>
          <p:cNvPr id="49" name="Shape 49"/>
          <p:cNvSpPr/>
          <p:nvPr/>
        </p:nvSpPr>
        <p:spPr>
          <a:xfrm>
            <a:off x="558799" y="1320800"/>
            <a:ext cx="5568775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Добавить в зависимости модуль для работы с JDBC</a:t>
            </a:r>
          </a:p>
        </p:txBody>
      </p:sp>
      <p:sp>
        <p:nvSpPr>
          <p:cNvPr id="50" name="Shape 50"/>
          <p:cNvSpPr/>
          <p:nvPr/>
        </p:nvSpPr>
        <p:spPr>
          <a:xfrm>
            <a:off x="558800" y="1995685"/>
            <a:ext cx="626566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&lt;</a:t>
            </a:r>
            <a:r>
              <a:rPr b="1">
                <a:solidFill>
                  <a:srgbClr val="000080"/>
                </a:solidFill>
              </a:rPr>
              <a:t>dependency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00080"/>
                </a:solidFill>
              </a:rPr>
              <a:t>groupId</a:t>
            </a:r>
            <a:r>
              <a:t>&gt;org.springframework&lt;/</a:t>
            </a:r>
            <a:r>
              <a:rPr b="1">
                <a:solidFill>
                  <a:srgbClr val="000080"/>
                </a:solidFill>
              </a:rPr>
              <a:t>groupId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00080"/>
                </a:solidFill>
              </a:rPr>
              <a:t>artifactId</a:t>
            </a:r>
            <a:r>
              <a:t>&gt;spring-jdbc&lt;/</a:t>
            </a:r>
            <a:r>
              <a:rPr b="1">
                <a:solidFill>
                  <a:srgbClr val="000080"/>
                </a:solidFill>
              </a:rPr>
              <a:t>artifactId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00080"/>
                </a:solidFill>
              </a:rPr>
              <a:t>version</a:t>
            </a:r>
            <a:r>
              <a:t>&gt;4.3.2.RELEASE&lt;/</a:t>
            </a:r>
            <a:r>
              <a:rPr b="1">
                <a:solidFill>
                  <a:srgbClr val="000080"/>
                </a:solidFill>
              </a:rPr>
              <a:t>version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00080"/>
                </a:solidFill>
              </a:rPr>
              <a:t>dependency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sz="quarter" idx="1"/>
          </p:nvPr>
        </p:nvSpPr>
        <p:spPr>
          <a:xfrm>
            <a:off x="241472" y="80044"/>
            <a:ext cx="7481979" cy="544767"/>
          </a:xfrm>
          <a:prstGeom prst="rect">
            <a:avLst/>
          </a:prstGeom>
        </p:spPr>
        <p:txBody>
          <a:bodyPr/>
          <a:lstStyle/>
          <a:p>
            <a:pPr/>
            <a:r>
              <a:t>Пример объявления менеджера транзакций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70" y="802090"/>
            <a:ext cx="7577184" cy="89143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246298" y="1870805"/>
            <a:ext cx="58757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PlatformTransactionManager имеет простой интерфейс</a:t>
            </a:r>
          </a:p>
        </p:txBody>
      </p:sp>
      <p:pic>
        <p:nvPicPr>
          <p:cNvPr id="1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734" y="2598606"/>
            <a:ext cx="7046532" cy="1959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Установка атрибутов транзакции</a:t>
            </a:r>
          </a:p>
        </p:txBody>
      </p:sp>
      <p:sp>
        <p:nvSpPr>
          <p:cNvPr id="158" name="Shape 158"/>
          <p:cNvSpPr/>
          <p:nvPr/>
        </p:nvSpPr>
        <p:spPr>
          <a:xfrm>
            <a:off x="246298" y="699928"/>
            <a:ext cx="88552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При запросе менеджера объекта транзакции можно указать следующие свойства желаемой транзакции через объект TransactionDefinition</a:t>
            </a:r>
          </a:p>
        </p:txBody>
      </p:sp>
      <p:graphicFrame>
        <p:nvGraphicFramePr>
          <p:cNvPr id="159" name="Table 159"/>
          <p:cNvGraphicFramePr/>
          <p:nvPr/>
        </p:nvGraphicFramePr>
        <p:xfrm>
          <a:off x="300854" y="1687682"/>
          <a:ext cx="8653581" cy="2874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75420"/>
                <a:gridCol w="6565459"/>
              </a:tblGrid>
              <a:tr h="57235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Свойство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Описание</a:t>
                      </a:r>
                    </a:p>
                  </a:txBody>
                  <a:tcPr marL="0" marR="0" marT="0" marB="0" anchor="t" anchorCtr="0" horzOverflow="overflow"/>
                </a:tc>
              </a:tr>
              <a:tr h="5723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Isolation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уровень изоляции транзакции — см JDBC IsolationLevels</a:t>
                      </a:r>
                    </a:p>
                  </a:txBody>
                  <a:tcPr marL="0" marR="0" marT="0" marB="0" anchor="t" anchorCtr="0" horzOverflow="overflow"/>
                </a:tc>
              </a:tr>
              <a:tr h="5723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Propagation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поведение при нескольких открытых уже транзакциях</a:t>
                      </a:r>
                    </a:p>
                  </a:txBody>
                  <a:tcPr marL="0" marR="0" marT="0" marB="0" anchor="t" anchorCtr="0" horzOverflow="overflow"/>
                </a:tc>
              </a:tr>
              <a:tr h="5723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Timeout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время транзакции после которого будет откат</a:t>
                      </a:r>
                    </a:p>
                  </a:txBody>
                  <a:tcPr marL="0" marR="0" marT="0" marB="0" anchor="t" anchorCtr="0" horzOverflow="overflow"/>
                </a:tc>
              </a:tr>
              <a:tr h="57235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Read-only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транзакция используется только для чтения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Propagation</a:t>
            </a:r>
          </a:p>
        </p:txBody>
      </p:sp>
      <p:graphicFrame>
        <p:nvGraphicFramePr>
          <p:cNvPr id="162" name="Table 162"/>
          <p:cNvGraphicFramePr/>
          <p:nvPr/>
        </p:nvGraphicFramePr>
        <p:xfrm>
          <a:off x="300854" y="888691"/>
          <a:ext cx="8653581" cy="3810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400644"/>
                <a:gridCol w="6240236"/>
              </a:tblGrid>
              <a:tr h="7594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Propagation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Описание</a:t>
                      </a:r>
                    </a:p>
                  </a:txBody>
                  <a:tcPr marL="0" marR="0" marT="0" marB="0" anchor="t" anchorCtr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REQUIRED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транзакция требуется, если она еще не связана с потоком то необходимо создать</a:t>
                      </a:r>
                    </a:p>
                  </a:txBody>
                  <a:tcPr marL="0" marR="0" marT="0" marB="0" anchor="t" anchorCtr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REQUIRES_NEW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требуется новая вложенная транзакция - текущая, если есть, должна приостановиться на время выполнения новой) </a:t>
                      </a:r>
                    </a:p>
                  </a:txBody>
                  <a:tcPr marL="0" marR="0" marT="0" marB="0" anchor="t" anchorCtr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MANDATORY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ожидается что транзакция уже открыта - если нет, то должна выброситься ошибка</a:t>
                      </a:r>
                    </a:p>
                  </a:txBody>
                  <a:tcPr marL="0" marR="0" marT="0" marB="0" anchor="t" anchorCtr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etc…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использования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3" y="1335118"/>
            <a:ext cx="8721909" cy="2076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Статус текущей транзакции</a:t>
            </a:r>
          </a:p>
        </p:txBody>
      </p:sp>
      <p:sp>
        <p:nvSpPr>
          <p:cNvPr id="168" name="Shape 168"/>
          <p:cNvSpPr/>
          <p:nvPr/>
        </p:nvSpPr>
        <p:spPr>
          <a:xfrm>
            <a:off x="235200" y="699928"/>
            <a:ext cx="8673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Иногда бывает полезно узнать статус выполнения транзакции</a:t>
            </a:r>
          </a:p>
        </p:txBody>
      </p:sp>
      <p:pic>
        <p:nvPicPr>
          <p:cNvPr id="1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924" y="1326972"/>
            <a:ext cx="6046152" cy="3583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sz="quarter" idx="1"/>
          </p:nvPr>
        </p:nvSpPr>
        <p:spPr>
          <a:xfrm>
            <a:off x="241472" y="80044"/>
            <a:ext cx="7369318" cy="544767"/>
          </a:xfrm>
          <a:prstGeom prst="rect">
            <a:avLst/>
          </a:prstGeom>
        </p:spPr>
        <p:txBody>
          <a:bodyPr/>
          <a:lstStyle/>
          <a:p>
            <a:pPr/>
            <a:r>
              <a:t>простой способ управления транзакцией</a:t>
            </a:r>
          </a:p>
        </p:txBody>
      </p:sp>
      <p:sp>
        <p:nvSpPr>
          <p:cNvPr id="172" name="Shape 172"/>
          <p:cNvSpPr/>
          <p:nvPr/>
        </p:nvSpPr>
        <p:spPr>
          <a:xfrm>
            <a:off x="268492" y="783602"/>
            <a:ext cx="8607016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Использование PlatformTransactionManager вынуждает вручную выхывать методы связанные с началом и завершением транзакции (getTransaction, commit, rollback). Это может привести к ошибкам программиста!</a:t>
            </a:r>
          </a:p>
          <a:p>
            <a:pPr/>
            <a:r>
              <a:t>Поэтому в арсенале Spring есть шаблонный метод работы с транзакциями — класс TransactionTemplate.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492" y="2781875"/>
            <a:ext cx="8607016" cy="1355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 Transaction-template</a:t>
            </a: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59" y="1795659"/>
            <a:ext cx="8640882" cy="1552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sz="quarter" idx="1"/>
          </p:nvPr>
        </p:nvSpPr>
        <p:spPr>
          <a:xfrm>
            <a:off x="241472" y="80044"/>
            <a:ext cx="7688533" cy="544767"/>
          </a:xfrm>
          <a:prstGeom prst="rect">
            <a:avLst/>
          </a:prstGeom>
        </p:spPr>
        <p:txBody>
          <a:bodyPr/>
          <a:lstStyle/>
          <a:p>
            <a:pPr/>
            <a:r>
              <a:t>Декларативное управление транзакцией</a:t>
            </a:r>
          </a:p>
        </p:txBody>
      </p:sp>
      <p:sp>
        <p:nvSpPr>
          <p:cNvPr id="179" name="Shape 179"/>
          <p:cNvSpPr/>
          <p:nvPr/>
        </p:nvSpPr>
        <p:spPr>
          <a:xfrm>
            <a:off x="201909" y="699928"/>
            <a:ext cx="8740182" cy="404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Для небольших проектов ручное управление транзакциями вполне подходит, однако в проектах, где число бизнес операций выше 10-15 код становится трудно управляемым — в случае изменений правил работы с транзакциями потребуется во всех местах править.</a:t>
            </a:r>
          </a:p>
          <a:p>
            <a:pPr/>
            <a:r>
              <a:t>Поэтому в проектах с большим числом операций с БД чаще используется декларативный подход.</a:t>
            </a:r>
          </a:p>
          <a:p>
            <a:pPr/>
            <a:r>
              <a:t>Декларативность осуществляется с помощью Spring-AOP</a:t>
            </a:r>
          </a:p>
          <a:p>
            <a:pPr marL="510673" indent="-180473">
              <a:buSzPct val="100000"/>
              <a:buChar char="•"/>
            </a:pPr>
            <a:r>
              <a:t>транзакционные методы </a:t>
            </a:r>
            <a:r>
              <a:rPr b="1"/>
              <a:t>декларируются</a:t>
            </a:r>
            <a:r>
              <a:t> аннотациями или pointcut </a:t>
            </a:r>
          </a:p>
          <a:p>
            <a:pPr marL="510673" indent="-180473">
              <a:buSzPct val="100000"/>
              <a:buChar char="•"/>
            </a:pPr>
            <a:r>
              <a:t>Spring создает TransactionProxy, который перед вызовом метода регистрирует начало транзакции а по завершении метода коммитит или откатывает транзакцию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Transactional proxy in action</a:t>
            </a: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196" y="699928"/>
            <a:ext cx="7097608" cy="4342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sz="quarter" idx="1"/>
          </p:nvPr>
        </p:nvSpPr>
        <p:spPr>
          <a:xfrm>
            <a:off x="241472" y="80044"/>
            <a:ext cx="7655458" cy="544767"/>
          </a:xfrm>
          <a:prstGeom prst="rect">
            <a:avLst/>
          </a:prstGeom>
        </p:spPr>
        <p:txBody>
          <a:bodyPr/>
          <a:lstStyle/>
          <a:p>
            <a:pPr/>
            <a:r>
              <a:t>Настройка декларативной модели транзакций</a:t>
            </a: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59" y="990177"/>
            <a:ext cx="8640882" cy="3385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"/>
          </p:nvPr>
        </p:nvSpPr>
        <p:spPr>
          <a:xfrm>
            <a:off x="241472" y="80045"/>
            <a:ext cx="6552728" cy="323165"/>
          </a:xfrm>
          <a:prstGeom prst="rect">
            <a:avLst/>
          </a:prstGeom>
        </p:spPr>
        <p:txBody>
          <a:bodyPr/>
          <a:lstStyle/>
          <a:p>
            <a:pPr/>
            <a:r>
              <a:t>Основные классы </a:t>
            </a:r>
            <a:r>
              <a:t>Spring-jdbc</a:t>
            </a:r>
          </a:p>
        </p:txBody>
      </p:sp>
      <p:sp>
        <p:nvSpPr>
          <p:cNvPr id="53" name="Shape 53"/>
          <p:cNvSpPr/>
          <p:nvPr/>
        </p:nvSpPr>
        <p:spPr>
          <a:xfrm>
            <a:off x="558971" y="801528"/>
            <a:ext cx="4169667" cy="3869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JdbcTemplate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NamedParameterJdbcTemplate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RowMapper&lt;T&gt;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SqlParameterSource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SzPct val="100000"/>
              <a:buFont typeface="Arial"/>
              <a:buChar char="•"/>
            </a:pPr>
            <a:r>
              <a:t>SimpleJdbcXXX classes</a:t>
            </a:r>
          </a:p>
          <a:p>
            <a:pPr lvl="1" marL="742950" indent="-285750">
              <a:lnSpc>
                <a:spcPct val="150000"/>
              </a:lnSpc>
              <a:spcBef>
                <a:spcPts val="800"/>
              </a:spcBef>
              <a:buSzPct val="100000"/>
              <a:buFont typeface="Courier New"/>
              <a:buChar char="o"/>
            </a:pPr>
            <a:r>
              <a:t>SimpleJdbcInsert</a:t>
            </a:r>
          </a:p>
          <a:p>
            <a:pPr lvl="1" marL="742950" indent="-285750">
              <a:lnSpc>
                <a:spcPct val="150000"/>
              </a:lnSpc>
              <a:spcBef>
                <a:spcPts val="800"/>
              </a:spcBef>
              <a:buSzPct val="100000"/>
              <a:buFont typeface="Courier New"/>
              <a:buChar char="o"/>
            </a:pPr>
            <a:r>
              <a:t>SimpleJdbcCall</a:t>
            </a:r>
          </a:p>
          <a:p>
            <a:pPr marL="180473" indent="-180473">
              <a:lnSpc>
                <a:spcPct val="150000"/>
              </a:lnSpc>
              <a:spcBef>
                <a:spcPts val="800"/>
              </a:spcBef>
              <a:buSzPct val="100000"/>
              <a:buChar char="•"/>
            </a:pPr>
            <a:r>
              <a:t>DataAccessException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sz="quarter" idx="1"/>
          </p:nvPr>
        </p:nvSpPr>
        <p:spPr>
          <a:xfrm>
            <a:off x="241472" y="80044"/>
            <a:ext cx="7519519" cy="544767"/>
          </a:xfrm>
          <a:prstGeom prst="rect">
            <a:avLst/>
          </a:prstGeom>
        </p:spPr>
        <p:txBody>
          <a:bodyPr/>
          <a:lstStyle/>
          <a:p>
            <a:pPr/>
            <a:r>
              <a:t>Пример декларации транзакционного метода</a:t>
            </a:r>
          </a:p>
        </p:txBody>
      </p:sp>
      <p:pic>
        <p:nvPicPr>
          <p:cNvPr id="1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999" y="818281"/>
            <a:ext cx="7872002" cy="3913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@Transactional</a:t>
            </a:r>
          </a:p>
        </p:txBody>
      </p:sp>
      <p:graphicFrame>
        <p:nvGraphicFramePr>
          <p:cNvPr id="191" name="Table 191"/>
          <p:cNvGraphicFramePr/>
          <p:nvPr/>
        </p:nvGraphicFramePr>
        <p:xfrm>
          <a:off x="267563" y="699928"/>
          <a:ext cx="8710722" cy="43711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85964"/>
                <a:gridCol w="2673314"/>
                <a:gridCol w="4638742"/>
              </a:tblGrid>
              <a:tr h="544803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Свойство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Описание</a:t>
                      </a:r>
                    </a:p>
                  </a:txBody>
                  <a:tcPr marL="0" marR="0" marT="0" marB="0" anchor="ctr" anchorCtr="0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 value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`transactionManager`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имя менеджера транзакции</a:t>
                      </a:r>
                    </a:p>
                  </a:txBody>
                  <a:tcPr marL="0" marR="0" marT="0" marB="0" anchor="ctr" anchorCtr="0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propogation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PROPAGATION_REQUIRED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Применяемая стратегия наложения или создания транзакции</a:t>
                      </a:r>
                    </a:p>
                  </a:txBody>
                  <a:tcPr marL="0" marR="0" marT="0" marB="0" anchor="ctr" anchorCtr="0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isolation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/>
                        <a:t>ISOLATION_DEFAULT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Уровень изоляции</a:t>
                      </a:r>
                    </a:p>
                  </a:txBody>
                  <a:tcPr marL="0" marR="0" marT="0" marB="0" anchor="ctr" anchorCtr="0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readlOnly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false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только для чтения</a:t>
                      </a:r>
                    </a:p>
                  </a:txBody>
                  <a:tcPr marL="0" marR="0" marT="0" marB="0" anchor="ctr" anchorCtr="0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timeout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TIMEOUT_DEFAULT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таймоут транзакции после которого — откат</a:t>
                      </a:r>
                    </a:p>
                  </a:txBody>
                  <a:tcPr marL="0" marR="0" marT="0" marB="0" anchor="ctr" anchorCtr="0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rollbackFor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[RuntimeException]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Список исключений, которые приводят к откату транзакции</a:t>
                      </a:r>
                    </a:p>
                  </a:txBody>
                  <a:tcPr marL="0" marR="0" marT="0" marB="0" anchor="ctr" anchorCtr="0" horzOverflow="overflow"/>
                </a:tc>
              </a:tr>
              <a:tr h="54480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noRollbackFor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[]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Список исключений, которые не должны приводить к откату транзакции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Свойства @Transactional деклараций</a:t>
            </a:r>
          </a:p>
        </p:txBody>
      </p:sp>
      <p:sp>
        <p:nvSpPr>
          <p:cNvPr id="194" name="Shape 194"/>
          <p:cNvSpPr/>
          <p:nvPr/>
        </p:nvSpPr>
        <p:spPr>
          <a:xfrm>
            <a:off x="224103" y="805796"/>
            <a:ext cx="8640882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Так как для осуществления декларативной транзакции используется SpringAOP, то необходимо, чтобы @Transactional методы были </a:t>
            </a:r>
            <a:r>
              <a:rPr b="1" i="1"/>
              <a:t>public</a:t>
            </a:r>
            <a:r>
              <a:t>.</a:t>
            </a:r>
          </a:p>
          <a:p>
            <a:pPr/>
            <a:r>
              <a:t>Аннотировать можно весь класс - тогда все публичные методы будут транзакционными. При этом аннотации на методах перекрывают определения на классе — более специфичная область применения.</a:t>
            </a:r>
          </a:p>
          <a:p>
            <a:pPr/>
            <a:r>
              <a:t>Транзакционными будут те вызовы методов, которые вызваны на АОП-прокси, вызов метода на </a:t>
            </a:r>
            <a:r>
              <a:rPr b="1" i="1"/>
              <a:t>this</a:t>
            </a:r>
            <a:r>
              <a:t> уже проходит мимо прокси и в декларативной модели участвовать уже не может</a:t>
            </a:r>
          </a:p>
          <a:p>
            <a:pPr/>
            <a:r>
              <a:t>@EnableTransactionManagement объявляет только о необходимости искать @Transactional методы только в бинах, объявленных в текущем Spring контексте.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body" sz="quarter" idx="1"/>
          </p:nvPr>
        </p:nvSpPr>
        <p:spPr>
          <a:xfrm>
            <a:off x="241472" y="80045"/>
            <a:ext cx="7498880" cy="323165"/>
          </a:xfrm>
          <a:prstGeom prst="rect">
            <a:avLst/>
          </a:prstGeom>
        </p:spPr>
        <p:txBody>
          <a:bodyPr/>
          <a:lstStyle/>
          <a:p>
            <a:pPr/>
            <a:r>
              <a:t>Материалы</a:t>
            </a:r>
          </a:p>
        </p:txBody>
      </p:sp>
      <p:sp>
        <p:nvSpPr>
          <p:cNvPr id="197" name="Shape 197"/>
          <p:cNvSpPr/>
          <p:nvPr/>
        </p:nvSpPr>
        <p:spPr>
          <a:xfrm>
            <a:off x="372131" y="851857"/>
            <a:ext cx="8399738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lnSpc>
                <a:spcPct val="150000"/>
              </a:lnSpc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http://docs.spring.io/spring/docs/4.3.x/spring-framework-reference/html/jdbc.html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http://www.baeldung.com/spring-jdbc-jdbctemplate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http://docs.spring.io/spring/docs/4.3.x/spring-framework-reference/html/transaction.html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Домашнее задание</a:t>
            </a:r>
          </a:p>
        </p:txBody>
      </p:sp>
      <p:sp>
        <p:nvSpPr>
          <p:cNvPr id="200" name="Shape 200"/>
          <p:cNvSpPr/>
          <p:nvPr/>
        </p:nvSpPr>
        <p:spPr>
          <a:xfrm>
            <a:off x="256655" y="843280"/>
            <a:ext cx="8630690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Разработать консольное приложение для хранения рецептов. </a:t>
            </a:r>
          </a:p>
          <a:p>
            <a:pPr/>
            <a:r>
              <a:t>Функциональность:</a:t>
            </a:r>
          </a:p>
          <a:p>
            <a:pPr marL="180473" indent="-180473">
              <a:buSzPct val="100000"/>
              <a:buChar char="•"/>
            </a:pPr>
            <a:r>
              <a:t>Поиск рецепта по имени или части имени блюда</a:t>
            </a:r>
          </a:p>
          <a:p>
            <a:pPr marL="180473" indent="-180473">
              <a:buSzPct val="100000"/>
              <a:buChar char="•"/>
            </a:pPr>
            <a:r>
              <a:t>Добавление рецепта - рецепт состоит из множества ингредиентов и их количественного состава</a:t>
            </a:r>
          </a:p>
          <a:p>
            <a:pPr marL="180473" indent="-180473">
              <a:buSzPct val="100000"/>
              <a:buChar char="•"/>
            </a:pPr>
            <a:r>
              <a:t>Удаление блюда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cap="none"/>
              <a:t>JdbcTemplate</a:t>
            </a:r>
            <a:r>
              <a:t> in Action</a:t>
            </a:r>
          </a:p>
        </p:txBody>
      </p:sp>
      <p:sp>
        <p:nvSpPr>
          <p:cNvPr id="56" name="Shape 56"/>
          <p:cNvSpPr/>
          <p:nvPr/>
        </p:nvSpPr>
        <p:spPr>
          <a:xfrm>
            <a:off x="243955" y="855980"/>
            <a:ext cx="8656090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Настроить DataSource для доступа к БД</a:t>
            </a:r>
          </a:p>
          <a:p>
            <a:pPr marL="240631" indent="-240631">
              <a:buSzPct val="100000"/>
              <a:buAutoNum type="arabicPeriod" startAt="1"/>
            </a:pPr>
            <a:r>
              <a:t>Создать объект JdbcTemplate передав ему настроенный DataSource</a:t>
            </a:r>
          </a:p>
          <a:p>
            <a:pPr marL="240631" indent="-240631">
              <a:buSzPct val="100000"/>
              <a:buAutoNum type="arabicPeriod" startAt="1"/>
            </a:pPr>
            <a:r>
              <a:t>Использовать JdbcTemplate для доступа к данным</a:t>
            </a:r>
          </a:p>
          <a:p>
            <a:pPr lvl="1" marL="561473" indent="-180473">
              <a:buSzPct val="100000"/>
              <a:buChar char="•"/>
            </a:pPr>
            <a:r>
              <a:t>Выборка записей</a:t>
            </a:r>
          </a:p>
          <a:p>
            <a:pPr lvl="1" marL="561473" indent="-180473">
              <a:buSzPct val="100000"/>
              <a:buChar char="•"/>
            </a:pPr>
            <a:r>
              <a:t>Вставка строк</a:t>
            </a:r>
          </a:p>
          <a:p>
            <a:pPr lvl="1" marL="561473" indent="-180473">
              <a:buSzPct val="100000"/>
              <a:buChar char="•"/>
            </a:pPr>
            <a:r>
              <a:t>Удаление</a:t>
            </a:r>
          </a:p>
          <a:p>
            <a:pPr lvl="1" marL="561473" indent="-180473">
              <a:buSzPct val="100000"/>
              <a:buChar char="•"/>
            </a:pPr>
            <a:r>
              <a:t>Обновление</a:t>
            </a:r>
          </a:p>
          <a:p>
            <a:pPr lvl="1" marL="561473" indent="-180473">
              <a:buSzPct val="100000"/>
              <a:buChar char="•"/>
            </a:pPr>
            <a:r>
              <a:t>DDL операции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Настраиваем </a:t>
            </a:r>
            <a:r>
              <a:rPr cap="none"/>
              <a:t>DataSource</a:t>
            </a:r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59" y="1118510"/>
            <a:ext cx="8640882" cy="2906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выборки данных с </a:t>
            </a:r>
            <a:r>
              <a:rPr cap="none"/>
              <a:t>JdbcTemplate</a:t>
            </a:r>
          </a:p>
        </p:txBody>
      </p:sp>
      <p:pic>
        <p:nvPicPr>
          <p:cNvPr id="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87" y="820387"/>
            <a:ext cx="8763226" cy="4160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Создадим тестовую схему БД</a:t>
            </a:r>
          </a:p>
        </p:txBody>
      </p:sp>
      <p:pic>
        <p:nvPicPr>
          <p:cNvPr id="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870" y="995233"/>
            <a:ext cx="8208260" cy="2625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параметризованные запросы</a:t>
            </a:r>
          </a:p>
        </p:txBody>
      </p:sp>
      <p:sp>
        <p:nvSpPr>
          <p:cNvPr id="68" name="Shape 68"/>
          <p:cNvSpPr/>
          <p:nvPr/>
        </p:nvSpPr>
        <p:spPr>
          <a:xfrm>
            <a:off x="218555" y="817880"/>
            <a:ext cx="864088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Так же как и в JDBC можно использовать параметры запроса с помощью «?» </a:t>
            </a:r>
          </a:p>
        </p:txBody>
      </p:sp>
      <p:pic>
        <p:nvPicPr>
          <p:cNvPr id="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19" y="1376097"/>
            <a:ext cx="8640881" cy="127563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218158" y="2851805"/>
            <a:ext cx="84996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1B0BF7"/>
                </a:solidFill>
              </a:defRPr>
            </a:lvl1pPr>
          </a:lstStyle>
          <a:p>
            <a:pPr/>
            <a:r>
              <a:t>Есть ли преимущество параметризованного запроса над конструированным?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11036" y="3352215"/>
            <a:ext cx="8855919" cy="1239803"/>
            <a:chOff x="0" y="0"/>
            <a:chExt cx="8855918" cy="1239801"/>
          </a:xfrm>
        </p:grpSpPr>
        <p:pic>
          <p:nvPicPr>
            <p:cNvPr id="72" name="pasted-image-filtered.jpeg"/>
            <p:cNvPicPr>
              <a:picLocks noChangeAspect="1"/>
            </p:cNvPicPr>
            <p:nvPr/>
          </p:nvPicPr>
          <p:blipFill>
            <a:blip r:embed="rId3">
              <a:alphaModFix amt="81610"/>
              <a:extLst/>
            </a:blip>
            <a:stretch>
              <a:fillRect/>
            </a:stretch>
          </p:blipFill>
          <p:spPr>
            <a:xfrm>
              <a:off x="50800" y="50800"/>
              <a:ext cx="8754319" cy="113820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1" name=""/>
            <p:cNvPicPr>
              <a:picLocks noChangeAspect="0"/>
            </p:cNvPicPr>
            <p:nvPr/>
          </p:nvPicPr>
          <p:blipFill>
            <a:blip r:embed="rId4">
              <a:alphaModFix amt="81610"/>
              <a:extLst/>
            </a:blip>
            <a:stretch>
              <a:fillRect/>
            </a:stretch>
          </p:blipFill>
          <p:spPr>
            <a:xfrm>
              <a:off x="0" y="0"/>
              <a:ext cx="8855919" cy="123980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