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0"/>
  </p:notesMasterIdLst>
  <p:handoutMasterIdLst>
    <p:handoutMasterId r:id="rId21"/>
  </p:handoutMasterIdLst>
  <p:sldIdLst>
    <p:sldId id="265" r:id="rId2"/>
    <p:sldId id="267" r:id="rId3"/>
    <p:sldId id="319" r:id="rId4"/>
    <p:sldId id="324" r:id="rId5"/>
    <p:sldId id="320" r:id="rId6"/>
    <p:sldId id="321" r:id="rId7"/>
    <p:sldId id="322" r:id="rId8"/>
    <p:sldId id="340" r:id="rId9"/>
    <p:sldId id="323" r:id="rId10"/>
    <p:sldId id="333" r:id="rId11"/>
    <p:sldId id="334" r:id="rId12"/>
    <p:sldId id="332" r:id="rId13"/>
    <p:sldId id="335" r:id="rId14"/>
    <p:sldId id="336" r:id="rId15"/>
    <p:sldId id="337" r:id="rId16"/>
    <p:sldId id="330" r:id="rId17"/>
    <p:sldId id="331" r:id="rId18"/>
    <p:sldId id="343" r:id="rId19"/>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703C"/>
    <a:srgbClr val="008000"/>
    <a:srgbClr val="61A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8" autoAdjust="0"/>
    <p:restoredTop sz="74086" autoAdjust="0"/>
  </p:normalViewPr>
  <p:slideViewPr>
    <p:cSldViewPr>
      <p:cViewPr>
        <p:scale>
          <a:sx n="75" d="100"/>
          <a:sy n="75" d="100"/>
        </p:scale>
        <p:origin x="-1248" y="-126"/>
      </p:cViewPr>
      <p:guideLst>
        <p:guide orient="horz" pos="1620"/>
        <p:guide pos="5556"/>
      </p:guideLst>
    </p:cSldViewPr>
  </p:slideViewPr>
  <p:outlineViewPr>
    <p:cViewPr>
      <p:scale>
        <a:sx n="33" d="100"/>
        <a:sy n="33" d="100"/>
      </p:scale>
      <p:origin x="0" y="5604"/>
    </p:cViewPr>
  </p:outlineViewPr>
  <p:notesTextViewPr>
    <p:cViewPr>
      <p:scale>
        <a:sx n="100" d="100"/>
        <a:sy n="100" d="100"/>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17.10.2016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17.10.2016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u.wikipedia.org/wiki/%D0%A1%D0%BF%D0%B8%D1%81%D0%BE%D0%BA_%D0%BA%D0%BE%D0%B4%D0%BE%D0%B2_%D1%81%D0%BE%D1%81%D1%82%D0%BE%D1%8F%D0%BD%D0%B8%D1%8F_HTTP#202"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ru.wikipedia.org/wiki/%D0%9C%D0%B5%D1%82%D0%B0%D0%B4%D0%B0%D0%BD%D0%BD%D1%8B%D0%B5"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u.wikipedia.org/wiki/%D0%9A%D0%BE%D0%B4_%D1%81%D0%BE%D1%81%D1%82%D0%BE%D1%8F%D0%BD%D0%B8%D1%8F_301_%D0%BF%D1%80%D0%BE%D1%82%D0%BE%D0%BA%D0%BE%D0%BB%D0%B0_HTTP"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u.wikipedia.org/wiki/%D0%A1%D0%BF%D0%B8%D1%81%D0%BE%D0%BA_%D0%BA%D0%BE%D0%B4%D0%BE%D0%B2_%D1%81%D0%BE%D1%81%D1%82%D0%BE%D1%8F%D0%BD%D0%B8%D1%8F_HTTP#cite_note-2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ru.wikipedia.org/wiki/%D0%A1%D0%BF%D0%B8%D1%81%D0%BE%D0%BA_%D0%BA%D0%BE%D0%B4%D0%BE%D0%B2_%D1%81%D0%BE%D1%81%D1%82%D0%BE%D1%8F%D0%BD%D0%B8%D1%8F_HTTP#405"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D0%91%D0%B0%D0%B7%D0%B0_%D0%B4%D0%B0%D0%BD%D0%BD%D1%8B%D1%8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ru.wikipedia.org/wiki/%D0%A2%D1%80%D0%B0%D0%BD%D0%B7%D0%B0%D0%BA%D1%86%D0%B8%D1%8F_(%D0%B8%D0%BD%D1%84%D0%BE%D1%80%D0%BC%D0%B0%D1%82%D0%B8%D0%BA%D0%B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a:t>
            </a:fld>
            <a:endParaRPr lang="ru-RU"/>
          </a:p>
        </p:txBody>
      </p:sp>
    </p:spTree>
    <p:extLst>
      <p:ext uri="{BB962C8B-B14F-4D97-AF65-F5344CB8AC3E}">
        <p14:creationId xmlns:p14="http://schemas.microsoft.com/office/powerpoint/2010/main" val="154373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200 OK — успешный запрос. Если клиентом были запрошены какие-либо данные, то они находятся в заголовке и/или теле сообщения. Появился в HTTP/1.0.</a:t>
            </a:r>
          </a:p>
          <a:p>
            <a:r>
              <a:rPr lang="ru-RU" sz="1200" b="0" i="0" kern="1200" dirty="0" smtClean="0">
                <a:solidFill>
                  <a:schemeClr val="tx1"/>
                </a:solidFill>
                <a:effectLst/>
                <a:latin typeface="+mn-lt"/>
                <a:ea typeface="+mn-ea"/>
                <a:cs typeface="+mn-cs"/>
              </a:rPr>
              <a:t>201 </a:t>
            </a:r>
            <a:r>
              <a:rPr lang="ru-RU" sz="1200" b="0" i="0" kern="1200" dirty="0" err="1" smtClean="0">
                <a:solidFill>
                  <a:schemeClr val="tx1"/>
                </a:solidFill>
                <a:effectLst/>
                <a:latin typeface="+mn-lt"/>
                <a:ea typeface="+mn-ea"/>
                <a:cs typeface="+mn-cs"/>
              </a:rPr>
              <a:t>Created</a:t>
            </a:r>
            <a:r>
              <a:rPr lang="ru-RU" sz="1200" b="0" i="0" kern="1200" dirty="0" smtClean="0">
                <a:solidFill>
                  <a:schemeClr val="tx1"/>
                </a:solidFill>
                <a:effectLst/>
                <a:latin typeface="+mn-lt"/>
                <a:ea typeface="+mn-ea"/>
                <a:cs typeface="+mn-cs"/>
              </a:rPr>
              <a:t> — в результате успешного выполнения запроса был создан новый ресурс. Сервер может указать адреса (их может быть несколько) созданного ресурса в теле ответа, при этом предпочтительный адрес указывается в заголовке </a:t>
            </a:r>
            <a:r>
              <a:rPr lang="ru-RU" sz="1200" b="0" i="0" kern="1200" dirty="0" err="1" smtClean="0">
                <a:solidFill>
                  <a:schemeClr val="tx1"/>
                </a:solidFill>
                <a:effectLst/>
                <a:latin typeface="+mn-lt"/>
                <a:ea typeface="+mn-ea"/>
                <a:cs typeface="+mn-cs"/>
              </a:rPr>
              <a:t>Location</a:t>
            </a:r>
            <a:r>
              <a:rPr lang="ru-RU" sz="1200" b="0" i="0" kern="1200" dirty="0" smtClean="0">
                <a:solidFill>
                  <a:schemeClr val="tx1"/>
                </a:solidFill>
                <a:effectLst/>
                <a:latin typeface="+mn-lt"/>
                <a:ea typeface="+mn-ea"/>
                <a:cs typeface="+mn-cs"/>
              </a:rPr>
              <a:t>. Серверу рекомендуется указывать в теле ответа характеристики созданного ресурса и его адреса, формат тела ответа определяется заголовком </a:t>
            </a:r>
            <a:r>
              <a:rPr lang="ru-RU" sz="1200" b="0" i="0" kern="1200" dirty="0" err="1" smtClean="0">
                <a:solidFill>
                  <a:schemeClr val="tx1"/>
                </a:solidFill>
                <a:effectLst/>
                <a:latin typeface="+mn-lt"/>
                <a:ea typeface="+mn-ea"/>
                <a:cs typeface="+mn-cs"/>
              </a:rPr>
              <a:t>Content-Type</a:t>
            </a:r>
            <a:r>
              <a:rPr lang="ru-RU" sz="1200" b="0" i="0" kern="1200" dirty="0" smtClean="0">
                <a:solidFill>
                  <a:schemeClr val="tx1"/>
                </a:solidFill>
                <a:effectLst/>
                <a:latin typeface="+mn-lt"/>
                <a:ea typeface="+mn-ea"/>
                <a:cs typeface="+mn-cs"/>
              </a:rPr>
              <a:t>. При обработке запроса, новый ресурс должен быть создан до отправки ответа клиенту, иначе следует использовать ответ с кодом </a:t>
            </a:r>
            <a:r>
              <a:rPr lang="ru-RU" sz="1200" b="0" i="0" u="none" strike="noStrike" kern="1200" dirty="0" smtClean="0">
                <a:solidFill>
                  <a:schemeClr val="tx1"/>
                </a:solidFill>
                <a:effectLst/>
                <a:latin typeface="+mn-lt"/>
                <a:ea typeface="+mn-ea"/>
                <a:cs typeface="+mn-cs"/>
                <a:hlinkClick r:id="rId3"/>
              </a:rPr>
              <a:t>202</a:t>
            </a:r>
            <a:r>
              <a:rPr lang="ru-RU" sz="1200" b="0" i="0" kern="1200" dirty="0" smtClean="0">
                <a:solidFill>
                  <a:schemeClr val="tx1"/>
                </a:solidFill>
                <a:effectLst/>
                <a:latin typeface="+mn-lt"/>
                <a:ea typeface="+mn-ea"/>
                <a:cs typeface="+mn-cs"/>
              </a:rPr>
              <a:t>. Появился в HTTP/1.0.</a:t>
            </a:r>
          </a:p>
          <a:p>
            <a:r>
              <a:rPr lang="ru-RU" sz="1200" b="0" i="0" kern="1200" dirty="0" smtClean="0">
                <a:solidFill>
                  <a:schemeClr val="tx1"/>
                </a:solidFill>
                <a:effectLst/>
                <a:latin typeface="+mn-lt"/>
                <a:ea typeface="+mn-ea"/>
                <a:cs typeface="+mn-cs"/>
              </a:rPr>
              <a:t>202 </a:t>
            </a:r>
            <a:r>
              <a:rPr lang="ru-RU" sz="1200" b="0" i="0" kern="1200" dirty="0" err="1" smtClean="0">
                <a:solidFill>
                  <a:schemeClr val="tx1"/>
                </a:solidFill>
                <a:effectLst/>
                <a:latin typeface="+mn-lt"/>
                <a:ea typeface="+mn-ea"/>
                <a:cs typeface="+mn-cs"/>
              </a:rPr>
              <a:t>Accepted</a:t>
            </a:r>
            <a:r>
              <a:rPr lang="ru-RU" sz="1200" b="0" i="0" kern="1200" dirty="0" smtClean="0">
                <a:solidFill>
                  <a:schemeClr val="tx1"/>
                </a:solidFill>
                <a:effectLst/>
                <a:latin typeface="+mn-lt"/>
                <a:ea typeface="+mn-ea"/>
                <a:cs typeface="+mn-cs"/>
              </a:rPr>
              <a:t> — запрос был принят на обработку, но она не завершена. Клиенту не обязательно дожидаться окончательной передачи сообщения, так как может быть начат очень долгий процесс.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204 </a:t>
            </a:r>
            <a:r>
              <a:rPr lang="ru-RU" sz="1200" b="0" i="0" kern="1200" dirty="0" err="1" smtClean="0">
                <a:solidFill>
                  <a:schemeClr val="tx1"/>
                </a:solidFill>
                <a:effectLst/>
                <a:latin typeface="+mn-lt"/>
                <a:ea typeface="+mn-ea"/>
                <a:cs typeface="+mn-cs"/>
              </a:rPr>
              <a:t>No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Content</a:t>
            </a:r>
            <a:r>
              <a:rPr lang="ru-RU" sz="1200" b="0" i="0" kern="1200" dirty="0" smtClean="0">
                <a:solidFill>
                  <a:schemeClr val="tx1"/>
                </a:solidFill>
                <a:effectLst/>
                <a:latin typeface="+mn-lt"/>
                <a:ea typeface="+mn-ea"/>
                <a:cs typeface="+mn-cs"/>
              </a:rPr>
              <a:t> — сервер успешно обработал запрос, но в ответе были переданы только заголовки без тела сообщения. Клиент не должен обновлять содержимое документа, но может применить к нему полученные </a:t>
            </a:r>
            <a:r>
              <a:rPr lang="ru-RU" sz="1200" b="0" i="0" u="none" strike="noStrike" kern="1200" dirty="0" smtClean="0">
                <a:solidFill>
                  <a:schemeClr val="tx1"/>
                </a:solidFill>
                <a:effectLst/>
                <a:latin typeface="+mn-lt"/>
                <a:ea typeface="+mn-ea"/>
                <a:cs typeface="+mn-cs"/>
                <a:hlinkClick r:id="rId4" tooltip="Метаданные"/>
              </a:rPr>
              <a:t>метаданные</a:t>
            </a:r>
            <a:r>
              <a:rPr lang="ru-RU" sz="1200" b="0" i="0" kern="1200" dirty="0" smtClean="0">
                <a:solidFill>
                  <a:schemeClr val="tx1"/>
                </a:solidFill>
                <a:effectLst/>
                <a:latin typeface="+mn-lt"/>
                <a:ea typeface="+mn-ea"/>
                <a:cs typeface="+mn-cs"/>
              </a:rPr>
              <a:t>.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both PUT and DELETE, you should send either 200 (OK) or 204 (No Content)</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12</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tooltip="Код состояния 301 протокола HTTP"/>
              </a:rPr>
              <a:t>301 </a:t>
            </a:r>
            <a:r>
              <a:rPr lang="ru-RU" sz="1200" b="0" i="0" u="none" strike="noStrike" kern="1200" dirty="0" err="1" smtClean="0">
                <a:solidFill>
                  <a:schemeClr val="tx1"/>
                </a:solidFill>
                <a:effectLst/>
                <a:latin typeface="+mn-lt"/>
                <a:ea typeface="+mn-ea"/>
                <a:cs typeface="+mn-cs"/>
                <a:hlinkClick r:id="rId3" tooltip="Код состояния 301 протокола HTTP"/>
              </a:rPr>
              <a:t>Moved</a:t>
            </a:r>
            <a:r>
              <a:rPr lang="ru-RU" sz="1200" b="0" i="0" u="none" strike="noStrike" kern="1200" dirty="0" smtClean="0">
                <a:solidFill>
                  <a:schemeClr val="tx1"/>
                </a:solidFill>
                <a:effectLst/>
                <a:latin typeface="+mn-lt"/>
                <a:ea typeface="+mn-ea"/>
                <a:cs typeface="+mn-cs"/>
                <a:hlinkClick r:id="rId3" tooltip="Код состояния 301 протокола HTTP"/>
              </a:rPr>
              <a:t> </a:t>
            </a:r>
            <a:r>
              <a:rPr lang="ru-RU" sz="1200" b="0" i="0" u="none" strike="noStrike" kern="1200" dirty="0" err="1" smtClean="0">
                <a:solidFill>
                  <a:schemeClr val="tx1"/>
                </a:solidFill>
                <a:effectLst/>
                <a:latin typeface="+mn-lt"/>
                <a:ea typeface="+mn-ea"/>
                <a:cs typeface="+mn-cs"/>
                <a:hlinkClick r:id="rId3" tooltip="Код состояния 301 протокола HTTP"/>
              </a:rPr>
              <a:t>Permanently</a:t>
            </a:r>
            <a:r>
              <a:rPr lang="ru-RU" sz="1200" b="0" i="0" kern="1200" dirty="0" smtClean="0">
                <a:solidFill>
                  <a:schemeClr val="tx1"/>
                </a:solidFill>
                <a:effectLst/>
                <a:latin typeface="+mn-lt"/>
                <a:ea typeface="+mn-ea"/>
                <a:cs typeface="+mn-cs"/>
              </a:rPr>
              <a:t> — запрошенный документ был окончательно перенесен на новый URI, указанный в поле </a:t>
            </a:r>
            <a:r>
              <a:rPr lang="ru-RU" dirty="0" err="1" smtClean="0"/>
              <a:t>Location</a:t>
            </a:r>
            <a:r>
              <a:rPr lang="ru-RU" sz="1200" b="0" i="0" kern="1200" dirty="0" smtClean="0">
                <a:solidFill>
                  <a:schemeClr val="tx1"/>
                </a:solidFill>
                <a:effectLst/>
                <a:latin typeface="+mn-lt"/>
                <a:ea typeface="+mn-ea"/>
                <a:cs typeface="+mn-cs"/>
              </a:rPr>
              <a:t> заголовка.</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13</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14</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500 </a:t>
            </a:r>
            <a:r>
              <a:rPr lang="ru-RU" sz="1200" b="0" i="0" kern="1200" dirty="0" err="1" smtClean="0">
                <a:solidFill>
                  <a:schemeClr val="tx1"/>
                </a:solidFill>
                <a:effectLst/>
                <a:latin typeface="+mn-lt"/>
                <a:ea typeface="+mn-ea"/>
                <a:cs typeface="+mn-cs"/>
              </a:rPr>
              <a:t>Internal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Error</a:t>
            </a:r>
            <a:r>
              <a:rPr lang="ru-RU" sz="1200" b="0" i="0" u="none" strike="noStrike" kern="1200" baseline="30000" dirty="0" smtClean="0">
                <a:solidFill>
                  <a:schemeClr val="tx1"/>
                </a:solidFill>
                <a:effectLst/>
                <a:latin typeface="+mn-lt"/>
                <a:ea typeface="+mn-ea"/>
                <a:cs typeface="+mn-cs"/>
                <a:hlinkClick r:id="rId3"/>
              </a:rPr>
              <a:t>[21]</a:t>
            </a:r>
            <a:r>
              <a:rPr lang="ru-RU" sz="1200" b="0" i="0" kern="1200" dirty="0" smtClean="0">
                <a:solidFill>
                  <a:schemeClr val="tx1"/>
                </a:solidFill>
                <a:effectLst/>
                <a:latin typeface="+mn-lt"/>
                <a:ea typeface="+mn-ea"/>
                <a:cs typeface="+mn-cs"/>
              </a:rPr>
              <a:t> — любая внутренняя ошибка сервера, которая не входит в рамки остальных ошибок класса. Появился в HTTP/1.0.</a:t>
            </a:r>
          </a:p>
          <a:p>
            <a:r>
              <a:rPr lang="ru-RU" sz="1200" b="0" i="0" kern="1200" dirty="0" smtClean="0">
                <a:solidFill>
                  <a:schemeClr val="tx1"/>
                </a:solidFill>
                <a:effectLst/>
                <a:latin typeface="+mn-lt"/>
                <a:ea typeface="+mn-ea"/>
                <a:cs typeface="+mn-cs"/>
              </a:rPr>
              <a:t> 501 </a:t>
            </a:r>
            <a:r>
              <a:rPr lang="ru-RU" sz="1200" b="0" i="0" kern="1200" dirty="0" err="1" smtClean="0">
                <a:solidFill>
                  <a:schemeClr val="tx1"/>
                </a:solidFill>
                <a:effectLst/>
                <a:latin typeface="+mn-lt"/>
                <a:ea typeface="+mn-ea"/>
                <a:cs typeface="+mn-cs"/>
              </a:rPr>
              <a:t>Not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Implemented</a:t>
            </a:r>
            <a:r>
              <a:rPr lang="ru-RU" sz="1200" b="0" i="0" kern="1200" dirty="0" smtClean="0">
                <a:solidFill>
                  <a:schemeClr val="tx1"/>
                </a:solidFill>
                <a:effectLst/>
                <a:latin typeface="+mn-lt"/>
                <a:ea typeface="+mn-ea"/>
                <a:cs typeface="+mn-cs"/>
              </a:rPr>
              <a:t> — сервер не поддерживает возможностей, необходимых для обработки запроса. Типичный ответ для случаев, когда сервер не понимает указанный в запросе метод. Если же метод серверу известен, но он не применим к данному ресурсу, то нужно вернуть ответ </a:t>
            </a:r>
            <a:r>
              <a:rPr lang="ru-RU" sz="1200" b="0" i="0" u="none" strike="noStrike" kern="1200" dirty="0" smtClean="0">
                <a:solidFill>
                  <a:schemeClr val="tx1"/>
                </a:solidFill>
                <a:effectLst/>
                <a:latin typeface="+mn-lt"/>
                <a:ea typeface="+mn-ea"/>
                <a:cs typeface="+mn-cs"/>
                <a:hlinkClick r:id="rId4"/>
              </a:rPr>
              <a:t>405</a:t>
            </a:r>
            <a:r>
              <a:rPr lang="ru-RU" sz="1200" b="0" i="0" kern="1200" dirty="0" smtClean="0">
                <a:solidFill>
                  <a:schemeClr val="tx1"/>
                </a:solidFill>
                <a:effectLst/>
                <a:latin typeface="+mn-lt"/>
                <a:ea typeface="+mn-ea"/>
                <a:cs typeface="+mn-cs"/>
              </a:rPr>
              <a:t>.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503 Service </a:t>
            </a:r>
            <a:r>
              <a:rPr lang="ru-RU" sz="1200" b="0" i="0" kern="1200" dirty="0" err="1" smtClean="0">
                <a:solidFill>
                  <a:schemeClr val="tx1"/>
                </a:solidFill>
                <a:effectLst/>
                <a:latin typeface="+mn-lt"/>
                <a:ea typeface="+mn-ea"/>
                <a:cs typeface="+mn-cs"/>
              </a:rPr>
              <a:t>Unavailable</a:t>
            </a:r>
            <a:r>
              <a:rPr lang="ru-RU" sz="1200" b="0" i="0" kern="1200" dirty="0" smtClean="0">
                <a:solidFill>
                  <a:schemeClr val="tx1"/>
                </a:solidFill>
                <a:effectLst/>
                <a:latin typeface="+mn-lt"/>
                <a:ea typeface="+mn-ea"/>
                <a:cs typeface="+mn-cs"/>
              </a:rPr>
              <a:t> — сервер временно не имеет возможности обрабатывать запросы по техническим причинам (обслуживание, перегрузка и прочее). В поле </a:t>
            </a:r>
            <a:r>
              <a:rPr lang="ru-RU" sz="1200" b="0" i="0" kern="1200" dirty="0" err="1" smtClean="0">
                <a:solidFill>
                  <a:schemeClr val="tx1"/>
                </a:solidFill>
                <a:effectLst/>
                <a:latin typeface="+mn-lt"/>
                <a:ea typeface="+mn-ea"/>
                <a:cs typeface="+mn-cs"/>
              </a:rPr>
              <a:t>Retry-After</a:t>
            </a:r>
            <a:r>
              <a:rPr lang="ru-RU" sz="1200" b="0" i="0" kern="1200" dirty="0" smtClean="0">
                <a:solidFill>
                  <a:schemeClr val="tx1"/>
                </a:solidFill>
                <a:effectLst/>
                <a:latin typeface="+mn-lt"/>
                <a:ea typeface="+mn-ea"/>
                <a:cs typeface="+mn-cs"/>
              </a:rPr>
              <a:t> заголовка сервер может указать время, через которое клиенту рекомендуется повторить запрос. Хотя во время перегрузки очевидным кажется сразу разрывать соединение, эффективней может оказаться установка большого значения поля </a:t>
            </a:r>
            <a:r>
              <a:rPr lang="ru-RU" sz="1200" b="0" i="0" kern="1200" dirty="0" err="1" smtClean="0">
                <a:solidFill>
                  <a:schemeClr val="tx1"/>
                </a:solidFill>
                <a:effectLst/>
                <a:latin typeface="+mn-lt"/>
                <a:ea typeface="+mn-ea"/>
                <a:cs typeface="+mn-cs"/>
              </a:rPr>
              <a:t>Retry-After</a:t>
            </a:r>
            <a:r>
              <a:rPr lang="ru-RU" sz="1200" b="0" i="0" kern="1200" dirty="0" smtClean="0">
                <a:solidFill>
                  <a:schemeClr val="tx1"/>
                </a:solidFill>
                <a:effectLst/>
                <a:latin typeface="+mn-lt"/>
                <a:ea typeface="+mn-ea"/>
                <a:cs typeface="+mn-cs"/>
              </a:rPr>
              <a:t> для уменьшения частоты избыточных запросов. Появился в HTTP/1.0.</a:t>
            </a:r>
          </a:p>
          <a:p>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Пример </a:t>
            </a:r>
            <a:r>
              <a:rPr lang="en-US" dirty="0" err="1" smtClean="0"/>
              <a:t>ru.sberbank.javacourse.springmvc.web.AuthenticationFilter</a:t>
            </a:r>
            <a:r>
              <a:rPr lang="ru-RU" dirty="0" smtClean="0"/>
              <a:t> – проверка на обязательность заполнения заголовка</a:t>
            </a:r>
            <a:r>
              <a:rPr lang="en-US" baseline="0" dirty="0" smtClean="0"/>
              <a:t> user-id </a:t>
            </a:r>
            <a:r>
              <a:rPr lang="ru-RU" baseline="0" dirty="0" smtClean="0"/>
              <a:t>в запросе.</a:t>
            </a:r>
            <a:endParaRPr lang="en-US" baseline="0" dirty="0" smtClean="0"/>
          </a:p>
          <a:p>
            <a:r>
              <a:rPr lang="ru-RU" baseline="0" dirty="0" smtClean="0"/>
              <a:t>Порядок фильтров в цепочке совпадает с порядком следования </a:t>
            </a:r>
            <a:r>
              <a:rPr lang="ru-RU" baseline="0" dirty="0" err="1" smtClean="0"/>
              <a:t>маппингов</a:t>
            </a:r>
            <a:r>
              <a:rPr lang="ru-RU" baseline="0" dirty="0" smtClean="0"/>
              <a:t> на фильтры в </a:t>
            </a:r>
            <a:r>
              <a:rPr lang="en-US" baseline="0" dirty="0" smtClean="0"/>
              <a:t>web.xml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60719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baseline="0" dirty="0" smtClean="0">
                <a:solidFill>
                  <a:schemeClr val="tx1"/>
                </a:solidFill>
                <a:effectLst/>
                <a:latin typeface="+mn-lt"/>
                <a:ea typeface="+mn-ea"/>
                <a:cs typeface="+mn-cs"/>
              </a:rPr>
              <a:t>Контекст сервлета – штука, посредством которой </a:t>
            </a:r>
            <a:r>
              <a:rPr lang="ru-RU" sz="1200" b="0" i="0" kern="1200" baseline="0" dirty="0" err="1" smtClean="0">
                <a:solidFill>
                  <a:schemeClr val="tx1"/>
                </a:solidFill>
                <a:effectLst/>
                <a:latin typeface="+mn-lt"/>
                <a:ea typeface="+mn-ea"/>
                <a:cs typeface="+mn-cs"/>
              </a:rPr>
              <a:t>сервлет</a:t>
            </a:r>
            <a:r>
              <a:rPr lang="ru-RU" sz="1200" b="0" i="0" kern="1200" baseline="0" dirty="0" smtClean="0">
                <a:solidFill>
                  <a:schemeClr val="tx1"/>
                </a:solidFill>
                <a:effectLst/>
                <a:latin typeface="+mn-lt"/>
                <a:ea typeface="+mn-ea"/>
                <a:cs typeface="+mn-cs"/>
              </a:rPr>
              <a:t> может общаться с контейнером </a:t>
            </a:r>
            <a:r>
              <a:rPr lang="ru-RU" sz="1200" b="0" i="0" kern="1200" baseline="0" dirty="0" err="1" smtClean="0">
                <a:solidFill>
                  <a:schemeClr val="tx1"/>
                </a:solidFill>
                <a:effectLst/>
                <a:latin typeface="+mn-lt"/>
                <a:ea typeface="+mn-ea"/>
                <a:cs typeface="+mn-cs"/>
              </a:rPr>
              <a:t>сервлетов</a:t>
            </a:r>
            <a:r>
              <a:rPr lang="ru-RU" sz="1200" b="0" i="0" kern="1200" baseline="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Пишем простой пример: </a:t>
            </a:r>
            <a:r>
              <a:rPr lang="en-US" sz="1200" b="0" i="0" kern="1200" dirty="0" smtClean="0">
                <a:solidFill>
                  <a:schemeClr val="tx1"/>
                </a:solidFill>
                <a:effectLst/>
                <a:latin typeface="+mn-lt"/>
                <a:ea typeface="+mn-ea"/>
                <a:cs typeface="+mn-cs"/>
              </a:rPr>
              <a:t>ru.sberbank.javacourse.springmvc.web.StartupNotificationListener</a:t>
            </a:r>
            <a:r>
              <a:rPr lang="ru-RU" sz="1200" b="0" i="0" kern="1200" dirty="0" smtClean="0">
                <a:solidFill>
                  <a:schemeClr val="tx1"/>
                </a:solidFill>
                <a:effectLst/>
                <a:latin typeface="+mn-lt"/>
                <a:ea typeface="+mn-ea"/>
                <a:cs typeface="+mn-cs"/>
              </a:rPr>
              <a:t>.</a:t>
            </a:r>
          </a:p>
          <a:p>
            <a:endParaRPr lang="ru-RU" sz="1200" b="1" i="0" kern="1200" dirty="0" smtClean="0">
              <a:solidFill>
                <a:schemeClr val="tx1"/>
              </a:solidFill>
              <a:effectLst/>
              <a:latin typeface="+mn-lt"/>
              <a:ea typeface="+mn-ea"/>
              <a:cs typeface="+mn-cs"/>
            </a:endParaRPr>
          </a:p>
          <a:p>
            <a:endParaRPr lang="ru-RU"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Typical Event Listener Scenario</a:t>
            </a:r>
          </a:p>
          <a:p>
            <a:r>
              <a:rPr lang="en-US" sz="1200" b="0" i="0" kern="1200" dirty="0" smtClean="0">
                <a:solidFill>
                  <a:schemeClr val="tx1"/>
                </a:solidFill>
                <a:effectLst/>
                <a:latin typeface="+mn-lt"/>
                <a:ea typeface="+mn-ea"/>
                <a:cs typeface="+mn-cs"/>
              </a:rPr>
              <a:t>Consider a Web application comprising servlets that access a database. A typical use of the event listener mechanism would be to create a servlet context lifecycle event listener to manage the database connection. This listener may function as follows:</a:t>
            </a:r>
          </a:p>
          <a:p>
            <a:r>
              <a:rPr lang="en-US" sz="1200" b="0" i="0" kern="1200" dirty="0" smtClean="0">
                <a:solidFill>
                  <a:schemeClr val="tx1"/>
                </a:solidFill>
                <a:effectLst/>
                <a:latin typeface="+mn-lt"/>
                <a:ea typeface="+mn-ea"/>
                <a:cs typeface="+mn-cs"/>
              </a:rPr>
              <a:t>The listener is notified of application startup.</a:t>
            </a:r>
          </a:p>
          <a:p>
            <a:r>
              <a:rPr lang="en-US" sz="1200" b="0" i="0" kern="1200" dirty="0" smtClean="0">
                <a:solidFill>
                  <a:schemeClr val="tx1"/>
                </a:solidFill>
                <a:effectLst/>
                <a:latin typeface="+mn-lt"/>
                <a:ea typeface="+mn-ea"/>
                <a:cs typeface="+mn-cs"/>
              </a:rPr>
              <a:t>The application logs in to the database and stores the connection object in the servlet context.</a:t>
            </a:r>
          </a:p>
          <a:p>
            <a:r>
              <a:rPr lang="en-US" sz="1200" b="0" i="0" kern="1200" dirty="0" smtClean="0">
                <a:solidFill>
                  <a:schemeClr val="tx1"/>
                </a:solidFill>
                <a:effectLst/>
                <a:latin typeface="+mn-lt"/>
                <a:ea typeface="+mn-ea"/>
                <a:cs typeface="+mn-cs"/>
              </a:rPr>
              <a:t>Servlets use the database connection to perform SQL operations.</a:t>
            </a:r>
          </a:p>
          <a:p>
            <a:r>
              <a:rPr lang="en-US" sz="1200" b="0" i="0" kern="1200" dirty="0" smtClean="0">
                <a:solidFill>
                  <a:schemeClr val="tx1"/>
                </a:solidFill>
                <a:effectLst/>
                <a:latin typeface="+mn-lt"/>
                <a:ea typeface="+mn-ea"/>
                <a:cs typeface="+mn-cs"/>
              </a:rPr>
              <a:t>The listener is notified of imminent application shutdown (shutdown of the Web server or removal of the application from the Web server).</a:t>
            </a:r>
          </a:p>
          <a:p>
            <a:r>
              <a:rPr lang="en-US" sz="1200" b="0" i="0" kern="1200" dirty="0" smtClean="0">
                <a:solidFill>
                  <a:schemeClr val="tx1"/>
                </a:solidFill>
                <a:effectLst/>
                <a:latin typeface="+mn-lt"/>
                <a:ea typeface="+mn-ea"/>
                <a:cs typeface="+mn-cs"/>
              </a:rPr>
              <a:t>Prior to application shutdown, the listener closes the database connection.</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407096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Рассказать, что бывают</a:t>
            </a:r>
            <a:r>
              <a:rPr lang="ru-RU" baseline="0" dirty="0" smtClean="0"/>
              <a:t> </a:t>
            </a:r>
            <a:r>
              <a:rPr lang="en-US" baseline="0" dirty="0" smtClean="0"/>
              <a:t>JEE </a:t>
            </a:r>
            <a:r>
              <a:rPr lang="ru-RU" baseline="0" dirty="0" smtClean="0"/>
              <a:t>сервера приложений – те, что целиком поддерживают </a:t>
            </a:r>
            <a:r>
              <a:rPr lang="en-US" baseline="0" dirty="0" smtClean="0"/>
              <a:t>JEE </a:t>
            </a:r>
            <a:r>
              <a:rPr lang="ru-RU" baseline="0" dirty="0" smtClean="0"/>
              <a:t>спецификацию. Бывают и контейнеры </a:t>
            </a:r>
            <a:r>
              <a:rPr lang="ru-RU" baseline="0" dirty="0" err="1" smtClean="0"/>
              <a:t>сервлетов</a:t>
            </a:r>
            <a:r>
              <a:rPr lang="ru-RU" baseline="0" dirty="0" smtClean="0"/>
              <a:t> – не полностью поддерживают </a:t>
            </a:r>
            <a:r>
              <a:rPr lang="en-US" baseline="0" dirty="0" smtClean="0"/>
              <a:t>JEE </a:t>
            </a:r>
            <a:r>
              <a:rPr lang="ru-RU" baseline="0" dirty="0" smtClean="0"/>
              <a:t>спецификацию, но точно предоставляют среду для выполнения </a:t>
            </a:r>
            <a:r>
              <a:rPr lang="ru-RU" baseline="0" dirty="0" err="1" smtClean="0"/>
              <a:t>сервлетов</a:t>
            </a:r>
            <a:r>
              <a:rPr lang="ru-RU" baseline="0" dirty="0" smtClean="0"/>
              <a:t>, о которых позже.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mj-lt"/>
              <a:buAutoNum type="arabicPeriod"/>
            </a:pPr>
            <a:r>
              <a:rPr lang="ru-RU" dirty="0" smtClean="0"/>
              <a:t>Целостность данных и кода</a:t>
            </a:r>
          </a:p>
          <a:p>
            <a:pPr marL="457200" lvl="1" indent="0">
              <a:buFont typeface="+mj-lt"/>
              <a:buNone/>
            </a:pPr>
            <a:r>
              <a:rPr lang="ru-RU" dirty="0" smtClean="0"/>
              <a:t>Выделяя бизнес логику на отдельный сервер, или на небольшое количество серверов, можно гарантировать обновления и улучшения приложений для всех пользователей. Отсутствует риск, что старая версия приложения получит доступ к данным или сможет их изменить старым несовместимым образом.</a:t>
            </a:r>
          </a:p>
          <a:p>
            <a:pPr marL="228600" indent="-228600">
              <a:buFont typeface="+mj-lt"/>
              <a:buAutoNum type="arabicPeriod"/>
            </a:pPr>
            <a:r>
              <a:rPr lang="ru-RU" dirty="0" smtClean="0"/>
              <a:t>Централизованная настройка и управление</a:t>
            </a:r>
          </a:p>
          <a:p>
            <a:pPr marL="457200" lvl="1" indent="0">
              <a:buFont typeface="+mj-lt"/>
              <a:buNone/>
            </a:pPr>
            <a:r>
              <a:rPr lang="ru-RU" dirty="0" smtClean="0"/>
              <a:t>Изменения в настройках приложения, таких как изменение сервера базы данных или системных настроек, могут производиться централизованно.</a:t>
            </a:r>
          </a:p>
          <a:p>
            <a:pPr marL="228600" indent="-228600">
              <a:buFont typeface="+mj-lt"/>
              <a:buAutoNum type="arabicPeriod"/>
            </a:pPr>
            <a:r>
              <a:rPr lang="ru-RU" dirty="0" smtClean="0"/>
              <a:t>Безопасность</a:t>
            </a:r>
          </a:p>
          <a:p>
            <a:pPr marL="457200" lvl="1" indent="0">
              <a:buFont typeface="+mj-lt"/>
              <a:buNone/>
            </a:pPr>
            <a:r>
              <a:rPr lang="ru-RU" dirty="0" smtClean="0"/>
              <a:t>Сервер приложений действует как центральная точка, используя которую, поставщики сервисов могут управлять доступом к данным и частям самих приложений, что считается преимуществом защиты. Её наличие позволяет переместить ответственность за аутентификацию с потенциально небезопасного уровня клиента на уровень сервера приложений, при этом дополнительно скрывая уровень </a:t>
            </a:r>
            <a:r>
              <a:rPr lang="ru-RU" sz="1200" u="none" strike="noStrike" kern="1200" dirty="0" smtClean="0">
                <a:solidFill>
                  <a:schemeClr val="tx1"/>
                </a:solidFill>
                <a:effectLst/>
                <a:latin typeface="+mn-lt"/>
                <a:ea typeface="+mn-ea"/>
                <a:cs typeface="+mn-cs"/>
                <a:hlinkClick r:id="rId3" tooltip="База данных"/>
              </a:rPr>
              <a:t>базы данных</a:t>
            </a:r>
            <a:r>
              <a:rPr lang="ru-RU" dirty="0" smtClean="0"/>
              <a:t>.</a:t>
            </a:r>
          </a:p>
          <a:p>
            <a:pPr marL="228600" indent="-228600">
              <a:buFont typeface="+mj-lt"/>
              <a:buAutoNum type="arabicPeriod"/>
            </a:pPr>
            <a:r>
              <a:rPr lang="ru-RU" dirty="0" smtClean="0"/>
              <a:t>Поддержка транзакций</a:t>
            </a:r>
          </a:p>
          <a:p>
            <a:pPr marL="457200" lvl="1" indent="0">
              <a:buFont typeface="+mj-lt"/>
              <a:buNone/>
            </a:pPr>
            <a:r>
              <a:rPr lang="ru-RU" sz="1200" u="none" strike="noStrike" kern="1200" dirty="0" smtClean="0">
                <a:solidFill>
                  <a:schemeClr val="tx1"/>
                </a:solidFill>
                <a:effectLst/>
                <a:latin typeface="+mn-lt"/>
                <a:ea typeface="+mn-ea"/>
                <a:cs typeface="+mn-cs"/>
                <a:hlinkClick r:id="rId4" tooltip="Транзакция (информатика)"/>
              </a:rPr>
              <a:t>Транзакция</a:t>
            </a:r>
            <a:r>
              <a:rPr lang="ru-RU" dirty="0" smtClean="0"/>
              <a:t> представляет собой единицу активности, во время которой большое число изменений ресурсов (в одном или различных источниках) может быть выполнено атомарно (как неделимая единица работы). Конечные пользователи при этом могут выиграть от стандартизованного поведения системы, от уменьшения времени на разработку и от снижения стоимости. В то время как сервер приложений выполняет массу нужного генерирования кода, разработчики могут сфокусироваться на бизнес-логике.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sz="1200" dirty="0" smtClean="0"/>
              <a:t>[servlet-name]-servlet.xml</a:t>
            </a:r>
            <a:r>
              <a:rPr lang="ru-RU" sz="1200" dirty="0" smtClean="0"/>
              <a:t> рассмотрим</a:t>
            </a:r>
            <a:r>
              <a:rPr lang="ru-RU" sz="1200" baseline="0" dirty="0" smtClean="0"/>
              <a:t> дальше – для </a:t>
            </a:r>
            <a:r>
              <a:rPr lang="en-US" sz="1200" baseline="0" dirty="0" smtClean="0"/>
              <a:t>spring MVC</a:t>
            </a:r>
            <a:endParaRPr lang="ru-RU" dirty="0" smtClean="0">
              <a:effectLst/>
            </a:endParaRPr>
          </a:p>
          <a:p>
            <a:pPr marL="171450" indent="-171450">
              <a:buFont typeface="Arial" panose="020B0604020202020204" pitchFamily="34" charset="0"/>
              <a:buChar char="•"/>
            </a:pPr>
            <a:r>
              <a:rPr lang="ru-RU" dirty="0" smtClean="0">
                <a:effectLst/>
              </a:rPr>
              <a:t>Пишем простенькое</a:t>
            </a:r>
            <a:r>
              <a:rPr lang="ru-RU" baseline="0" dirty="0" smtClean="0">
                <a:effectLst/>
              </a:rPr>
              <a:t> </a:t>
            </a:r>
            <a:r>
              <a:rPr lang="en-US" baseline="0" dirty="0" smtClean="0">
                <a:effectLst/>
              </a:rPr>
              <a:t>HelloWorld </a:t>
            </a:r>
            <a:r>
              <a:rPr lang="ru-RU" baseline="0" dirty="0" smtClean="0">
                <a:effectLst/>
              </a:rPr>
              <a:t>приложение.</a:t>
            </a:r>
          </a:p>
          <a:p>
            <a:pPr marL="171450" indent="-171450">
              <a:buFont typeface="Arial" panose="020B0604020202020204" pitchFamily="34" charset="0"/>
              <a:buChar char="•"/>
            </a:pPr>
            <a:r>
              <a:rPr lang="ru-RU" dirty="0" smtClean="0">
                <a:effectLst/>
              </a:rPr>
              <a:t>Обращаем</a:t>
            </a:r>
            <a:r>
              <a:rPr lang="ru-RU" baseline="0" dirty="0" smtClean="0">
                <a:effectLst/>
              </a:rPr>
              <a:t> внимание на </a:t>
            </a:r>
            <a:r>
              <a:rPr lang="en-US" dirty="0" smtClean="0">
                <a:effectLst/>
              </a:rPr>
              <a:t>&lt;</a:t>
            </a:r>
            <a:r>
              <a:rPr lang="en-US" sz="1200" b="1" kern="1200" dirty="0" smtClean="0">
                <a:solidFill>
                  <a:schemeClr val="tx1"/>
                </a:solidFill>
                <a:effectLst/>
                <a:latin typeface="+mn-lt"/>
                <a:ea typeface="+mn-ea"/>
                <a:cs typeface="+mn-cs"/>
              </a:rPr>
              <a:t>packaging</a:t>
            </a:r>
            <a:r>
              <a:rPr lang="en-US" dirty="0" smtClean="0">
                <a:effectLst/>
              </a:rPr>
              <a:t>&gt;</a:t>
            </a:r>
            <a:r>
              <a:rPr lang="en-US" dirty="0" smtClean="0"/>
              <a:t>war</a:t>
            </a:r>
            <a:r>
              <a:rPr lang="en-US" dirty="0" smtClean="0">
                <a:effectLst/>
              </a:rPr>
              <a:t>&lt;/</a:t>
            </a:r>
            <a:r>
              <a:rPr lang="en-US" sz="1200" b="1" kern="1200" dirty="0" smtClean="0">
                <a:solidFill>
                  <a:schemeClr val="tx1"/>
                </a:solidFill>
                <a:effectLst/>
                <a:latin typeface="+mn-lt"/>
                <a:ea typeface="+mn-ea"/>
                <a:cs typeface="+mn-cs"/>
              </a:rPr>
              <a:t>packaging</a:t>
            </a:r>
            <a:r>
              <a:rPr lang="en-US" dirty="0" smtClean="0">
                <a:effectLst/>
              </a:rPr>
              <a:t>&gt; </a:t>
            </a:r>
            <a:r>
              <a:rPr lang="ru-RU" dirty="0" smtClean="0">
                <a:effectLst/>
              </a:rPr>
              <a:t>в</a:t>
            </a:r>
            <a:r>
              <a:rPr lang="ru-RU" baseline="0" dirty="0" smtClean="0">
                <a:effectLst/>
              </a:rPr>
              <a:t> </a:t>
            </a:r>
            <a:r>
              <a:rPr lang="en-US" baseline="0" dirty="0" smtClean="0">
                <a:effectLst/>
              </a:rPr>
              <a:t>pom.xml</a:t>
            </a:r>
            <a:endParaRPr lang="en-US" dirty="0" smtClean="0">
              <a:effectLst/>
            </a:endParaRPr>
          </a:p>
          <a:p>
            <a:pPr marL="171450" indent="-171450">
              <a:buFont typeface="Arial" panose="020B0604020202020204" pitchFamily="34" charset="0"/>
              <a:buChar char="•"/>
            </a:pPr>
            <a:r>
              <a:rPr lang="ru-RU" dirty="0" smtClean="0">
                <a:effectLst/>
              </a:rPr>
              <a:t>Добавляем</a:t>
            </a:r>
            <a:r>
              <a:rPr lang="ru-RU" baseline="0" dirty="0" smtClean="0">
                <a:effectLst/>
              </a:rPr>
              <a:t> в </a:t>
            </a:r>
            <a:r>
              <a:rPr lang="en-US" baseline="0" dirty="0" smtClean="0">
                <a:effectLst/>
              </a:rPr>
              <a:t>pom.xml</a:t>
            </a:r>
          </a:p>
          <a:p>
            <a:pPr marL="0" indent="0">
              <a:buFont typeface="Arial" panose="020B0604020202020204" pitchFamily="34" charset="0"/>
              <a:buNone/>
            </a:pPr>
            <a:r>
              <a:rPr lang="en-US" dirty="0" smtClean="0">
                <a:effectLst/>
              </a:rPr>
              <a:t>&lt;</a:t>
            </a:r>
            <a:r>
              <a:rPr lang="en-US" sz="1200" b="1" kern="1200" dirty="0" smtClean="0">
                <a:solidFill>
                  <a:schemeClr val="tx1"/>
                </a:solidFill>
                <a:effectLst/>
                <a:latin typeface="+mn-lt"/>
                <a:ea typeface="+mn-ea"/>
                <a:cs typeface="+mn-cs"/>
              </a:rPr>
              <a:t>dependencies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dependency</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err="1" smtClean="0"/>
              <a:t>javax.servlet</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err="1" smtClean="0"/>
              <a:t>javax.servlet-api</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3.1.0</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dependency</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dependencies</a:t>
            </a:r>
            <a:r>
              <a:rPr lang="en-US" dirty="0" smtClean="0">
                <a:effectLst/>
              </a:rPr>
              <a:t>&gt;</a:t>
            </a:r>
            <a:r>
              <a:rPr lang="en-US" dirty="0" smtClean="0"/>
              <a:t/>
            </a:r>
            <a:br>
              <a:rPr lang="en-US" dirty="0" smtClean="0"/>
            </a:b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build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err="1" smtClean="0"/>
              <a:t>org.eclipse.jetty</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jetty-maven-plugin</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9.3.11.v20160721</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plugins</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build</a:t>
            </a:r>
            <a:r>
              <a:rPr lang="en-US" dirty="0" smtClean="0">
                <a:effectLst/>
              </a:rPr>
              <a:t>&gt;</a:t>
            </a:r>
            <a:endParaRPr lang="en-US" dirty="0" smtClean="0"/>
          </a:p>
          <a:p>
            <a:pPr marL="171450" indent="-171450">
              <a:buFont typeface="Arial" panose="020B0604020202020204" pitchFamily="34" charset="0"/>
              <a:buChar char="•"/>
            </a:pPr>
            <a:r>
              <a:rPr lang="ru-RU" baseline="0" dirty="0" smtClean="0"/>
              <a:t>Добавляем </a:t>
            </a:r>
            <a:r>
              <a:rPr lang="ru-RU" baseline="0" dirty="0" err="1" smtClean="0"/>
              <a:t>сервлет</a:t>
            </a:r>
            <a:r>
              <a:rPr lang="ru-RU" baseline="0" dirty="0" smtClean="0"/>
              <a:t>, который делает </a:t>
            </a:r>
            <a:r>
              <a:rPr lang="en-US" dirty="0" err="1" smtClean="0">
                <a:effectLst/>
              </a:rPr>
              <a:t>ServletOutputStream</a:t>
            </a:r>
            <a:r>
              <a:rPr lang="en-US" dirty="0" smtClean="0"/>
              <a:t> </a:t>
            </a:r>
            <a:r>
              <a:rPr lang="en-US" dirty="0" err="1" smtClean="0"/>
              <a:t>outputStream</a:t>
            </a:r>
            <a:r>
              <a:rPr lang="en-US" dirty="0" smtClean="0"/>
              <a:t> = </a:t>
            </a:r>
            <a:r>
              <a:rPr lang="en-US" dirty="0" err="1" smtClean="0"/>
              <a:t>servletResponse.getOutputStream</a:t>
            </a:r>
            <a:r>
              <a:rPr lang="en-US" dirty="0" smtClean="0"/>
              <a:t>();</a:t>
            </a:r>
            <a:r>
              <a:rPr lang="ru-RU" baseline="0" dirty="0" smtClean="0"/>
              <a:t> </a:t>
            </a:r>
            <a:r>
              <a:rPr lang="en-US" dirty="0" err="1" smtClean="0"/>
              <a:t>outputStream.println</a:t>
            </a:r>
            <a:r>
              <a:rPr lang="en-US" dirty="0" smtClean="0"/>
              <a:t>(</a:t>
            </a:r>
            <a:r>
              <a:rPr lang="en-US" sz="1200" b="1" kern="1200" dirty="0" smtClean="0">
                <a:solidFill>
                  <a:schemeClr val="tx1"/>
                </a:solidFill>
                <a:effectLst/>
                <a:latin typeface="+mn-lt"/>
                <a:ea typeface="+mn-ea"/>
                <a:cs typeface="+mn-cs"/>
              </a:rPr>
              <a:t>"Hello World!"</a:t>
            </a:r>
            <a:r>
              <a:rPr lang="en-US" dirty="0" smtClean="0"/>
              <a:t>);</a:t>
            </a:r>
            <a:endParaRPr lang="ru-RU" dirty="0" smtClean="0"/>
          </a:p>
          <a:p>
            <a:pPr marL="171450" indent="-171450">
              <a:buFont typeface="Arial" panose="020B0604020202020204" pitchFamily="34" charset="0"/>
              <a:buChar char="•"/>
            </a:pPr>
            <a:r>
              <a:rPr lang="ru-RU" dirty="0" smtClean="0"/>
              <a:t>Добавляем </a:t>
            </a:r>
            <a:r>
              <a:rPr lang="ru-RU" dirty="0" err="1" smtClean="0"/>
              <a:t>маппинг</a:t>
            </a:r>
            <a:r>
              <a:rPr lang="ru-RU" dirty="0" smtClean="0"/>
              <a:t> сервлета в </a:t>
            </a:r>
            <a:r>
              <a:rPr lang="en-US" dirty="0" smtClean="0"/>
              <a:t>web.xml.</a:t>
            </a:r>
            <a:endParaRPr lang="ru-RU" dirty="0" smtClean="0"/>
          </a:p>
          <a:p>
            <a:pPr marL="171450" indent="-171450">
              <a:buFont typeface="Arial" panose="020B0604020202020204" pitchFamily="34" charset="0"/>
              <a:buChar char="•"/>
            </a:pPr>
            <a:r>
              <a:rPr lang="ru-RU" dirty="0" smtClean="0"/>
              <a:t>Стартуем</a:t>
            </a:r>
            <a:r>
              <a:rPr lang="ru-RU" baseline="0" dirty="0" smtClean="0"/>
              <a:t> через </a:t>
            </a:r>
            <a:r>
              <a:rPr lang="en-US" baseline="0" dirty="0" err="1" smtClean="0"/>
              <a:t>jetty:run-war</a:t>
            </a:r>
            <a:r>
              <a:rPr lang="en-US" baseline="0" dirty="0" smtClean="0"/>
              <a:t>.</a:t>
            </a:r>
            <a:endParaRPr lang="ru-RU" dirty="0" smtClean="0"/>
          </a:p>
          <a:p>
            <a:pPr marL="171450" indent="-171450">
              <a:buFont typeface="Arial" panose="020B0604020202020204" pitchFamily="34" charset="0"/>
              <a:buChar char="•"/>
            </a:pPr>
            <a:r>
              <a:rPr lang="ru-RU" dirty="0" smtClean="0"/>
              <a:t>Смотрим</a:t>
            </a:r>
            <a:r>
              <a:rPr lang="ru-RU" baseline="0" dirty="0" smtClean="0"/>
              <a:t> </a:t>
            </a:r>
            <a:r>
              <a:rPr lang="en-US" baseline="0" dirty="0" smtClean="0"/>
              <a:t>http://localhost:8080/helloworld.</a:t>
            </a:r>
            <a:endParaRPr lang="ru-RU" dirty="0" smtClean="0"/>
          </a:p>
          <a:p>
            <a:pPr marL="171450" indent="-171450">
              <a:buFont typeface="Arial" panose="020B0604020202020204" pitchFamily="34" charset="0"/>
              <a:buChar char="•"/>
            </a:pPr>
            <a:r>
              <a:rPr lang="ru-RU" dirty="0" smtClean="0"/>
              <a:t>Пример:</a:t>
            </a:r>
            <a:r>
              <a:rPr lang="ru-RU" baseline="0" dirty="0" smtClean="0"/>
              <a:t> </a:t>
            </a:r>
            <a:r>
              <a:rPr lang="en-US" baseline="0" dirty="0" err="1" smtClean="0"/>
              <a:t>ru.sberbank.javacourse.springmvc.web.HelloWorldServlet</a:t>
            </a: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dirty="0" smtClean="0">
                <a:effectLst/>
              </a:rPr>
              <a:t>Обсудить параметры методов </a:t>
            </a:r>
            <a:r>
              <a:rPr lang="en-US" dirty="0" err="1" smtClean="0">
                <a:effectLst/>
              </a:rPr>
              <a:t>HttpServletRequest</a:t>
            </a:r>
            <a:r>
              <a:rPr lang="en-US" dirty="0" smtClean="0">
                <a:effectLst/>
              </a:rPr>
              <a:t> </a:t>
            </a:r>
            <a:r>
              <a:rPr lang="ru-RU" dirty="0" smtClean="0">
                <a:effectLst/>
              </a:rPr>
              <a:t>и </a:t>
            </a:r>
            <a:r>
              <a:rPr lang="en-US" dirty="0" err="1" smtClean="0">
                <a:effectLst/>
              </a:rPr>
              <a:t>HttpServletResponse</a:t>
            </a:r>
            <a:endParaRPr lang="ru-RU" dirty="0" smtClean="0">
              <a:effectLst/>
            </a:endParaRPr>
          </a:p>
          <a:p>
            <a:pPr marL="171450" indent="-171450">
              <a:buFont typeface="Arial" panose="020B0604020202020204" pitchFamily="34" charset="0"/>
              <a:buChar char="•"/>
            </a:pPr>
            <a:r>
              <a:rPr lang="ru-RU" dirty="0" smtClean="0">
                <a:effectLst/>
              </a:rPr>
              <a:t>Вспомнить</a:t>
            </a:r>
            <a:r>
              <a:rPr lang="ru-RU" baseline="0" dirty="0" smtClean="0">
                <a:effectLst/>
              </a:rPr>
              <a:t>, что такое </a:t>
            </a:r>
            <a:r>
              <a:rPr lang="en-US" baseline="0" dirty="0" smtClean="0">
                <a:effectLst/>
              </a:rPr>
              <a:t>URI</a:t>
            </a:r>
            <a:endParaRPr lang="en-US" dirty="0" smtClean="0">
              <a:effectLst/>
            </a:endParaRPr>
          </a:p>
          <a:p>
            <a:pPr marL="171450" indent="-171450">
              <a:buFont typeface="Arial" panose="020B0604020202020204" pitchFamily="34" charset="0"/>
              <a:buChar char="•"/>
            </a:pPr>
            <a:r>
              <a:rPr lang="en-US" dirty="0" smtClean="0">
                <a:effectLst/>
              </a:rPr>
              <a:t>POST – </a:t>
            </a:r>
            <a:r>
              <a:rPr lang="ru-RU" dirty="0" smtClean="0">
                <a:effectLst/>
              </a:rPr>
              <a:t>не</a:t>
            </a:r>
            <a:r>
              <a:rPr lang="ru-RU" baseline="0" dirty="0" smtClean="0">
                <a:effectLst/>
              </a:rPr>
              <a:t> идемпотентный</a:t>
            </a:r>
            <a:endParaRPr lang="en-US" baseline="0" dirty="0" smtClean="0">
              <a:effectLst/>
            </a:endParaRPr>
          </a:p>
          <a:p>
            <a:pPr marL="171450" indent="-171450">
              <a:buFont typeface="Arial" panose="020B0604020202020204" pitchFamily="34" charset="0"/>
              <a:buChar char="•"/>
            </a:pPr>
            <a:r>
              <a:rPr lang="en-US" baseline="0" dirty="0" smtClean="0">
                <a:effectLst/>
              </a:rPr>
              <a:t>GET, HEAD, PUT, DELETE – </a:t>
            </a:r>
            <a:r>
              <a:rPr lang="ru-RU" baseline="0" dirty="0" smtClean="0">
                <a:effectLst/>
              </a:rPr>
              <a:t>идемпотентные – т.е. каждый раз будут возвращать одно и тоже.</a:t>
            </a:r>
            <a:endParaRPr lang="en-US" baseline="0" dirty="0" smtClean="0">
              <a:effectLst/>
            </a:endParaRPr>
          </a:p>
          <a:p>
            <a:pPr marL="171450" indent="-171450">
              <a:buFont typeface="Arial" panose="020B0604020202020204" pitchFamily="34" charset="0"/>
              <a:buChar char="•"/>
            </a:pPr>
            <a:r>
              <a:rPr lang="ru-RU" baseline="0" dirty="0" smtClean="0">
                <a:effectLst/>
              </a:rPr>
              <a:t>Далее реализуем </a:t>
            </a:r>
            <a:r>
              <a:rPr lang="en-US" baseline="0" dirty="0" err="1" smtClean="0">
                <a:effectLst/>
              </a:rPr>
              <a:t>UserRepository</a:t>
            </a:r>
            <a:r>
              <a:rPr lang="en-US" baseline="0" dirty="0" smtClean="0">
                <a:effectLst/>
              </a:rPr>
              <a:t>, </a:t>
            </a:r>
            <a:r>
              <a:rPr lang="en-US" baseline="0" dirty="0" err="1" smtClean="0">
                <a:effectLst/>
              </a:rPr>
              <a:t>SimleUserRepository</a:t>
            </a:r>
            <a:r>
              <a:rPr lang="en-US" baseline="0" dirty="0" smtClean="0">
                <a:effectLst/>
              </a:rPr>
              <a:t>, </a:t>
            </a:r>
            <a:r>
              <a:rPr lang="en-US" baseline="0" dirty="0" err="1" smtClean="0">
                <a:effectLst/>
              </a:rPr>
              <a:t>UserController</a:t>
            </a:r>
            <a:r>
              <a:rPr lang="en-US" baseline="0" dirty="0" smtClean="0">
                <a:effectLst/>
              </a:rPr>
              <a:t>, </a:t>
            </a:r>
            <a:r>
              <a:rPr lang="en-US" baseline="0" dirty="0" err="1" smtClean="0">
                <a:effectLst/>
              </a:rPr>
              <a:t>UserControllerImpl</a:t>
            </a:r>
            <a:r>
              <a:rPr lang="ru-RU" baseline="0" dirty="0" smtClean="0">
                <a:effectLst/>
              </a:rPr>
              <a:t> (вообще, они уже к этой лекции должны быть)</a:t>
            </a:r>
            <a:r>
              <a:rPr lang="en-US" baseline="0" dirty="0" smtClean="0">
                <a:effectLst/>
              </a:rPr>
              <a:t>.</a:t>
            </a:r>
          </a:p>
          <a:p>
            <a:pPr marL="171450" indent="-171450">
              <a:buFont typeface="Arial" panose="020B0604020202020204" pitchFamily="34" charset="0"/>
              <a:buChar char="•"/>
            </a:pPr>
            <a:r>
              <a:rPr lang="ru-RU" baseline="0" dirty="0" smtClean="0">
                <a:effectLst/>
              </a:rPr>
              <a:t>Методы созданного контроллера используем в </a:t>
            </a:r>
            <a:r>
              <a:rPr lang="ru-RU" baseline="0" dirty="0" err="1" smtClean="0">
                <a:effectLst/>
              </a:rPr>
              <a:t>сервлете</a:t>
            </a:r>
            <a:r>
              <a:rPr lang="ru-RU" baseline="0" dirty="0" smtClean="0">
                <a:effectLst/>
              </a:rPr>
              <a:t>.</a:t>
            </a:r>
          </a:p>
          <a:p>
            <a:pPr marL="171450" indent="-171450">
              <a:buFont typeface="Arial" panose="020B0604020202020204" pitchFamily="34" charset="0"/>
              <a:buChar char="•"/>
            </a:pPr>
            <a:r>
              <a:rPr lang="ru-RU" baseline="0" dirty="0" smtClean="0">
                <a:effectLst/>
              </a:rPr>
              <a:t>Если есть время – пишем тесты для контроллера</a:t>
            </a:r>
            <a:endParaRPr lang="en-US" baseline="0" dirty="0" smtClean="0">
              <a:effectLst/>
            </a:endParaRPr>
          </a:p>
          <a:p>
            <a:pPr marL="171450" indent="-171450">
              <a:buFont typeface="Arial" panose="020B0604020202020204" pitchFamily="34" charset="0"/>
              <a:buChar char="•"/>
            </a:pPr>
            <a:r>
              <a:rPr lang="ru-RU" baseline="0" dirty="0" smtClean="0">
                <a:effectLst/>
              </a:rPr>
              <a:t>Пишем </a:t>
            </a:r>
            <a:r>
              <a:rPr lang="en-US" baseline="0" dirty="0" err="1" smtClean="0">
                <a:effectLst/>
              </a:rPr>
              <a:t>UserServlet</a:t>
            </a:r>
            <a:r>
              <a:rPr lang="ru-RU" baseline="0" dirty="0" smtClean="0">
                <a:effectLst/>
              </a:rPr>
              <a:t>, который использует </a:t>
            </a:r>
            <a:r>
              <a:rPr lang="en-US" baseline="0" dirty="0" err="1" smtClean="0">
                <a:effectLst/>
              </a:rPr>
              <a:t>UserController</a:t>
            </a:r>
            <a:r>
              <a:rPr lang="en-US" baseline="0" dirty="0" smtClean="0">
                <a:effectLst/>
              </a:rPr>
              <a:t>. </a:t>
            </a:r>
            <a:r>
              <a:rPr lang="ru-RU" baseline="0" dirty="0" smtClean="0">
                <a:effectLst/>
              </a:rPr>
              <a:t>В нём реализуем только </a:t>
            </a:r>
            <a:r>
              <a:rPr lang="en-US" baseline="0" dirty="0" err="1" smtClean="0">
                <a:effectLst/>
              </a:rPr>
              <a:t>doGet</a:t>
            </a:r>
            <a:r>
              <a:rPr lang="en-US" baseline="0" dirty="0" smtClean="0">
                <a:effectLst/>
              </a:rPr>
              <a:t> – </a:t>
            </a:r>
            <a:r>
              <a:rPr lang="ru-RU" baseline="0" dirty="0" smtClean="0">
                <a:effectLst/>
              </a:rPr>
              <a:t>чтобы время не тратить.</a:t>
            </a:r>
          </a:p>
          <a:p>
            <a:pPr marL="171450" indent="-171450">
              <a:buFont typeface="Arial" panose="020B0604020202020204" pitchFamily="34" charset="0"/>
              <a:buChar char="•"/>
            </a:pPr>
            <a:r>
              <a:rPr lang="ru-RU" baseline="0" dirty="0" smtClean="0">
                <a:effectLst/>
              </a:rPr>
              <a:t>Вспоминаем про </a:t>
            </a:r>
            <a:r>
              <a:rPr lang="en-US" baseline="0" dirty="0" smtClean="0">
                <a:effectLst/>
              </a:rPr>
              <a:t>HTTP status codes, </a:t>
            </a:r>
            <a:r>
              <a:rPr lang="ru-RU" baseline="0" dirty="0" smtClean="0">
                <a:effectLst/>
              </a:rPr>
              <a:t>делаем </a:t>
            </a:r>
            <a:r>
              <a:rPr lang="en-US" dirty="0" err="1" smtClean="0"/>
              <a:t>resp.setStatus</a:t>
            </a:r>
            <a:r>
              <a:rPr lang="en-US" dirty="0" smtClean="0"/>
              <a:t>(</a:t>
            </a:r>
            <a:r>
              <a:rPr lang="en-US" sz="1200" kern="1200" dirty="0" smtClean="0">
                <a:solidFill>
                  <a:schemeClr val="tx1"/>
                </a:solidFill>
                <a:effectLst/>
                <a:latin typeface="+mn-lt"/>
                <a:ea typeface="+mn-ea"/>
                <a:cs typeface="+mn-cs"/>
              </a:rPr>
              <a:t>200</a:t>
            </a:r>
            <a:r>
              <a:rPr lang="en-US" dirty="0" smtClean="0"/>
              <a:t>);</a:t>
            </a:r>
            <a:r>
              <a:rPr lang="ru-RU" dirty="0" smtClean="0"/>
              <a:t> Переходим к обсуждению статусов.</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101 </a:t>
            </a:r>
            <a:r>
              <a:rPr lang="ru-RU" sz="1200" dirty="0" err="1" smtClean="0"/>
              <a:t>Switching</a:t>
            </a:r>
            <a:r>
              <a:rPr lang="ru-RU" sz="1200" dirty="0" smtClean="0"/>
              <a:t> </a:t>
            </a:r>
            <a:r>
              <a:rPr lang="ru-RU" sz="1200" dirty="0" err="1" smtClean="0"/>
              <a:t>Protocols</a:t>
            </a:r>
            <a:r>
              <a:rPr lang="ru-RU" sz="1200" dirty="0" smtClean="0"/>
              <a:t> — сервер предлагает перейти на более подходящий для указанного ресурса протокол; список предлагаемых протоколов сервер обязательно указывает в поле заголовка </a:t>
            </a:r>
            <a:r>
              <a:rPr lang="ru-RU" sz="1200" dirty="0" err="1" smtClean="0"/>
              <a:t>Upgrade</a:t>
            </a:r>
            <a:r>
              <a:rPr lang="ru-RU" sz="1200" dirty="0" smtClean="0"/>
              <a:t>. Если клиента это заинтересует, то он посылает новый запрос с указанием другого протокола.</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11</a:t>
            </a:fld>
            <a:endParaRPr lang="ru-RU"/>
          </a:p>
        </p:txBody>
      </p:sp>
    </p:spTree>
    <p:extLst>
      <p:ext uri="{BB962C8B-B14F-4D97-AF65-F5344CB8AC3E}">
        <p14:creationId xmlns:p14="http://schemas.microsoft.com/office/powerpoint/2010/main" val="1939204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ee/7/tutorial/servlets.htm" TargetMode="External"/><Relationship Id="rId2" Type="http://schemas.openxmlformats.org/officeDocument/2006/relationships/hyperlink" Target="http://tutorials.jenkov.com/java-servlets/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6044208" cy="1101725"/>
          </a:xfrm>
        </p:spPr>
        <p:txBody>
          <a:bodyPr/>
          <a:lstStyle/>
          <a:p>
            <a:r>
              <a:rPr lang="ru-RU" dirty="0" err="1" smtClean="0"/>
              <a:t>Сервлеты</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930928" cy="477054"/>
          </a:xfrm>
        </p:spPr>
        <p:txBody>
          <a:bodyPr/>
          <a:lstStyle/>
          <a:p>
            <a:r>
              <a:rPr lang="en-US" sz="2800" dirty="0" smtClean="0"/>
              <a:t>HTTP</a:t>
            </a:r>
            <a:r>
              <a:rPr lang="ru-RU" sz="2800" dirty="0" smtClean="0"/>
              <a:t> </a:t>
            </a:r>
            <a:r>
              <a:rPr lang="en-US" sz="2800" dirty="0" smtClean="0"/>
              <a:t>status codes</a:t>
            </a:r>
            <a:endParaRPr lang="ru-RU" sz="2800" dirty="0"/>
          </a:p>
        </p:txBody>
      </p:sp>
      <p:sp>
        <p:nvSpPr>
          <p:cNvPr id="3" name="TextBox 2"/>
          <p:cNvSpPr txBox="1"/>
          <p:nvPr/>
        </p:nvSpPr>
        <p:spPr>
          <a:xfrm>
            <a:off x="107504" y="699542"/>
            <a:ext cx="8928992" cy="3785652"/>
          </a:xfrm>
          <a:prstGeom prst="rect">
            <a:avLst/>
          </a:prstGeom>
          <a:noFill/>
        </p:spPr>
        <p:txBody>
          <a:bodyPr wrap="square" rtlCol="0">
            <a:spAutoFit/>
          </a:bodyPr>
          <a:lstStyle/>
          <a:p>
            <a:r>
              <a:rPr lang="ru-RU" sz="2400" dirty="0"/>
              <a:t>Код состояния </a:t>
            </a:r>
            <a:r>
              <a:rPr lang="ru-RU" sz="2400" dirty="0" smtClean="0"/>
              <a:t>HTT</a:t>
            </a:r>
            <a:r>
              <a:rPr lang="en-US" sz="2400" dirty="0" smtClean="0"/>
              <a:t>P</a:t>
            </a:r>
            <a:r>
              <a:rPr lang="ru-RU" sz="2400" dirty="0" smtClean="0"/>
              <a:t> — </a:t>
            </a:r>
            <a:r>
              <a:rPr lang="ru-RU" sz="2400" dirty="0"/>
              <a:t>часть первой строки ответа сервера при запросах по протоколу HTTP</a:t>
            </a:r>
            <a:r>
              <a:rPr lang="ru-RU" sz="2400" dirty="0" smtClean="0"/>
              <a:t>.</a:t>
            </a:r>
          </a:p>
          <a:p>
            <a:pPr algn="just"/>
            <a:endParaRPr lang="ru-RU" sz="2400" dirty="0" smtClean="0"/>
          </a:p>
          <a:p>
            <a:pPr algn="just"/>
            <a:r>
              <a:rPr lang="ru-RU" sz="2400" dirty="0" smtClean="0"/>
              <a:t>Представляет собой 3 десятичных цифры, первая из которых определяет класс состояния:</a:t>
            </a:r>
          </a:p>
          <a:p>
            <a:pPr marL="800100" lvl="1" indent="-342900" algn="just">
              <a:buFont typeface="Arial" panose="020B0604020202020204" pitchFamily="34" charset="0"/>
              <a:buChar char="•"/>
            </a:pPr>
            <a:r>
              <a:rPr lang="ru-RU" sz="2400" dirty="0" smtClean="0"/>
              <a:t>1хх – информационные;</a:t>
            </a:r>
          </a:p>
          <a:p>
            <a:pPr marL="800100" lvl="1" indent="-342900" algn="just">
              <a:buFont typeface="Arial" panose="020B0604020202020204" pitchFamily="34" charset="0"/>
              <a:buChar char="•"/>
            </a:pPr>
            <a:r>
              <a:rPr lang="ru-RU" sz="2400" dirty="0" smtClean="0"/>
              <a:t>2хх – успешные;</a:t>
            </a:r>
          </a:p>
          <a:p>
            <a:pPr marL="800100" lvl="1" indent="-342900" algn="just">
              <a:buFont typeface="Arial" panose="020B0604020202020204" pitchFamily="34" charset="0"/>
              <a:buChar char="•"/>
            </a:pPr>
            <a:r>
              <a:rPr lang="ru-RU" sz="2400" dirty="0" smtClean="0"/>
              <a:t>3хх – перенаправление;</a:t>
            </a:r>
          </a:p>
          <a:p>
            <a:pPr marL="800100" lvl="1" indent="-342900" algn="just">
              <a:buFont typeface="Arial" panose="020B0604020202020204" pitchFamily="34" charset="0"/>
              <a:buChar char="•"/>
            </a:pPr>
            <a:r>
              <a:rPr lang="ru-RU" sz="2400" dirty="0" smtClean="0"/>
              <a:t>4хх – ошибка клиента;</a:t>
            </a:r>
          </a:p>
          <a:p>
            <a:pPr marL="800100" lvl="1" indent="-342900" algn="just">
              <a:buFont typeface="Arial" panose="020B0604020202020204" pitchFamily="34" charset="0"/>
              <a:buChar char="•"/>
            </a:pPr>
            <a:r>
              <a:rPr lang="ru-RU" sz="2400" dirty="0" smtClean="0"/>
              <a:t>5хх – ошибка сервера.</a:t>
            </a:r>
            <a:endParaRPr lang="ru-RU" sz="2400" dirty="0"/>
          </a:p>
        </p:txBody>
      </p:sp>
    </p:spTree>
    <p:extLst>
      <p:ext uri="{BB962C8B-B14F-4D97-AF65-F5344CB8AC3E}">
        <p14:creationId xmlns:p14="http://schemas.microsoft.com/office/powerpoint/2010/main" val="1694670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информационные</a:t>
            </a:r>
            <a:endParaRPr lang="ru-RU" sz="2800" dirty="0"/>
          </a:p>
        </p:txBody>
      </p:sp>
      <p:sp>
        <p:nvSpPr>
          <p:cNvPr id="3" name="TextBox 2"/>
          <p:cNvSpPr txBox="1"/>
          <p:nvPr/>
        </p:nvSpPr>
        <p:spPr>
          <a:xfrm>
            <a:off x="107504" y="699542"/>
            <a:ext cx="8928992" cy="2923877"/>
          </a:xfrm>
          <a:prstGeom prst="rect">
            <a:avLst/>
          </a:prstGeom>
          <a:noFill/>
        </p:spPr>
        <p:txBody>
          <a:bodyPr wrap="square" rtlCol="0">
            <a:spAutoFit/>
          </a:bodyPr>
          <a:lstStyle/>
          <a:p>
            <a:pPr algn="just"/>
            <a:r>
              <a:rPr lang="ru-RU" sz="2400" dirty="0" smtClean="0"/>
              <a:t>Информируют о процессе передачи запроса.</a:t>
            </a:r>
          </a:p>
          <a:p>
            <a:pPr algn="just"/>
            <a:endParaRPr lang="ru-RU" sz="2400" dirty="0" smtClean="0"/>
          </a:p>
          <a:p>
            <a:pPr marL="342900" indent="-342900" algn="just">
              <a:buFont typeface="Arial" panose="020B0604020202020204" pitchFamily="34" charset="0"/>
              <a:buChar char="•"/>
            </a:pPr>
            <a:r>
              <a:rPr lang="ru-RU" sz="2400" dirty="0" smtClean="0"/>
              <a:t>100 </a:t>
            </a:r>
            <a:r>
              <a:rPr lang="en-US" sz="2400" dirty="0" smtClean="0"/>
              <a:t>Continue</a:t>
            </a:r>
            <a:endParaRPr lang="ru-RU" sz="2400" dirty="0" smtClean="0"/>
          </a:p>
          <a:p>
            <a:pPr lvl="1" algn="just"/>
            <a:r>
              <a:rPr lang="ru-RU" sz="2200" dirty="0" smtClean="0"/>
              <a:t>Сервер </a:t>
            </a:r>
            <a:r>
              <a:rPr lang="ru-RU" sz="2200" dirty="0"/>
              <a:t>удовлетворён начальными сведениями о запросе, клиент может </a:t>
            </a:r>
            <a:r>
              <a:rPr lang="ru-RU" sz="2200" dirty="0" smtClean="0"/>
              <a:t>продолжать</a:t>
            </a:r>
            <a:r>
              <a:rPr lang="en-US" sz="2200" dirty="0" smtClean="0"/>
              <a:t> </a:t>
            </a:r>
            <a:r>
              <a:rPr lang="ru-RU" sz="2200" dirty="0" smtClean="0"/>
              <a:t>передавать запрос.</a:t>
            </a:r>
            <a:endParaRPr lang="en-US" sz="2400" dirty="0" smtClean="0"/>
          </a:p>
          <a:p>
            <a:pPr marL="342900" indent="-342900" algn="just">
              <a:buFont typeface="Arial" panose="020B0604020202020204" pitchFamily="34" charset="0"/>
              <a:buChar char="•"/>
            </a:pPr>
            <a:r>
              <a:rPr lang="ru-RU" sz="2400" dirty="0" smtClean="0"/>
              <a:t>101 </a:t>
            </a:r>
            <a:r>
              <a:rPr lang="ru-RU" sz="2400" dirty="0" err="1"/>
              <a:t>Switching</a:t>
            </a:r>
            <a:r>
              <a:rPr lang="ru-RU" sz="2400" dirty="0"/>
              <a:t> </a:t>
            </a:r>
            <a:r>
              <a:rPr lang="ru-RU" sz="2400" dirty="0" err="1" smtClean="0"/>
              <a:t>Protocols</a:t>
            </a:r>
            <a:endParaRPr lang="ru-RU" sz="2400" dirty="0" smtClean="0"/>
          </a:p>
          <a:p>
            <a:pPr lvl="1" algn="just"/>
            <a:r>
              <a:rPr lang="ru-RU" sz="2200" dirty="0"/>
              <a:t>С</a:t>
            </a:r>
            <a:r>
              <a:rPr lang="ru-RU" sz="2200" dirty="0" smtClean="0"/>
              <a:t>ервер </a:t>
            </a:r>
            <a:r>
              <a:rPr lang="ru-RU" sz="2200" dirty="0"/>
              <a:t>предлагает перейти на более подходящий для указанного ресурса </a:t>
            </a:r>
            <a:r>
              <a:rPr lang="ru-RU" sz="2200" dirty="0" smtClean="0"/>
              <a:t>протокол.</a:t>
            </a:r>
            <a:endParaRPr lang="ru-RU" sz="2200" dirty="0"/>
          </a:p>
        </p:txBody>
      </p:sp>
    </p:spTree>
    <p:extLst>
      <p:ext uri="{BB962C8B-B14F-4D97-AF65-F5344CB8AC3E}">
        <p14:creationId xmlns:p14="http://schemas.microsoft.com/office/powerpoint/2010/main" val="3666540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успешные</a:t>
            </a:r>
            <a:endParaRPr lang="ru-RU" sz="2800" dirty="0"/>
          </a:p>
        </p:txBody>
      </p:sp>
      <p:sp>
        <p:nvSpPr>
          <p:cNvPr id="3" name="TextBox 2"/>
          <p:cNvSpPr txBox="1"/>
          <p:nvPr/>
        </p:nvSpPr>
        <p:spPr>
          <a:xfrm>
            <a:off x="98748" y="711731"/>
            <a:ext cx="8928992" cy="4222694"/>
          </a:xfrm>
          <a:prstGeom prst="rect">
            <a:avLst/>
          </a:prstGeom>
          <a:noFill/>
        </p:spPr>
        <p:txBody>
          <a:bodyPr wrap="square" rtlCol="0">
            <a:spAutoFit/>
          </a:bodyPr>
          <a:lstStyle/>
          <a:p>
            <a:pPr algn="just">
              <a:lnSpc>
                <a:spcPct val="80000"/>
              </a:lnSpc>
            </a:pPr>
            <a:r>
              <a:rPr lang="ru-RU" sz="2400" dirty="0" smtClean="0"/>
              <a:t>Информируют об успешном получении и обработке запроса.</a:t>
            </a:r>
          </a:p>
          <a:p>
            <a:pPr algn="just">
              <a:lnSpc>
                <a:spcPct val="80000"/>
              </a:lnSpc>
            </a:pPr>
            <a:endParaRPr lang="ru-RU" sz="2400" dirty="0" smtClean="0"/>
          </a:p>
          <a:p>
            <a:pPr marL="342900" indent="-342900" algn="just">
              <a:buFont typeface="Arial" panose="020B0604020202020204" pitchFamily="34" charset="0"/>
              <a:buChar char="•"/>
            </a:pPr>
            <a:r>
              <a:rPr lang="en-US" sz="2400" dirty="0"/>
              <a:t>200 </a:t>
            </a:r>
            <a:r>
              <a:rPr lang="en-US" sz="2400" dirty="0" smtClean="0"/>
              <a:t>OK</a:t>
            </a:r>
            <a:endParaRPr lang="ru-RU" sz="2400" dirty="0" smtClean="0"/>
          </a:p>
          <a:p>
            <a:pPr lvl="1" algn="just"/>
            <a:r>
              <a:rPr lang="ru-RU" sz="2200" dirty="0" smtClean="0"/>
              <a:t>Выполнено успешно.</a:t>
            </a:r>
            <a:endParaRPr lang="en-US" sz="2200" dirty="0" smtClean="0"/>
          </a:p>
          <a:p>
            <a:pPr marL="342900" indent="-342900" algn="just">
              <a:buFont typeface="Arial" panose="020B0604020202020204" pitchFamily="34" charset="0"/>
              <a:buChar char="•"/>
            </a:pPr>
            <a:r>
              <a:rPr lang="ru-RU" sz="2400" dirty="0"/>
              <a:t>201 </a:t>
            </a:r>
            <a:r>
              <a:rPr lang="ru-RU" sz="2400" dirty="0" err="1" smtClean="0"/>
              <a:t>Created</a:t>
            </a:r>
            <a:endParaRPr lang="ru-RU" sz="2400" dirty="0" smtClean="0"/>
          </a:p>
          <a:p>
            <a:pPr lvl="1" algn="just"/>
            <a:r>
              <a:rPr lang="ru-RU" sz="2200" dirty="0" smtClean="0"/>
              <a:t>Был </a:t>
            </a:r>
            <a:r>
              <a:rPr lang="ru-RU" sz="2200" dirty="0"/>
              <a:t>создан новый </a:t>
            </a:r>
            <a:r>
              <a:rPr lang="ru-RU" sz="2200" dirty="0" smtClean="0"/>
              <a:t>ресурс.</a:t>
            </a:r>
            <a:endParaRPr lang="ru-RU" sz="2200" dirty="0"/>
          </a:p>
          <a:p>
            <a:pPr marL="342900" indent="-342900" algn="just">
              <a:buFont typeface="Arial" panose="020B0604020202020204" pitchFamily="34" charset="0"/>
              <a:buChar char="•"/>
            </a:pPr>
            <a:r>
              <a:rPr lang="ru-RU" sz="2400" dirty="0"/>
              <a:t>202 </a:t>
            </a:r>
            <a:r>
              <a:rPr lang="ru-RU" sz="2400" dirty="0" err="1" smtClean="0"/>
              <a:t>Accepted</a:t>
            </a:r>
            <a:endParaRPr lang="ru-RU" sz="2400" dirty="0" smtClean="0"/>
          </a:p>
          <a:p>
            <a:pPr lvl="1" algn="just"/>
            <a:r>
              <a:rPr lang="ru-RU" sz="2200" dirty="0" smtClean="0"/>
              <a:t>Запрос принят, </a:t>
            </a:r>
            <a:r>
              <a:rPr lang="ru-RU" sz="2200" dirty="0"/>
              <a:t>но </a:t>
            </a:r>
            <a:r>
              <a:rPr lang="ru-RU" sz="2200" dirty="0" smtClean="0"/>
              <a:t>обработка </a:t>
            </a:r>
            <a:r>
              <a:rPr lang="ru-RU" sz="2200" dirty="0"/>
              <a:t>не </a:t>
            </a:r>
            <a:r>
              <a:rPr lang="ru-RU" sz="2200" dirty="0" smtClean="0"/>
              <a:t>завершена (она может занять много времени, клиенту не обязательно дожидаться окончания).</a:t>
            </a:r>
            <a:endParaRPr lang="ru-RU" sz="2400" dirty="0"/>
          </a:p>
          <a:p>
            <a:pPr marL="342900" indent="-342900" algn="just">
              <a:buFont typeface="Arial" panose="020B0604020202020204" pitchFamily="34" charset="0"/>
              <a:buChar char="•"/>
            </a:pPr>
            <a:r>
              <a:rPr lang="ru-RU" sz="2400" dirty="0"/>
              <a:t>204 </a:t>
            </a:r>
            <a:r>
              <a:rPr lang="ru-RU" sz="2400" dirty="0" err="1"/>
              <a:t>No</a:t>
            </a:r>
            <a:r>
              <a:rPr lang="ru-RU" sz="2400" dirty="0"/>
              <a:t> </a:t>
            </a:r>
            <a:r>
              <a:rPr lang="ru-RU" sz="2400" dirty="0" err="1" smtClean="0"/>
              <a:t>Content</a:t>
            </a:r>
            <a:endParaRPr lang="ru-RU" sz="2400" dirty="0"/>
          </a:p>
          <a:p>
            <a:pPr lvl="1" algn="just"/>
            <a:r>
              <a:rPr lang="ru-RU" sz="2200" dirty="0"/>
              <a:t>С</a:t>
            </a:r>
            <a:r>
              <a:rPr lang="ru-RU" sz="2200" dirty="0" smtClean="0"/>
              <a:t>ервер </a:t>
            </a:r>
            <a:r>
              <a:rPr lang="ru-RU" sz="2200" dirty="0"/>
              <a:t>успешно обработал </a:t>
            </a:r>
            <a:r>
              <a:rPr lang="ru-RU" sz="2200" dirty="0" smtClean="0"/>
              <a:t>запрос (в </a:t>
            </a:r>
            <a:r>
              <a:rPr lang="ru-RU" sz="2200" dirty="0"/>
              <a:t>ответе </a:t>
            </a:r>
            <a:r>
              <a:rPr lang="ru-RU" sz="2200" dirty="0" smtClean="0"/>
              <a:t>могут быть только заголовки, тело сообщения отсутствует). </a:t>
            </a:r>
            <a:endParaRPr lang="ru-RU" sz="2200" dirty="0"/>
          </a:p>
        </p:txBody>
      </p:sp>
    </p:spTree>
    <p:extLst>
      <p:ext uri="{BB962C8B-B14F-4D97-AF65-F5344CB8AC3E}">
        <p14:creationId xmlns:p14="http://schemas.microsoft.com/office/powerpoint/2010/main" val="47611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перенаправление</a:t>
            </a:r>
            <a:endParaRPr lang="ru-RU" sz="2800" dirty="0"/>
          </a:p>
        </p:txBody>
      </p:sp>
      <p:sp>
        <p:nvSpPr>
          <p:cNvPr id="3" name="TextBox 2"/>
          <p:cNvSpPr txBox="1"/>
          <p:nvPr/>
        </p:nvSpPr>
        <p:spPr>
          <a:xfrm>
            <a:off x="107504" y="699542"/>
            <a:ext cx="8928992" cy="3662541"/>
          </a:xfrm>
          <a:prstGeom prst="rect">
            <a:avLst/>
          </a:prstGeom>
          <a:noFill/>
        </p:spPr>
        <p:txBody>
          <a:bodyPr wrap="square" rtlCol="0">
            <a:spAutoFit/>
          </a:bodyPr>
          <a:lstStyle/>
          <a:p>
            <a:pPr algn="just"/>
            <a:r>
              <a:rPr lang="ru-RU" sz="2400" dirty="0"/>
              <a:t>С</a:t>
            </a:r>
            <a:r>
              <a:rPr lang="ru-RU" sz="2400" dirty="0" smtClean="0"/>
              <a:t>ообщают </a:t>
            </a:r>
            <a:r>
              <a:rPr lang="ru-RU" sz="2400" dirty="0"/>
              <a:t>клиенту, что для успешного выполнения операции необходимо </a:t>
            </a:r>
            <a:r>
              <a:rPr lang="ru-RU" sz="2400" dirty="0" smtClean="0"/>
              <a:t>выполнить другой </a:t>
            </a:r>
            <a:r>
              <a:rPr lang="ru-RU" sz="2400" dirty="0"/>
              <a:t>запрос, как правило, по другому </a:t>
            </a:r>
            <a:r>
              <a:rPr lang="ru-RU" sz="2400" dirty="0" smtClean="0"/>
              <a:t>UR</a:t>
            </a:r>
            <a:r>
              <a:rPr lang="en-US" sz="2400" dirty="0" smtClean="0"/>
              <a:t>I</a:t>
            </a:r>
            <a:r>
              <a:rPr lang="ru-RU" sz="2400" dirty="0" smtClean="0"/>
              <a:t> (его адрес</a:t>
            </a:r>
            <a:r>
              <a:rPr lang="ru-RU" sz="2400" dirty="0"/>
              <a:t> сервер указывает в заголовке </a:t>
            </a:r>
            <a:r>
              <a:rPr lang="ru-RU" sz="2400" dirty="0" err="1"/>
              <a:t>Location</a:t>
            </a:r>
            <a:r>
              <a:rPr lang="ru-RU" sz="2400" dirty="0" smtClean="0"/>
              <a:t>). </a:t>
            </a:r>
          </a:p>
          <a:p>
            <a:pPr algn="just"/>
            <a:endParaRPr lang="ru-RU" sz="2400" dirty="0" smtClean="0"/>
          </a:p>
          <a:p>
            <a:pPr marL="342900" indent="-342900" algn="just">
              <a:buFont typeface="Arial" panose="020B0604020202020204" pitchFamily="34" charset="0"/>
              <a:buChar char="•"/>
            </a:pPr>
            <a:r>
              <a:rPr lang="ru-RU" sz="2400" dirty="0" smtClean="0"/>
              <a:t>301 </a:t>
            </a:r>
            <a:r>
              <a:rPr lang="ru-RU" sz="2400" dirty="0" err="1"/>
              <a:t>Moved</a:t>
            </a:r>
            <a:r>
              <a:rPr lang="ru-RU" sz="2400" dirty="0"/>
              <a:t> </a:t>
            </a:r>
            <a:r>
              <a:rPr lang="ru-RU" sz="2400" dirty="0" err="1" smtClean="0"/>
              <a:t>Permanently</a:t>
            </a:r>
            <a:endParaRPr lang="en-US" sz="2400" dirty="0" smtClean="0"/>
          </a:p>
          <a:p>
            <a:pPr lvl="1" algn="just"/>
            <a:r>
              <a:rPr lang="ru-RU" sz="2200" dirty="0" smtClean="0"/>
              <a:t>Запрошенный </a:t>
            </a:r>
            <a:r>
              <a:rPr lang="ru-RU" sz="2200" dirty="0"/>
              <a:t>документ был </a:t>
            </a:r>
            <a:r>
              <a:rPr lang="ru-RU" sz="2200" dirty="0" smtClean="0"/>
              <a:t>окончательно перенесен </a:t>
            </a:r>
            <a:r>
              <a:rPr lang="ru-RU" sz="2200" dirty="0"/>
              <a:t>на новый </a:t>
            </a:r>
            <a:r>
              <a:rPr lang="ru-RU" sz="2200" dirty="0" smtClean="0"/>
              <a:t>URI.</a:t>
            </a:r>
            <a:endParaRPr lang="en-US" sz="2400" dirty="0" smtClean="0"/>
          </a:p>
          <a:p>
            <a:pPr marL="342900" indent="-342900" algn="just">
              <a:buFont typeface="Arial" panose="020B0604020202020204" pitchFamily="34" charset="0"/>
              <a:buChar char="•"/>
            </a:pPr>
            <a:r>
              <a:rPr lang="ru-RU" sz="2400" dirty="0"/>
              <a:t>304 </a:t>
            </a:r>
            <a:r>
              <a:rPr lang="ru-RU" sz="2400" dirty="0" err="1"/>
              <a:t>Not</a:t>
            </a:r>
            <a:r>
              <a:rPr lang="ru-RU" sz="2400" dirty="0"/>
              <a:t> </a:t>
            </a:r>
            <a:r>
              <a:rPr lang="ru-RU" sz="2400" dirty="0" err="1" smtClean="0"/>
              <a:t>Modified</a:t>
            </a:r>
            <a:endParaRPr lang="en-US" sz="2400" dirty="0"/>
          </a:p>
          <a:p>
            <a:pPr lvl="1" algn="just"/>
            <a:r>
              <a:rPr lang="ru-RU" sz="2200" dirty="0" smtClean="0"/>
              <a:t>Клиент </a:t>
            </a:r>
            <a:r>
              <a:rPr lang="ru-RU" sz="2200" dirty="0"/>
              <a:t>запросил </a:t>
            </a:r>
            <a:r>
              <a:rPr lang="ru-RU" sz="2200" dirty="0" smtClean="0"/>
              <a:t>ресурс методом GET с заголовком </a:t>
            </a:r>
            <a:r>
              <a:rPr lang="ru-RU" sz="2200" dirty="0" err="1"/>
              <a:t>If-Modified-Since</a:t>
            </a:r>
            <a:r>
              <a:rPr lang="ru-RU" sz="2200" dirty="0"/>
              <a:t> или </a:t>
            </a:r>
            <a:r>
              <a:rPr lang="ru-RU" sz="2200" dirty="0" err="1"/>
              <a:t>If-None-Match</a:t>
            </a:r>
            <a:r>
              <a:rPr lang="ru-RU" sz="2200" dirty="0"/>
              <a:t> и </a:t>
            </a:r>
            <a:r>
              <a:rPr lang="ru-RU" sz="2200" dirty="0" smtClean="0"/>
              <a:t>ресурс не </a:t>
            </a:r>
            <a:r>
              <a:rPr lang="ru-RU" sz="2200" dirty="0"/>
              <a:t>изменился с указанного </a:t>
            </a:r>
            <a:r>
              <a:rPr lang="ru-RU" sz="2200" dirty="0" smtClean="0"/>
              <a:t>момента (при </a:t>
            </a:r>
            <a:r>
              <a:rPr lang="ru-RU" sz="2200" dirty="0"/>
              <a:t>этом </a:t>
            </a:r>
            <a:r>
              <a:rPr lang="ru-RU" sz="2200" dirty="0" smtClean="0"/>
              <a:t>ответ сервера </a:t>
            </a:r>
            <a:r>
              <a:rPr lang="ru-RU" sz="2200" dirty="0"/>
              <a:t>не </a:t>
            </a:r>
            <a:r>
              <a:rPr lang="ru-RU" sz="2200" dirty="0" smtClean="0"/>
              <a:t>должен </a:t>
            </a:r>
            <a:r>
              <a:rPr lang="ru-RU" sz="2200" dirty="0"/>
              <a:t>содержать </a:t>
            </a:r>
            <a:r>
              <a:rPr lang="ru-RU" sz="2200" dirty="0" smtClean="0"/>
              <a:t>тела).</a:t>
            </a:r>
            <a:endParaRPr lang="ru-RU" sz="2200" dirty="0"/>
          </a:p>
        </p:txBody>
      </p:sp>
    </p:spTree>
    <p:extLst>
      <p:ext uri="{BB962C8B-B14F-4D97-AF65-F5344CB8AC3E}">
        <p14:creationId xmlns:p14="http://schemas.microsoft.com/office/powerpoint/2010/main" val="1919344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ошибка клиента</a:t>
            </a:r>
            <a:endParaRPr lang="ru-RU" sz="2800" dirty="0"/>
          </a:p>
        </p:txBody>
      </p:sp>
      <p:sp>
        <p:nvSpPr>
          <p:cNvPr id="3" name="TextBox 2"/>
          <p:cNvSpPr txBox="1"/>
          <p:nvPr/>
        </p:nvSpPr>
        <p:spPr>
          <a:xfrm>
            <a:off x="107504" y="699542"/>
            <a:ext cx="8928992" cy="4154984"/>
          </a:xfrm>
          <a:prstGeom prst="rect">
            <a:avLst/>
          </a:prstGeom>
          <a:noFill/>
        </p:spPr>
        <p:txBody>
          <a:bodyPr wrap="square" rtlCol="0">
            <a:spAutoFit/>
          </a:bodyPr>
          <a:lstStyle/>
          <a:p>
            <a:pPr algn="just"/>
            <a:r>
              <a:rPr lang="ru-RU" sz="2400" dirty="0" smtClean="0"/>
              <a:t>Сервер сообщает об ошибке со стороны клиента.</a:t>
            </a:r>
          </a:p>
          <a:p>
            <a:pPr algn="just"/>
            <a:endParaRPr lang="ru-RU" sz="2400" dirty="0" smtClean="0"/>
          </a:p>
          <a:p>
            <a:pPr marL="342900" indent="-342900" algn="just">
              <a:buFont typeface="Arial" panose="020B0604020202020204" pitchFamily="34" charset="0"/>
              <a:buChar char="•"/>
            </a:pPr>
            <a:r>
              <a:rPr lang="en-US" sz="2400" dirty="0"/>
              <a:t>400 Bad </a:t>
            </a:r>
            <a:r>
              <a:rPr lang="en-US" sz="2400" dirty="0" smtClean="0"/>
              <a:t>Request</a:t>
            </a:r>
            <a:endParaRPr lang="ru-RU" sz="2400" dirty="0" smtClean="0"/>
          </a:p>
          <a:p>
            <a:pPr lvl="1" algn="just"/>
            <a:r>
              <a:rPr lang="ru-RU" sz="2200" dirty="0"/>
              <a:t>С</a:t>
            </a:r>
            <a:r>
              <a:rPr lang="ru-RU" sz="2200" dirty="0" smtClean="0"/>
              <a:t>интаксическая ошибка в запросе клиента.</a:t>
            </a:r>
            <a:endParaRPr lang="ru-RU" sz="2200" dirty="0"/>
          </a:p>
          <a:p>
            <a:pPr marL="342900" indent="-342900" algn="just">
              <a:buFont typeface="Arial" panose="020B0604020202020204" pitchFamily="34" charset="0"/>
              <a:buChar char="•"/>
            </a:pPr>
            <a:r>
              <a:rPr lang="en-US" sz="2400" dirty="0"/>
              <a:t>401 </a:t>
            </a:r>
            <a:r>
              <a:rPr lang="en-US" sz="2400" dirty="0" smtClean="0"/>
              <a:t>Unauthorized</a:t>
            </a:r>
            <a:endParaRPr lang="ru-RU" sz="2400" dirty="0" smtClean="0"/>
          </a:p>
          <a:p>
            <a:pPr lvl="1" algn="just"/>
            <a:r>
              <a:rPr lang="ru-RU" sz="2200" dirty="0"/>
              <a:t>Т</a:t>
            </a:r>
            <a:r>
              <a:rPr lang="ru-RU" sz="2200" dirty="0" smtClean="0"/>
              <a:t>ребуется аутентификация клиента.</a:t>
            </a:r>
            <a:endParaRPr lang="en-US" sz="2200" dirty="0" smtClean="0"/>
          </a:p>
          <a:p>
            <a:pPr marL="342900" indent="-342900" algn="just">
              <a:buFont typeface="Arial" panose="020B0604020202020204" pitchFamily="34" charset="0"/>
              <a:buChar char="•"/>
            </a:pPr>
            <a:r>
              <a:rPr lang="en-US" sz="2400" dirty="0"/>
              <a:t>403 </a:t>
            </a:r>
            <a:r>
              <a:rPr lang="en-US" sz="2400" dirty="0" smtClean="0"/>
              <a:t>Forbidden</a:t>
            </a:r>
            <a:endParaRPr lang="ru-RU" sz="2400" dirty="0" smtClean="0"/>
          </a:p>
          <a:p>
            <a:pPr lvl="1" algn="just"/>
            <a:r>
              <a:rPr lang="ru-RU" sz="2200" dirty="0" smtClean="0"/>
              <a:t>Сервер </a:t>
            </a:r>
            <a:r>
              <a:rPr lang="ru-RU" sz="2200" dirty="0"/>
              <a:t>понял запрос</a:t>
            </a:r>
            <a:r>
              <a:rPr lang="ru-RU" sz="2200" dirty="0" smtClean="0"/>
              <a:t>, но отказывается </a:t>
            </a:r>
            <a:r>
              <a:rPr lang="ru-RU" sz="2200" dirty="0"/>
              <a:t>его выполнять из-за ограничений в доступе для </a:t>
            </a:r>
            <a:r>
              <a:rPr lang="ru-RU" sz="2200" dirty="0" smtClean="0"/>
              <a:t>клиента.</a:t>
            </a:r>
            <a:endParaRPr lang="ru-RU" sz="2200" dirty="0"/>
          </a:p>
          <a:p>
            <a:pPr marL="342900" indent="-342900" algn="just">
              <a:buFont typeface="Arial" panose="020B0604020202020204" pitchFamily="34" charset="0"/>
              <a:buChar char="•"/>
            </a:pPr>
            <a:r>
              <a:rPr lang="en-US" sz="2400" dirty="0"/>
              <a:t>404 Not </a:t>
            </a:r>
            <a:r>
              <a:rPr lang="en-US" sz="2400" dirty="0" smtClean="0"/>
              <a:t>Found</a:t>
            </a:r>
            <a:endParaRPr lang="ru-RU" sz="2400" dirty="0" smtClean="0"/>
          </a:p>
          <a:p>
            <a:pPr lvl="1" algn="just"/>
            <a:r>
              <a:rPr lang="ru-RU" sz="2200" dirty="0" smtClean="0"/>
              <a:t>Сервер </a:t>
            </a:r>
            <a:r>
              <a:rPr lang="ru-RU" sz="2200" dirty="0"/>
              <a:t>понял запрос, но не нашёл </a:t>
            </a:r>
            <a:r>
              <a:rPr lang="ru-RU" sz="2200" dirty="0" smtClean="0"/>
              <a:t>ресурса </a:t>
            </a:r>
            <a:r>
              <a:rPr lang="ru-RU" sz="2200" dirty="0"/>
              <a:t>по указанному URI.</a:t>
            </a:r>
          </a:p>
        </p:txBody>
      </p:sp>
    </p:spTree>
    <p:extLst>
      <p:ext uri="{BB962C8B-B14F-4D97-AF65-F5344CB8AC3E}">
        <p14:creationId xmlns:p14="http://schemas.microsoft.com/office/powerpoint/2010/main" val="3688305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ошибка сервера</a:t>
            </a:r>
            <a:endParaRPr lang="ru-RU" sz="2800" dirty="0"/>
          </a:p>
        </p:txBody>
      </p:sp>
      <p:sp>
        <p:nvSpPr>
          <p:cNvPr id="3" name="TextBox 2"/>
          <p:cNvSpPr txBox="1"/>
          <p:nvPr/>
        </p:nvSpPr>
        <p:spPr>
          <a:xfrm>
            <a:off x="107504" y="699542"/>
            <a:ext cx="8928992" cy="3631763"/>
          </a:xfrm>
          <a:prstGeom prst="rect">
            <a:avLst/>
          </a:prstGeom>
          <a:noFill/>
        </p:spPr>
        <p:txBody>
          <a:bodyPr wrap="square" rtlCol="0">
            <a:spAutoFit/>
          </a:bodyPr>
          <a:lstStyle/>
          <a:p>
            <a:pPr algn="just"/>
            <a:r>
              <a:rPr lang="ru-RU" sz="2400" dirty="0" smtClean="0"/>
              <a:t>Неудачное выполнение операции по вине сервера. </a:t>
            </a:r>
          </a:p>
          <a:p>
            <a:pPr algn="just"/>
            <a:endParaRPr lang="ru-RU" sz="2400" dirty="0" smtClean="0"/>
          </a:p>
          <a:p>
            <a:pPr marL="342900" indent="-342900" algn="just">
              <a:buFont typeface="Arial" panose="020B0604020202020204" pitchFamily="34" charset="0"/>
              <a:buChar char="•"/>
            </a:pPr>
            <a:r>
              <a:rPr lang="en-US" sz="2400" dirty="0"/>
              <a:t>500 Internal Server </a:t>
            </a:r>
            <a:r>
              <a:rPr lang="en-US" sz="2400" dirty="0" smtClean="0"/>
              <a:t>Error</a:t>
            </a:r>
            <a:endParaRPr lang="ru-RU" sz="2400" dirty="0"/>
          </a:p>
          <a:p>
            <a:pPr lvl="1" algn="just"/>
            <a:r>
              <a:rPr lang="ru-RU" sz="2200" dirty="0" smtClean="0"/>
              <a:t>Внутренняя ошибка сервера.</a:t>
            </a:r>
          </a:p>
          <a:p>
            <a:pPr marL="342900" indent="-342900" algn="just">
              <a:buFont typeface="Arial" panose="020B0604020202020204" pitchFamily="34" charset="0"/>
              <a:buChar char="•"/>
            </a:pPr>
            <a:r>
              <a:rPr lang="ru-RU" sz="2400" dirty="0" smtClean="0"/>
              <a:t>501 </a:t>
            </a:r>
            <a:r>
              <a:rPr lang="ru-RU" sz="2400" dirty="0" err="1"/>
              <a:t>Not</a:t>
            </a:r>
            <a:r>
              <a:rPr lang="ru-RU" sz="2400" dirty="0"/>
              <a:t> </a:t>
            </a:r>
            <a:r>
              <a:rPr lang="ru-RU" sz="2400" dirty="0" err="1" smtClean="0"/>
              <a:t>Implemented</a:t>
            </a:r>
            <a:endParaRPr lang="ru-RU" sz="2400" dirty="0" smtClean="0"/>
          </a:p>
          <a:p>
            <a:pPr lvl="1" algn="just"/>
            <a:r>
              <a:rPr lang="ru-RU" sz="2200" dirty="0" smtClean="0"/>
              <a:t>Сервер </a:t>
            </a:r>
            <a:r>
              <a:rPr lang="ru-RU" sz="2200" dirty="0"/>
              <a:t>не </a:t>
            </a:r>
            <a:r>
              <a:rPr lang="ru-RU" sz="2200" dirty="0" smtClean="0"/>
              <a:t>поддерживает функциональность, необходимую для обработки запроса.</a:t>
            </a:r>
            <a:endParaRPr lang="ru-RU" sz="2200" dirty="0"/>
          </a:p>
          <a:p>
            <a:pPr marL="342900" indent="-342900" algn="just">
              <a:buFont typeface="Arial" panose="020B0604020202020204" pitchFamily="34" charset="0"/>
              <a:buChar char="•"/>
            </a:pPr>
            <a:r>
              <a:rPr lang="ru-RU" sz="2400" dirty="0"/>
              <a:t>503 Service </a:t>
            </a:r>
            <a:r>
              <a:rPr lang="ru-RU" sz="2400" dirty="0" err="1" smtClean="0"/>
              <a:t>Unavailable</a:t>
            </a:r>
            <a:endParaRPr lang="ru-RU" sz="2400" dirty="0" smtClean="0"/>
          </a:p>
          <a:p>
            <a:pPr lvl="1" algn="just"/>
            <a:r>
              <a:rPr lang="ru-RU" sz="2200" dirty="0" smtClean="0"/>
              <a:t>Сервер </a:t>
            </a:r>
            <a:r>
              <a:rPr lang="ru-RU" sz="2200" dirty="0"/>
              <a:t>временно не имеет возможности обрабатывать запросы по техническим причинам </a:t>
            </a:r>
            <a:r>
              <a:rPr lang="ru-RU" sz="2200" dirty="0" smtClean="0"/>
              <a:t>(например, обслуживание или перегрузка).</a:t>
            </a:r>
            <a:endParaRPr lang="ru-RU" sz="2200" dirty="0"/>
          </a:p>
        </p:txBody>
      </p:sp>
    </p:spTree>
    <p:extLst>
      <p:ext uri="{BB962C8B-B14F-4D97-AF65-F5344CB8AC3E}">
        <p14:creationId xmlns:p14="http://schemas.microsoft.com/office/powerpoint/2010/main" val="1166784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err="1" smtClean="0"/>
              <a:t>Сервлетные</a:t>
            </a:r>
            <a:r>
              <a:rPr lang="ru-RU" sz="2800" dirty="0" smtClean="0"/>
              <a:t> </a:t>
            </a:r>
            <a:r>
              <a:rPr lang="ru-RU" sz="2800" dirty="0" err="1" smtClean="0"/>
              <a:t>фильтРы</a:t>
            </a:r>
            <a:endParaRPr lang="ru-RU" sz="2800" dirty="0"/>
          </a:p>
        </p:txBody>
      </p:sp>
      <p:sp>
        <p:nvSpPr>
          <p:cNvPr id="3" name="TextBox 2"/>
          <p:cNvSpPr txBox="1"/>
          <p:nvPr/>
        </p:nvSpPr>
        <p:spPr>
          <a:xfrm>
            <a:off x="107504" y="699542"/>
            <a:ext cx="8928992" cy="3785652"/>
          </a:xfrm>
          <a:prstGeom prst="rect">
            <a:avLst/>
          </a:prstGeom>
          <a:noFill/>
        </p:spPr>
        <p:txBody>
          <a:bodyPr wrap="square" rtlCol="0">
            <a:spAutoFit/>
          </a:bodyPr>
          <a:lstStyle/>
          <a:p>
            <a:pPr algn="just"/>
            <a:r>
              <a:rPr lang="ru-RU" sz="2400" dirty="0" smtClean="0"/>
              <a:t>Позволяют перехватывать запросы и ответы с целью:</a:t>
            </a:r>
          </a:p>
          <a:p>
            <a:pPr marL="800100" lvl="1" indent="-342900" algn="just">
              <a:buFont typeface="Arial" panose="020B0604020202020204" pitchFamily="34" charset="0"/>
              <a:buChar char="•"/>
            </a:pPr>
            <a:r>
              <a:rPr lang="ru-RU" sz="2400" dirty="0" smtClean="0"/>
              <a:t>их изменения;</a:t>
            </a:r>
          </a:p>
          <a:p>
            <a:pPr marL="800100" lvl="1" indent="-342900" algn="just">
              <a:buFont typeface="Arial" panose="020B0604020202020204" pitchFamily="34" charset="0"/>
              <a:buChar char="•"/>
            </a:pPr>
            <a:r>
              <a:rPr lang="ru-RU" sz="2400" dirty="0" smtClean="0"/>
              <a:t>использования информации, содержащейся в них.</a:t>
            </a:r>
          </a:p>
          <a:p>
            <a:pPr marL="342900" indent="-342900" algn="just">
              <a:buFont typeface="Arial" panose="020B0604020202020204" pitchFamily="34" charset="0"/>
              <a:buChar char="•"/>
            </a:pPr>
            <a:endParaRPr lang="ru-RU" sz="2400" dirty="0"/>
          </a:p>
          <a:p>
            <a:pPr algn="just"/>
            <a:r>
              <a:rPr lang="ru-RU" sz="2400" dirty="0" smtClean="0"/>
              <a:t>Примеры:</a:t>
            </a:r>
          </a:p>
          <a:p>
            <a:pPr marL="800100" lvl="1" indent="-342900" algn="just">
              <a:buFont typeface="Arial" panose="020B0604020202020204" pitchFamily="34" charset="0"/>
              <a:buChar char="•"/>
            </a:pPr>
            <a:r>
              <a:rPr lang="ru-RU" sz="2400" dirty="0" smtClean="0"/>
              <a:t>блокирование запросов определённых пользователей;</a:t>
            </a:r>
          </a:p>
          <a:p>
            <a:pPr marL="800100" lvl="1" indent="-342900" algn="just">
              <a:buFont typeface="Arial" panose="020B0604020202020204" pitchFamily="34" charset="0"/>
              <a:buChar char="•"/>
            </a:pPr>
            <a:r>
              <a:rPr lang="ru-RU" sz="2400" dirty="0" err="1" smtClean="0"/>
              <a:t>логирование</a:t>
            </a:r>
            <a:r>
              <a:rPr lang="ru-RU" sz="2400" dirty="0" smtClean="0"/>
              <a:t> и аудит действий пользователей;</a:t>
            </a:r>
          </a:p>
          <a:p>
            <a:pPr marL="800100" lvl="1" indent="-342900" algn="just">
              <a:buFont typeface="Arial" panose="020B0604020202020204" pitchFamily="34" charset="0"/>
              <a:buChar char="•"/>
            </a:pPr>
            <a:r>
              <a:rPr lang="ru-RU" sz="2400" dirty="0" smtClean="0"/>
              <a:t>сжатие данных;</a:t>
            </a:r>
          </a:p>
          <a:p>
            <a:pPr marL="800100" lvl="1" indent="-342900" algn="just">
              <a:buFont typeface="Arial" panose="020B0604020202020204" pitchFamily="34" charset="0"/>
              <a:buChar char="•"/>
            </a:pPr>
            <a:r>
              <a:rPr lang="ru-RU" sz="2400" dirty="0" smtClean="0"/>
              <a:t>шифрование данных;</a:t>
            </a:r>
          </a:p>
          <a:p>
            <a:pPr marL="800100" lvl="1" indent="-342900" algn="just">
              <a:buFont typeface="Arial" panose="020B0604020202020204" pitchFamily="34" charset="0"/>
              <a:buChar char="•"/>
            </a:pPr>
            <a:r>
              <a:rPr lang="ru-RU" sz="2400" dirty="0" smtClean="0"/>
              <a:t>языковая локализация.</a:t>
            </a:r>
            <a:endParaRPr lang="ru-RU" sz="2400" dirty="0"/>
          </a:p>
        </p:txBody>
      </p:sp>
    </p:spTree>
    <p:extLst>
      <p:ext uri="{BB962C8B-B14F-4D97-AF65-F5344CB8AC3E}">
        <p14:creationId xmlns:p14="http://schemas.microsoft.com/office/powerpoint/2010/main" val="3144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786912" cy="477054"/>
          </a:xfrm>
        </p:spPr>
        <p:txBody>
          <a:bodyPr/>
          <a:lstStyle/>
          <a:p>
            <a:r>
              <a:rPr lang="ru-RU" sz="2800" dirty="0" smtClean="0"/>
              <a:t>Слушатели событий сервлета</a:t>
            </a:r>
            <a:endParaRPr lang="en-US" sz="2800" dirty="0" smtClean="0"/>
          </a:p>
        </p:txBody>
      </p:sp>
      <p:sp>
        <p:nvSpPr>
          <p:cNvPr id="3" name="TextBox 2"/>
          <p:cNvSpPr txBox="1"/>
          <p:nvPr/>
        </p:nvSpPr>
        <p:spPr>
          <a:xfrm>
            <a:off x="107504" y="699542"/>
            <a:ext cx="8928992" cy="3293209"/>
          </a:xfrm>
          <a:prstGeom prst="rect">
            <a:avLst/>
          </a:prstGeom>
          <a:noFill/>
        </p:spPr>
        <p:txBody>
          <a:bodyPr wrap="square" rtlCol="0">
            <a:spAutoFit/>
          </a:bodyPr>
          <a:lstStyle/>
          <a:p>
            <a:pPr algn="just"/>
            <a:r>
              <a:rPr lang="ru-RU" sz="2400" dirty="0" smtClean="0"/>
              <a:t>Позволяют отслеживать ключевые события </a:t>
            </a:r>
            <a:r>
              <a:rPr lang="en-US" sz="2400" dirty="0" smtClean="0"/>
              <a:t>web-</a:t>
            </a:r>
            <a:r>
              <a:rPr lang="ru-RU" sz="2400" dirty="0" smtClean="0"/>
              <a:t>приложения.</a:t>
            </a:r>
            <a:endParaRPr lang="en-US" sz="2400" dirty="0" smtClean="0"/>
          </a:p>
          <a:p>
            <a:pPr algn="just"/>
            <a:endParaRPr lang="en-US" sz="2400" dirty="0"/>
          </a:p>
          <a:p>
            <a:pPr marL="342900" indent="-342900" algn="just">
              <a:buFont typeface="Arial" panose="020B0604020202020204" pitchFamily="34" charset="0"/>
              <a:buChar char="•"/>
            </a:pPr>
            <a:r>
              <a:rPr lang="ru-RU" sz="2400" dirty="0" smtClean="0"/>
              <a:t>События контекста сервлета (уровень приложения):</a:t>
            </a:r>
          </a:p>
          <a:p>
            <a:pPr marL="800100" lvl="1" indent="-342900" algn="just">
              <a:buFont typeface="Courier New" panose="02070309020205020404" pitchFamily="49" charset="0"/>
              <a:buChar char="o"/>
            </a:pPr>
            <a:r>
              <a:rPr lang="ru-RU" sz="2200" dirty="0" smtClean="0"/>
              <a:t>контекст создан / удаляется;</a:t>
            </a:r>
          </a:p>
          <a:p>
            <a:pPr marL="800100" lvl="1" indent="-342900" algn="just">
              <a:buFont typeface="Courier New" panose="02070309020205020404" pitchFamily="49" charset="0"/>
              <a:buChar char="o"/>
            </a:pPr>
            <a:r>
              <a:rPr lang="ru-RU" sz="2200" dirty="0" smtClean="0"/>
              <a:t>добавлен / удалён / заменён атрибут контекста. </a:t>
            </a:r>
          </a:p>
          <a:p>
            <a:pPr marL="342900" indent="-342900" algn="just">
              <a:buFont typeface="Arial" panose="020B0604020202020204" pitchFamily="34" charset="0"/>
              <a:buChar char="•"/>
            </a:pPr>
            <a:endParaRPr lang="ru-RU" sz="2400" dirty="0" smtClean="0"/>
          </a:p>
          <a:p>
            <a:pPr marL="342900" indent="-342900" algn="just">
              <a:buFont typeface="Arial" panose="020B0604020202020204" pitchFamily="34" charset="0"/>
              <a:buChar char="•"/>
            </a:pPr>
            <a:r>
              <a:rPr lang="ru-RU" sz="2400" dirty="0" smtClean="0"/>
              <a:t>События </a:t>
            </a:r>
            <a:r>
              <a:rPr lang="en-US" sz="2400" dirty="0" smtClean="0"/>
              <a:t>HTTP </a:t>
            </a:r>
            <a:r>
              <a:rPr lang="ru-RU" sz="2400" dirty="0" smtClean="0"/>
              <a:t>сессии:</a:t>
            </a:r>
          </a:p>
          <a:p>
            <a:pPr marL="800100" lvl="1" indent="-342900" algn="just">
              <a:buFont typeface="Courier New" panose="02070309020205020404" pitchFamily="49" charset="0"/>
              <a:buChar char="o"/>
            </a:pPr>
            <a:r>
              <a:rPr lang="ru-RU" sz="2200" dirty="0" smtClean="0"/>
              <a:t>сессия создана </a:t>
            </a:r>
            <a:r>
              <a:rPr lang="en-US" sz="2200" dirty="0" smtClean="0"/>
              <a:t>/</a:t>
            </a:r>
            <a:r>
              <a:rPr lang="ru-RU" sz="2200" dirty="0" smtClean="0"/>
              <a:t> разрушена;</a:t>
            </a:r>
          </a:p>
          <a:p>
            <a:pPr marL="800100" lvl="1" indent="-342900" algn="just">
              <a:buFont typeface="Courier New" panose="02070309020205020404" pitchFamily="49" charset="0"/>
              <a:buChar char="o"/>
            </a:pPr>
            <a:r>
              <a:rPr lang="ru-RU" sz="2200" dirty="0" smtClean="0"/>
              <a:t>добавлен / удалён / заменён атрибут сессии.</a:t>
            </a:r>
          </a:p>
        </p:txBody>
      </p:sp>
    </p:spTree>
    <p:extLst>
      <p:ext uri="{BB962C8B-B14F-4D97-AF65-F5344CB8AC3E}">
        <p14:creationId xmlns:p14="http://schemas.microsoft.com/office/powerpoint/2010/main" val="2328539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699542"/>
            <a:ext cx="8928992" cy="3671885"/>
          </a:xfrm>
        </p:spPr>
        <p:txBody>
          <a:bodyPr>
            <a:noAutofit/>
          </a:bodyPr>
          <a:lstStyle/>
          <a:p>
            <a:pPr marL="285750" lvl="8" indent="-285750">
              <a:buClr>
                <a:schemeClr val="accent3">
                  <a:lumMod val="50000"/>
                </a:schemeClr>
              </a:buClr>
            </a:pPr>
            <a:r>
              <a:rPr lang="en-US" sz="2400" kern="0" dirty="0">
                <a:hlinkClick r:id="rId2"/>
              </a:rPr>
              <a:t>http://</a:t>
            </a:r>
            <a:r>
              <a:rPr lang="en-US" sz="2400" kern="0" dirty="0" smtClean="0">
                <a:hlinkClick r:id="rId2"/>
              </a:rPr>
              <a:t>tutorials.jenkov.com/java-servlets/index.html</a:t>
            </a:r>
            <a:endParaRPr lang="ru-RU" sz="2400" kern="0" dirty="0" smtClean="0"/>
          </a:p>
          <a:p>
            <a:pPr marL="285750" lvl="8" indent="-285750">
              <a:buClr>
                <a:schemeClr val="accent3">
                  <a:lumMod val="50000"/>
                </a:schemeClr>
              </a:buClr>
            </a:pPr>
            <a:r>
              <a:rPr lang="en-US" sz="2400" kern="0" dirty="0">
                <a:hlinkClick r:id="rId3"/>
              </a:rPr>
              <a:t>https</a:t>
            </a:r>
            <a:r>
              <a:rPr lang="en-US" sz="2400" kern="0">
                <a:hlinkClick r:id="rId3"/>
              </a:rPr>
              <a:t>://</a:t>
            </a:r>
            <a:r>
              <a:rPr lang="en-US" sz="2400" kern="0" smtClean="0">
                <a:hlinkClick r:id="rId3"/>
              </a:rPr>
              <a:t>docs.oracle.com/javaee/7/tutorial/servlets.htm</a:t>
            </a:r>
            <a:endParaRPr lang="ru-RU" sz="2400" kern="0" smtClean="0"/>
          </a:p>
        </p:txBody>
      </p:sp>
      <p:sp>
        <p:nvSpPr>
          <p:cNvPr id="3" name="Текст 2"/>
          <p:cNvSpPr>
            <a:spLocks noGrp="1"/>
          </p:cNvSpPr>
          <p:nvPr>
            <p:ph type="body" sz="quarter" idx="13"/>
          </p:nvPr>
        </p:nvSpPr>
        <p:spPr>
          <a:xfrm>
            <a:off x="241472" y="80045"/>
            <a:ext cx="6552728" cy="477054"/>
          </a:xfrm>
        </p:spPr>
        <p:txBody>
          <a:bodyPr/>
          <a:lstStyle/>
          <a:p>
            <a:r>
              <a:rPr lang="ru-RU" sz="2800" dirty="0" smtClean="0"/>
              <a:t>используемая литература</a:t>
            </a:r>
            <a:endParaRPr lang="ru-RU" sz="2800" dirty="0"/>
          </a:p>
        </p:txBody>
      </p:sp>
    </p:spTree>
    <p:extLst>
      <p:ext uri="{BB962C8B-B14F-4D97-AF65-F5344CB8AC3E}">
        <p14:creationId xmlns:p14="http://schemas.microsoft.com/office/powerpoint/2010/main" val="2396584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a:xfrm>
            <a:off x="241472" y="80045"/>
            <a:ext cx="6552728" cy="477054"/>
          </a:xfrm>
        </p:spPr>
        <p:txBody>
          <a:bodyPr/>
          <a:lstStyle/>
          <a:p>
            <a:r>
              <a:rPr lang="ru-RU" sz="2800" dirty="0" smtClean="0"/>
              <a:t>План занятия</a:t>
            </a:r>
            <a:endParaRPr lang="ru-RU" sz="2800" dirty="0"/>
          </a:p>
        </p:txBody>
      </p:sp>
      <p:sp>
        <p:nvSpPr>
          <p:cNvPr id="2" name="Прямоугольник 1"/>
          <p:cNvSpPr/>
          <p:nvPr/>
        </p:nvSpPr>
        <p:spPr>
          <a:xfrm>
            <a:off x="115764" y="689968"/>
            <a:ext cx="8928992" cy="1938992"/>
          </a:xfrm>
          <a:prstGeom prst="rect">
            <a:avLst/>
          </a:prstGeom>
        </p:spPr>
        <p:txBody>
          <a:bodyPr wrap="square">
            <a:spAutoFit/>
          </a:bodyPr>
          <a:lstStyle/>
          <a:p>
            <a:pPr marL="457200" lvl="8" indent="-457200" algn="just">
              <a:buClr>
                <a:schemeClr val="accent3">
                  <a:lumMod val="50000"/>
                </a:schemeClr>
              </a:buClr>
              <a:buFont typeface="Arial" panose="020B0604020202020204" pitchFamily="34" charset="0"/>
              <a:buChar char="•"/>
            </a:pPr>
            <a:r>
              <a:rPr lang="ru-RU" sz="2400" kern="0" dirty="0" smtClean="0"/>
              <a:t>Узнаем </a:t>
            </a:r>
            <a:r>
              <a:rPr lang="ru-RU" sz="2400" kern="0" dirty="0"/>
              <a:t>ч</a:t>
            </a:r>
            <a:r>
              <a:rPr lang="ru-RU" sz="2400" kern="0" dirty="0" smtClean="0"/>
              <a:t>то такое сервер приложений.</a:t>
            </a:r>
          </a:p>
          <a:p>
            <a:pPr marL="457200" lvl="8" indent="-457200" algn="just">
              <a:buClr>
                <a:schemeClr val="accent3">
                  <a:lumMod val="50000"/>
                </a:schemeClr>
              </a:buClr>
              <a:buFont typeface="Arial" panose="020B0604020202020204" pitchFamily="34" charset="0"/>
              <a:buChar char="•"/>
            </a:pPr>
            <a:endParaRPr lang="ru-RU" sz="2400" kern="0" dirty="0" smtClean="0"/>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Напишем свой </a:t>
            </a:r>
            <a:r>
              <a:rPr lang="ru-RU" sz="2400" kern="0" dirty="0" err="1" smtClean="0">
                <a:solidFill>
                  <a:sysClr val="windowText" lastClr="000000"/>
                </a:solidFill>
              </a:rPr>
              <a:t>сервлет</a:t>
            </a:r>
            <a:r>
              <a:rPr lang="ru-RU" sz="2400" kern="0" dirty="0" smtClean="0">
                <a:solidFill>
                  <a:sysClr val="windowText" lastClr="000000"/>
                </a:solidFill>
              </a:rPr>
              <a:t>.</a:t>
            </a:r>
          </a:p>
          <a:p>
            <a:pPr marL="457200" lvl="8" indent="-457200" algn="just">
              <a:buClr>
                <a:schemeClr val="accent3">
                  <a:lumMod val="50000"/>
                </a:schemeClr>
              </a:buClr>
              <a:buFont typeface="Arial" panose="020B0604020202020204" pitchFamily="34" charset="0"/>
              <a:buChar char="•"/>
            </a:pPr>
            <a:endParaRPr lang="ru-RU" sz="2400" kern="0" dirty="0" smtClean="0">
              <a:solidFill>
                <a:sysClr val="windowText" lastClr="000000"/>
              </a:solidFill>
            </a:endParaRPr>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Реализуем </a:t>
            </a:r>
            <a:r>
              <a:rPr lang="ru-RU" sz="2400" kern="0" dirty="0" err="1" smtClean="0">
                <a:solidFill>
                  <a:sysClr val="windowText" lastClr="000000"/>
                </a:solidFill>
              </a:rPr>
              <a:t>сервлетный</a:t>
            </a:r>
            <a:r>
              <a:rPr lang="ru-RU" sz="2400" kern="0" dirty="0" smtClean="0">
                <a:solidFill>
                  <a:sysClr val="windowText" lastClr="000000"/>
                </a:solidFill>
              </a:rPr>
              <a:t> фильтр</a:t>
            </a:r>
            <a:r>
              <a:rPr lang="en-US" sz="2400" kern="0" dirty="0" smtClean="0">
                <a:solidFill>
                  <a:sysClr val="windowText" lastClr="000000"/>
                </a:solidFill>
              </a:rPr>
              <a:t>.</a:t>
            </a:r>
            <a:endParaRPr lang="en-US" sz="2400" kern="0" dirty="0">
              <a:solidFill>
                <a:sysClr val="windowText" lastClr="000000"/>
              </a:solidFill>
            </a:endParaRPr>
          </a:p>
        </p:txBody>
      </p:sp>
    </p:spTree>
    <p:extLst>
      <p:ext uri="{BB962C8B-B14F-4D97-AF65-F5344CB8AC3E}">
        <p14:creationId xmlns:p14="http://schemas.microsoft.com/office/powerpoint/2010/main" val="315270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smtClean="0"/>
              <a:t>Сервер приложений</a:t>
            </a:r>
            <a:endParaRPr lang="ru-RU" sz="2800" dirty="0"/>
          </a:p>
        </p:txBody>
      </p:sp>
      <p:sp>
        <p:nvSpPr>
          <p:cNvPr id="3" name="Прямоугольник 2"/>
          <p:cNvSpPr/>
          <p:nvPr/>
        </p:nvSpPr>
        <p:spPr>
          <a:xfrm>
            <a:off x="107504" y="699542"/>
            <a:ext cx="3888432" cy="2800767"/>
          </a:xfrm>
          <a:prstGeom prst="rect">
            <a:avLst/>
          </a:prstGeom>
        </p:spPr>
        <p:txBody>
          <a:bodyPr wrap="square">
            <a:spAutoFit/>
          </a:bodyPr>
          <a:lstStyle/>
          <a:p>
            <a:pPr marL="0" lvl="8" algn="just">
              <a:buClr>
                <a:schemeClr val="accent3">
                  <a:lumMod val="50000"/>
                </a:schemeClr>
              </a:buClr>
            </a:pPr>
            <a:r>
              <a:rPr lang="ru-RU" sz="2200" kern="0" dirty="0" smtClean="0"/>
              <a:t>Сервер приложений – компонентная программная платформа, предоставляющая среду для исполнения приложений.</a:t>
            </a:r>
            <a:endParaRPr lang="en-US" sz="2200" kern="0" dirty="0" smtClean="0"/>
          </a:p>
          <a:p>
            <a:pPr marL="0" lvl="8" algn="just">
              <a:buClr>
                <a:schemeClr val="accent3">
                  <a:lumMod val="50000"/>
                </a:schemeClr>
              </a:buClr>
            </a:pPr>
            <a:endParaRPr lang="ru-RU" sz="2200" kern="0" dirty="0" smtClean="0"/>
          </a:p>
          <a:p>
            <a:pPr marL="0" lvl="8" algn="just">
              <a:buClr>
                <a:schemeClr val="accent3">
                  <a:lumMod val="50000"/>
                </a:schemeClr>
              </a:buClr>
            </a:pPr>
            <a:r>
              <a:rPr lang="ru-RU" sz="2200" kern="0" dirty="0" smtClean="0">
                <a:solidFill>
                  <a:sysClr val="windowText" lastClr="000000"/>
                </a:solidFill>
              </a:rPr>
              <a:t>Обычно это средний слой трёхуровневой архитектуры.</a:t>
            </a:r>
            <a:endParaRPr lang="en-US" sz="2200" kern="0" dirty="0">
              <a:solidFill>
                <a:sysClr val="windowText" lastClr="000000"/>
              </a:solidFill>
            </a:endParaRPr>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987574"/>
            <a:ext cx="4724400" cy="364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43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498880" cy="907941"/>
          </a:xfrm>
        </p:spPr>
        <p:txBody>
          <a:bodyPr/>
          <a:lstStyle/>
          <a:p>
            <a:r>
              <a:rPr lang="ru-RU" sz="2800" dirty="0" smtClean="0"/>
              <a:t>Сервер приложений: преимущества</a:t>
            </a:r>
            <a:endParaRPr lang="ru-RU" sz="2800" dirty="0"/>
          </a:p>
        </p:txBody>
      </p:sp>
      <p:sp>
        <p:nvSpPr>
          <p:cNvPr id="3" name="Прямоугольник 2"/>
          <p:cNvSpPr/>
          <p:nvPr/>
        </p:nvSpPr>
        <p:spPr>
          <a:xfrm>
            <a:off x="107504" y="696268"/>
            <a:ext cx="8928992" cy="4339650"/>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solidFill>
                  <a:sysClr val="windowText" lastClr="000000"/>
                </a:solidFill>
              </a:rPr>
              <a:t>Целостность данных и кода.</a:t>
            </a:r>
          </a:p>
          <a:p>
            <a:pPr marL="457200" lvl="8" indent="-457200" algn="just">
              <a:buClr>
                <a:schemeClr val="accent3">
                  <a:lumMod val="50000"/>
                </a:schemeClr>
              </a:buClr>
            </a:pPr>
            <a:r>
              <a:rPr lang="ru-RU" sz="2400" kern="0" dirty="0" smtClean="0">
                <a:solidFill>
                  <a:sysClr val="windowText" lastClr="000000"/>
                </a:solidFill>
              </a:rPr>
              <a:t>	</a:t>
            </a:r>
            <a:r>
              <a:rPr lang="ru-RU" sz="2200" kern="0" dirty="0" smtClean="0">
                <a:solidFill>
                  <a:sysClr val="windowText" lastClr="000000"/>
                </a:solidFill>
              </a:rPr>
              <a:t>Бизнес логика на отдельном сервере/серверах </a:t>
            </a:r>
            <a:r>
              <a:rPr lang="en-US" sz="2200" kern="0" dirty="0" smtClean="0">
                <a:solidFill>
                  <a:sysClr val="windowText" lastClr="000000"/>
                </a:solidFill>
              </a:rPr>
              <a:t>=&gt; </a:t>
            </a:r>
            <a:r>
              <a:rPr lang="ru-RU" sz="2200" kern="0" dirty="0" smtClean="0">
                <a:solidFill>
                  <a:sysClr val="windowText" lastClr="000000"/>
                </a:solidFill>
              </a:rPr>
              <a:t>обновление приложений для всех пользователей одновременно.</a:t>
            </a:r>
          </a:p>
          <a:p>
            <a:pPr marL="0" lvl="8" algn="just">
              <a:buClr>
                <a:schemeClr val="accent3">
                  <a:lumMod val="50000"/>
                </a:schemeClr>
              </a:buClr>
            </a:pPr>
            <a:endParaRPr lang="ru-RU" sz="2000" kern="0" dirty="0" smtClean="0">
              <a:solidFill>
                <a:sysClr val="windowText" lastClr="000000"/>
              </a:solidFill>
            </a:endParaRPr>
          </a:p>
          <a:p>
            <a:pPr marL="342900" lvl="8" indent="-342900" algn="just">
              <a:buClr>
                <a:schemeClr val="accent3">
                  <a:lumMod val="50000"/>
                </a:schemeClr>
              </a:buClr>
              <a:buFont typeface="Arial" panose="020B0604020202020204" pitchFamily="34" charset="0"/>
              <a:buChar char="•"/>
            </a:pPr>
            <a:r>
              <a:rPr lang="ru-RU" sz="2400" dirty="0"/>
              <a:t>Централизованная настройка и </a:t>
            </a:r>
            <a:r>
              <a:rPr lang="ru-RU" sz="2400" dirty="0" smtClean="0"/>
              <a:t>управление</a:t>
            </a:r>
          </a:p>
          <a:p>
            <a:pPr marL="0" lvl="8" algn="just">
              <a:buClr>
                <a:schemeClr val="accent3">
                  <a:lumMod val="50000"/>
                </a:schemeClr>
              </a:buClr>
            </a:pPr>
            <a:endParaRPr lang="ru-RU" sz="2400" dirty="0"/>
          </a:p>
          <a:p>
            <a:pPr marL="342900" lvl="8" indent="-342900" algn="just">
              <a:buClr>
                <a:schemeClr val="accent3">
                  <a:lumMod val="50000"/>
                </a:schemeClr>
              </a:buClr>
              <a:buFont typeface="Arial" panose="020B0604020202020204" pitchFamily="34" charset="0"/>
              <a:buChar char="•"/>
            </a:pPr>
            <a:r>
              <a:rPr lang="ru-RU" sz="2400" kern="0" dirty="0" smtClean="0">
                <a:solidFill>
                  <a:sysClr val="windowText" lastClr="000000"/>
                </a:solidFill>
              </a:rPr>
              <a:t>Безопасность</a:t>
            </a:r>
          </a:p>
          <a:p>
            <a:pPr marL="457200" lvl="7" indent="-914400" algn="just">
              <a:buClr>
                <a:schemeClr val="accent3">
                  <a:lumMod val="50000"/>
                </a:schemeClr>
              </a:buClr>
            </a:pPr>
            <a:r>
              <a:rPr lang="en-US" sz="2000" dirty="0" smtClean="0"/>
              <a:t>	</a:t>
            </a:r>
            <a:r>
              <a:rPr lang="ru-RU" sz="2200" dirty="0" smtClean="0"/>
              <a:t>Действует </a:t>
            </a:r>
            <a:r>
              <a:rPr lang="ru-RU" sz="2200" dirty="0"/>
              <a:t>как центральная точка, используя которую, поставщики </a:t>
            </a:r>
            <a:r>
              <a:rPr lang="ru-RU" sz="2200" dirty="0" smtClean="0"/>
              <a:t>сервисов </a:t>
            </a:r>
            <a:r>
              <a:rPr lang="ru-RU" sz="2200" dirty="0"/>
              <a:t>могут управлять доступом к данным и частям самих </a:t>
            </a:r>
            <a:r>
              <a:rPr lang="ru-RU" sz="2200" dirty="0" smtClean="0"/>
              <a:t>приложений. </a:t>
            </a:r>
          </a:p>
          <a:p>
            <a:pPr marL="0" lvl="8" algn="just">
              <a:buClr>
                <a:schemeClr val="accent3">
                  <a:lumMod val="50000"/>
                </a:schemeClr>
              </a:buClr>
            </a:pPr>
            <a:endParaRPr lang="ru-RU" sz="2400" kern="0" dirty="0" smtClean="0">
              <a:solidFill>
                <a:sysClr val="windowText" lastClr="000000"/>
              </a:solidFill>
            </a:endParaRPr>
          </a:p>
          <a:p>
            <a:pPr marL="342900" lvl="8" indent="-342900" algn="just">
              <a:buClr>
                <a:schemeClr val="accent3">
                  <a:lumMod val="50000"/>
                </a:schemeClr>
              </a:buClr>
              <a:buFont typeface="Arial" panose="020B0604020202020204" pitchFamily="34" charset="0"/>
              <a:buChar char="•"/>
            </a:pPr>
            <a:r>
              <a:rPr lang="ru-RU" sz="2400" dirty="0"/>
              <a:t>Поддержка </a:t>
            </a:r>
            <a:r>
              <a:rPr lang="ru-RU" sz="2400" dirty="0" smtClean="0"/>
              <a:t>транзакций</a:t>
            </a:r>
            <a:endParaRPr lang="ru-RU" sz="2400" kern="0" dirty="0" smtClean="0">
              <a:solidFill>
                <a:sysClr val="windowText" lastClr="000000"/>
              </a:solidFill>
            </a:endParaRPr>
          </a:p>
        </p:txBody>
      </p:sp>
    </p:spTree>
    <p:extLst>
      <p:ext uri="{BB962C8B-B14F-4D97-AF65-F5344CB8AC3E}">
        <p14:creationId xmlns:p14="http://schemas.microsoft.com/office/powerpoint/2010/main" val="3581153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err="1" smtClean="0"/>
              <a:t>СервлетЫ</a:t>
            </a:r>
            <a:endParaRPr lang="ru-RU" sz="2800" dirty="0"/>
          </a:p>
        </p:txBody>
      </p:sp>
      <p:sp>
        <p:nvSpPr>
          <p:cNvPr id="4" name="Прямоугольник 3"/>
          <p:cNvSpPr/>
          <p:nvPr/>
        </p:nvSpPr>
        <p:spPr>
          <a:xfrm>
            <a:off x="93812" y="699542"/>
            <a:ext cx="8928992" cy="1569660"/>
          </a:xfrm>
          <a:prstGeom prst="rect">
            <a:avLst/>
          </a:prstGeom>
        </p:spPr>
        <p:txBody>
          <a:bodyPr wrap="square">
            <a:spAutoFit/>
          </a:bodyPr>
          <a:lstStyle/>
          <a:p>
            <a:pPr marL="0" lvl="8" algn="just">
              <a:buClr>
                <a:schemeClr val="accent3">
                  <a:lumMod val="50000"/>
                </a:schemeClr>
              </a:buClr>
            </a:pPr>
            <a:r>
              <a:rPr lang="ru-RU" sz="2400" kern="0" dirty="0" err="1" smtClean="0"/>
              <a:t>Сервлеты</a:t>
            </a:r>
            <a:r>
              <a:rPr lang="ru-RU" sz="2400" kern="0" dirty="0" smtClean="0"/>
              <a:t> расширяют возможности серверов с приложениями, работающими по принципу запрос-ответ.</a:t>
            </a: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Обычно используются для обработки </a:t>
            </a:r>
            <a:r>
              <a:rPr lang="en-US" sz="2400" kern="0" dirty="0" smtClean="0"/>
              <a:t>HTTP </a:t>
            </a:r>
            <a:r>
              <a:rPr lang="ru-RU" sz="2400" kern="0" dirty="0" smtClean="0"/>
              <a:t>запросов.</a:t>
            </a:r>
          </a:p>
        </p:txBody>
      </p:sp>
    </p:spTree>
    <p:extLst>
      <p:ext uri="{BB962C8B-B14F-4D97-AF65-F5344CB8AC3E}">
        <p14:creationId xmlns:p14="http://schemas.microsoft.com/office/powerpoint/2010/main" val="117830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cap="none" dirty="0" smtClean="0"/>
              <a:t>СЕРВЛЕТЫ</a:t>
            </a:r>
            <a:endParaRPr lang="ru-RU" sz="2800" dirty="0"/>
          </a:p>
        </p:txBody>
      </p:sp>
      <p:sp>
        <p:nvSpPr>
          <p:cNvPr id="4" name="Прямоугольник 3"/>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Все </a:t>
            </a:r>
            <a:r>
              <a:rPr lang="ru-RU" sz="2400" kern="0" dirty="0" err="1" smtClean="0"/>
              <a:t>сервлеты</a:t>
            </a:r>
            <a:r>
              <a:rPr lang="ru-RU" sz="2400" kern="0" dirty="0" smtClean="0"/>
              <a:t> имплементируют</a:t>
            </a:r>
            <a:r>
              <a:rPr lang="en-US" sz="2400" kern="0" dirty="0" smtClean="0"/>
              <a:t> </a:t>
            </a:r>
            <a:r>
              <a:rPr lang="ru-RU" sz="2400" kern="0" dirty="0"/>
              <a:t>интерфейс </a:t>
            </a:r>
            <a:r>
              <a:rPr lang="en-US" sz="2400" kern="0" dirty="0" err="1" smtClean="0"/>
              <a:t>javax.servlet.Servlet</a:t>
            </a:r>
            <a:r>
              <a:rPr lang="ru-RU" sz="2400" kern="0" dirty="0" smtClean="0"/>
              <a:t>.</a:t>
            </a:r>
          </a:p>
          <a:p>
            <a:pPr marL="0" lvl="8" algn="just">
              <a:buClr>
                <a:schemeClr val="accent3">
                  <a:lumMod val="50000"/>
                </a:schemeClr>
              </a:buClr>
            </a:pPr>
            <a:endParaRPr lang="ru-RU" sz="2400" kern="0" dirty="0">
              <a:solidFill>
                <a:sysClr val="windowText" lastClr="000000"/>
              </a:solidFill>
            </a:endParaRPr>
          </a:p>
          <a:p>
            <a:pPr lvl="0" fontAlgn="base">
              <a:spcBef>
                <a:spcPct val="0"/>
              </a:spcBef>
              <a:spcAft>
                <a:spcPct val="0"/>
              </a:spcAft>
            </a:pP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interface</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init</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ServletConfig</a:t>
            </a:r>
            <a:r>
              <a:rPr lang="ru-RU" altLang="ru-RU" sz="2000" dirty="0">
                <a:solidFill>
                  <a:srgbClr val="000000"/>
                </a:solidFill>
                <a:latin typeface="Courier New" pitchFamily="49" charset="0"/>
                <a:cs typeface="Courier New" pitchFamily="49" charset="0"/>
              </a:rPr>
              <a:t> var1)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ServletException</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service</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ServletRequest</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request</a:t>
            </a:r>
            <a:r>
              <a:rPr lang="ru-RU" altLang="ru-RU" sz="2000" dirty="0" smtClean="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ServletResponse</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response</a:t>
            </a: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ServletException</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IOException</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destroy</a:t>
            </a:r>
            <a:r>
              <a:rPr lang="ru-RU" altLang="ru-RU" sz="2000" dirty="0" smtClean="0">
                <a:solidFill>
                  <a:srgbClr val="000000"/>
                </a:solidFill>
                <a:latin typeface="Courier New" pitchFamily="49" charset="0"/>
                <a:cs typeface="Courier New" pitchFamily="49" charset="0"/>
              </a:rPr>
              <a:t>();</a:t>
            </a:r>
            <a:endParaRPr lang="en-US" altLang="ru-RU" sz="2000" dirty="0" smtClean="0">
              <a:solidFill>
                <a:srgbClr val="000000"/>
              </a:solidFill>
              <a:latin typeface="Courier New" pitchFamily="49" charset="0"/>
              <a:cs typeface="Courier New" pitchFamily="49" charset="0"/>
            </a:endParaRPr>
          </a:p>
          <a:p>
            <a:pPr lvl="0" fontAlgn="base">
              <a:spcBef>
                <a:spcPct val="0"/>
              </a:spcBef>
              <a:spcAft>
                <a:spcPct val="0"/>
              </a:spcAft>
            </a:pPr>
            <a:r>
              <a:rPr lang="en-US"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6289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smtClean="0"/>
              <a:t>Жизненный цикл</a:t>
            </a:r>
            <a:r>
              <a:rPr lang="en-US" sz="2800" dirty="0" smtClean="0"/>
              <a:t> </a:t>
            </a:r>
            <a:r>
              <a:rPr lang="ru-RU" sz="2800" dirty="0" smtClean="0"/>
              <a:t>сервлета</a:t>
            </a:r>
            <a:endParaRPr lang="ru-RU" sz="2800" dirty="0"/>
          </a:p>
        </p:txBody>
      </p:sp>
      <p:sp>
        <p:nvSpPr>
          <p:cNvPr id="13" name="Овал 12"/>
          <p:cNvSpPr/>
          <p:nvPr/>
        </p:nvSpPr>
        <p:spPr>
          <a:xfrm>
            <a:off x="1259632" y="2464546"/>
            <a:ext cx="1584176" cy="15008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2400" dirty="0" smtClean="0"/>
              <a:t>Не существует</a:t>
            </a:r>
            <a:endParaRPr lang="ru-RU" sz="2400" dirty="0"/>
          </a:p>
        </p:txBody>
      </p:sp>
      <p:sp>
        <p:nvSpPr>
          <p:cNvPr id="14" name="Скругленный прямоугольник 13"/>
          <p:cNvSpPr/>
          <p:nvPr/>
        </p:nvSpPr>
        <p:spPr>
          <a:xfrm>
            <a:off x="4860032" y="2294982"/>
            <a:ext cx="2880320" cy="174319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400" dirty="0" smtClean="0"/>
              <a:t>Инициализирован</a:t>
            </a:r>
            <a:endParaRPr lang="ru-RU" sz="2400" dirty="0"/>
          </a:p>
        </p:txBody>
      </p:sp>
      <p:sp>
        <p:nvSpPr>
          <p:cNvPr id="15" name="Стрелка вправо 14"/>
          <p:cNvSpPr/>
          <p:nvPr/>
        </p:nvSpPr>
        <p:spPr>
          <a:xfrm>
            <a:off x="3114700" y="3212952"/>
            <a:ext cx="1512168" cy="58293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t>init</a:t>
            </a:r>
            <a:r>
              <a:rPr lang="en-US" sz="2000" dirty="0" smtClean="0"/>
              <a:t>(</a:t>
            </a:r>
            <a:r>
              <a:rPr lang="en-US" dirty="0" smtClean="0"/>
              <a:t>)</a:t>
            </a:r>
            <a:endParaRPr lang="ru-RU" dirty="0"/>
          </a:p>
        </p:txBody>
      </p:sp>
      <p:sp>
        <p:nvSpPr>
          <p:cNvPr id="16" name="Стрелка влево 15"/>
          <p:cNvSpPr/>
          <p:nvPr/>
        </p:nvSpPr>
        <p:spPr>
          <a:xfrm>
            <a:off x="3114700" y="2643758"/>
            <a:ext cx="1512168" cy="571228"/>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t>destroy</a:t>
            </a:r>
            <a:r>
              <a:rPr lang="en-US" dirty="0"/>
              <a:t>()</a:t>
            </a:r>
            <a:endParaRPr lang="ru-RU" dirty="0"/>
          </a:p>
        </p:txBody>
      </p:sp>
      <p:sp>
        <p:nvSpPr>
          <p:cNvPr id="20" name="Выгнутая вверх стрелка 19"/>
          <p:cNvSpPr/>
          <p:nvPr/>
        </p:nvSpPr>
        <p:spPr>
          <a:xfrm>
            <a:off x="5436096" y="1203598"/>
            <a:ext cx="1872208" cy="928490"/>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solidFill>
                  <a:schemeClr val="tx1"/>
                </a:solidFill>
              </a:rPr>
              <a:t>service()</a:t>
            </a:r>
            <a:endParaRPr lang="ru-RU" sz="2000" dirty="0">
              <a:solidFill>
                <a:schemeClr val="tx1"/>
              </a:solidFill>
            </a:endParaRPr>
          </a:p>
        </p:txBody>
      </p:sp>
    </p:spTree>
    <p:extLst>
      <p:ext uri="{BB962C8B-B14F-4D97-AF65-F5344CB8AC3E}">
        <p14:creationId xmlns:p14="http://schemas.microsoft.com/office/powerpoint/2010/main" val="1146525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cap="none" dirty="0" smtClean="0"/>
              <a:t>СТРУКТУРА </a:t>
            </a:r>
            <a:r>
              <a:rPr lang="en-US" sz="2800" cap="none" dirty="0" smtClean="0"/>
              <a:t>JEE WEB </a:t>
            </a:r>
            <a:r>
              <a:rPr lang="ru-RU" sz="2800" cap="none" dirty="0" smtClean="0"/>
              <a:t>ПРИЛОЖЕНИЯ</a:t>
            </a:r>
            <a:endParaRPr lang="ru-RU" sz="2800" dirty="0"/>
          </a:p>
        </p:txBody>
      </p:sp>
      <p:sp>
        <p:nvSpPr>
          <p:cNvPr id="3" name="Прямоугольник 2"/>
          <p:cNvSpPr/>
          <p:nvPr/>
        </p:nvSpPr>
        <p:spPr>
          <a:xfrm>
            <a:off x="827584" y="771550"/>
            <a:ext cx="1368152"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b="1" dirty="0" err="1" smtClean="0"/>
              <a:t>web.war</a:t>
            </a:r>
            <a:endParaRPr lang="ru-RU" sz="2100" b="1" dirty="0"/>
          </a:p>
        </p:txBody>
      </p:sp>
      <p:sp>
        <p:nvSpPr>
          <p:cNvPr id="5" name="Прямоугольник 4"/>
          <p:cNvSpPr/>
          <p:nvPr/>
        </p:nvSpPr>
        <p:spPr>
          <a:xfrm>
            <a:off x="2321750" y="1203598"/>
            <a:ext cx="1440160" cy="317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smtClean="0"/>
              <a:t>index.html</a:t>
            </a:r>
            <a:endParaRPr lang="ru-RU" sz="2100" dirty="0"/>
          </a:p>
        </p:txBody>
      </p:sp>
      <p:cxnSp>
        <p:nvCxnSpPr>
          <p:cNvPr id="7" name="Прямая со стрелкой 6"/>
          <p:cNvCxnSpPr>
            <a:stCxn id="3" idx="2"/>
            <a:endCxn id="5" idx="1"/>
          </p:cNvCxnSpPr>
          <p:nvPr/>
        </p:nvCxnSpPr>
        <p:spPr>
          <a:xfrm rot="16200000" flipH="1">
            <a:off x="1801442" y="841808"/>
            <a:ext cx="230527" cy="81009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2321750" y="1635646"/>
            <a:ext cx="1440160" cy="31075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WEB-INF</a:t>
            </a:r>
            <a:endParaRPr lang="ru-RU" sz="2100" dirty="0"/>
          </a:p>
        </p:txBody>
      </p:sp>
      <p:sp>
        <p:nvSpPr>
          <p:cNvPr id="12" name="Прямоугольник 11"/>
          <p:cNvSpPr/>
          <p:nvPr/>
        </p:nvSpPr>
        <p:spPr>
          <a:xfrm>
            <a:off x="3905926" y="1982177"/>
            <a:ext cx="1440160" cy="3195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a:t>w</a:t>
            </a:r>
            <a:r>
              <a:rPr lang="en-US" sz="2100" dirty="0" smtClean="0"/>
              <a:t>eb.xml</a:t>
            </a:r>
            <a:endParaRPr lang="ru-RU" sz="2100" dirty="0"/>
          </a:p>
        </p:txBody>
      </p:sp>
      <p:sp>
        <p:nvSpPr>
          <p:cNvPr id="13" name="Прямоугольник 12"/>
          <p:cNvSpPr/>
          <p:nvPr/>
        </p:nvSpPr>
        <p:spPr>
          <a:xfrm>
            <a:off x="5346086" y="3219822"/>
            <a:ext cx="2880320"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err="1" smtClean="0"/>
              <a:t>HelloWorldServlet.class</a:t>
            </a:r>
            <a:endParaRPr lang="ru-RU" sz="2100" dirty="0"/>
          </a:p>
        </p:txBody>
      </p:sp>
      <p:sp>
        <p:nvSpPr>
          <p:cNvPr id="14" name="Прямоугольник 13"/>
          <p:cNvSpPr/>
          <p:nvPr/>
        </p:nvSpPr>
        <p:spPr>
          <a:xfrm>
            <a:off x="3888166" y="3651870"/>
            <a:ext cx="1296144" cy="32094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lib</a:t>
            </a:r>
            <a:endParaRPr lang="ru-RU" sz="2100" dirty="0"/>
          </a:p>
        </p:txBody>
      </p:sp>
      <p:sp>
        <p:nvSpPr>
          <p:cNvPr id="15" name="Прямоугольник 14"/>
          <p:cNvSpPr/>
          <p:nvPr/>
        </p:nvSpPr>
        <p:spPr>
          <a:xfrm>
            <a:off x="2268600" y="4249638"/>
            <a:ext cx="2141382" cy="3131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100" dirty="0"/>
              <a:t>Д</a:t>
            </a:r>
            <a:r>
              <a:rPr lang="ru-RU" sz="2100" dirty="0" smtClean="0"/>
              <a:t>ругие подпапки</a:t>
            </a:r>
            <a:endParaRPr lang="ru-RU" sz="2100" dirty="0"/>
          </a:p>
        </p:txBody>
      </p:sp>
      <p:sp>
        <p:nvSpPr>
          <p:cNvPr id="17" name="Прямоугольник 16"/>
          <p:cNvSpPr/>
          <p:nvPr/>
        </p:nvSpPr>
        <p:spPr>
          <a:xfrm>
            <a:off x="5327334" y="4016323"/>
            <a:ext cx="3043088" cy="338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ru-RU" sz="2100" dirty="0" smtClean="0"/>
              <a:t>Необходимые </a:t>
            </a:r>
            <a:r>
              <a:rPr lang="en-US" sz="2100" dirty="0" smtClean="0"/>
              <a:t>jar-</a:t>
            </a:r>
            <a:r>
              <a:rPr lang="ru-RU" sz="2100" dirty="0" smtClean="0"/>
              <a:t>файлы</a:t>
            </a:r>
            <a:endParaRPr lang="ru-RU" sz="2100" dirty="0"/>
          </a:p>
        </p:txBody>
      </p:sp>
      <p:cxnSp>
        <p:nvCxnSpPr>
          <p:cNvPr id="21" name="Прямая со стрелкой 6"/>
          <p:cNvCxnSpPr>
            <a:stCxn id="11" idx="2"/>
            <a:endCxn id="12" idx="1"/>
          </p:cNvCxnSpPr>
          <p:nvPr/>
        </p:nvCxnSpPr>
        <p:spPr>
          <a:xfrm rot="16200000" flipH="1">
            <a:off x="3376110" y="1612117"/>
            <a:ext cx="195537" cy="86409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3905926" y="2355727"/>
            <a:ext cx="3096344" cy="3576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a:t>[servlet-name]-servlet.xml</a:t>
            </a:r>
            <a:endParaRPr lang="ru-RU" sz="2100" dirty="0"/>
          </a:p>
        </p:txBody>
      </p:sp>
      <p:cxnSp>
        <p:nvCxnSpPr>
          <p:cNvPr id="36" name="Прямая со стрелкой 6"/>
          <p:cNvCxnSpPr>
            <a:stCxn id="3" idx="2"/>
            <a:endCxn id="11" idx="1"/>
          </p:cNvCxnSpPr>
          <p:nvPr/>
        </p:nvCxnSpPr>
        <p:spPr>
          <a:xfrm rot="16200000" flipH="1">
            <a:off x="1586989" y="1056261"/>
            <a:ext cx="659432" cy="81009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3892538" y="2847762"/>
            <a:ext cx="1291772" cy="345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classes</a:t>
            </a:r>
            <a:endParaRPr lang="ru-RU" sz="2100" dirty="0"/>
          </a:p>
        </p:txBody>
      </p:sp>
      <p:sp>
        <p:nvSpPr>
          <p:cNvPr id="40" name="Прямоугольник 39"/>
          <p:cNvSpPr/>
          <p:nvPr/>
        </p:nvSpPr>
        <p:spPr>
          <a:xfrm>
            <a:off x="4553998" y="4621910"/>
            <a:ext cx="1872208" cy="3261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ru-RU" sz="2100" dirty="0" smtClean="0"/>
              <a:t>Другие файлы</a:t>
            </a:r>
            <a:endParaRPr lang="ru-RU" sz="2100" dirty="0"/>
          </a:p>
        </p:txBody>
      </p:sp>
      <p:cxnSp>
        <p:nvCxnSpPr>
          <p:cNvPr id="43" name="Прямая со стрелкой 6"/>
          <p:cNvCxnSpPr>
            <a:stCxn id="11" idx="2"/>
            <a:endCxn id="39" idx="1"/>
          </p:cNvCxnSpPr>
          <p:nvPr/>
        </p:nvCxnSpPr>
        <p:spPr>
          <a:xfrm rot="16200000" flipH="1">
            <a:off x="2930016" y="2058211"/>
            <a:ext cx="1074336" cy="850708"/>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6"/>
          <p:cNvCxnSpPr>
            <a:stCxn id="11" idx="2"/>
            <a:endCxn id="14" idx="1"/>
          </p:cNvCxnSpPr>
          <p:nvPr/>
        </p:nvCxnSpPr>
        <p:spPr>
          <a:xfrm rot="16200000" flipH="1">
            <a:off x="2532025" y="2456202"/>
            <a:ext cx="1865947" cy="84633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6"/>
          <p:cNvCxnSpPr>
            <a:stCxn id="39" idx="2"/>
            <a:endCxn id="13" idx="1"/>
          </p:cNvCxnSpPr>
          <p:nvPr/>
        </p:nvCxnSpPr>
        <p:spPr>
          <a:xfrm rot="16200000" flipH="1">
            <a:off x="4839186" y="2892942"/>
            <a:ext cx="206138" cy="807662"/>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6"/>
          <p:cNvCxnSpPr>
            <a:stCxn id="14" idx="2"/>
            <a:endCxn id="17" idx="1"/>
          </p:cNvCxnSpPr>
          <p:nvPr/>
        </p:nvCxnSpPr>
        <p:spPr>
          <a:xfrm rot="16200000" flipH="1">
            <a:off x="4825450" y="3683606"/>
            <a:ext cx="212673" cy="79109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6"/>
          <p:cNvCxnSpPr>
            <a:stCxn id="3" idx="2"/>
            <a:endCxn id="15" idx="1"/>
          </p:cNvCxnSpPr>
          <p:nvPr/>
        </p:nvCxnSpPr>
        <p:spPr>
          <a:xfrm rot="16200000" flipH="1">
            <a:off x="252810" y="2390440"/>
            <a:ext cx="3274640" cy="75694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6"/>
          <p:cNvCxnSpPr>
            <a:stCxn id="15" idx="2"/>
            <a:endCxn id="40" idx="1"/>
          </p:cNvCxnSpPr>
          <p:nvPr/>
        </p:nvCxnSpPr>
        <p:spPr>
          <a:xfrm rot="16200000" flipH="1">
            <a:off x="3835574" y="4066538"/>
            <a:ext cx="222140" cy="1214707"/>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6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smtClean="0"/>
              <a:t>HTTP </a:t>
            </a:r>
            <a:r>
              <a:rPr lang="ru-RU" sz="2800" cap="none" dirty="0" smtClean="0"/>
              <a:t>СЕРВЛЕТЫ</a:t>
            </a:r>
            <a:endParaRPr lang="ru-RU" sz="2800" dirty="0"/>
          </a:p>
        </p:txBody>
      </p:sp>
      <p:sp>
        <p:nvSpPr>
          <p:cNvPr id="8" name="Прямоугольник 7"/>
          <p:cNvSpPr/>
          <p:nvPr/>
        </p:nvSpPr>
        <p:spPr>
          <a:xfrm>
            <a:off x="107504" y="699542"/>
            <a:ext cx="8928992" cy="4308872"/>
          </a:xfrm>
          <a:prstGeom prst="rect">
            <a:avLst/>
          </a:prstGeom>
        </p:spPr>
        <p:txBody>
          <a:bodyPr wrap="square">
            <a:spAutoFit/>
          </a:bodyPr>
          <a:lstStyle/>
          <a:p>
            <a:pPr marL="0" lvl="8" algn="just">
              <a:buClr>
                <a:schemeClr val="accent3">
                  <a:lumMod val="50000"/>
                </a:schemeClr>
              </a:buClr>
            </a:pPr>
            <a:r>
              <a:rPr lang="ru-RU" sz="2400" kern="0" dirty="0" smtClean="0"/>
              <a:t>Используются для обработки </a:t>
            </a:r>
            <a:r>
              <a:rPr lang="en-US" sz="2400" kern="0" dirty="0" smtClean="0"/>
              <a:t>HTTP </a:t>
            </a:r>
            <a:r>
              <a:rPr lang="ru-RU" sz="2400" kern="0" dirty="0" smtClean="0"/>
              <a:t>запросов. Наследуют </a:t>
            </a:r>
            <a:r>
              <a:rPr lang="ru-RU" sz="2400" kern="0" dirty="0"/>
              <a:t>а</a:t>
            </a:r>
            <a:r>
              <a:rPr lang="ru-RU" sz="2400" kern="0" dirty="0" smtClean="0"/>
              <a:t>бстрактный класс </a:t>
            </a:r>
            <a:r>
              <a:rPr lang="en-US" sz="2400" kern="0" dirty="0" err="1" smtClean="0"/>
              <a:t>javax.servlet.http.HttpServlet</a:t>
            </a:r>
            <a:r>
              <a:rPr lang="ru-RU" sz="2400" kern="0" dirty="0" smtClean="0"/>
              <a:t>, где определены</a:t>
            </a:r>
            <a:r>
              <a:rPr lang="ru-RU" sz="2400" dirty="0" smtClean="0"/>
              <a:t>:</a:t>
            </a:r>
            <a:endParaRPr lang="en-US" sz="2400" dirty="0" smtClean="0"/>
          </a:p>
          <a:p>
            <a:pPr marL="342900" lvl="8" indent="-342900" algn="just">
              <a:buClr>
                <a:schemeClr val="accent3">
                  <a:lumMod val="50000"/>
                </a:schemeClr>
              </a:buClr>
              <a:buFont typeface="Arial" panose="020B0604020202020204" pitchFamily="34" charset="0"/>
              <a:buChar char="•"/>
            </a:pPr>
            <a:r>
              <a:rPr lang="ru-RU" sz="2400" dirty="0" err="1" smtClean="0"/>
              <a:t>doGet</a:t>
            </a:r>
            <a:endParaRPr lang="en-US" sz="2400" dirty="0" smtClean="0"/>
          </a:p>
          <a:p>
            <a:pPr lvl="1" indent="-3657600" algn="just">
              <a:buClr>
                <a:schemeClr val="accent3">
                  <a:lumMod val="50000"/>
                </a:schemeClr>
              </a:buClr>
            </a:pPr>
            <a:r>
              <a:rPr lang="en-US" sz="2200" dirty="0" smtClean="0"/>
              <a:t>	</a:t>
            </a:r>
            <a:r>
              <a:rPr lang="ru-RU" sz="2200" dirty="0" smtClean="0"/>
              <a:t>HTTP </a:t>
            </a:r>
            <a:r>
              <a:rPr lang="ru-RU" sz="2200" dirty="0"/>
              <a:t>GET – получение ресурса по URI.</a:t>
            </a:r>
          </a:p>
          <a:p>
            <a:pPr marL="342900" lvl="8" indent="-342900" algn="just">
              <a:buClr>
                <a:schemeClr val="accent3">
                  <a:lumMod val="50000"/>
                </a:schemeClr>
              </a:buClr>
              <a:buFont typeface="Arial" panose="020B0604020202020204" pitchFamily="34" charset="0"/>
              <a:buChar char="•"/>
            </a:pPr>
            <a:r>
              <a:rPr lang="ru-RU" sz="2400" dirty="0" err="1"/>
              <a:t>doPost</a:t>
            </a:r>
            <a:endParaRPr lang="ru-RU" sz="2200" dirty="0"/>
          </a:p>
          <a:p>
            <a:pPr marL="457200" lvl="7" indent="-914400" algn="just">
              <a:buClr>
                <a:schemeClr val="accent3">
                  <a:lumMod val="50000"/>
                </a:schemeClr>
              </a:buClr>
            </a:pPr>
            <a:r>
              <a:rPr lang="en-US" sz="2200" dirty="0" smtClean="0"/>
              <a:t>	</a:t>
            </a:r>
            <a:r>
              <a:rPr lang="ru-RU" sz="2200" dirty="0" smtClean="0"/>
              <a:t>HTTP POST – передача пользовательских данных (например, для добавления записей в БД, обработки данных клиентской формы).</a:t>
            </a:r>
            <a:endParaRPr lang="ru-RU" sz="2200" dirty="0"/>
          </a:p>
          <a:p>
            <a:pPr marL="342900" lvl="8" indent="-342900" algn="just">
              <a:buClr>
                <a:schemeClr val="accent3">
                  <a:lumMod val="50000"/>
                </a:schemeClr>
              </a:buClr>
              <a:buFont typeface="Arial" panose="020B0604020202020204" pitchFamily="34" charset="0"/>
              <a:buChar char="•"/>
            </a:pPr>
            <a:r>
              <a:rPr lang="ru-RU" sz="2400" dirty="0" err="1"/>
              <a:t>doPut</a:t>
            </a:r>
            <a:endParaRPr lang="ru-RU" sz="2200" dirty="0"/>
          </a:p>
          <a:p>
            <a:pPr marL="457200" lvl="8" indent="-457200" algn="just">
              <a:buClr>
                <a:schemeClr val="accent3">
                  <a:lumMod val="50000"/>
                </a:schemeClr>
              </a:buClr>
            </a:pPr>
            <a:r>
              <a:rPr lang="en-US" sz="2200" dirty="0" smtClean="0"/>
              <a:t>	</a:t>
            </a:r>
            <a:r>
              <a:rPr lang="ru-RU" sz="2200" dirty="0" smtClean="0"/>
              <a:t>HTTP </a:t>
            </a:r>
            <a:r>
              <a:rPr lang="ru-RU" sz="2200" dirty="0"/>
              <a:t>PUT – изменение ресурса с указанным URI если он существует, иначе – создание нового, </a:t>
            </a:r>
            <a:r>
              <a:rPr lang="en-US" sz="2200" dirty="0" smtClean="0"/>
              <a:t> </a:t>
            </a:r>
            <a:r>
              <a:rPr lang="ru-RU" sz="2200" dirty="0" smtClean="0"/>
              <a:t>доступного </a:t>
            </a:r>
            <a:r>
              <a:rPr lang="ru-RU" sz="2200" dirty="0"/>
              <a:t>по этому URI.</a:t>
            </a:r>
          </a:p>
          <a:p>
            <a:pPr marL="342900" lvl="8" indent="-342900" algn="just">
              <a:buClr>
                <a:schemeClr val="accent3">
                  <a:lumMod val="50000"/>
                </a:schemeClr>
              </a:buClr>
              <a:buFont typeface="Arial" panose="020B0604020202020204" pitchFamily="34" charset="0"/>
              <a:buChar char="•"/>
            </a:pPr>
            <a:r>
              <a:rPr lang="ru-RU" sz="2400" dirty="0" err="1"/>
              <a:t>doDelete</a:t>
            </a:r>
            <a:endParaRPr lang="ru-RU" sz="2200" dirty="0"/>
          </a:p>
          <a:p>
            <a:pPr marL="457200" lvl="8" indent="-457200" algn="just">
              <a:buClr>
                <a:schemeClr val="accent3">
                  <a:lumMod val="50000"/>
                </a:schemeClr>
              </a:buClr>
            </a:pPr>
            <a:r>
              <a:rPr lang="en-US" sz="2200" dirty="0" smtClean="0"/>
              <a:t>	</a:t>
            </a:r>
            <a:r>
              <a:rPr lang="ru-RU" sz="2200" dirty="0" smtClean="0"/>
              <a:t>HTTP </a:t>
            </a:r>
            <a:r>
              <a:rPr lang="ru-RU" sz="2200" dirty="0"/>
              <a:t>DELETE – удаление ресурса с указанным URI</a:t>
            </a:r>
            <a:r>
              <a:rPr lang="ru-RU" sz="2200" dirty="0" smtClean="0"/>
              <a:t>.</a:t>
            </a:r>
          </a:p>
        </p:txBody>
      </p:sp>
    </p:spTree>
    <p:extLst>
      <p:ext uri="{BB962C8B-B14F-4D97-AF65-F5344CB8AC3E}">
        <p14:creationId xmlns:p14="http://schemas.microsoft.com/office/powerpoint/2010/main" val="4150834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8434</TotalTime>
  <Words>1052</Words>
  <Application>Microsoft Office PowerPoint</Application>
  <PresentationFormat>Экран (16:9)</PresentationFormat>
  <Paragraphs>203</Paragraphs>
  <Slides>18</Slides>
  <Notes>15</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1_Специальное оформление</vt:lpstr>
      <vt:lpstr>Сервлеты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1065</cp:revision>
  <dcterms:created xsi:type="dcterms:W3CDTF">2014-01-14T11:27:58Z</dcterms:created>
  <dcterms:modified xsi:type="dcterms:W3CDTF">2016-10-17T15:45:24Z</dcterms:modified>
</cp:coreProperties>
</file>