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2"/>
  </p:notesMasterIdLst>
  <p:handoutMasterIdLst>
    <p:handoutMasterId r:id="rId33"/>
  </p:handoutMasterIdLst>
  <p:sldIdLst>
    <p:sldId id="265" r:id="rId2"/>
    <p:sldId id="267" r:id="rId3"/>
    <p:sldId id="338" r:id="rId4"/>
    <p:sldId id="329" r:id="rId5"/>
    <p:sldId id="328" r:id="rId6"/>
    <p:sldId id="339" r:id="rId7"/>
    <p:sldId id="341" r:id="rId8"/>
    <p:sldId id="327" r:id="rId9"/>
    <p:sldId id="344" r:id="rId10"/>
    <p:sldId id="326" r:id="rId11"/>
    <p:sldId id="348" r:id="rId12"/>
    <p:sldId id="352" r:id="rId13"/>
    <p:sldId id="347" r:id="rId14"/>
    <p:sldId id="353" r:id="rId15"/>
    <p:sldId id="350" r:id="rId16"/>
    <p:sldId id="355" r:id="rId17"/>
    <p:sldId id="354" r:id="rId18"/>
    <p:sldId id="356" r:id="rId19"/>
    <p:sldId id="358" r:id="rId20"/>
    <p:sldId id="357" r:id="rId21"/>
    <p:sldId id="362" r:id="rId22"/>
    <p:sldId id="361" r:id="rId23"/>
    <p:sldId id="363" r:id="rId24"/>
    <p:sldId id="360" r:id="rId25"/>
    <p:sldId id="359" r:id="rId26"/>
    <p:sldId id="351" r:id="rId27"/>
    <p:sldId id="345" r:id="rId28"/>
    <p:sldId id="364" r:id="rId29"/>
    <p:sldId id="342" r:id="rId30"/>
    <p:sldId id="343" r:id="rId3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F2F"/>
    <a:srgbClr val="00703C"/>
    <a:srgbClr val="008000"/>
    <a:srgbClr val="61A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8" autoAdjust="0"/>
    <p:restoredTop sz="74086" autoAdjust="0"/>
  </p:normalViewPr>
  <p:slideViewPr>
    <p:cSldViewPr>
      <p:cViewPr>
        <p:scale>
          <a:sx n="75" d="100"/>
          <a:sy n="75" d="100"/>
        </p:scale>
        <p:origin x="-1248" y="-126"/>
      </p:cViewPr>
      <p:guideLst>
        <p:guide orient="horz" pos="1620"/>
        <p:guide pos="5556"/>
      </p:guideLst>
    </p:cSldViewPr>
  </p:slideViewPr>
  <p:outlineViewPr>
    <p:cViewPr>
      <p:scale>
        <a:sx n="33" d="100"/>
        <a:sy n="33" d="100"/>
      </p:scale>
      <p:origin x="0" y="56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17.10.2016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erXML/jackson-dataformat-x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730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>
                <a:effectLst/>
              </a:rPr>
              <a:t>Чтобы классы с аннотацией </a:t>
            </a:r>
            <a:r>
              <a:rPr lang="en-US" baseline="0" dirty="0" smtClean="0">
                <a:effectLst/>
              </a:rPr>
              <a:t>@Controller </a:t>
            </a:r>
            <a:r>
              <a:rPr lang="ru-RU" baseline="0" dirty="0" smtClean="0">
                <a:effectLst/>
              </a:rPr>
              <a:t>находились, необходимо добавить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effectLst/>
              </a:rPr>
              <a:t>&lt;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context:component-scan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base-package="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ru.sberbank.javacourse.springmvc.web.mvc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effectLst/>
              </a:rPr>
              <a:t>/&gt;</a:t>
            </a: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>
                <a:effectLst/>
              </a:rPr>
              <a:t>Попробовать позадавать неправильные ссылки, на которых нет </a:t>
            </a:r>
            <a:r>
              <a:rPr lang="ru-RU" baseline="0" dirty="0" err="1" smtClean="0">
                <a:effectLst/>
              </a:rPr>
              <a:t>маппинга</a:t>
            </a:r>
            <a:r>
              <a:rPr lang="ru-RU" baseline="0" dirty="0" smtClean="0">
                <a:effectLst/>
              </a:rPr>
              <a:t> и получить </a:t>
            </a:r>
            <a:r>
              <a:rPr lang="en-US" baseline="0" dirty="0" smtClean="0">
                <a:effectLst/>
              </a:rPr>
              <a:t>HTTP 404 Not found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Content-Type</a:t>
            </a: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8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SzTx/>
              <a:buFontTx/>
              <a:buNone/>
              <a:tabLst/>
              <a:defRPr/>
            </a:pPr>
            <a:r>
              <a:rPr lang="ru-RU" baseline="0" dirty="0" smtClean="0">
                <a:effectLst/>
              </a:rPr>
              <a:t>Допустимо также использовать регулярные выражения</a:t>
            </a: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>
                <a:effectLst/>
              </a:rPr>
              <a:t>У </a:t>
            </a:r>
            <a:r>
              <a:rPr lang="en-US" baseline="0" dirty="0" err="1" smtClean="0">
                <a:effectLst/>
              </a:rPr>
              <a:t>PathVariable</a:t>
            </a:r>
            <a:r>
              <a:rPr lang="en-US" baseline="0" dirty="0" smtClean="0">
                <a:effectLst/>
              </a:rPr>
              <a:t> (</a:t>
            </a:r>
            <a:r>
              <a:rPr lang="ru-RU" baseline="0" dirty="0" smtClean="0">
                <a:effectLst/>
              </a:rPr>
              <a:t>и других из этой серии</a:t>
            </a:r>
            <a:r>
              <a:rPr lang="en-US" baseline="0" dirty="0" smtClean="0">
                <a:effectLst/>
              </a:rPr>
              <a:t>)</a:t>
            </a:r>
            <a:r>
              <a:rPr lang="ru-RU" baseline="0" dirty="0" smtClean="0">
                <a:effectLst/>
              </a:rPr>
              <a:t> есть параметр </a:t>
            </a:r>
            <a:r>
              <a:rPr lang="en-US" dirty="0" smtClean="0">
                <a:effectLst/>
              </a:rPr>
              <a:t>required</a:t>
            </a:r>
            <a:r>
              <a:rPr lang="ru-RU" dirty="0" smtClean="0">
                <a:effectLst/>
              </a:rPr>
              <a:t>, который указывает обязательность наличия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параметра</a:t>
            </a:r>
            <a:r>
              <a:rPr lang="ru-RU" baseline="0" dirty="0" smtClean="0">
                <a:effectLst/>
              </a:rPr>
              <a:t> в </a:t>
            </a:r>
            <a:r>
              <a:rPr lang="en-US" baseline="0" dirty="0" smtClean="0">
                <a:effectLst/>
              </a:rPr>
              <a:t>URI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>
                <a:effectLst/>
              </a:rPr>
              <a:t>У аннотации есть </a:t>
            </a:r>
            <a:r>
              <a:rPr lang="en-US" baseline="0" dirty="0" smtClean="0">
                <a:effectLst/>
              </a:rPr>
              <a:t>required </a:t>
            </a:r>
            <a:r>
              <a:rPr lang="ru-RU" baseline="0" dirty="0" smtClean="0">
                <a:effectLst/>
              </a:rPr>
              <a:t>и </a:t>
            </a:r>
            <a:r>
              <a:rPr lang="en-US" dirty="0" err="1" smtClean="0">
                <a:effectLst/>
              </a:rPr>
              <a:t>defaultValue</a:t>
            </a:r>
            <a:r>
              <a:rPr lang="ru-RU" dirty="0" smtClean="0">
                <a:effectLst/>
              </a:rPr>
              <a:t>.</a:t>
            </a: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aseline="0" dirty="0" smtClean="0">
                <a:effectLst/>
              </a:rPr>
              <a:t>Вспомнить паттерн </a:t>
            </a:r>
            <a:r>
              <a:rPr lang="en-US" baseline="0" dirty="0" smtClean="0">
                <a:effectLst/>
              </a:rPr>
              <a:t>MVC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200" kern="0" dirty="0" smtClean="0"/>
              <a:t>Шаблон </a:t>
            </a:r>
            <a:r>
              <a:rPr lang="ru-RU" sz="2200" kern="0" dirty="0" err="1" smtClean="0"/>
              <a:t>ModelView-Controller</a:t>
            </a:r>
            <a:r>
              <a:rPr lang="en-US" sz="2200" kern="0" dirty="0" smtClean="0"/>
              <a:t> </a:t>
            </a:r>
            <a:r>
              <a:rPr lang="ru-RU" sz="2200" kern="0" dirty="0" smtClean="0"/>
              <a:t>помогает отделять бизнес-логику, логику представления и логику</a:t>
            </a:r>
            <a:r>
              <a:rPr lang="en-US" sz="2200" kern="0" dirty="0" smtClean="0"/>
              <a:t> </a:t>
            </a:r>
            <a:r>
              <a:rPr lang="ru-RU" sz="2200" kern="0" dirty="0" smtClean="0"/>
              <a:t>навигации.</a:t>
            </a:r>
            <a:endParaRPr lang="en-US" sz="2200" kern="0" dirty="0" smtClean="0"/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200" kern="0" dirty="0" smtClean="0"/>
              <a:t>Модели ответственны за</a:t>
            </a:r>
            <a:r>
              <a:rPr lang="en-US" sz="2200" kern="0" dirty="0" smtClean="0"/>
              <a:t> </a:t>
            </a:r>
            <a:r>
              <a:rPr lang="ru-RU" sz="2200" kern="0" dirty="0" smtClean="0"/>
              <a:t>инкапсуляцию данных приложения.</a:t>
            </a:r>
            <a:endParaRPr lang="en-US" sz="2200" kern="0" dirty="0" smtClean="0"/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200" kern="0" dirty="0" err="1" smtClean="0"/>
              <a:t>View</a:t>
            </a:r>
            <a:r>
              <a:rPr lang="en-US" sz="2200" kern="0" dirty="0" smtClean="0"/>
              <a:t> </a:t>
            </a:r>
            <a:r>
              <a:rPr lang="ru-RU" sz="2200" kern="0" dirty="0" smtClean="0"/>
              <a:t>показывают ответ пользователю с помощью</a:t>
            </a:r>
            <a:r>
              <a:rPr lang="en-US" sz="2200" kern="0" dirty="0" smtClean="0"/>
              <a:t> </a:t>
            </a:r>
            <a:r>
              <a:rPr lang="ru-RU" sz="2200" kern="0" dirty="0" smtClean="0"/>
              <a:t>объектной модели.</a:t>
            </a:r>
            <a:endParaRPr lang="en-US" sz="2200" kern="0" dirty="0" smtClean="0"/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200" kern="0" dirty="0" smtClean="0"/>
              <a:t>Контроллеры отвечают за</a:t>
            </a:r>
            <a:r>
              <a:rPr lang="en-US" sz="2200" kern="0" dirty="0" smtClean="0"/>
              <a:t> </a:t>
            </a:r>
            <a:r>
              <a:rPr lang="ru-RU" sz="2200" kern="0" dirty="0" smtClean="0"/>
              <a:t>прием запроса от пользователя и вызов</a:t>
            </a:r>
            <a:r>
              <a:rPr lang="en-US" sz="2200" kern="0" dirty="0" smtClean="0"/>
              <a:t> </a:t>
            </a:r>
            <a:r>
              <a:rPr lang="ru-RU" sz="2200" kern="0" dirty="0" smtClean="0"/>
              <a:t>серверных служб.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endParaRPr lang="ru-RU" sz="2400" kern="0" dirty="0" smtClean="0"/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000" kern="0" dirty="0" smtClean="0"/>
              <a:t>Пример заголовков: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en-US" sz="2000" kern="0" dirty="0" smtClean="0"/>
              <a:t>Host                    localhost:8080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en-US" sz="2000" kern="0" dirty="0" smtClean="0"/>
              <a:t>Accept                  text/</a:t>
            </a:r>
            <a:r>
              <a:rPr lang="en-US" sz="2000" kern="0" dirty="0" err="1" smtClean="0"/>
              <a:t>html,application</a:t>
            </a:r>
            <a:r>
              <a:rPr lang="en-US" sz="2000" kern="0" dirty="0" smtClean="0"/>
              <a:t>/</a:t>
            </a:r>
            <a:r>
              <a:rPr lang="en-US" sz="2000" kern="0" dirty="0" err="1" smtClean="0"/>
              <a:t>xhtml+xml,application</a:t>
            </a:r>
            <a:r>
              <a:rPr lang="en-US" sz="2000" kern="0" dirty="0" smtClean="0"/>
              <a:t>/</a:t>
            </a:r>
            <a:r>
              <a:rPr lang="en-US" sz="2000" kern="0" dirty="0" err="1" smtClean="0"/>
              <a:t>xml;q</a:t>
            </a:r>
            <a:r>
              <a:rPr lang="en-US" sz="2000" kern="0" dirty="0" smtClean="0"/>
              <a:t>=0.9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en-US" sz="2000" kern="0" dirty="0" smtClean="0"/>
              <a:t>Accept-Language         </a:t>
            </a:r>
            <a:r>
              <a:rPr lang="en-US" sz="2000" kern="0" dirty="0" err="1" smtClean="0"/>
              <a:t>fr,en-gb;q</a:t>
            </a:r>
            <a:r>
              <a:rPr lang="en-US" sz="2000" kern="0" dirty="0" smtClean="0"/>
              <a:t>=0.7,en;q=0.3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en-US" sz="2000" kern="0" dirty="0" smtClean="0"/>
              <a:t>Accept-Encoding         </a:t>
            </a:r>
            <a:r>
              <a:rPr lang="en-US" sz="2000" kern="0" dirty="0" err="1" smtClean="0"/>
              <a:t>gzip,deflate</a:t>
            </a:r>
            <a:endParaRPr lang="en-US" sz="2000" kern="0" dirty="0" smtClean="0"/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en-US" sz="2000" kern="0" dirty="0" smtClean="0"/>
              <a:t>Accept-Charset          ISO-8859-1,utf-8;q=0.7,*;q=0.7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en-US" sz="2000" kern="0" dirty="0" smtClean="0"/>
              <a:t>Keep-Alive              300</a:t>
            </a:r>
            <a:endParaRPr lang="ru-RU" sz="2000" kern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>
                <a:effectLst/>
              </a:rPr>
              <a:t>Про то как</a:t>
            </a:r>
            <a:r>
              <a:rPr lang="en-US" baseline="0" dirty="0" smtClean="0">
                <a:effectLst/>
              </a:rPr>
              <a:t> </a:t>
            </a:r>
            <a:r>
              <a:rPr lang="ru-RU" baseline="0" dirty="0" smtClean="0">
                <a:effectLst/>
              </a:rPr>
              <a:t>тело запроса превращается в </a:t>
            </a:r>
            <a:r>
              <a:rPr lang="en-US" baseline="0" dirty="0" smtClean="0">
                <a:effectLst/>
              </a:rPr>
              <a:t>Pet</a:t>
            </a:r>
            <a:r>
              <a:rPr lang="ru-RU" baseline="0" dirty="0" smtClean="0">
                <a:effectLst/>
              </a:rPr>
              <a:t> в слайде по </a:t>
            </a:r>
            <a:r>
              <a:rPr lang="en-US" baseline="0" dirty="0" smtClean="0">
                <a:effectLst/>
              </a:rPr>
              <a:t>@</a:t>
            </a:r>
            <a:r>
              <a:rPr lang="en-US" baseline="0" dirty="0" err="1" smtClean="0">
                <a:effectLst/>
              </a:rPr>
              <a:t>ResponseBody</a:t>
            </a:r>
            <a:r>
              <a:rPr lang="en-US" baseline="0" dirty="0" smtClean="0">
                <a:effectLst/>
              </a:rPr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>
                <a:effectLst/>
              </a:rPr>
              <a:t>Список неполный</a:t>
            </a: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0" baseline="0" dirty="0" smtClean="0">
                <a:effectLst/>
              </a:rPr>
              <a:t>Для данного примера тело ответа будет содержать строку </a:t>
            </a:r>
            <a:r>
              <a:rPr lang="en-US" b="0" baseline="0" dirty="0" smtClean="0">
                <a:effectLst/>
              </a:rPr>
              <a:t>“Hello World”</a:t>
            </a:r>
            <a:endParaRPr lang="ru-RU" b="0" baseline="0" dirty="0" smtClean="0">
              <a:effectLst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b="0" baseline="0" dirty="0" smtClean="0">
                <a:effectLst/>
              </a:rPr>
              <a:t>Поговорить о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Jackson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Уже есть: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StringHttpMessageConverter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read and write Strings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FormHttpMessageConverter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read and write form data from the HTTP request and response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ByteArrayHttpMessageConverter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read and write byte arrays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MarshallingHttpMessageConverter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read and write XML using Spring’s </a:t>
            </a:r>
            <a:r>
              <a:rPr lang="en-US" dirty="0" err="1" smtClean="0"/>
              <a:t>Marshaller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 err="1" smtClean="0"/>
              <a:t>Unmarshaller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abstractions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dirty="0" err="1" smtClean="0"/>
              <a:t>org.springframework.oxm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MappingJackson2HttpMessageConverter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read and write JSON using Jackson’s </a:t>
            </a:r>
            <a:r>
              <a:rPr lang="en-US" dirty="0" err="1" smtClean="0"/>
              <a:t>ObjectMapper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MappingJackson2XmlHttpMessageConverter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read and write XML using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Jackson XML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extension’s </a:t>
            </a:r>
            <a:r>
              <a:rPr lang="en-US" dirty="0" err="1" smtClean="0"/>
              <a:t>XmlMapper</a:t>
            </a:r>
            <a:r>
              <a:rPr lang="ru-RU" dirty="0" smtClean="0"/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SourceHttpMessageConverter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read and write </a:t>
            </a:r>
            <a:r>
              <a:rPr lang="en-US" dirty="0" err="1" smtClean="0"/>
              <a:t>javax.xml.transform.Source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BufferedImageHttpMessageConverter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read and write </a:t>
            </a:r>
            <a:r>
              <a:rPr lang="en-US" dirty="0" err="1" smtClean="0"/>
              <a:t>java.awt.image.BufferedImage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>
                <a:effectLst/>
              </a:rPr>
              <a:t>Список неполный</a:t>
            </a:r>
            <a:endParaRPr lang="en-US" baseline="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ResponseEntity</a:t>
            </a:r>
            <a:r>
              <a:rPr lang="en-US" dirty="0" smtClean="0"/>
              <a:t>&lt;?&gt;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to provide access to the Servlet response HTTP headers and contents. The entity body will be converted to the response stream using </a:t>
            </a:r>
            <a:r>
              <a:rPr lang="en-US" dirty="0" err="1" smtClean="0"/>
              <a:t>HttpMessageConverter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>
                <a:effectLst/>
              </a:rPr>
              <a:t>DispatcherServlet</a:t>
            </a:r>
            <a:r>
              <a:rPr lang="ru-RU" baseline="0" dirty="0" smtClean="0">
                <a:effectLst/>
              </a:rPr>
              <a:t> направляет запросы обработчикам.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DispatcherServlet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интегрирован в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spring’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=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использовать все его возможности.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DispatcherServlet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наследует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HttpServlet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Добавить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DispatcherServlet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web.xml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servlet-name</a:t>
            </a:r>
            <a:r>
              <a:rPr lang="en-US" dirty="0" smtClean="0">
                <a:effectLst/>
              </a:rPr>
              <a:t>&gt;</a:t>
            </a:r>
            <a:r>
              <a:rPr lang="en-US" dirty="0" err="1" smtClean="0"/>
              <a:t>mvc</a:t>
            </a:r>
            <a:r>
              <a:rPr lang="en-US" dirty="0" smtClean="0"/>
              <a:t>-users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servlet-name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servlet-class</a:t>
            </a:r>
            <a:r>
              <a:rPr lang="en-US" dirty="0" smtClean="0">
                <a:effectLst/>
              </a:rPr>
              <a:t>&gt;</a:t>
            </a:r>
            <a:r>
              <a:rPr lang="en-US" dirty="0" err="1" smtClean="0"/>
              <a:t>org.springframework.web.servlet.DispatcherServlet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servlet-class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load-on-startup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1</a:t>
            </a: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load-on-startup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en-US" dirty="0" smtClean="0">
                <a:effectLst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&lt;servlet-mapping&gt;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&lt;servlet-name&gt;</a:t>
            </a:r>
            <a:r>
              <a:rPr lang="en-US" dirty="0" err="1" smtClean="0"/>
              <a:t>mvc</a:t>
            </a:r>
            <a:r>
              <a:rPr lang="en-US" dirty="0" smtClean="0"/>
              <a:t>-users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&lt;/servlet-name&gt;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-pattern&gt;</a:t>
            </a:r>
            <a:r>
              <a:rPr lang="en-US" dirty="0" smtClean="0"/>
              <a:t>/users/*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-pattern&gt;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&lt;/servlet-mapping&gt;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Обратить внимание на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load-on-startup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бины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теми же именами, что и в глобальном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областе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видимости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спринга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будут переопределены теми, что указаны в </a:t>
            </a:r>
            <a:r>
              <a:rPr lang="en-US" sz="1200" dirty="0" smtClean="0"/>
              <a:t>[servlet-name]-servlet.xml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Можно задать корневой контекст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MVC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если этот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init-param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param_value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сделать пустым + добавить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&lt;context-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-name&gt;</a:t>
            </a:r>
            <a:r>
              <a:rPr lang="en-US" dirty="0" err="1" smtClean="0"/>
              <a:t>contextConfigLocation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-name&gt;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-value&gt;</a:t>
            </a:r>
            <a:r>
              <a:rPr lang="en-US" dirty="0" smtClean="0"/>
              <a:t>/WEB-INF/root-context.xml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-value&gt;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&lt;/context-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>
                <a:effectLst/>
              </a:rPr>
              <a:t>В этом примере метод принимает на вход модель и возвращает имя представления как строку.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>
                <a:effectLst/>
              </a:rPr>
              <a:t>Можно использовать разнообразные параметры и типы возвращаемых значений.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>
                <a:effectLst/>
              </a:rPr>
              <a:t>Чтобы </a:t>
            </a:r>
            <a:r>
              <a:rPr lang="en-US" baseline="0" dirty="0" smtClean="0">
                <a:effectLst/>
              </a:rPr>
              <a:t>JSP </a:t>
            </a:r>
            <a:r>
              <a:rPr lang="ru-RU" baseline="0" dirty="0" smtClean="0">
                <a:effectLst/>
              </a:rPr>
              <a:t>воспринимались как </a:t>
            </a:r>
            <a:r>
              <a:rPr lang="en-US" baseline="0" dirty="0" smtClean="0">
                <a:effectLst/>
              </a:rPr>
              <a:t>view:</a:t>
            </a:r>
            <a:endParaRPr lang="ru-RU" baseline="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 id="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viewResolver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class="org.springframework.web.servlet.view.InternalResourceViewResolver"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name="prefix" value="/WEB-INF/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/"</a:t>
            </a:r>
            <a:r>
              <a:rPr lang="en-US" dirty="0" smtClean="0">
                <a:effectLst/>
              </a:rPr>
              <a:t>/&gt;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name="suffix" value=".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dirty="0" smtClean="0">
                <a:effectLst/>
              </a:rPr>
              <a:t>/&gt;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en-US" dirty="0" smtClean="0">
                <a:effectLst/>
              </a:rPr>
              <a:t>&gt;</a:t>
            </a:r>
            <a:endParaRPr lang="ru-RU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baseline="0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>
                <a:effectLst/>
              </a:rPr>
              <a:t>Стоит помнить также, что если явно </a:t>
            </a:r>
            <a:r>
              <a:rPr lang="en-US" baseline="0" dirty="0" smtClean="0">
                <a:effectLst/>
              </a:rPr>
              <a:t>View </a:t>
            </a:r>
            <a:r>
              <a:rPr lang="ru-RU" baseline="0" dirty="0" smtClean="0">
                <a:effectLst/>
              </a:rPr>
              <a:t>не задана, то будет использоваться </a:t>
            </a:r>
            <a:r>
              <a:rPr lang="en-US" dirty="0" err="1" smtClean="0"/>
              <a:t>DefaultRequestToViewNameTranslator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который постарается получить это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URL’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у.</a:t>
            </a:r>
            <a:endParaRPr lang="en-US" baseline="0" dirty="0" smtClean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ru/owners/ivanov/pets/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/docs/current/spring-framework-reference/html/integration-testing.html#spring-mvc-test-framework" TargetMode="External"/><Relationship Id="rId2" Type="http://schemas.openxmlformats.org/officeDocument/2006/relationships/hyperlink" Target="http://docs.spring.io/spring/docs/current/spring-framework-reference/html/mvc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976064" y="1850161"/>
            <a:ext cx="6044208" cy="1101725"/>
          </a:xfrm>
        </p:spPr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Web MVC 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858920" cy="477054"/>
          </a:xfrm>
        </p:spPr>
        <p:txBody>
          <a:bodyPr/>
          <a:lstStyle/>
          <a:p>
            <a:r>
              <a:rPr lang="ru-RU" sz="2800" dirty="0" smtClean="0"/>
              <a:t>Пример контроллера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ru-RU" altLang="ru-RU" sz="2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2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2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2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2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HelloWorldController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2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2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model.addAttribute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!"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2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altLang="ru-RU" sz="22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2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ru-RU" altLang="ru-RU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15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858920" cy="477054"/>
          </a:xfrm>
        </p:spPr>
        <p:txBody>
          <a:bodyPr/>
          <a:lstStyle/>
          <a:p>
            <a:r>
              <a:rPr lang="ru-RU" sz="2800" dirty="0" smtClean="0"/>
              <a:t>аннотация </a:t>
            </a:r>
            <a:r>
              <a:rPr lang="en-US" sz="2800" dirty="0" smtClean="0"/>
              <a:t>@C</a:t>
            </a:r>
            <a:r>
              <a:rPr lang="en-US" sz="2800" cap="none" dirty="0" smtClean="0"/>
              <a:t>ontroller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Указывается на классе. Является индикатором того, что класс выполняет роль контроллера.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Диспетчер (</a:t>
            </a:r>
            <a:r>
              <a:rPr lang="en-US" sz="2400" kern="0" dirty="0" err="1" smtClean="0"/>
              <a:t>DispatcherServlet</a:t>
            </a:r>
            <a:r>
              <a:rPr lang="ru-RU" sz="2400" kern="0" dirty="0" smtClean="0"/>
              <a:t>) сканирует такие классы на предмет </a:t>
            </a:r>
            <a:r>
              <a:rPr lang="ru-RU" sz="2400" kern="0" dirty="0" err="1" smtClean="0"/>
              <a:t>маппинга</a:t>
            </a:r>
            <a:r>
              <a:rPr lang="ru-RU" sz="2400" kern="0" dirty="0" smtClean="0"/>
              <a:t> методов и выявляет все аннотации </a:t>
            </a:r>
            <a:r>
              <a:rPr lang="en-US" sz="2400" kern="0" dirty="0" smtClean="0"/>
              <a:t>@</a:t>
            </a:r>
            <a:r>
              <a:rPr lang="en-US" sz="2400" kern="0" dirty="0" err="1" smtClean="0"/>
              <a:t>RequestMapping</a:t>
            </a:r>
            <a:r>
              <a:rPr lang="ru-RU" sz="2400" kern="0" dirty="0" smtClean="0"/>
              <a:t>.</a:t>
            </a:r>
            <a:endParaRPr lang="ru-RU" sz="2400" kern="0" dirty="0"/>
          </a:p>
        </p:txBody>
      </p:sp>
    </p:spTree>
    <p:extLst>
      <p:ext uri="{BB962C8B-B14F-4D97-AF65-F5344CB8AC3E}">
        <p14:creationId xmlns:p14="http://schemas.microsoft.com/office/powerpoint/2010/main" val="33738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858920" cy="477054"/>
          </a:xfrm>
        </p:spPr>
        <p:txBody>
          <a:bodyPr/>
          <a:lstStyle/>
          <a:p>
            <a:r>
              <a:rPr lang="ru-RU" sz="2800" cap="none" dirty="0" smtClean="0"/>
              <a:t>АННОТАЦИЯ </a:t>
            </a:r>
            <a:r>
              <a:rPr lang="en-US" sz="2800" cap="none" dirty="0" smtClean="0"/>
              <a:t>@</a:t>
            </a:r>
            <a:r>
              <a:rPr lang="en-US" sz="2800" cap="none" dirty="0" err="1" smtClean="0"/>
              <a:t>RequestMapping</a:t>
            </a:r>
            <a:endParaRPr lang="ru-RU" sz="2800" cap="none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/>
              <a:t>Указывается на </a:t>
            </a:r>
            <a:r>
              <a:rPr lang="ru-RU" sz="2400" kern="0" dirty="0" smtClean="0"/>
              <a:t>классе или методе (конкретизирует указанную на классе аннотацию, если она там есть).</a:t>
            </a:r>
            <a:r>
              <a:rPr lang="en-US" sz="2400" kern="0" dirty="0" smtClean="0"/>
              <a:t> </a:t>
            </a:r>
            <a:r>
              <a:rPr lang="ru-RU" sz="2400" kern="0" dirty="0"/>
              <a:t>Сопоставляет </a:t>
            </a:r>
            <a:r>
              <a:rPr lang="ru-RU" sz="2400" kern="0" dirty="0" smtClean="0"/>
              <a:t>запрос с обработчиком.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endParaRPr lang="ru-RU" sz="2400" kern="0" dirty="0" smtClean="0"/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users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UserRestController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path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"/{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}"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b="1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ResponseBody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getUser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PathVariable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37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858920" cy="477054"/>
          </a:xfrm>
        </p:spPr>
        <p:txBody>
          <a:bodyPr/>
          <a:lstStyle/>
          <a:p>
            <a:r>
              <a:rPr lang="ru-RU" sz="2800" cap="none" dirty="0" smtClean="0"/>
              <a:t>АТРИБУТЫ </a:t>
            </a:r>
            <a:r>
              <a:rPr lang="en-US" sz="2800" cap="none" dirty="0" smtClean="0"/>
              <a:t>@</a:t>
            </a:r>
            <a:r>
              <a:rPr lang="en-US" sz="2800" cap="none" dirty="0" err="1" smtClean="0"/>
              <a:t>RequestMapping</a:t>
            </a:r>
            <a:endParaRPr lang="ru-RU" sz="2800" cap="none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4375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8" indent="-342900" algn="just">
              <a:lnSpc>
                <a:spcPts val="28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kern="0" dirty="0" smtClean="0"/>
              <a:t>path </a:t>
            </a:r>
            <a:r>
              <a:rPr lang="en-US" sz="2400" kern="0" dirty="0"/>
              <a:t>(value)</a:t>
            </a:r>
            <a:endParaRPr lang="ru-RU" sz="2400" kern="0" dirty="0"/>
          </a:p>
          <a:p>
            <a:pPr marL="457200" lvl="8" indent="-457200" algn="just">
              <a:lnSpc>
                <a:spcPts val="2800"/>
              </a:lnSpc>
              <a:buClr>
                <a:schemeClr val="accent3">
                  <a:lumMod val="50000"/>
                </a:schemeClr>
              </a:buClr>
            </a:pPr>
            <a:r>
              <a:rPr lang="ru-RU" sz="2400" kern="0" dirty="0"/>
              <a:t>	</a:t>
            </a:r>
            <a:r>
              <a:rPr lang="ru-RU" sz="2200" kern="0" dirty="0" smtClean="0"/>
              <a:t>Пути </a:t>
            </a:r>
            <a:r>
              <a:rPr lang="ru-RU" sz="2200" kern="0" dirty="0"/>
              <a:t>для сопоставления </a:t>
            </a:r>
            <a:r>
              <a:rPr lang="en-US" sz="2200" kern="0" dirty="0" smtClean="0"/>
              <a:t>URI</a:t>
            </a:r>
            <a:r>
              <a:rPr lang="ru-RU" sz="2200" kern="0" dirty="0" smtClean="0"/>
              <a:t>.</a:t>
            </a:r>
            <a:endParaRPr lang="en-US" sz="2400" dirty="0"/>
          </a:p>
          <a:p>
            <a:pPr marL="342900" lvl="8" indent="-342900" algn="just">
              <a:lnSpc>
                <a:spcPts val="28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method</a:t>
            </a:r>
            <a:endParaRPr lang="en-US" sz="2400" dirty="0"/>
          </a:p>
          <a:p>
            <a:pPr marL="457200" lvl="8" indent="-457200" algn="just">
              <a:lnSpc>
                <a:spcPts val="2800"/>
              </a:lnSpc>
              <a:buClr>
                <a:schemeClr val="accent3">
                  <a:lumMod val="50000"/>
                </a:schemeClr>
              </a:buClr>
            </a:pPr>
            <a:r>
              <a:rPr lang="ru-RU" sz="2400" kern="0" dirty="0"/>
              <a:t>	</a:t>
            </a:r>
            <a:r>
              <a:rPr lang="en-US" sz="2200" kern="0" dirty="0"/>
              <a:t>HTTP </a:t>
            </a:r>
            <a:r>
              <a:rPr lang="ru-RU" sz="2200" kern="0" dirty="0" smtClean="0"/>
              <a:t>методы (</a:t>
            </a:r>
            <a:r>
              <a:rPr lang="en-US" sz="2200" kern="0" dirty="0" smtClean="0"/>
              <a:t>GET, POST, PUT, DELETE</a:t>
            </a:r>
            <a:r>
              <a:rPr lang="ru-RU" sz="2200" kern="0" dirty="0" smtClean="0"/>
              <a:t>, </a:t>
            </a:r>
            <a:r>
              <a:rPr lang="en-US" sz="2200" kern="0" dirty="0" smtClean="0"/>
              <a:t>HEAD </a:t>
            </a:r>
            <a:r>
              <a:rPr lang="ru-RU" sz="2200" kern="0" dirty="0" smtClean="0"/>
              <a:t>и др.).</a:t>
            </a:r>
            <a:endParaRPr lang="en-US" sz="2200" kern="0" dirty="0" smtClean="0"/>
          </a:p>
          <a:p>
            <a:pPr marL="342900" lvl="8" indent="-342900" algn="just">
              <a:lnSpc>
                <a:spcPts val="28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params</a:t>
            </a:r>
            <a:endParaRPr lang="en-US" sz="2400" dirty="0" smtClean="0"/>
          </a:p>
          <a:p>
            <a:pPr marL="457200" lvl="8" indent="-457200" algn="just">
              <a:lnSpc>
                <a:spcPts val="2800"/>
              </a:lnSpc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	</a:t>
            </a:r>
            <a:r>
              <a:rPr lang="ru-RU" sz="2200" dirty="0"/>
              <a:t> Параметры сопоставленного запроса. </a:t>
            </a:r>
            <a:endParaRPr lang="ru-RU" sz="2200" dirty="0" smtClean="0"/>
          </a:p>
          <a:p>
            <a:pPr marL="342900" lvl="8" indent="-342900" algn="just">
              <a:lnSpc>
                <a:spcPts val="28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kern="0" dirty="0"/>
              <a:t>headers</a:t>
            </a:r>
            <a:endParaRPr lang="en-US" sz="2400" dirty="0"/>
          </a:p>
          <a:p>
            <a:pPr marL="457200" lvl="8" indent="-457200" algn="just">
              <a:lnSpc>
                <a:spcPts val="2800"/>
              </a:lnSpc>
              <a:buClr>
                <a:schemeClr val="accent3">
                  <a:lumMod val="50000"/>
                </a:schemeClr>
              </a:buClr>
            </a:pPr>
            <a:r>
              <a:rPr lang="ru-RU" sz="2400" kern="0" dirty="0"/>
              <a:t>	</a:t>
            </a:r>
            <a:r>
              <a:rPr lang="ru-RU" sz="2400" dirty="0"/>
              <a:t> </a:t>
            </a:r>
            <a:r>
              <a:rPr lang="en-US" sz="2400" dirty="0" smtClean="0"/>
              <a:t>HTTP </a:t>
            </a:r>
            <a:r>
              <a:rPr lang="ru-RU" sz="2400" dirty="0" smtClean="0"/>
              <a:t>з</a:t>
            </a:r>
            <a:r>
              <a:rPr lang="ru-RU" sz="2200" kern="0" dirty="0" smtClean="0"/>
              <a:t>аголовки </a:t>
            </a:r>
            <a:r>
              <a:rPr lang="ru-RU" sz="2200" kern="0" dirty="0"/>
              <a:t>сопоставленного запроса</a:t>
            </a:r>
            <a:r>
              <a:rPr lang="ru-RU" sz="2200" dirty="0" smtClean="0"/>
              <a:t>. </a:t>
            </a:r>
            <a:endParaRPr lang="ru-RU" sz="2200" dirty="0"/>
          </a:p>
          <a:p>
            <a:pPr marL="342900" lvl="8" indent="-342900" algn="just">
              <a:lnSpc>
                <a:spcPts val="28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kern="0" dirty="0"/>
              <a:t>consumes</a:t>
            </a:r>
            <a:endParaRPr lang="en-US" sz="2400" dirty="0"/>
          </a:p>
          <a:p>
            <a:pPr marL="457200" lvl="8" indent="-457200" algn="just">
              <a:lnSpc>
                <a:spcPts val="2800"/>
              </a:lnSpc>
              <a:buClr>
                <a:schemeClr val="accent3">
                  <a:lumMod val="50000"/>
                </a:schemeClr>
              </a:buClr>
            </a:pPr>
            <a:r>
              <a:rPr lang="ru-RU" sz="2400" kern="0" dirty="0"/>
              <a:t>	</a:t>
            </a:r>
            <a:r>
              <a:rPr lang="ru-RU" sz="2400" dirty="0"/>
              <a:t> </a:t>
            </a:r>
            <a:r>
              <a:rPr lang="ru-RU" sz="2200" kern="0" dirty="0"/>
              <a:t>Типы содержимого </a:t>
            </a:r>
            <a:r>
              <a:rPr lang="ru-RU" sz="2200" kern="0" dirty="0" smtClean="0"/>
              <a:t>запроса (</a:t>
            </a:r>
            <a:r>
              <a:rPr lang="en-US" sz="2200" kern="0" dirty="0" smtClean="0"/>
              <a:t>HTTP </a:t>
            </a:r>
            <a:r>
              <a:rPr lang="ru-RU" sz="2200" kern="0" dirty="0" smtClean="0"/>
              <a:t>заголовок </a:t>
            </a:r>
            <a:r>
              <a:rPr lang="en-US" sz="2200" kern="0" dirty="0" smtClean="0"/>
              <a:t>Content-Type</a:t>
            </a:r>
            <a:r>
              <a:rPr lang="ru-RU" sz="2200" kern="0" dirty="0" smtClean="0"/>
              <a:t>).</a:t>
            </a:r>
            <a:endParaRPr lang="ru-RU" sz="2200" dirty="0"/>
          </a:p>
          <a:p>
            <a:pPr marL="342900" lvl="8" indent="-342900" algn="just">
              <a:lnSpc>
                <a:spcPts val="28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kern="0" dirty="0"/>
              <a:t>produces</a:t>
            </a:r>
            <a:endParaRPr lang="en-US" sz="2400" dirty="0"/>
          </a:p>
          <a:p>
            <a:pPr marL="457200" lvl="8" indent="-457200" algn="just">
              <a:lnSpc>
                <a:spcPts val="2800"/>
              </a:lnSpc>
              <a:buClr>
                <a:schemeClr val="accent3">
                  <a:lumMod val="50000"/>
                </a:schemeClr>
              </a:buClr>
            </a:pPr>
            <a:r>
              <a:rPr lang="ru-RU" sz="2400" kern="0" dirty="0"/>
              <a:t>	</a:t>
            </a:r>
            <a:r>
              <a:rPr lang="ru-RU" sz="2400" dirty="0"/>
              <a:t> </a:t>
            </a:r>
            <a:r>
              <a:rPr lang="ru-RU" sz="2200" kern="0" dirty="0"/>
              <a:t>Типы содержимого </a:t>
            </a:r>
            <a:r>
              <a:rPr lang="ru-RU" sz="2200" kern="0" dirty="0" smtClean="0"/>
              <a:t>ответа</a:t>
            </a:r>
            <a:r>
              <a:rPr lang="en-US" sz="2200" kern="0" dirty="0" smtClean="0"/>
              <a:t> (HTTP </a:t>
            </a:r>
            <a:r>
              <a:rPr lang="ru-RU" sz="2200" kern="0" dirty="0" smtClean="0"/>
              <a:t>заголовок </a:t>
            </a:r>
            <a:r>
              <a:rPr lang="en-US" sz="2200" kern="0" dirty="0" smtClean="0"/>
              <a:t>Accept)</a:t>
            </a:r>
            <a:r>
              <a:rPr lang="ru-RU" sz="2200" dirty="0" smtClean="0"/>
              <a:t>.</a:t>
            </a:r>
            <a:r>
              <a:rPr lang="ru-RU" sz="2400" dirty="0" smtClean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544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858920" cy="477054"/>
          </a:xfrm>
        </p:spPr>
        <p:txBody>
          <a:bodyPr/>
          <a:lstStyle/>
          <a:p>
            <a:r>
              <a:rPr lang="en-US" sz="2800" cap="none" dirty="0"/>
              <a:t>@</a:t>
            </a:r>
            <a:r>
              <a:rPr lang="en-US" sz="2800" cap="none" dirty="0" err="1"/>
              <a:t>RequestMapping</a:t>
            </a:r>
            <a:r>
              <a:rPr lang="en-US" sz="2800" cap="none" dirty="0" smtClean="0"/>
              <a:t>: consumes &amp; produces</a:t>
            </a:r>
            <a:endParaRPr lang="ru-RU" sz="2800" cap="none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lnSpc>
                <a:spcPts val="2800"/>
              </a:lnSpc>
              <a:buClr>
                <a:schemeClr val="accent3">
                  <a:lumMod val="50000"/>
                </a:schemeClr>
              </a:buClr>
            </a:pPr>
            <a:r>
              <a:rPr lang="ru-RU" sz="2400" dirty="0" smtClean="0"/>
              <a:t>Служат для определения типа содержимого запроса/ответа. Передаются в заголовках </a:t>
            </a:r>
            <a:r>
              <a:rPr lang="en-US" sz="2400" dirty="0" smtClean="0"/>
              <a:t>Content-Type </a:t>
            </a:r>
            <a:r>
              <a:rPr lang="ru-RU" sz="2400" dirty="0" smtClean="0"/>
              <a:t>и </a:t>
            </a:r>
            <a:r>
              <a:rPr lang="en-US" sz="2400" dirty="0" smtClean="0"/>
              <a:t>Accept</a:t>
            </a:r>
            <a:r>
              <a:rPr lang="ru-RU" sz="2400" dirty="0" smtClean="0"/>
              <a:t>.</a:t>
            </a:r>
          </a:p>
          <a:p>
            <a:pPr marL="0" lvl="8" algn="just">
              <a:lnSpc>
                <a:spcPts val="2800"/>
              </a:lnSpc>
              <a:buClr>
                <a:schemeClr val="accent3">
                  <a:lumMod val="50000"/>
                </a:schemeClr>
              </a:buClr>
            </a:pPr>
            <a:r>
              <a:rPr lang="ru-RU" sz="2400" dirty="0" smtClean="0"/>
              <a:t>Основные варианты переписаны в классе </a:t>
            </a:r>
            <a:r>
              <a:rPr lang="en-US" sz="2400" dirty="0" err="1" smtClean="0"/>
              <a:t>MediaType</a:t>
            </a:r>
            <a:r>
              <a:rPr lang="ru-RU" sz="2400" dirty="0" smtClean="0"/>
              <a:t>. Например:</a:t>
            </a:r>
            <a:br>
              <a:rPr lang="ru-RU" sz="2400" dirty="0" smtClean="0"/>
            </a:br>
            <a:endParaRPr lang="ru-RU" sz="2400" dirty="0" smtClean="0"/>
          </a:p>
          <a:p>
            <a:pPr marL="342900" lvl="8" indent="-342900">
              <a:lnSpc>
                <a:spcPts val="28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ALL_VALUE 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"*/*"</a:t>
            </a: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8" indent="-342900">
              <a:lnSpc>
                <a:spcPts val="28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APPLICATION_JSON_VALUE 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json</a:t>
            </a:r>
            <a:r>
              <a:rPr lang="ru-RU" altLang="ru-RU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8" indent="-342900">
              <a:lnSpc>
                <a:spcPts val="28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APPLICATION_OCTET_STREAM_VALUE 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altLang="ru-RU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octet-stream</a:t>
            </a:r>
            <a:r>
              <a:rPr lang="ru-RU" altLang="ru-RU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8" indent="-342900">
              <a:lnSpc>
                <a:spcPts val="28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APPLICATION_XML_VALUE 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ru-RU" altLang="ru-RU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8" indent="-342900">
              <a:lnSpc>
                <a:spcPts val="28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TEXT_HTML_VALUE 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ru-RU" altLang="ru-RU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2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002936" cy="477054"/>
          </a:xfrm>
        </p:spPr>
        <p:txBody>
          <a:bodyPr/>
          <a:lstStyle/>
          <a:p>
            <a:r>
              <a:rPr lang="ru-RU" sz="2800" dirty="0" smtClean="0"/>
              <a:t>составные</a:t>
            </a:r>
            <a:r>
              <a:rPr lang="ru-RU" sz="2800" dirty="0"/>
              <a:t> </a:t>
            </a:r>
            <a:r>
              <a:rPr lang="ru-RU" sz="2800" dirty="0" smtClean="0"/>
              <a:t>варианты </a:t>
            </a:r>
            <a:r>
              <a:rPr lang="en-US" sz="2800" cap="none" dirty="0" smtClean="0"/>
              <a:t>@</a:t>
            </a:r>
            <a:r>
              <a:rPr lang="en-US" sz="2800" cap="none" dirty="0" err="1" smtClean="0"/>
              <a:t>RequestMapping</a:t>
            </a:r>
            <a:endParaRPr lang="ru-RU" sz="2800" cap="none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kern="0" dirty="0"/>
              <a:t>@</a:t>
            </a:r>
            <a:r>
              <a:rPr lang="en-US" sz="2400" kern="0" dirty="0" err="1" smtClean="0"/>
              <a:t>GetMapping</a:t>
            </a:r>
            <a:endParaRPr lang="ru-RU" sz="2400" kern="0" dirty="0"/>
          </a:p>
          <a:p>
            <a:pPr marL="457200" lvl="8" indent="-457200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	</a:t>
            </a:r>
            <a:r>
              <a:rPr lang="ru-RU" sz="2200" kern="0" dirty="0" smtClean="0"/>
              <a:t>Аналог </a:t>
            </a:r>
            <a:r>
              <a:rPr lang="ru-RU" altLang="ru-RU" sz="2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200" b="1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200" kern="0" dirty="0"/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kern="0" dirty="0"/>
              <a:t>@</a:t>
            </a:r>
            <a:r>
              <a:rPr lang="en-US" sz="2400" kern="0" dirty="0" err="1"/>
              <a:t>PostMapping</a:t>
            </a:r>
            <a:endParaRPr lang="en-US" sz="2400" kern="0" dirty="0"/>
          </a:p>
          <a:p>
            <a:pPr marL="457200" lvl="6" indent="-1371600" algn="just">
              <a:buClr>
                <a:schemeClr val="accent3">
                  <a:lumMod val="50000"/>
                </a:schemeClr>
              </a:buClr>
            </a:pPr>
            <a:r>
              <a:rPr lang="en-US" sz="2400" kern="0" dirty="0" smtClean="0"/>
              <a:t>	</a:t>
            </a:r>
            <a:r>
              <a:rPr lang="ru-RU" sz="2200" kern="0" dirty="0" smtClean="0"/>
              <a:t>Аналог</a:t>
            </a:r>
            <a:r>
              <a:rPr lang="en-US" sz="2200" kern="0" dirty="0" smtClean="0"/>
              <a:t> </a:t>
            </a:r>
            <a:r>
              <a:rPr lang="ru-RU" altLang="ru-RU" sz="22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2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ru-RU" sz="2200" b="1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POST</a:t>
            </a: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kern="0" dirty="0" smtClean="0"/>
              <a:t>@</a:t>
            </a:r>
            <a:r>
              <a:rPr lang="en-US" sz="2400" kern="0" dirty="0" err="1"/>
              <a:t>PutMapping</a:t>
            </a:r>
            <a:endParaRPr lang="en-US" sz="2400" kern="0" dirty="0"/>
          </a:p>
          <a:p>
            <a:pPr marL="457200" lvl="7" indent="-914400" algn="just">
              <a:buClr>
                <a:schemeClr val="accent3">
                  <a:lumMod val="50000"/>
                </a:schemeClr>
              </a:buClr>
            </a:pPr>
            <a:r>
              <a:rPr lang="en-US" sz="2400" kern="0" dirty="0" smtClean="0"/>
              <a:t>	</a:t>
            </a:r>
            <a:r>
              <a:rPr lang="ru-RU" sz="2200" kern="0" dirty="0" smtClean="0"/>
              <a:t>Аналог </a:t>
            </a:r>
            <a:r>
              <a:rPr lang="ru-RU" altLang="ru-RU" sz="2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ru-RU" sz="2200" b="1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PUT</a:t>
            </a: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kern="0" dirty="0" smtClean="0"/>
              <a:t>@</a:t>
            </a:r>
            <a:r>
              <a:rPr lang="en-US" sz="2400" kern="0" dirty="0" err="1"/>
              <a:t>DeleteMapping</a:t>
            </a:r>
            <a:endParaRPr lang="en-US" sz="2400" kern="0" dirty="0"/>
          </a:p>
          <a:p>
            <a:pPr marL="457200" lvl="7" indent="-914400" algn="just">
              <a:buClr>
                <a:schemeClr val="accent3">
                  <a:lumMod val="50000"/>
                </a:schemeClr>
              </a:buClr>
            </a:pPr>
            <a:r>
              <a:rPr lang="en-US" sz="2400" kern="0" dirty="0" smtClean="0"/>
              <a:t>	</a:t>
            </a:r>
            <a:r>
              <a:rPr lang="ru-RU" sz="2200" kern="0" dirty="0" smtClean="0"/>
              <a:t>Аналог </a:t>
            </a:r>
            <a:r>
              <a:rPr lang="ru-RU" altLang="ru-RU" sz="2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ru-RU" sz="2200" b="1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kern="0" dirty="0" smtClean="0"/>
              <a:t>@</a:t>
            </a:r>
            <a:r>
              <a:rPr lang="en-US" sz="2400" kern="0" dirty="0" err="1" smtClean="0"/>
              <a:t>PatchMapping</a:t>
            </a:r>
            <a:endParaRPr lang="ru-RU" sz="2400" kern="0" dirty="0" smtClean="0"/>
          </a:p>
          <a:p>
            <a:pPr marL="457200" lvl="8" indent="-457200" algn="just">
              <a:buClr>
                <a:schemeClr val="accent3">
                  <a:lumMod val="50000"/>
                </a:schemeClr>
              </a:buClr>
            </a:pPr>
            <a:r>
              <a:rPr lang="en-US" sz="2400" kern="0" dirty="0" smtClean="0"/>
              <a:t>	</a:t>
            </a:r>
            <a:r>
              <a:rPr lang="ru-RU" sz="2200" kern="0" dirty="0" smtClean="0"/>
              <a:t>Аналог </a:t>
            </a:r>
            <a:r>
              <a:rPr lang="ru-RU" altLang="ru-RU" sz="22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2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ru-RU" altLang="ru-RU" sz="2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ru-RU" sz="2200" b="1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PATCH</a:t>
            </a:r>
            <a:r>
              <a:rPr lang="ru-RU" altLang="ru-RU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2200" kern="0" dirty="0" smtClean="0"/>
          </a:p>
        </p:txBody>
      </p:sp>
    </p:spTree>
    <p:extLst>
      <p:ext uri="{BB962C8B-B14F-4D97-AF65-F5344CB8AC3E}">
        <p14:creationId xmlns:p14="http://schemas.microsoft.com/office/powerpoint/2010/main" val="14218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002936" cy="477054"/>
          </a:xfrm>
        </p:spPr>
        <p:txBody>
          <a:bodyPr/>
          <a:lstStyle/>
          <a:p>
            <a:r>
              <a:rPr lang="ru-RU" sz="2800" dirty="0" smtClean="0"/>
              <a:t>шаблоны </a:t>
            </a:r>
            <a:r>
              <a:rPr lang="en-US" sz="2800" dirty="0" err="1" smtClean="0"/>
              <a:t>uri</a:t>
            </a:r>
            <a:endParaRPr lang="ru-RU" sz="2800" cap="none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en-US" sz="2400" kern="0" dirty="0" smtClean="0"/>
              <a:t>URI </a:t>
            </a:r>
            <a:r>
              <a:rPr lang="ru-RU" sz="2400" kern="0" dirty="0" smtClean="0"/>
              <a:t>шаблон – это </a:t>
            </a:r>
            <a:r>
              <a:rPr lang="en-US" sz="2400" kern="0" dirty="0" smtClean="0"/>
              <a:t>URI</a:t>
            </a:r>
            <a:r>
              <a:rPr lang="ru-RU" sz="2400" kern="0" dirty="0" smtClean="0"/>
              <a:t> подобная строка с им</a:t>
            </a:r>
            <a:r>
              <a:rPr lang="ru-RU" sz="2400" kern="0" dirty="0"/>
              <a:t>е</a:t>
            </a:r>
            <a:r>
              <a:rPr lang="ru-RU" sz="2400" kern="0" dirty="0" smtClean="0"/>
              <a:t>нами переменных.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endParaRPr lang="ru-RU" sz="2400" kern="0" dirty="0" smtClean="0"/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200" kern="0" dirty="0" smtClean="0"/>
              <a:t>Пример: </a:t>
            </a:r>
            <a:r>
              <a:rPr lang="ru-RU" altLang="ru-RU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owners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/{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ownerId</a:t>
            </a:r>
            <a:r>
              <a:rPr lang="ru-RU" altLang="ru-RU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}/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pets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/{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petId</a:t>
            </a:r>
            <a:r>
              <a:rPr lang="ru-RU" altLang="ru-RU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200" kern="0" dirty="0" smtClean="0"/>
              <a:t>.</a:t>
            </a:r>
            <a:endParaRPr lang="en-US" altLang="ru-RU" sz="22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200" kern="0" dirty="0" smtClean="0"/>
              <a:t>Для строки запроса </a:t>
            </a:r>
            <a:r>
              <a:rPr lang="en-US" sz="2200" dirty="0">
                <a:hlinkClick r:id="rId3"/>
              </a:rPr>
              <a:t>http://</a:t>
            </a:r>
            <a:r>
              <a:rPr lang="en-US" sz="2200" dirty="0" smtClean="0">
                <a:hlinkClick r:id="rId3"/>
              </a:rPr>
              <a:t>www.example.ru/owners/ivanov/pets/12</a:t>
            </a:r>
            <a:r>
              <a:rPr lang="ru-RU" sz="2200" dirty="0" smtClean="0"/>
              <a:t> значение</a:t>
            </a:r>
            <a:r>
              <a:rPr lang="en-US" sz="2200" dirty="0" smtClean="0"/>
              <a:t> </a:t>
            </a:r>
            <a:r>
              <a:rPr lang="en-US" sz="2200" dirty="0" err="1" smtClean="0"/>
              <a:t>ownerId</a:t>
            </a:r>
            <a:r>
              <a:rPr lang="en-US" sz="2200" dirty="0" smtClean="0"/>
              <a:t> </a:t>
            </a:r>
            <a:r>
              <a:rPr lang="ru-RU" sz="2200" dirty="0" smtClean="0"/>
              <a:t>будет</a:t>
            </a:r>
            <a:r>
              <a:rPr lang="en-US" sz="2200" dirty="0" smtClean="0"/>
              <a:t> </a:t>
            </a:r>
            <a:r>
              <a:rPr lang="en-US" sz="2200" dirty="0" err="1" smtClean="0"/>
              <a:t>ivanov</a:t>
            </a:r>
            <a:r>
              <a:rPr lang="ru-RU" sz="2200" dirty="0" smtClean="0"/>
              <a:t>, а </a:t>
            </a:r>
            <a:r>
              <a:rPr lang="en-US" sz="2200" dirty="0" err="1" smtClean="0"/>
              <a:t>petId</a:t>
            </a:r>
            <a:r>
              <a:rPr lang="en-US" sz="2200" dirty="0" smtClean="0"/>
              <a:t> </a:t>
            </a:r>
            <a:r>
              <a:rPr lang="ru-RU" sz="2200" kern="0" dirty="0"/>
              <a:t>–</a:t>
            </a:r>
            <a:r>
              <a:rPr lang="ru-RU" sz="2200" dirty="0" smtClean="0"/>
              <a:t> </a:t>
            </a:r>
            <a:r>
              <a:rPr lang="en-US" sz="2200" dirty="0" smtClean="0"/>
              <a:t>12.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endParaRPr lang="ru-RU" sz="2400" kern="0" dirty="0" smtClean="0"/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endParaRPr lang="en-US" sz="2400" kern="0" dirty="0"/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В шаблоне также можно использовать </a:t>
            </a:r>
            <a:r>
              <a:rPr lang="en-US" sz="2400" kern="0" dirty="0" smtClean="0"/>
              <a:t>wildcard’</a:t>
            </a:r>
            <a:r>
              <a:rPr lang="ru-RU" sz="2400" kern="0" dirty="0" smtClean="0"/>
              <a:t>ы.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endParaRPr lang="ru-RU" sz="2400" kern="0" dirty="0" smtClean="0"/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200" kern="0" dirty="0" smtClean="0"/>
              <a:t>Пример</a:t>
            </a:r>
            <a:r>
              <a:rPr lang="ru-RU" sz="2200" kern="0" dirty="0"/>
              <a:t>: 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owners</a:t>
            </a:r>
            <a:r>
              <a:rPr lang="ru-RU" altLang="ru-RU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/*/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pets</a:t>
            </a:r>
            <a:r>
              <a:rPr lang="ru-RU" altLang="ru-RU" sz="22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/{</a:t>
            </a:r>
            <a:r>
              <a:rPr lang="ru-RU" altLang="ru-RU" sz="22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petId</a:t>
            </a:r>
            <a:r>
              <a:rPr lang="ru-RU" altLang="ru-RU" sz="2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200" kern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15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002936" cy="477054"/>
          </a:xfrm>
        </p:spPr>
        <p:txBody>
          <a:bodyPr/>
          <a:lstStyle/>
          <a:p>
            <a:r>
              <a:rPr lang="ru-RU" sz="2800" dirty="0" smtClean="0"/>
              <a:t>Аннотация </a:t>
            </a:r>
            <a:r>
              <a:rPr lang="en-US" sz="2800" cap="none" dirty="0" smtClean="0"/>
              <a:t>@</a:t>
            </a:r>
            <a:r>
              <a:rPr lang="en-US" sz="2800" cap="none" dirty="0" err="1" smtClean="0"/>
              <a:t>PathVariable</a:t>
            </a:r>
            <a:endParaRPr lang="ru-RU" sz="2800" cap="none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Указывается на аргументе метода обработчика</a:t>
            </a:r>
            <a:r>
              <a:rPr lang="en-US" sz="2400" kern="0" dirty="0" smtClean="0"/>
              <a:t> </a:t>
            </a:r>
            <a:r>
              <a:rPr lang="ru-RU" sz="2400" kern="0" dirty="0" smtClean="0"/>
              <a:t>для связи его со значением в шаблоне </a:t>
            </a:r>
            <a:r>
              <a:rPr lang="en-US" sz="2400" kern="0" dirty="0" smtClean="0"/>
              <a:t>URI</a:t>
            </a:r>
            <a:r>
              <a:rPr lang="ru-RU" sz="2400" kern="0" dirty="0" smtClean="0"/>
              <a:t>.</a:t>
            </a:r>
            <a:endParaRPr lang="en-US" sz="2400" kern="0" dirty="0" smtClean="0"/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400" kern="0" dirty="0"/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owners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/{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ownerId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}"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RelativePathUriTemplateController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pets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/{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petId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}"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findPet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PathVariable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ownerId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altLang="ru-RU" sz="20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PathVariable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petId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Implementation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omitted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002936" cy="477054"/>
          </a:xfrm>
        </p:spPr>
        <p:txBody>
          <a:bodyPr/>
          <a:lstStyle/>
          <a:p>
            <a:r>
              <a:rPr lang="ru-RU" sz="2800" dirty="0" smtClean="0"/>
              <a:t>конкретизация по параметрам</a:t>
            </a:r>
            <a:endParaRPr lang="ru-RU" sz="2800" cap="none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Можно конкретизировать обработчик по параметрам запроса.</a:t>
            </a:r>
            <a:endParaRPr lang="en-US" sz="2400" kern="0" dirty="0" smtClean="0"/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endParaRPr lang="en-US" sz="2400" kern="0" dirty="0"/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owners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/{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ownerId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}"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RelativePathUriTemplateController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GetMapping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path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pets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/{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petId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}"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myParam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myValue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findPet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PathVariable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ownerId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altLang="ru-RU" sz="20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PathVariable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petId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implementation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omitted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400" kern="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002936" cy="477054"/>
          </a:xfrm>
        </p:spPr>
        <p:txBody>
          <a:bodyPr/>
          <a:lstStyle/>
          <a:p>
            <a:r>
              <a:rPr lang="ru-RU" sz="2800" dirty="0" smtClean="0"/>
              <a:t>конкретизация по заголовкам</a:t>
            </a:r>
            <a:endParaRPr lang="ru-RU" sz="2800" cap="none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Также обработчик может быть конкретизирован по заголовку.</a:t>
            </a:r>
            <a:endParaRPr lang="en-US" sz="2400" kern="0" dirty="0" smtClean="0"/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endParaRPr lang="en-US" sz="2400" kern="0" dirty="0"/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owners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/{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ownerId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}"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RelativePathUriTemplateController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GetMapping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path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pets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/{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petId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}"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headers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my</a:t>
            </a:r>
            <a:r>
              <a:rPr lang="en-US" alt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altLang="ru-RU" sz="2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myValue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findPet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PathVariable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ownerId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en-US" alt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altLang="ru-RU" sz="20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PathVariable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petId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ru-RU" altLang="ru-RU" sz="20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mplementation</a:t>
            </a:r>
            <a:r>
              <a:rPr lang="ru-RU" altLang="ru-RU" sz="20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omitted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400" kern="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477054"/>
          </a:xfrm>
        </p:spPr>
        <p:txBody>
          <a:bodyPr/>
          <a:lstStyle/>
          <a:p>
            <a:r>
              <a:rPr lang="ru-RU" sz="2800" dirty="0" smtClean="0"/>
              <a:t>План занятия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5764" y="689968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8" indent="-4572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400" kern="0" dirty="0" smtClean="0"/>
              <a:t>Узнаем </a:t>
            </a:r>
            <a:r>
              <a:rPr lang="ru-RU" sz="2400" kern="0" dirty="0"/>
              <a:t>ч</a:t>
            </a:r>
            <a:r>
              <a:rPr lang="ru-RU" sz="2400" kern="0" dirty="0" smtClean="0"/>
              <a:t>то такое </a:t>
            </a:r>
            <a:r>
              <a:rPr lang="en-US" sz="2400" kern="0" dirty="0">
                <a:solidFill>
                  <a:sysClr val="windowText" lastClr="000000"/>
                </a:solidFill>
              </a:rPr>
              <a:t>Spring Web MVC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framework</a:t>
            </a:r>
            <a:r>
              <a:rPr lang="ru-RU" sz="2400" kern="0" dirty="0" smtClean="0"/>
              <a:t>.</a:t>
            </a:r>
            <a:endParaRPr lang="ru-RU" sz="2400" kern="0" dirty="0" smtClean="0"/>
          </a:p>
          <a:p>
            <a:pPr marL="457200" lvl="8" indent="-4572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ru-RU" sz="2400" kern="0" dirty="0" smtClean="0">
              <a:solidFill>
                <a:sysClr val="windowText" lastClr="000000"/>
              </a:solidFill>
            </a:endParaRPr>
          </a:p>
          <a:p>
            <a:pPr marL="457200" lvl="8" indent="-4572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400" kern="0" dirty="0" smtClean="0">
                <a:solidFill>
                  <a:sysClr val="windowText" lastClr="000000"/>
                </a:solidFill>
              </a:rPr>
              <a:t>Реализуем </a:t>
            </a:r>
            <a:r>
              <a:rPr lang="ru-RU" sz="2400" kern="0" dirty="0" smtClean="0">
                <a:solidFill>
                  <a:sysClr val="windowText" lastClr="000000"/>
                </a:solidFill>
              </a:rPr>
              <a:t>небольшой 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REST </a:t>
            </a:r>
            <a:r>
              <a:rPr lang="ru-RU" sz="2400" kern="0" smtClean="0">
                <a:solidFill>
                  <a:sysClr val="windowText" lastClr="000000"/>
                </a:solidFill>
              </a:rPr>
              <a:t>сервис</a:t>
            </a:r>
            <a:r>
              <a:rPr lang="en-US" sz="2400" kern="0" smtClean="0">
                <a:solidFill>
                  <a:sysClr val="windowText" lastClr="000000"/>
                </a:solidFill>
              </a:rPr>
              <a:t>.</a:t>
            </a:r>
            <a:endParaRPr lang="en-US" sz="2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002936" cy="477054"/>
          </a:xfrm>
        </p:spPr>
        <p:txBody>
          <a:bodyPr/>
          <a:lstStyle/>
          <a:p>
            <a:r>
              <a:rPr lang="ru-RU" sz="2800" dirty="0" smtClean="0"/>
              <a:t>аннотация </a:t>
            </a:r>
            <a:r>
              <a:rPr lang="en-US" sz="2800" dirty="0" smtClean="0"/>
              <a:t>@</a:t>
            </a:r>
            <a:r>
              <a:rPr lang="en-US" sz="2800" cap="none" dirty="0" err="1" smtClean="0"/>
              <a:t>RequestParam</a:t>
            </a:r>
            <a:endParaRPr lang="ru-RU" sz="2800" cap="none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Указывает связь между параметром запроса и атрибутом метода обработчика.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endParaRPr lang="en-US" sz="2400" kern="0" dirty="0" smtClean="0"/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GetMapping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ResponseBody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findUser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ByName</a:t>
            </a:r>
            <a:r>
              <a:rPr lang="en-US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AndAge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0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RequestParam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RequestParam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users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000" dirty="0">
              <a:latin typeface="Arial" pitchFamily="34" charset="0"/>
              <a:cs typeface="Arial" pitchFamily="34" charset="0"/>
            </a:endParaRP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endParaRPr lang="ru-RU" sz="2400" kern="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002936" cy="477054"/>
          </a:xfrm>
        </p:spPr>
        <p:txBody>
          <a:bodyPr/>
          <a:lstStyle/>
          <a:p>
            <a:r>
              <a:rPr lang="ru-RU" sz="2800" dirty="0" smtClean="0"/>
              <a:t>аннотация </a:t>
            </a:r>
            <a:r>
              <a:rPr lang="en-US" sz="2800" dirty="0" smtClean="0"/>
              <a:t>@</a:t>
            </a:r>
            <a:r>
              <a:rPr lang="en-US" sz="2800" cap="none" dirty="0" err="1" smtClean="0"/>
              <a:t>RequestHeader</a:t>
            </a:r>
            <a:endParaRPr lang="ru-RU" sz="2800" cap="none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Указывает связь между заголовком запроса и атрибутом метода обработчика.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altLang="ru-RU" sz="2000" dirty="0" smtClean="0">
              <a:solidFill>
                <a:srgbClr val="808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"/displayHeaderInfo.do"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displayHeaderInfo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RequestHeader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Accept-Encoding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RequestHeader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Keep-Alive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keepAlive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//...</a:t>
            </a:r>
            <a:b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002936" cy="477054"/>
          </a:xfrm>
        </p:spPr>
        <p:txBody>
          <a:bodyPr/>
          <a:lstStyle/>
          <a:p>
            <a:r>
              <a:rPr lang="ru-RU" sz="2800" dirty="0" smtClean="0"/>
              <a:t>аннотация </a:t>
            </a:r>
            <a:r>
              <a:rPr lang="en-US" sz="2800" dirty="0" smtClean="0"/>
              <a:t>@</a:t>
            </a:r>
            <a:r>
              <a:rPr lang="en-US" sz="2800" cap="none" dirty="0" err="1" smtClean="0"/>
              <a:t>RequestBody</a:t>
            </a:r>
            <a:endParaRPr lang="ru-RU" sz="2800" cap="none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altLang="ru-RU" sz="2400" kern="0" dirty="0" smtClean="0"/>
              <a:t>Указывает связь между аргументом метода обработчика и содержимым запроса.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endParaRPr lang="ru-RU" altLang="ru-RU" sz="2000" kern="0" dirty="0" smtClean="0">
              <a:latin typeface="Arial" pitchFamily="34" charset="0"/>
              <a:cs typeface="Arial" pitchFamily="34" charset="0"/>
            </a:endParaRP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PostMapping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path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pets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consumes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MediaType.</a:t>
            </a:r>
            <a:r>
              <a:rPr lang="ru-RU" altLang="ru-RU" sz="2000" b="1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APPLICATION_JSON_VALUE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addPet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RequestBody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pet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model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0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Implementation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omitted</a:t>
            </a:r>
            <a: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8">
              <a:lnSpc>
                <a:spcPct val="50000"/>
              </a:lnSpc>
              <a:buClr>
                <a:schemeClr val="accent3">
                  <a:lumMod val="50000"/>
                </a:schemeClr>
              </a:buClr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PutMapping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something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handle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RequestBody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Writer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002936" cy="477054"/>
          </a:xfrm>
        </p:spPr>
        <p:txBody>
          <a:bodyPr/>
          <a:lstStyle/>
          <a:p>
            <a:r>
              <a:rPr lang="ru-RU" sz="2800" dirty="0" smtClean="0"/>
              <a:t>входные атрибуты обработчиков</a:t>
            </a:r>
            <a:endParaRPr lang="ru-RU" sz="2800" cap="none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altLang="ru-RU" sz="2400" kern="0" dirty="0" smtClean="0"/>
              <a:t>Допустимы также другие типы входных атрибутов обработчиков:</a:t>
            </a:r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err="1" smtClean="0"/>
              <a:t>HttpServletRequest</a:t>
            </a:r>
            <a:r>
              <a:rPr lang="ru-RU" sz="2200" dirty="0" smtClean="0"/>
              <a:t> / </a:t>
            </a:r>
            <a:r>
              <a:rPr lang="en-US" sz="2200" dirty="0" err="1" smtClean="0"/>
              <a:t>ServletRequest</a:t>
            </a:r>
            <a:endParaRPr lang="en-US" sz="2200" dirty="0" smtClean="0"/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err="1" smtClean="0"/>
              <a:t>HttpServletResponse</a:t>
            </a:r>
            <a:r>
              <a:rPr lang="en-US" sz="2200" dirty="0" smtClean="0"/>
              <a:t> / </a:t>
            </a:r>
            <a:r>
              <a:rPr lang="en-US" sz="2200" dirty="0" err="1" smtClean="0"/>
              <a:t>ServletResponse</a:t>
            </a:r>
            <a:endParaRPr lang="ru-RU" sz="2200" dirty="0" smtClean="0"/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err="1"/>
              <a:t>HttpSession</a:t>
            </a:r>
            <a:endParaRPr lang="ru-RU" altLang="ru-RU" sz="2200" dirty="0" smtClean="0">
              <a:cs typeface="Arial" pitchFamily="34" charset="0"/>
            </a:endParaRPr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ru-RU" sz="2200" dirty="0" err="1" smtClean="0">
                <a:cs typeface="Arial" pitchFamily="34" charset="0"/>
              </a:rPr>
              <a:t>java.io.InputStream</a:t>
            </a:r>
            <a:r>
              <a:rPr lang="en-US" altLang="ru-RU" sz="2200" dirty="0" smtClean="0">
                <a:cs typeface="Arial" pitchFamily="34" charset="0"/>
              </a:rPr>
              <a:t> </a:t>
            </a:r>
            <a:r>
              <a:rPr lang="en-US" altLang="ru-RU" sz="2200" dirty="0">
                <a:cs typeface="Arial" pitchFamily="34" charset="0"/>
              </a:rPr>
              <a:t>/ </a:t>
            </a:r>
            <a:r>
              <a:rPr lang="en-US" altLang="ru-RU" sz="2200" dirty="0" err="1" smtClean="0">
                <a:cs typeface="Arial" pitchFamily="34" charset="0"/>
              </a:rPr>
              <a:t>java.io.Reader</a:t>
            </a:r>
            <a:endParaRPr lang="ru-RU" altLang="ru-RU" sz="2200" dirty="0" smtClean="0">
              <a:cs typeface="Arial" pitchFamily="34" charset="0"/>
            </a:endParaRPr>
          </a:p>
          <a:p>
            <a:pPr marL="457200" lvl="7" indent="-914400" algn="just">
              <a:buClr>
                <a:schemeClr val="accent3">
                  <a:lumMod val="50000"/>
                </a:schemeClr>
              </a:buClr>
            </a:pPr>
            <a:r>
              <a:rPr lang="ru-RU" altLang="ru-RU" sz="2000" dirty="0">
                <a:cs typeface="Arial" pitchFamily="34" charset="0"/>
              </a:rPr>
              <a:t>	</a:t>
            </a:r>
            <a:r>
              <a:rPr lang="ru-RU" altLang="ru-RU" sz="2000" dirty="0" smtClean="0">
                <a:cs typeface="Arial" pitchFamily="34" charset="0"/>
              </a:rPr>
              <a:t>Для получения содержимого запроса.</a:t>
            </a:r>
            <a:endParaRPr lang="ru-RU" altLang="ru-RU" sz="2200" dirty="0" smtClean="0">
              <a:cs typeface="Arial" pitchFamily="34" charset="0"/>
            </a:endParaRPr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ru-RU" sz="2200" dirty="0" err="1" smtClean="0">
                <a:cs typeface="Arial" pitchFamily="34" charset="0"/>
              </a:rPr>
              <a:t>java.io.OutputStream</a:t>
            </a:r>
            <a:r>
              <a:rPr lang="en-US" altLang="ru-RU" sz="2200" dirty="0" smtClean="0">
                <a:cs typeface="Arial" pitchFamily="34" charset="0"/>
              </a:rPr>
              <a:t> / </a:t>
            </a:r>
            <a:r>
              <a:rPr lang="en-US" altLang="ru-RU" sz="2200" dirty="0" err="1" smtClean="0">
                <a:cs typeface="Arial" pitchFamily="34" charset="0"/>
              </a:rPr>
              <a:t>java.io.Writer</a:t>
            </a:r>
            <a:endParaRPr lang="ru-RU" altLang="ru-RU" sz="2200" dirty="0" smtClean="0">
              <a:cs typeface="Arial" pitchFamily="34" charset="0"/>
            </a:endParaRPr>
          </a:p>
          <a:p>
            <a:pPr marL="457200" lvl="8" indent="-457200" algn="just">
              <a:buClr>
                <a:schemeClr val="accent3">
                  <a:lumMod val="50000"/>
                </a:schemeClr>
              </a:buClr>
            </a:pPr>
            <a:r>
              <a:rPr lang="ru-RU" altLang="ru-RU" sz="2000" dirty="0" smtClean="0">
                <a:cs typeface="Arial" pitchFamily="34" charset="0"/>
              </a:rPr>
              <a:t>	Для формирования содержимого ответа.</a:t>
            </a:r>
            <a:endParaRPr lang="ru-RU" altLang="ru-RU" sz="2200" dirty="0" smtClean="0">
              <a:cs typeface="Arial" pitchFamily="34" charset="0"/>
            </a:endParaRPr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@</a:t>
            </a:r>
            <a:r>
              <a:rPr lang="en-US" sz="2200" dirty="0" err="1" smtClean="0"/>
              <a:t>SessionAttribute</a:t>
            </a:r>
            <a:endParaRPr lang="ru-RU" sz="2200" dirty="0" smtClean="0"/>
          </a:p>
          <a:p>
            <a:pPr marL="457200" lvl="8" indent="-457200" algn="just">
              <a:buClr>
                <a:schemeClr val="accent3">
                  <a:lumMod val="50000"/>
                </a:schemeClr>
              </a:buClr>
            </a:pPr>
            <a:r>
              <a:rPr lang="ru-RU" sz="2000" dirty="0" smtClean="0"/>
              <a:t>	Для получения существующего атрибута сессии.</a:t>
            </a:r>
            <a:endParaRPr lang="en-US" sz="2200" dirty="0" smtClean="0"/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ru-RU" sz="2200" dirty="0" err="1">
                <a:cs typeface="Arial" pitchFamily="34" charset="0"/>
              </a:rPr>
              <a:t>java.util.Map</a:t>
            </a:r>
            <a:r>
              <a:rPr lang="en-US" altLang="ru-RU" sz="2200" dirty="0">
                <a:cs typeface="Arial" pitchFamily="34" charset="0"/>
              </a:rPr>
              <a:t> / </a:t>
            </a:r>
            <a:r>
              <a:rPr lang="en-US" altLang="ru-RU" sz="2200" dirty="0" err="1" smtClean="0">
                <a:cs typeface="Arial" pitchFamily="34" charset="0"/>
              </a:rPr>
              <a:t>org.springframework.ui.Model</a:t>
            </a:r>
            <a:endParaRPr lang="en-US" altLang="ru-RU" sz="2200" dirty="0" smtClean="0">
              <a:cs typeface="Arial" pitchFamily="34" charset="0"/>
            </a:endParaRPr>
          </a:p>
          <a:p>
            <a:pPr marL="457200" lvl="8" indent="-457200" algn="just">
              <a:buClr>
                <a:schemeClr val="accent3">
                  <a:lumMod val="50000"/>
                </a:schemeClr>
              </a:buClr>
            </a:pPr>
            <a:r>
              <a:rPr lang="ru-RU" altLang="ru-RU" sz="2000" dirty="0">
                <a:cs typeface="Arial" pitchFamily="34" charset="0"/>
              </a:rPr>
              <a:t>	</a:t>
            </a:r>
            <a:r>
              <a:rPr lang="ru-RU" altLang="ru-RU" sz="2000" dirty="0" smtClean="0">
                <a:cs typeface="Arial" pitchFamily="34" charset="0"/>
              </a:rPr>
              <a:t>Явное указание модели для использовании в представлении</a:t>
            </a:r>
            <a:r>
              <a:rPr lang="ru-RU" altLang="ru-RU" sz="2200" dirty="0" smtClean="0">
                <a:cs typeface="Arial" pitchFamily="34" charset="0"/>
              </a:rPr>
              <a:t>.</a:t>
            </a:r>
            <a:endParaRPr lang="ru-RU" altLang="ru-RU" sz="2200" dirty="0"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002936" cy="477054"/>
          </a:xfrm>
        </p:spPr>
        <p:txBody>
          <a:bodyPr/>
          <a:lstStyle/>
          <a:p>
            <a:r>
              <a:rPr lang="ru-RU" sz="2800" dirty="0" smtClean="0"/>
              <a:t>аннотация </a:t>
            </a:r>
            <a:r>
              <a:rPr lang="en-US" sz="2800" dirty="0" smtClean="0"/>
              <a:t>@</a:t>
            </a:r>
            <a:r>
              <a:rPr lang="en-US" sz="2800" cap="none" dirty="0" err="1" smtClean="0"/>
              <a:t>ResponseBody</a:t>
            </a:r>
            <a:endParaRPr lang="ru-RU" sz="2800" cap="none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altLang="ru-RU" sz="2400" kern="0" dirty="0" smtClean="0"/>
              <a:t>Указывается на методе или типе, означает, что возвращаемое значение пишется в ответ напрямую.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endParaRPr lang="ru-RU" altLang="ru-RU" sz="2000" dirty="0">
              <a:latin typeface="Arial" pitchFamily="34" charset="0"/>
              <a:cs typeface="Arial" pitchFamily="34" charset="0"/>
            </a:endParaRP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GetMapping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something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ResponseBody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!"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000" dirty="0">
              <a:latin typeface="Arial" pitchFamily="34" charset="0"/>
              <a:cs typeface="Arial" pitchFamily="34" charset="0"/>
            </a:endParaRP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endParaRPr lang="ru-RU" sz="2400" kern="0" dirty="0" smtClean="0"/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Возвращаемый объект превращается в тело ответа путём использования специальных конвертеров (имплементации интерфейса </a:t>
            </a:r>
            <a:r>
              <a:rPr lang="en-US" sz="2400" kern="0" dirty="0" err="1"/>
              <a:t>HttpMessageConverter</a:t>
            </a:r>
            <a:r>
              <a:rPr lang="ru-RU" sz="2400" kern="0" dirty="0" smtClean="0"/>
              <a:t>).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290968" cy="477054"/>
          </a:xfrm>
        </p:spPr>
        <p:txBody>
          <a:bodyPr/>
          <a:lstStyle/>
          <a:p>
            <a:r>
              <a:rPr lang="ru-RU" sz="2700" dirty="0" smtClean="0"/>
              <a:t>возвращаемые значения обработчиков</a:t>
            </a:r>
            <a:endParaRPr lang="ru-RU" sz="2700" cap="none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altLang="ru-RU" sz="2400" kern="0" dirty="0"/>
              <a:t>Допустимы </a:t>
            </a:r>
            <a:r>
              <a:rPr lang="ru-RU" altLang="ru-RU" sz="2400" kern="0" dirty="0" smtClean="0"/>
              <a:t>и другие </a:t>
            </a:r>
            <a:r>
              <a:rPr lang="ru-RU" altLang="ru-RU" sz="2400" kern="0" dirty="0"/>
              <a:t>типы </a:t>
            </a:r>
            <a:r>
              <a:rPr lang="ru-RU" altLang="ru-RU" sz="2400" kern="0" dirty="0" smtClean="0"/>
              <a:t>возвращаемых значений обработчиков</a:t>
            </a:r>
            <a:r>
              <a:rPr lang="ru-RU" altLang="ru-RU" sz="2400" kern="0" dirty="0"/>
              <a:t>:</a:t>
            </a:r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Model, Map</a:t>
            </a:r>
          </a:p>
          <a:p>
            <a:pPr marL="457200" lvl="8" indent="-457200" algn="just">
              <a:buClr>
                <a:schemeClr val="accent3">
                  <a:lumMod val="50000"/>
                </a:schemeClr>
              </a:buClr>
            </a:pPr>
            <a:r>
              <a:rPr lang="ru-RU" sz="2200" dirty="0" smtClean="0"/>
              <a:t>	</a:t>
            </a:r>
            <a:r>
              <a:rPr lang="ru-RU" sz="2000" dirty="0" smtClean="0"/>
              <a:t>Модель или данные для модели. Представление определяется неявно.</a:t>
            </a:r>
            <a:endParaRPr lang="ru-RU" sz="2200" dirty="0" smtClean="0"/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View</a:t>
            </a:r>
            <a:endParaRPr lang="ru-RU" sz="2200" dirty="0" smtClean="0"/>
          </a:p>
          <a:p>
            <a:pPr marL="457200" lvl="8" indent="-457200" algn="just">
              <a:buClr>
                <a:schemeClr val="accent3">
                  <a:lumMod val="50000"/>
                </a:schemeClr>
              </a:buClr>
            </a:pPr>
            <a:r>
              <a:rPr lang="ru-RU" sz="2200" dirty="0" smtClean="0"/>
              <a:t>	</a:t>
            </a:r>
            <a:r>
              <a:rPr lang="ru-RU" sz="2000" dirty="0" smtClean="0"/>
              <a:t>Представление. </a:t>
            </a:r>
            <a:r>
              <a:rPr lang="ru-RU" altLang="ru-RU" sz="2000" dirty="0" smtClean="0">
                <a:cs typeface="Arial" pitchFamily="34" charset="0"/>
              </a:rPr>
              <a:t>Модель, </a:t>
            </a:r>
            <a:r>
              <a:rPr lang="ru-RU" altLang="ru-RU" sz="2000" dirty="0">
                <a:cs typeface="Arial" pitchFamily="34" charset="0"/>
              </a:rPr>
              <a:t>например, </a:t>
            </a:r>
            <a:r>
              <a:rPr lang="ru-RU" altLang="ru-RU" sz="2000" dirty="0" smtClean="0">
                <a:cs typeface="Arial" pitchFamily="34" charset="0"/>
              </a:rPr>
              <a:t>через атрибут </a:t>
            </a:r>
            <a:r>
              <a:rPr lang="en-US" altLang="ru-RU" sz="2000" dirty="0">
                <a:cs typeface="Arial" pitchFamily="34" charset="0"/>
              </a:rPr>
              <a:t>Model</a:t>
            </a:r>
            <a:r>
              <a:rPr lang="ru-RU" altLang="ru-RU" sz="2000" dirty="0" smtClean="0">
                <a:cs typeface="Arial" pitchFamily="34" charset="0"/>
              </a:rPr>
              <a:t>.</a:t>
            </a:r>
            <a:endParaRPr lang="ru-RU" sz="2000" dirty="0"/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err="1" smtClean="0"/>
              <a:t>ModelAndView</a:t>
            </a:r>
            <a:endParaRPr lang="en-US" sz="2200" dirty="0" smtClean="0"/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String</a:t>
            </a:r>
            <a:endParaRPr lang="ru-RU" sz="2200" dirty="0" smtClean="0"/>
          </a:p>
          <a:p>
            <a:pPr marL="457200" lvl="7" indent="-914400" algn="just">
              <a:buClr>
                <a:schemeClr val="accent3">
                  <a:lumMod val="50000"/>
                </a:schemeClr>
              </a:buClr>
            </a:pPr>
            <a:r>
              <a:rPr lang="ru-RU" altLang="ru-RU" sz="2400" dirty="0">
                <a:cs typeface="Arial" pitchFamily="34" charset="0"/>
              </a:rPr>
              <a:t>	</a:t>
            </a:r>
            <a:r>
              <a:rPr lang="ru-RU" altLang="ru-RU" sz="2000" dirty="0" smtClean="0">
                <a:cs typeface="Arial" pitchFamily="34" charset="0"/>
              </a:rPr>
              <a:t>Логическое имя представления.</a:t>
            </a:r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 smtClean="0"/>
              <a:t>void</a:t>
            </a:r>
            <a:endParaRPr lang="ru-RU" sz="2200" dirty="0" smtClean="0"/>
          </a:p>
          <a:p>
            <a:pPr marL="457200" lvl="8" indent="-457200" algn="just">
              <a:buClr>
                <a:schemeClr val="accent3">
                  <a:lumMod val="50000"/>
                </a:schemeClr>
              </a:buClr>
            </a:pPr>
            <a:r>
              <a:rPr lang="ru-RU" sz="2300" dirty="0" smtClean="0"/>
              <a:t>	</a:t>
            </a:r>
            <a:r>
              <a:rPr lang="ru-RU" sz="2000" dirty="0" smtClean="0"/>
              <a:t>Метод сам сформировал ответ (например, через атрибут </a:t>
            </a:r>
            <a:r>
              <a:rPr lang="en-US" sz="2000" dirty="0" err="1" smtClean="0"/>
              <a:t>ServletResponse</a:t>
            </a:r>
            <a:r>
              <a:rPr lang="ru-RU" sz="2000" dirty="0" smtClean="0"/>
              <a:t>) или используется неявное определение представления.</a:t>
            </a:r>
            <a:endParaRPr lang="ru-RU" sz="2100" dirty="0" smtClean="0"/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ru-RU" sz="2200" dirty="0" err="1" smtClean="0">
                <a:cs typeface="Arial" pitchFamily="34" charset="0"/>
              </a:rPr>
              <a:t>ResponseEntity</a:t>
            </a:r>
            <a:endParaRPr lang="ru-RU" sz="2200" kern="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858920" cy="477054"/>
          </a:xfrm>
        </p:spPr>
        <p:txBody>
          <a:bodyPr/>
          <a:lstStyle/>
          <a:p>
            <a:r>
              <a:rPr lang="ru-RU" sz="2800" dirty="0" smtClean="0"/>
              <a:t>Аннотация </a:t>
            </a:r>
            <a:r>
              <a:rPr lang="en-US" sz="2800" cap="none" dirty="0" smtClean="0"/>
              <a:t>@</a:t>
            </a:r>
            <a:r>
              <a:rPr lang="en-US" sz="2800" cap="none" dirty="0" err="1" smtClean="0"/>
              <a:t>RestController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en-US" sz="2400" kern="0" dirty="0" smtClean="0"/>
              <a:t>@</a:t>
            </a:r>
            <a:r>
              <a:rPr lang="en-US" sz="2400" kern="0" dirty="0" err="1" smtClean="0"/>
              <a:t>RestController</a:t>
            </a:r>
            <a:r>
              <a:rPr lang="en-US" sz="2400" kern="0" dirty="0" smtClean="0"/>
              <a:t> – </a:t>
            </a:r>
            <a:r>
              <a:rPr lang="ru-RU" sz="2400" kern="0" dirty="0" smtClean="0"/>
              <a:t>аналог</a:t>
            </a:r>
            <a:r>
              <a:rPr lang="en-US" sz="2400" kern="0" dirty="0" smtClean="0"/>
              <a:t> </a:t>
            </a:r>
            <a:r>
              <a:rPr lang="ru-RU" sz="2400" kern="0" dirty="0" smtClean="0"/>
              <a:t>одновременного указания аннотаций </a:t>
            </a:r>
            <a:r>
              <a:rPr lang="en-US" sz="2400" kern="0" dirty="0"/>
              <a:t>@Controller </a:t>
            </a:r>
            <a:r>
              <a:rPr lang="ru-RU" sz="2400" kern="0" dirty="0"/>
              <a:t>и </a:t>
            </a:r>
            <a:r>
              <a:rPr lang="en-US" sz="2400" kern="0" dirty="0"/>
              <a:t>@</a:t>
            </a:r>
            <a:r>
              <a:rPr lang="en-US" sz="2400" kern="0" dirty="0" err="1" smtClean="0"/>
              <a:t>ResponseBody</a:t>
            </a:r>
            <a:r>
              <a:rPr lang="ru-RU" sz="2400" kern="0" dirty="0" smtClean="0"/>
              <a:t>.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endParaRPr lang="ru-RU" sz="2400" kern="0" dirty="0" smtClean="0"/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Изобретена для удобства, так как часто контроллеры применяются именно для реализации </a:t>
            </a:r>
            <a:r>
              <a:rPr lang="en-US" sz="2400" kern="0" dirty="0" smtClean="0"/>
              <a:t>REST API</a:t>
            </a:r>
            <a:r>
              <a:rPr lang="ru-RU" sz="2400" kern="0" dirty="0" smtClean="0"/>
              <a:t>, т.е. обычно возвращают </a:t>
            </a:r>
            <a:r>
              <a:rPr lang="en-US" sz="2400" kern="0" dirty="0" smtClean="0"/>
              <a:t>XML </a:t>
            </a:r>
            <a:r>
              <a:rPr lang="ru-RU" sz="2400" kern="0" dirty="0" smtClean="0"/>
              <a:t>или </a:t>
            </a:r>
            <a:r>
              <a:rPr lang="en-US" sz="2400" kern="0" dirty="0" smtClean="0"/>
              <a:t>JSON</a:t>
            </a:r>
            <a:r>
              <a:rPr lang="ru-RU" sz="2400" kern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6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858920" cy="477054"/>
          </a:xfrm>
        </p:spPr>
        <p:txBody>
          <a:bodyPr/>
          <a:lstStyle/>
          <a:p>
            <a:r>
              <a:rPr lang="ru-RU" sz="2800" dirty="0" smtClean="0"/>
              <a:t>Обработка исключений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en-US" sz="2400" kern="0" dirty="0" smtClean="0"/>
              <a:t>@</a:t>
            </a:r>
            <a:r>
              <a:rPr lang="en-US" sz="2400" kern="0" dirty="0" err="1" smtClean="0"/>
              <a:t>ExceptionHandler</a:t>
            </a:r>
            <a:r>
              <a:rPr lang="ru-RU" sz="2400" kern="0" dirty="0" smtClean="0"/>
              <a:t> указывает обработчик исключения.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endParaRPr lang="en-US" sz="2200" kern="0" dirty="0" smtClean="0"/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RestController</a:t>
            </a:r>
            <a:r>
              <a:rPr lang="ru-RU" altLang="ru-RU" sz="20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@</a:t>
            </a:r>
            <a:r>
              <a:rPr lang="ru-RU" altLang="ru-RU" sz="2000" dirty="0" err="1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RequestMapping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users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UserRestController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GetMapping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"/{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}"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getUser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PathVariable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userController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.getUser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ExceptionHandler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UserNotFoundException.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ResponseEntity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handleException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UserNotFoundException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e)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ResponseEntity.</a:t>
            </a:r>
            <a:r>
              <a:rPr lang="ru-RU" altLang="ru-RU" sz="20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notFound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build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2200" kern="0" dirty="0" smtClean="0"/>
          </a:p>
        </p:txBody>
      </p:sp>
    </p:spTree>
    <p:extLst>
      <p:ext uri="{BB962C8B-B14F-4D97-AF65-F5344CB8AC3E}">
        <p14:creationId xmlns:p14="http://schemas.microsoft.com/office/powerpoint/2010/main" val="30259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858920" cy="477054"/>
          </a:xfrm>
        </p:spPr>
        <p:txBody>
          <a:bodyPr/>
          <a:lstStyle/>
          <a:p>
            <a:r>
              <a:rPr lang="ru-RU" sz="2800" dirty="0" smtClean="0"/>
              <a:t>Обработка исключений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Аннотацией </a:t>
            </a:r>
            <a:r>
              <a:rPr lang="en-US" sz="2400" kern="0" dirty="0" smtClean="0"/>
              <a:t>@</a:t>
            </a:r>
            <a:r>
              <a:rPr lang="en-US" sz="2400" kern="0" dirty="0" err="1" smtClean="0"/>
              <a:t>ResponseStatus</a:t>
            </a:r>
            <a:r>
              <a:rPr lang="ru-RU" sz="2400" kern="0" dirty="0" smtClean="0"/>
              <a:t> помечаются бизнес исключения. В случае возникновения такого исключения, будет возвращён код ошибки и причина, согласно заданным в параметрах аннотации значениям.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endParaRPr lang="en-US" sz="2200" kern="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20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ResponseStatus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b="1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NOT_FOUND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reason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not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found</a:t>
            </a:r>
            <a:r>
              <a:rPr lang="ru-RU" altLang="ru-RU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UserNotFoundException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ru-RU" altLang="ru-RU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2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146952" cy="477054"/>
          </a:xfrm>
        </p:spPr>
        <p:txBody>
          <a:bodyPr/>
          <a:lstStyle/>
          <a:p>
            <a:r>
              <a:rPr lang="ru-RU" sz="2800" dirty="0" smtClean="0"/>
              <a:t>Тестирование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Это очень просто! Используйте </a:t>
            </a:r>
            <a:r>
              <a:rPr lang="en-US" sz="2400" kern="0" dirty="0"/>
              <a:t>Spring MVC Test </a:t>
            </a:r>
            <a:r>
              <a:rPr lang="en-US" sz="2400" kern="0" dirty="0" smtClean="0"/>
              <a:t>Framework</a:t>
            </a:r>
            <a:r>
              <a:rPr lang="ru-RU" sz="2400" kern="0" dirty="0" smtClean="0"/>
              <a:t>.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17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17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RunWith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MockitoJUnitRunner.</a:t>
            </a:r>
            <a:r>
              <a:rPr lang="ru-RU" altLang="ru-RU" sz="17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7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7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17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UserRestControllerTest</a:t>
            </a:r>
            <a:r>
              <a:rPr lang="ru-RU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altLang="ru-RU" sz="17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MockMvc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mockMvc</a:t>
            </a:r>
            <a:r>
              <a:rPr lang="ru-RU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ru-RU" sz="17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17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Before</a:t>
            </a:r>
            <a:r>
              <a:rPr lang="ru-RU" altLang="ru-RU" sz="17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7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7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7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17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mockMvc</a:t>
            </a:r>
            <a:r>
              <a:rPr lang="ru-RU" altLang="ru-RU" sz="1700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sz="17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standaloneSetup</a:t>
            </a:r>
            <a:r>
              <a:rPr lang="ru-RU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7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sz="17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UserRestController</a:t>
            </a:r>
            <a:r>
              <a:rPr lang="ru-RU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700" b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ru-RU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)).</a:t>
            </a:r>
            <a:r>
              <a:rPr lang="ru-RU" altLang="ru-RU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build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ru-RU" sz="17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dirty="0" smtClean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ru-RU" altLang="ru-RU" sz="1700" dirty="0" err="1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Test</a:t>
            </a:r>
            <a:r>
              <a:rPr lang="ru-RU" altLang="ru-RU" sz="17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7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700" dirty="0">
                <a:solidFill>
                  <a:srgbClr val="8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17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altLang="ru-RU" sz="17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testGetUserOk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altLang="ru-RU" sz="17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ru-RU" altLang="ru-RU" sz="17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en-US" altLang="ru-RU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7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b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mockMvc</a:t>
            </a:r>
            <a:r>
              <a:rPr lang="ru-RU" altLang="ru-RU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.perform</a:t>
            </a:r>
            <a:r>
              <a:rPr lang="ru-RU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7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ru-RU" altLang="ru-RU" sz="17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users</a:t>
            </a:r>
            <a:r>
              <a:rPr lang="ru-RU" altLang="ru-RU" sz="1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/{</a:t>
            </a:r>
            <a:r>
              <a:rPr lang="ru-RU" altLang="ru-RU" sz="17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ru-RU" altLang="ru-RU" sz="1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}"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sz="1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accept</a:t>
            </a:r>
            <a:r>
              <a:rPr lang="ru-RU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700" b="1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APPLICATION_XML</a:t>
            </a:r>
            <a:r>
              <a:rPr lang="ru-RU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)).</a:t>
            </a:r>
            <a:r>
              <a:rPr lang="ru-RU" altLang="ru-RU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andExpect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7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ru-RU" altLang="ru-RU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isOk</a:t>
            </a:r>
            <a:r>
              <a:rPr lang="ru-RU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</a:t>
            </a:r>
            <a:endParaRPr lang="en-US" altLang="ru-RU" sz="17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en-US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andExpect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7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xpath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"/</a:t>
            </a:r>
            <a:r>
              <a:rPr lang="ru-RU" altLang="ru-RU" sz="17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User</a:t>
            </a:r>
            <a:r>
              <a:rPr lang="ru-RU" altLang="ru-RU" sz="1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altLang="ru-RU" sz="17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altLang="ru-RU" sz="1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ru-RU" altLang="ru-RU" sz="17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sz="17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17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Ivanov</a:t>
            </a:r>
            <a:r>
              <a:rPr lang="ru-RU" altLang="ru-RU" sz="17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sz="17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r>
              <a:rPr lang="en-US" altLang="ru-RU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700" kern="0" dirty="0" smtClean="0"/>
          </a:p>
        </p:txBody>
      </p:sp>
    </p:spTree>
    <p:extLst>
      <p:ext uri="{BB962C8B-B14F-4D97-AF65-F5344CB8AC3E}">
        <p14:creationId xmlns:p14="http://schemas.microsoft.com/office/powerpoint/2010/main" val="27678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858920" cy="477054"/>
          </a:xfrm>
        </p:spPr>
        <p:txBody>
          <a:bodyPr/>
          <a:lstStyle/>
          <a:p>
            <a:r>
              <a:rPr lang="en-US" sz="2800" dirty="0" smtClean="0"/>
              <a:t>SPRING WEB </a:t>
            </a:r>
            <a:r>
              <a:rPr lang="en-US" sz="2800" dirty="0" err="1" smtClean="0"/>
              <a:t>mvc</a:t>
            </a:r>
            <a:r>
              <a:rPr lang="en-US" sz="2800" dirty="0" smtClean="0"/>
              <a:t> framework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5328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en-US" sz="2400" kern="0" dirty="0" smtClean="0"/>
              <a:t>Spring Web MVC framework</a:t>
            </a:r>
            <a:r>
              <a:rPr lang="ru-RU" sz="2400" kern="0" dirty="0" smtClean="0"/>
              <a:t> предоставляет </a:t>
            </a:r>
            <a:r>
              <a:rPr lang="en-US" sz="2400" kern="0" dirty="0" smtClean="0"/>
              <a:t>model-view-controller </a:t>
            </a:r>
            <a:r>
              <a:rPr lang="ru-RU" sz="2400" kern="0" dirty="0" smtClean="0"/>
              <a:t>решение, которое используется для написания гибких и слабосвязанных </a:t>
            </a:r>
            <a:r>
              <a:rPr lang="en-US" sz="2400" kern="0" dirty="0" smtClean="0"/>
              <a:t>web </a:t>
            </a:r>
            <a:r>
              <a:rPr lang="ru-RU" sz="2400" kern="0" dirty="0" smtClean="0"/>
              <a:t>приложений.</a:t>
            </a:r>
          </a:p>
        </p:txBody>
      </p:sp>
      <p:pic>
        <p:nvPicPr>
          <p:cNvPr id="5" name="Picture 2" descr="Картинки по запросу mvc patter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24" y="915566"/>
            <a:ext cx="3456384" cy="380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699542"/>
            <a:ext cx="8928992" cy="3671885"/>
          </a:xfrm>
        </p:spPr>
        <p:txBody>
          <a:bodyPr>
            <a:noAutofit/>
          </a:bodyPr>
          <a:lstStyle/>
          <a:p>
            <a:pPr marL="285750" lvl="8" indent="-285750">
              <a:buClr>
                <a:schemeClr val="accent3">
                  <a:lumMod val="50000"/>
                </a:schemeClr>
              </a:buClr>
            </a:pPr>
            <a:r>
              <a:rPr lang="en-US" sz="2400" kern="0" dirty="0">
                <a:hlinkClick r:id="rId2"/>
              </a:rPr>
              <a:t>http://</a:t>
            </a:r>
            <a:r>
              <a:rPr lang="en-US" sz="2400" kern="0" dirty="0" smtClean="0">
                <a:hlinkClick r:id="rId2"/>
              </a:rPr>
              <a:t>docs.spring.io/spring/docs/current/spring-framework-reference/html/mvc.html</a:t>
            </a:r>
            <a:endParaRPr lang="ru-RU" sz="2400" kern="0" dirty="0" smtClean="0"/>
          </a:p>
          <a:p>
            <a:pPr marL="285750" lvl="8" indent="-285750">
              <a:buClr>
                <a:schemeClr val="accent3">
                  <a:lumMod val="50000"/>
                </a:schemeClr>
              </a:buClr>
            </a:pPr>
            <a:r>
              <a:rPr lang="en-US" sz="2400" kern="0" dirty="0">
                <a:hlinkClick r:id="rId3"/>
              </a:rPr>
              <a:t>http://</a:t>
            </a:r>
            <a:r>
              <a:rPr lang="en-US" sz="2400" kern="0" dirty="0" smtClean="0">
                <a:hlinkClick r:id="rId3"/>
              </a:rPr>
              <a:t>docs.spring.io/spring/docs/current/spring-framework-reference/html/integration-testing.html#spring-mvc-test-framework</a:t>
            </a:r>
            <a:endParaRPr lang="ru-RU" sz="2400" kern="0" dirty="0" smtClean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477054"/>
          </a:xfrm>
        </p:spPr>
        <p:txBody>
          <a:bodyPr/>
          <a:lstStyle/>
          <a:p>
            <a:r>
              <a:rPr lang="ru-RU" sz="2800" dirty="0" smtClean="0"/>
              <a:t>используемая литература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65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858920" cy="477054"/>
          </a:xfrm>
        </p:spPr>
        <p:txBody>
          <a:bodyPr/>
          <a:lstStyle/>
          <a:p>
            <a:r>
              <a:rPr lang="en-US" sz="2800" dirty="0" smtClean="0"/>
              <a:t>SPRING</a:t>
            </a:r>
            <a:r>
              <a:rPr lang="ru-RU" sz="2800" dirty="0" smtClean="0"/>
              <a:t> </a:t>
            </a:r>
            <a:r>
              <a:rPr lang="en-US" sz="2800" dirty="0" smtClean="0"/>
              <a:t>web </a:t>
            </a:r>
            <a:r>
              <a:rPr lang="en-US" sz="2800" dirty="0" err="1" smtClean="0"/>
              <a:t>mvc</a:t>
            </a:r>
            <a:r>
              <a:rPr lang="en-US" sz="2800" dirty="0" smtClean="0"/>
              <a:t>: </a:t>
            </a:r>
            <a:r>
              <a:rPr lang="ru-RU" sz="2800" dirty="0" smtClean="0"/>
              <a:t>преимущества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400" kern="0" dirty="0" smtClean="0"/>
              <a:t>Простая реализация </a:t>
            </a:r>
            <a:r>
              <a:rPr lang="en-US" sz="2400" kern="0" dirty="0" smtClean="0"/>
              <a:t>RESTful </a:t>
            </a:r>
            <a:r>
              <a:rPr lang="ru-RU" sz="2400" kern="0" dirty="0" smtClean="0"/>
              <a:t>приложений.</a:t>
            </a:r>
            <a:endParaRPr lang="en-US" sz="2400" kern="0" dirty="0" smtClean="0"/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ru-RU" sz="2400" kern="0" dirty="0" smtClean="0"/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400" kern="0" dirty="0" smtClean="0"/>
              <a:t>Конфигурирование аннотациями и другие возможности </a:t>
            </a:r>
            <a:r>
              <a:rPr lang="en-US" sz="2400" kern="0" dirty="0" smtClean="0"/>
              <a:t>Spring framework.</a:t>
            </a:r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2400" kern="0" dirty="0"/>
          </a:p>
          <a:p>
            <a:pPr marL="342900" lvl="8" indent="-342900" algn="just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u-RU" sz="2400" kern="0" dirty="0" smtClean="0"/>
              <a:t>Гибкость в поддержке различных типов представлений (например, </a:t>
            </a:r>
            <a:r>
              <a:rPr lang="en-US" sz="2400" kern="0" dirty="0" smtClean="0"/>
              <a:t>JSP, velocity, XML, PDF </a:t>
            </a:r>
            <a:r>
              <a:rPr lang="ru-RU" sz="2400" kern="0" dirty="0" smtClean="0"/>
              <a:t>и др.).</a:t>
            </a:r>
          </a:p>
        </p:txBody>
      </p:sp>
    </p:spTree>
    <p:extLst>
      <p:ext uri="{BB962C8B-B14F-4D97-AF65-F5344CB8AC3E}">
        <p14:creationId xmlns:p14="http://schemas.microsoft.com/office/powerpoint/2010/main" val="3189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858920" cy="477054"/>
          </a:xfrm>
        </p:spPr>
        <p:txBody>
          <a:bodyPr/>
          <a:lstStyle/>
          <a:p>
            <a:r>
              <a:rPr lang="en-US" sz="2800" cap="none" dirty="0" err="1" smtClean="0"/>
              <a:t>DispatcherServlet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en-US" sz="2400" dirty="0" smtClean="0"/>
              <a:t>Spring Web MVC</a:t>
            </a:r>
            <a:r>
              <a:rPr lang="ru-RU" sz="2400" dirty="0" smtClean="0"/>
              <a:t> </a:t>
            </a:r>
            <a:r>
              <a:rPr lang="en-US" sz="2400" dirty="0" smtClean="0"/>
              <a:t>framework </a:t>
            </a:r>
            <a:r>
              <a:rPr lang="ru-RU" sz="2400" dirty="0" smtClean="0"/>
              <a:t>построен вокруг </a:t>
            </a:r>
            <a:r>
              <a:rPr lang="en-US" sz="2400" dirty="0" err="1" smtClean="0"/>
              <a:t>DispatcherServlet</a:t>
            </a:r>
            <a:r>
              <a:rPr lang="ru-RU" sz="2400" dirty="0" smtClean="0"/>
              <a:t>.</a:t>
            </a:r>
            <a:endParaRPr lang="en-US" sz="2400" dirty="0"/>
          </a:p>
        </p:txBody>
      </p:sp>
      <p:pic>
        <p:nvPicPr>
          <p:cNvPr id="2050" name="Picture 2" descr="m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19381"/>
            <a:ext cx="6246688" cy="40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0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858920" cy="477054"/>
          </a:xfrm>
        </p:spPr>
        <p:txBody>
          <a:bodyPr/>
          <a:lstStyle/>
          <a:p>
            <a:r>
              <a:rPr lang="en-US" sz="2800" dirty="0"/>
              <a:t>[servlet-name]-servlet.xml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dirty="0" smtClean="0"/>
              <a:t>Во время инициализации </a:t>
            </a:r>
            <a:r>
              <a:rPr lang="en-US" sz="2400" dirty="0" err="1" smtClean="0"/>
              <a:t>DispatcherServlet</a:t>
            </a:r>
            <a:r>
              <a:rPr lang="ru-RU" sz="2400" dirty="0" smtClean="0"/>
              <a:t> </a:t>
            </a:r>
            <a:r>
              <a:rPr lang="en-US" sz="2400" dirty="0" smtClean="0"/>
              <a:t>Spring Web MVC </a:t>
            </a:r>
            <a:r>
              <a:rPr lang="ru-RU" sz="2400" dirty="0" smtClean="0"/>
              <a:t>ищет в папке </a:t>
            </a:r>
            <a:r>
              <a:rPr lang="en-US" sz="2400" dirty="0" smtClean="0"/>
              <a:t>WEB-INF</a:t>
            </a:r>
            <a:r>
              <a:rPr lang="ru-RU" sz="2400" dirty="0" smtClean="0"/>
              <a:t> файл с именем </a:t>
            </a:r>
            <a:r>
              <a:rPr lang="en-US" sz="2400" dirty="0"/>
              <a:t>[servlet-name]-</a:t>
            </a:r>
            <a:r>
              <a:rPr lang="en-US" sz="2400" dirty="0" smtClean="0"/>
              <a:t>servlet.xml </a:t>
            </a:r>
            <a:r>
              <a:rPr lang="ru-RU" sz="2400" dirty="0" smtClean="0"/>
              <a:t>и создаёт </a:t>
            </a:r>
            <a:r>
              <a:rPr lang="ru-RU" sz="2400" dirty="0" err="1" smtClean="0"/>
              <a:t>бины</a:t>
            </a:r>
            <a:r>
              <a:rPr lang="ru-RU" sz="2400" dirty="0"/>
              <a:t> </a:t>
            </a:r>
            <a:r>
              <a:rPr lang="ru-RU" sz="2400" dirty="0" smtClean="0"/>
              <a:t>определённые в нём.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2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858920" cy="477054"/>
          </a:xfrm>
        </p:spPr>
        <p:txBody>
          <a:bodyPr/>
          <a:lstStyle/>
          <a:p>
            <a:r>
              <a:rPr lang="ru-RU" sz="2800" dirty="0" smtClean="0"/>
              <a:t>Параметр </a:t>
            </a:r>
            <a:r>
              <a:rPr lang="en-US" sz="2800" cap="none" dirty="0" err="1" smtClean="0"/>
              <a:t>contextConfigLocation</a:t>
            </a:r>
            <a:r>
              <a:rPr lang="en-US" sz="2800" cap="none" dirty="0" smtClean="0"/>
              <a:t> 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dirty="0" smtClean="0"/>
              <a:t>Параметром инициализации сервлета </a:t>
            </a:r>
            <a:r>
              <a:rPr lang="en-US" sz="2400" dirty="0" err="1"/>
              <a:t>contextConfigLocation</a:t>
            </a:r>
            <a:r>
              <a:rPr lang="ru-RU" sz="2400" dirty="0"/>
              <a:t> можно </a:t>
            </a:r>
            <a:r>
              <a:rPr lang="ru-RU" sz="2400" dirty="0" smtClean="0"/>
              <a:t>изменить путь до конфигурационного файла </a:t>
            </a:r>
            <a:r>
              <a:rPr lang="en-US" sz="2400" dirty="0" smtClean="0"/>
              <a:t>Spring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endParaRPr lang="en-US" sz="2400" dirty="0"/>
          </a:p>
          <a:p>
            <a:pPr marL="0" lvl="8">
              <a:buClr>
                <a:schemeClr val="accent3">
                  <a:lumMod val="50000"/>
                </a:schemeClr>
              </a:buClr>
            </a:pP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servlet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mvc-users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servlet-name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20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servlet-class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org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.…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altLang="ru-RU" sz="20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DispatcherServlet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servlet-class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init-param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param-name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altLang="ru-RU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contextConfigLocation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param-name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param-value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&gt;/WEB-INF/test.xml&lt;/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param-value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init-param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load-on-startup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load-on-startup</a:t>
            </a: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servlet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858920" cy="477054"/>
          </a:xfrm>
        </p:spPr>
        <p:txBody>
          <a:bodyPr/>
          <a:lstStyle/>
          <a:p>
            <a:r>
              <a:rPr lang="ru-RU" sz="2800" dirty="0" smtClean="0"/>
              <a:t>Контроллеры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Контроллеры предоставляют доступ к приложению через сервисный интерфейс.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Они интерпретируют пользовательский ввод и трансформируют его в модель, которая передаётся пользователю посредством представления.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7972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858920" cy="477054"/>
          </a:xfrm>
        </p:spPr>
        <p:txBody>
          <a:bodyPr/>
          <a:lstStyle/>
          <a:p>
            <a:r>
              <a:rPr lang="ru-RU" sz="2800" dirty="0" smtClean="0"/>
              <a:t>Контроллеры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699542"/>
            <a:ext cx="89289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Контроллеры предоставляют доступ к приложению через сервисный интерфейс.</a:t>
            </a:r>
          </a:p>
          <a:p>
            <a:pPr marL="0" lvl="8" algn="just">
              <a:buClr>
                <a:schemeClr val="accent3">
                  <a:lumMod val="50000"/>
                </a:schemeClr>
              </a:buClr>
            </a:pPr>
            <a:r>
              <a:rPr lang="ru-RU" sz="2400" kern="0" dirty="0" smtClean="0"/>
              <a:t>Они интерпретируют пользовательский ввод и трансформируют его в модель, которая передаётся пользователю посредством представления</a:t>
            </a:r>
            <a:r>
              <a:rPr lang="en-US" sz="2400" kern="0"/>
              <a:t>.</a:t>
            </a:r>
            <a:endParaRPr lang="ru-RU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4644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8400</TotalTime>
  <Words>955</Words>
  <Application>Microsoft Office PowerPoint</Application>
  <PresentationFormat>Экран (16:9)</PresentationFormat>
  <Paragraphs>248</Paragraphs>
  <Slides>30</Slides>
  <Notes>28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1_Специальное оформление</vt:lpstr>
      <vt:lpstr>Spring Web MVC framework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User</cp:lastModifiedBy>
  <cp:revision>1063</cp:revision>
  <dcterms:created xsi:type="dcterms:W3CDTF">2014-01-14T11:27:58Z</dcterms:created>
  <dcterms:modified xsi:type="dcterms:W3CDTF">2016-10-17T15:49:01Z</dcterms:modified>
</cp:coreProperties>
</file>