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4"/>
  </p:notesMasterIdLst>
  <p:handoutMasterIdLst>
    <p:handoutMasterId r:id="rId35"/>
  </p:handoutMasterIdLst>
  <p:sldIdLst>
    <p:sldId id="265" r:id="rId2"/>
    <p:sldId id="267" r:id="rId3"/>
    <p:sldId id="344" r:id="rId4"/>
    <p:sldId id="345" r:id="rId5"/>
    <p:sldId id="342" r:id="rId6"/>
    <p:sldId id="358" r:id="rId7"/>
    <p:sldId id="347" r:id="rId8"/>
    <p:sldId id="348" r:id="rId9"/>
    <p:sldId id="379" r:id="rId10"/>
    <p:sldId id="377" r:id="rId11"/>
    <p:sldId id="387" r:id="rId12"/>
    <p:sldId id="388" r:id="rId13"/>
    <p:sldId id="389" r:id="rId14"/>
    <p:sldId id="390" r:id="rId15"/>
    <p:sldId id="382" r:id="rId16"/>
    <p:sldId id="392" r:id="rId17"/>
    <p:sldId id="391" r:id="rId18"/>
    <p:sldId id="395" r:id="rId19"/>
    <p:sldId id="393" r:id="rId20"/>
    <p:sldId id="394" r:id="rId21"/>
    <p:sldId id="400" r:id="rId22"/>
    <p:sldId id="401" r:id="rId23"/>
    <p:sldId id="402" r:id="rId24"/>
    <p:sldId id="396" r:id="rId25"/>
    <p:sldId id="355" r:id="rId26"/>
    <p:sldId id="404" r:id="rId27"/>
    <p:sldId id="361" r:id="rId28"/>
    <p:sldId id="357" r:id="rId29"/>
    <p:sldId id="403" r:id="rId30"/>
    <p:sldId id="364" r:id="rId31"/>
    <p:sldId id="380" r:id="rId32"/>
    <p:sldId id="343" r:id="rId3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703C"/>
    <a:srgbClr val="008000"/>
    <a:srgbClr val="61A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8" autoAdjust="0"/>
    <p:restoredTop sz="74751" autoAdjust="0"/>
  </p:normalViewPr>
  <p:slideViewPr>
    <p:cSldViewPr>
      <p:cViewPr>
        <p:scale>
          <a:sx n="75" d="100"/>
          <a:sy n="75" d="100"/>
        </p:scale>
        <p:origin x="-1248" y="-138"/>
      </p:cViewPr>
      <p:guideLst>
        <p:guide orient="horz" pos="1620"/>
        <p:guide pos="5556"/>
      </p:guideLst>
    </p:cSldViewPr>
  </p:slideViewPr>
  <p:outlineViewPr>
    <p:cViewPr>
      <p:scale>
        <a:sx n="33" d="100"/>
        <a:sy n="33" d="100"/>
      </p:scale>
      <p:origin x="0" y="6846"/>
    </p:cViewPr>
  </p:outlineViewPr>
  <p:notesTextViewPr>
    <p:cViewPr>
      <p:scale>
        <a:sx n="100" d="100"/>
        <a:sy n="100" d="100"/>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17.10.2016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17.10.2016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127.0.0.1:8161/admi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a:t>
            </a:fld>
            <a:endParaRPr lang="ru-RU"/>
          </a:p>
        </p:txBody>
      </p:sp>
    </p:spTree>
    <p:extLst>
      <p:ext uri="{BB962C8B-B14F-4D97-AF65-F5344CB8AC3E}">
        <p14:creationId xmlns:p14="http://schemas.microsoft.com/office/powerpoint/2010/main" val="154373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Есть</a:t>
            </a:r>
            <a:r>
              <a:rPr lang="ru-RU" sz="1200" b="0" i="0" kern="1200" baseline="0" dirty="0" smtClean="0">
                <a:solidFill>
                  <a:schemeClr val="tx1"/>
                </a:solidFill>
                <a:effectLst/>
                <a:latin typeface="+mn-lt"/>
                <a:ea typeface="+mn-ea"/>
                <a:cs typeface="+mn-cs"/>
              </a:rPr>
              <a:t> также временные пункты назначения</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Отправленно</a:t>
            </a:r>
            <a:r>
              <a:rPr lang="ru-RU" sz="1200" b="0" i="0" kern="1200" baseline="0" dirty="0" smtClean="0">
                <a:solidFill>
                  <a:schemeClr val="tx1"/>
                </a:solidFill>
                <a:effectLst/>
                <a:latin typeface="+mn-lt"/>
                <a:ea typeface="+mn-ea"/>
                <a:cs typeface="+mn-cs"/>
              </a:rPr>
              <a:t>е в очередь сообщение изменить нельзя.</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Используйте </a:t>
            </a:r>
            <a:r>
              <a:rPr lang="en-US" sz="1200" b="0" i="0" kern="1200" dirty="0" smtClean="0">
                <a:solidFill>
                  <a:schemeClr val="tx1"/>
                </a:solidFill>
                <a:effectLst/>
                <a:latin typeface="+mn-lt"/>
                <a:ea typeface="+mn-ea"/>
                <a:cs typeface="+mn-cs"/>
              </a:rPr>
              <a:t>PTP</a:t>
            </a:r>
            <a:r>
              <a:rPr lang="ru-RU" sz="1200" b="0" i="0" kern="1200" baseline="0" dirty="0" smtClean="0">
                <a:solidFill>
                  <a:schemeClr val="tx1"/>
                </a:solidFill>
                <a:effectLst/>
                <a:latin typeface="+mn-lt"/>
                <a:ea typeface="+mn-ea"/>
                <a:cs typeface="+mn-cs"/>
              </a:rPr>
              <a:t> в случае, когда каждое отправленное сообщение должно быть успешно обработано одним потребителем.</a:t>
            </a:r>
          </a:p>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Очередь</a:t>
            </a:r>
            <a:r>
              <a:rPr lang="ru-RU" sz="1200" b="0" i="0" kern="1200" baseline="0" dirty="0" smtClean="0">
                <a:solidFill>
                  <a:schemeClr val="tx1"/>
                </a:solidFill>
                <a:effectLst/>
                <a:latin typeface="+mn-lt"/>
                <a:ea typeface="+mn-ea"/>
                <a:cs typeface="+mn-cs"/>
              </a:rPr>
              <a:t> может иметь множество потребителей, но каждое сообщение будет доставляться только одному из них.</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Если потребитель получит</a:t>
            </a:r>
            <a:r>
              <a:rPr lang="ru-RU" sz="1200" b="0" i="0" kern="1200" baseline="0" dirty="0" smtClean="0">
                <a:solidFill>
                  <a:schemeClr val="tx1"/>
                </a:solidFill>
                <a:effectLst/>
                <a:latin typeface="+mn-lt"/>
                <a:ea typeface="+mn-ea"/>
                <a:cs typeface="+mn-cs"/>
              </a:rPr>
              <a:t> сообщение, но не подтвердит его получение/обработку до закрытия соединения, то сообщение будет отправлено другому потребителю.</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Применение – балансирование</a:t>
            </a:r>
            <a:r>
              <a:rPr lang="ru-RU" sz="1200" b="0" i="0" kern="1200" baseline="0" dirty="0" smtClean="0">
                <a:solidFill>
                  <a:schemeClr val="tx1"/>
                </a:solidFill>
                <a:effectLst/>
                <a:latin typeface="+mn-lt"/>
                <a:ea typeface="+mn-ea"/>
                <a:cs typeface="+mn-cs"/>
              </a:rPr>
              <a:t> загрузки потребителей с гарантией не потерянности сообщения.</a:t>
            </a:r>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Система заботиться о доставке сообщений из</a:t>
            </a:r>
            <a:r>
              <a:rPr lang="ru-RU" sz="1200" b="0" i="0" kern="1200" baseline="0" dirty="0" smtClean="0">
                <a:solidFill>
                  <a:schemeClr val="tx1"/>
                </a:solidFill>
                <a:effectLst/>
                <a:latin typeface="+mn-lt"/>
                <a:ea typeface="+mn-ea"/>
                <a:cs typeface="+mn-cs"/>
              </a:rPr>
              <a:t> публикаторов темы до её подписчиков. </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Можно вспомнить паттерн </a:t>
            </a:r>
            <a:r>
              <a:rPr lang="en-US" sz="1200" b="0" i="0" kern="1200" baseline="0" dirty="0" smtClean="0">
                <a:solidFill>
                  <a:schemeClr val="tx1"/>
                </a:solidFill>
                <a:effectLst/>
                <a:latin typeface="+mn-lt"/>
                <a:ea typeface="+mn-ea"/>
                <a:cs typeface="+mn-cs"/>
              </a:rPr>
              <a:t>Observer</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Возможен таймаут на получение сообщений методом </a:t>
            </a:r>
            <a:r>
              <a:rPr lang="en-US" sz="1200" b="0" i="0" kern="1200" dirty="0" smtClean="0">
                <a:solidFill>
                  <a:schemeClr val="tx1"/>
                </a:solidFill>
                <a:effectLst/>
                <a:latin typeface="+mn-lt"/>
                <a:ea typeface="+mn-ea"/>
                <a:cs typeface="+mn-cs"/>
              </a:rPr>
              <a:t>receive</a:t>
            </a:r>
            <a:r>
              <a:rPr lang="ru-RU"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mj-lt"/>
              <a:buAutoNum type="arabicPeriod"/>
            </a:pPr>
            <a:r>
              <a:rPr lang="ru-RU" dirty="0" smtClean="0"/>
              <a:t>Можно</a:t>
            </a:r>
            <a:r>
              <a:rPr lang="ru-RU" baseline="0" dirty="0" smtClean="0"/>
              <a:t> делать таймауты на получение ответа – позволит, например, вернуть доступность интерфейса в случае сбоя на сервере.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smtClean="0">
                <a:effectLst/>
              </a:rPr>
              <a:t>http://dev.fyicenter.com/Interview-Questions/JMS/What_is_the_difference_between_BytesMessage_and_.html</a:t>
            </a:r>
            <a:endParaRPr lang="ru-RU" baseline="0" dirty="0" smtClean="0">
              <a:effectLst/>
            </a:endParaRP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Далее примеры (примеры не на </a:t>
            </a:r>
            <a:r>
              <a:rPr lang="en-US" baseline="0" dirty="0" smtClean="0">
                <a:effectLst/>
              </a:rPr>
              <a:t>Spring Messages </a:t>
            </a:r>
            <a:r>
              <a:rPr lang="ru-RU" baseline="0" dirty="0" smtClean="0">
                <a:effectLst/>
              </a:rPr>
              <a:t>с целью понимания логики работы именно </a:t>
            </a:r>
            <a:r>
              <a:rPr lang="en-US" baseline="0" dirty="0" smtClean="0">
                <a:effectLst/>
              </a:rPr>
              <a:t>JMS API</a:t>
            </a:r>
            <a:r>
              <a:rPr lang="ru-RU" baseline="0" dirty="0" smtClean="0">
                <a:effectLst/>
              </a:rPr>
              <a:t>).</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Стартуем </a:t>
            </a:r>
            <a:r>
              <a:rPr lang="en-US" baseline="0" dirty="0" smtClean="0">
                <a:effectLst/>
              </a:rPr>
              <a:t>Apache </a:t>
            </a:r>
            <a:r>
              <a:rPr lang="en-US" baseline="0" dirty="0" err="1" smtClean="0">
                <a:effectLst/>
              </a:rPr>
              <a:t>ActiveMQ</a:t>
            </a:r>
            <a:r>
              <a:rPr lang="en-US" baseline="0" dirty="0" smtClean="0">
                <a:effectLst/>
              </a:rPr>
              <a:t> (activemq.bat start)</a:t>
            </a:r>
            <a:endParaRPr lang="ru-RU" baseline="0" dirty="0" smtClean="0">
              <a:effectLst/>
            </a:endParaRPr>
          </a:p>
          <a:p>
            <a:pPr marL="171450" indent="-171450">
              <a:buFont typeface="Arial" panose="020B0604020202020204" pitchFamily="34" charset="0"/>
              <a:buChar char="•"/>
            </a:pPr>
            <a:r>
              <a:rPr lang="ru-RU" baseline="0" dirty="0" smtClean="0">
                <a:effectLst/>
              </a:rPr>
              <a:t>Добавляем очередь </a:t>
            </a:r>
            <a:r>
              <a:rPr lang="en-US" baseline="0" dirty="0" smtClean="0">
                <a:effectLst/>
              </a:rPr>
              <a:t>TESTQUEUE</a:t>
            </a:r>
            <a:endParaRPr lang="ru-RU" baseline="0" dirty="0" smtClean="0">
              <a:effectLst/>
            </a:endParaRPr>
          </a:p>
          <a:p>
            <a:pPr lvl="1"/>
            <a:r>
              <a:rPr lang="en-US" sz="1200" b="0" i="0" kern="1200" dirty="0" smtClean="0">
                <a:solidFill>
                  <a:schemeClr val="tx1"/>
                </a:solidFill>
                <a:effectLst/>
                <a:latin typeface="+mn-lt"/>
                <a:ea typeface="+mn-ea"/>
                <a:cs typeface="+mn-cs"/>
              </a:rPr>
              <a:t>Open the administrative interface</a:t>
            </a:r>
          </a:p>
          <a:p>
            <a:pPr lvl="2"/>
            <a:r>
              <a:rPr lang="en-US" sz="1200" b="0" i="0" kern="1200" dirty="0" smtClean="0">
                <a:solidFill>
                  <a:schemeClr val="tx1"/>
                </a:solidFill>
                <a:effectLst/>
                <a:latin typeface="+mn-lt"/>
                <a:ea typeface="+mn-ea"/>
                <a:cs typeface="+mn-cs"/>
              </a:rPr>
              <a:t>URL: </a:t>
            </a:r>
            <a:r>
              <a:rPr lang="en-US" sz="1200" b="0" i="0" u="none" strike="noStrike" kern="1200" dirty="0" smtClean="0">
                <a:solidFill>
                  <a:schemeClr val="tx1"/>
                </a:solidFill>
                <a:effectLst/>
                <a:latin typeface="+mn-lt"/>
                <a:ea typeface="+mn-ea"/>
                <a:cs typeface="+mn-cs"/>
                <a:hlinkClick r:id="rId3"/>
              </a:rPr>
              <a:t>http://127.0.0.1:8161/admin/</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rPr>
              <a:t>Login: admin</a:t>
            </a:r>
          </a:p>
          <a:p>
            <a:pPr lvl="2"/>
            <a:r>
              <a:rPr lang="en-US" sz="1200" b="0" i="0" kern="1200" dirty="0" err="1" smtClean="0">
                <a:solidFill>
                  <a:schemeClr val="tx1"/>
                </a:solidFill>
                <a:effectLst/>
                <a:latin typeface="+mn-lt"/>
                <a:ea typeface="+mn-ea"/>
                <a:cs typeface="+mn-cs"/>
              </a:rPr>
              <a:t>Passwort</a:t>
            </a:r>
            <a:r>
              <a:rPr lang="en-US" sz="1200" b="0" i="0" kern="1200" dirty="0" smtClean="0">
                <a:solidFill>
                  <a:schemeClr val="tx1"/>
                </a:solidFill>
                <a:effectLst/>
                <a:latin typeface="+mn-lt"/>
                <a:ea typeface="+mn-ea"/>
                <a:cs typeface="+mn-cs"/>
              </a:rPr>
              <a:t>: admin</a:t>
            </a:r>
          </a:p>
          <a:p>
            <a:pPr lvl="1"/>
            <a:r>
              <a:rPr lang="en-US" sz="1200" b="0" i="0" kern="1200" dirty="0" smtClean="0">
                <a:solidFill>
                  <a:schemeClr val="tx1"/>
                </a:solidFill>
                <a:effectLst/>
                <a:latin typeface="+mn-lt"/>
                <a:ea typeface="+mn-ea"/>
                <a:cs typeface="+mn-cs"/>
              </a:rPr>
              <a:t>Navigate to "Queues"</a:t>
            </a:r>
          </a:p>
          <a:p>
            <a:pPr lvl="1"/>
            <a:r>
              <a:rPr lang="en-US" sz="1200" b="0" i="0" kern="1200" dirty="0" smtClean="0">
                <a:solidFill>
                  <a:schemeClr val="tx1"/>
                </a:solidFill>
                <a:effectLst/>
                <a:latin typeface="+mn-lt"/>
                <a:ea typeface="+mn-ea"/>
                <a:cs typeface="+mn-cs"/>
              </a:rPr>
              <a:t>Add a queue name and click create</a:t>
            </a:r>
            <a:endParaRPr lang="ru-RU" baseline="0" dirty="0" smtClean="0">
              <a:effectLst/>
            </a:endParaRPr>
          </a:p>
          <a:p>
            <a:pPr marL="171450" indent="-171450">
              <a:buFont typeface="Arial" panose="020B0604020202020204" pitchFamily="34" charset="0"/>
              <a:buChar char="•"/>
            </a:pPr>
            <a:r>
              <a:rPr lang="ru-RU" baseline="0" dirty="0" smtClean="0">
                <a:effectLst/>
              </a:rPr>
              <a:t>Сначала реализуем </a:t>
            </a:r>
            <a:r>
              <a:rPr lang="en-US" baseline="0" dirty="0" err="1" smtClean="0">
                <a:effectLst/>
              </a:rPr>
              <a:t>ru.sberbank.javaschool.async.queueexample.QueueProducer</a:t>
            </a:r>
            <a:endParaRPr lang="ru-RU" baseline="0" dirty="0" smtClean="0">
              <a:effectLst/>
            </a:endParaRPr>
          </a:p>
          <a:p>
            <a:pPr marL="171450" indent="-171450">
              <a:buFont typeface="Arial" panose="020B0604020202020204" pitchFamily="34" charset="0"/>
              <a:buChar char="•"/>
            </a:pPr>
            <a:r>
              <a:rPr lang="ru-RU" baseline="0" dirty="0" smtClean="0">
                <a:effectLst/>
              </a:rPr>
              <a:t>Потом реализуем </a:t>
            </a:r>
            <a:r>
              <a:rPr lang="en-US" baseline="0" dirty="0" err="1" smtClean="0">
                <a:effectLst/>
              </a:rPr>
              <a:t>ru.sberbank.javaschool.async.queueexample.QueueConsumer</a:t>
            </a:r>
            <a:endParaRPr lang="ru-RU" baseline="0" dirty="0" smtClean="0">
              <a:effectLst/>
            </a:endParaRPr>
          </a:p>
          <a:p>
            <a:pPr marL="171450" indent="-171450">
              <a:buFont typeface="Arial" panose="020B0604020202020204" pitchFamily="34" charset="0"/>
              <a:buChar char="•"/>
            </a:pPr>
            <a:r>
              <a:rPr lang="ru-RU" baseline="0" dirty="0" smtClean="0">
                <a:effectLst/>
              </a:rPr>
              <a:t>Запускаем </a:t>
            </a:r>
            <a:r>
              <a:rPr lang="en-US" baseline="0" dirty="0" err="1" smtClean="0">
                <a:effectLst/>
              </a:rPr>
              <a:t>QueueProducer</a:t>
            </a:r>
            <a:r>
              <a:rPr lang="ru-RU" baseline="0" dirty="0" smtClean="0">
                <a:effectLst/>
              </a:rPr>
              <a:t> – смотрим, что в </a:t>
            </a:r>
            <a:r>
              <a:rPr lang="en-US" sz="1200" b="0" i="0" u="none" strike="noStrike" kern="1200" dirty="0" smtClean="0">
                <a:solidFill>
                  <a:schemeClr val="tx1"/>
                </a:solidFill>
                <a:effectLst/>
                <a:latin typeface="+mn-lt"/>
                <a:ea typeface="+mn-ea"/>
                <a:cs typeface="+mn-cs"/>
                <a:hlinkClick r:id="rId3"/>
              </a:rPr>
              <a:t>http://127.0.0.1:8161/admin/</a:t>
            </a:r>
            <a:r>
              <a:rPr lang="ru-RU" sz="1200" b="0" i="0" u="none" strike="noStrike" kern="1200" dirty="0" smtClean="0">
                <a:solidFill>
                  <a:schemeClr val="tx1"/>
                </a:solidFill>
                <a:effectLst/>
                <a:latin typeface="+mn-lt"/>
                <a:ea typeface="+mn-ea"/>
                <a:cs typeface="+mn-cs"/>
              </a:rPr>
              <a:t> появилось одно</a:t>
            </a:r>
            <a:r>
              <a:rPr lang="ru-RU" sz="12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pending message</a:t>
            </a:r>
          </a:p>
          <a:p>
            <a:pPr marL="171450" indent="-171450">
              <a:buFont typeface="Arial" panose="020B0604020202020204" pitchFamily="34" charset="0"/>
              <a:buChar char="•"/>
            </a:pPr>
            <a:r>
              <a:rPr lang="ru-RU" sz="1200" b="0" i="0" u="none" strike="noStrike" kern="1200" baseline="0" dirty="0" smtClean="0">
                <a:solidFill>
                  <a:schemeClr val="tx1"/>
                </a:solidFill>
                <a:effectLst/>
                <a:latin typeface="+mn-lt"/>
                <a:ea typeface="+mn-ea"/>
                <a:cs typeface="+mn-cs"/>
              </a:rPr>
              <a:t>Запускаем </a:t>
            </a:r>
            <a:r>
              <a:rPr lang="en-US" dirty="0" err="1" smtClean="0">
                <a:effectLst/>
              </a:rPr>
              <a:t>QueueConsumer</a:t>
            </a:r>
            <a:r>
              <a:rPr lang="ru-RU" dirty="0" smtClean="0">
                <a:effectLst/>
              </a:rPr>
              <a:t> – видим, что сообщение</a:t>
            </a:r>
            <a:r>
              <a:rPr lang="ru-RU" baseline="0" dirty="0" smtClean="0">
                <a:effectLst/>
              </a:rPr>
              <a:t> напечаталось в консоль. Потом смотрим в </a:t>
            </a:r>
            <a:r>
              <a:rPr lang="en-US" sz="1200" b="0" i="0" u="none" strike="noStrike" kern="1200" dirty="0" smtClean="0">
                <a:solidFill>
                  <a:schemeClr val="tx1"/>
                </a:solidFill>
                <a:effectLst/>
                <a:latin typeface="+mn-lt"/>
                <a:ea typeface="+mn-ea"/>
                <a:cs typeface="+mn-cs"/>
                <a:hlinkClick r:id="rId3"/>
              </a:rPr>
              <a:t>http://127.0.0.1:8161/admin/</a:t>
            </a:r>
            <a:r>
              <a:rPr lang="ru-RU" sz="1200" b="0" i="0" u="none" strike="noStrike" kern="1200" dirty="0" smtClean="0">
                <a:solidFill>
                  <a:schemeClr val="tx1"/>
                </a:solidFill>
                <a:effectLst/>
                <a:latin typeface="+mn-lt"/>
                <a:ea typeface="+mn-ea"/>
                <a:cs typeface="+mn-cs"/>
              </a:rPr>
              <a:t>  - в </a:t>
            </a:r>
            <a:r>
              <a:rPr lang="en-US" sz="1200" b="0" i="0" u="none" strike="noStrike" kern="1200" dirty="0" smtClean="0">
                <a:solidFill>
                  <a:schemeClr val="tx1"/>
                </a:solidFill>
                <a:effectLst/>
                <a:latin typeface="+mn-lt"/>
                <a:ea typeface="+mn-ea"/>
                <a:cs typeface="+mn-cs"/>
              </a:rPr>
              <a:t>pending message</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меньше на одно сообщение.</a:t>
            </a:r>
          </a:p>
          <a:p>
            <a:pPr marL="171450" indent="-171450">
              <a:buFont typeface="Arial" panose="020B0604020202020204" pitchFamily="34" charset="0"/>
              <a:buChar char="•"/>
            </a:pPr>
            <a:r>
              <a:rPr lang="ru-RU" sz="1200" b="0" i="0" u="none" strike="noStrike" kern="1200" baseline="0" dirty="0" smtClean="0">
                <a:solidFill>
                  <a:schemeClr val="tx1"/>
                </a:solidFill>
                <a:effectLst/>
                <a:latin typeface="+mn-lt"/>
                <a:ea typeface="+mn-ea"/>
                <a:cs typeface="+mn-cs"/>
              </a:rPr>
              <a:t>Меняем в </a:t>
            </a:r>
            <a:r>
              <a:rPr lang="en-US" dirty="0" err="1" smtClean="0">
                <a:effectLst/>
              </a:rPr>
              <a:t>QueueConsumer</a:t>
            </a:r>
            <a:r>
              <a:rPr lang="ru-RU" dirty="0" smtClean="0">
                <a:effectLst/>
              </a:rPr>
              <a:t> </a:t>
            </a:r>
            <a:r>
              <a:rPr lang="en-US" dirty="0" smtClean="0">
                <a:effectLst/>
              </a:rPr>
              <a:t>AUTO_ACKNOWLEDGE</a:t>
            </a:r>
            <a:r>
              <a:rPr lang="ru-RU" dirty="0" smtClean="0">
                <a:effectLst/>
              </a:rPr>
              <a:t> на </a:t>
            </a:r>
            <a:r>
              <a:rPr lang="en-US" dirty="0" smtClean="0">
                <a:effectLst/>
              </a:rPr>
              <a:t>CLIENT_ACKNOWLEDGE</a:t>
            </a:r>
            <a:r>
              <a:rPr lang="ru-RU" dirty="0" smtClean="0">
                <a:effectLst/>
              </a:rPr>
              <a:t>, но не добавляем</a:t>
            </a:r>
            <a:r>
              <a:rPr lang="ru-RU" baseline="0" dirty="0" smtClean="0">
                <a:effectLst/>
              </a:rPr>
              <a:t> </a:t>
            </a:r>
            <a:r>
              <a:rPr lang="en-US" dirty="0" err="1" smtClean="0">
                <a:effectLst/>
              </a:rPr>
              <a:t>message</a:t>
            </a:r>
            <a:r>
              <a:rPr lang="en-US" dirty="0" err="1" smtClean="0"/>
              <a:t>.acknowledge</a:t>
            </a:r>
            <a:r>
              <a:rPr lang="en-US" dirty="0" smtClean="0"/>
              <a:t>();</a:t>
            </a:r>
            <a:r>
              <a:rPr lang="ru-RU" baseline="0" dirty="0" smtClean="0"/>
              <a:t> =</a:t>
            </a:r>
            <a:r>
              <a:rPr lang="en-US" baseline="0" dirty="0" smtClean="0"/>
              <a:t>&gt; </a:t>
            </a:r>
            <a:r>
              <a:rPr lang="ru-RU" baseline="0" dirty="0" smtClean="0"/>
              <a:t>запускаем </a:t>
            </a:r>
            <a:r>
              <a:rPr lang="en-US" baseline="0" dirty="0" err="1" smtClean="0">
                <a:effectLst/>
              </a:rPr>
              <a:t>QueueProducer</a:t>
            </a:r>
            <a:r>
              <a:rPr lang="ru-RU" baseline="0" dirty="0" smtClean="0">
                <a:effectLst/>
              </a:rPr>
              <a:t>, потом</a:t>
            </a:r>
            <a:r>
              <a:rPr lang="ru-RU" baseline="0" dirty="0" smtClean="0"/>
              <a:t> </a:t>
            </a:r>
            <a:r>
              <a:rPr lang="en-US" dirty="0" err="1" smtClean="0">
                <a:effectLst/>
              </a:rPr>
              <a:t>QueueConsumer</a:t>
            </a:r>
            <a:r>
              <a:rPr lang="ru-RU" dirty="0" smtClean="0">
                <a:effectLst/>
              </a:rPr>
              <a:t> =</a:t>
            </a:r>
            <a:r>
              <a:rPr lang="en-US" dirty="0" smtClean="0">
                <a:effectLst/>
              </a:rPr>
              <a:t>&gt;</a:t>
            </a:r>
            <a:r>
              <a:rPr lang="en-US" baseline="0" dirty="0" smtClean="0">
                <a:effectLst/>
              </a:rPr>
              <a:t> </a:t>
            </a:r>
            <a:r>
              <a:rPr lang="ru-RU" baseline="0" dirty="0" smtClean="0">
                <a:effectLst/>
              </a:rPr>
              <a:t>видим, что сообщение осталось в очереди. Добавляем </a:t>
            </a:r>
            <a:r>
              <a:rPr lang="en-US" dirty="0" err="1" smtClean="0">
                <a:effectLst/>
              </a:rPr>
              <a:t>message</a:t>
            </a:r>
            <a:r>
              <a:rPr lang="en-US" dirty="0" err="1" smtClean="0"/>
              <a:t>.acknowledge</a:t>
            </a:r>
            <a:r>
              <a:rPr lang="en-US" dirty="0" smtClean="0"/>
              <a:t>();</a:t>
            </a:r>
            <a:r>
              <a:rPr lang="ru-RU" baseline="0" dirty="0" smtClean="0"/>
              <a:t> - видим, что из очереди вычиталось.</a:t>
            </a:r>
            <a:endParaRPr lang="en-US" baseline="0" dirty="0" smtClean="0"/>
          </a:p>
          <a:p>
            <a:pPr marL="171450" indent="-171450">
              <a:buFont typeface="Arial" panose="020B0604020202020204" pitchFamily="34" charset="0"/>
              <a:buChar char="•"/>
            </a:pPr>
            <a:r>
              <a:rPr lang="ru-RU" baseline="0" dirty="0" smtClean="0">
                <a:effectLst/>
              </a:rPr>
              <a:t>Меняем </a:t>
            </a:r>
            <a:r>
              <a:rPr lang="en-US" baseline="0" dirty="0" smtClean="0">
                <a:effectLst/>
              </a:rPr>
              <a:t>receive </a:t>
            </a:r>
            <a:r>
              <a:rPr lang="ru-RU" baseline="0" dirty="0" smtClean="0">
                <a:effectLst/>
              </a:rPr>
              <a:t>в </a:t>
            </a:r>
            <a:r>
              <a:rPr lang="en-US" dirty="0" err="1" smtClean="0">
                <a:effectLst/>
              </a:rPr>
              <a:t>QueueConsumer</a:t>
            </a:r>
            <a:r>
              <a:rPr lang="ru-RU" dirty="0" smtClean="0">
                <a:effectLst/>
              </a:rPr>
              <a:t> на </a:t>
            </a:r>
            <a:r>
              <a:rPr lang="en-US" dirty="0" err="1" smtClean="0">
                <a:effectLst/>
              </a:rPr>
              <a:t>consumer.setMessageListener</a:t>
            </a:r>
            <a:r>
              <a:rPr lang="ru-RU" dirty="0" smtClean="0">
                <a:effectLst/>
              </a:rPr>
              <a:t>. Запускаем </a:t>
            </a:r>
            <a:r>
              <a:rPr lang="en-US" dirty="0" err="1" smtClean="0">
                <a:effectLst/>
              </a:rPr>
              <a:t>QueueConsumer</a:t>
            </a:r>
            <a:r>
              <a:rPr lang="ru-RU" dirty="0" smtClean="0">
                <a:effectLst/>
              </a:rPr>
              <a:t>  потом </a:t>
            </a:r>
            <a:r>
              <a:rPr lang="en-US" baseline="0" dirty="0" err="1" smtClean="0">
                <a:effectLst/>
              </a:rPr>
              <a:t>QueueProducer</a:t>
            </a:r>
            <a:r>
              <a:rPr lang="ru-RU" baseline="0" dirty="0" smtClean="0">
                <a:effectLst/>
              </a:rPr>
              <a:t>. Смотрим результат.</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Далее пример с </a:t>
            </a:r>
            <a:r>
              <a:rPr lang="en-US" baseline="0" dirty="0" smtClean="0">
                <a:effectLst/>
              </a:rPr>
              <a:t>Topic: </a:t>
            </a:r>
            <a:r>
              <a:rPr lang="en-US" baseline="0" dirty="0" err="1" smtClean="0">
                <a:effectLst/>
              </a:rPr>
              <a:t>TopicProducer</a:t>
            </a:r>
            <a:r>
              <a:rPr lang="ru-RU" baseline="0" dirty="0" smtClean="0">
                <a:effectLst/>
              </a:rPr>
              <a:t>, </a:t>
            </a:r>
            <a:r>
              <a:rPr lang="en-US" baseline="0" dirty="0" err="1" smtClean="0">
                <a:effectLst/>
              </a:rPr>
              <a:t>TopicConsumer</a:t>
            </a:r>
            <a:r>
              <a:rPr lang="ru-RU" baseline="0" dirty="0" smtClean="0">
                <a:effectLst/>
              </a:rPr>
              <a:t>.</a:t>
            </a:r>
            <a:endParaRPr lang="en-US" baseline="0" dirty="0" smtClean="0">
              <a:effectLst/>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en-US" sz="1200" b="0" i="1" kern="1200" dirty="0" smtClean="0">
                <a:solidFill>
                  <a:schemeClr val="tx1"/>
                </a:solidFill>
                <a:effectLst/>
                <a:latin typeface="+mn-lt"/>
                <a:ea typeface="+mn-ea"/>
                <a:cs typeface="+mn-cs"/>
              </a:rPr>
              <a:t>Poison Pill</a:t>
            </a:r>
            <a:r>
              <a:rPr lang="en-US" sz="1200" b="0" i="0" kern="1200" dirty="0" smtClean="0">
                <a:solidFill>
                  <a:schemeClr val="tx1"/>
                </a:solidFill>
                <a:effectLst/>
                <a:latin typeface="+mn-lt"/>
                <a:ea typeface="+mn-ea"/>
                <a:cs typeface="+mn-cs"/>
              </a:rPr>
              <a:t> is a rather melodramatic name for simply placing a certain, known, data item on the queue and when the consumer reads this item it closes down. Obviously, the </a:t>
            </a:r>
            <a:r>
              <a:rPr lang="en-US" sz="1200" b="0" i="1" kern="1200" dirty="0" smtClean="0">
                <a:solidFill>
                  <a:schemeClr val="tx1"/>
                </a:solidFill>
                <a:effectLst/>
                <a:latin typeface="+mn-lt"/>
                <a:ea typeface="+mn-ea"/>
                <a:cs typeface="+mn-cs"/>
              </a:rPr>
              <a:t>poison pill</a:t>
            </a:r>
            <a:r>
              <a:rPr lang="en-US" sz="1200" b="0" i="0" kern="1200" dirty="0" smtClean="0">
                <a:solidFill>
                  <a:schemeClr val="tx1"/>
                </a:solidFill>
                <a:effectLst/>
                <a:latin typeface="+mn-lt"/>
                <a:ea typeface="+mn-ea"/>
                <a:cs typeface="+mn-cs"/>
              </a:rPr>
              <a:t> has to be the last item placed on the queue or else the consumer will shut down prematurely. </a:t>
            </a: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r>
              <a:rPr lang="ru-RU" sz="1200" b="0" i="0" kern="1200" dirty="0" smtClean="0">
                <a:solidFill>
                  <a:schemeClr val="tx1"/>
                </a:solidFill>
                <a:effectLst/>
                <a:latin typeface="+mn-lt"/>
                <a:ea typeface="+mn-ea"/>
                <a:cs typeface="+mn-cs"/>
              </a:rPr>
              <a:t>Например,</a:t>
            </a:r>
            <a:r>
              <a:rPr lang="ru-RU" sz="1200" b="0" i="0" kern="1200" baseline="0" dirty="0" smtClean="0">
                <a:solidFill>
                  <a:schemeClr val="tx1"/>
                </a:solidFill>
                <a:effectLst/>
                <a:latin typeface="+mn-lt"/>
                <a:ea typeface="+mn-ea"/>
                <a:cs typeface="+mn-cs"/>
              </a:rPr>
              <a:t> сервисное обслуживание всей системы.</a:t>
            </a:r>
          </a:p>
          <a:p>
            <a:pPr marL="0" indent="0">
              <a:buFont typeface="Arial" panose="020B0604020202020204" pitchFamily="34" charset="0"/>
              <a:buNone/>
            </a:pP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0" i="0" kern="1200" dirty="0" err="1" smtClean="0">
                <a:solidFill>
                  <a:schemeClr val="tx1"/>
                </a:solidFill>
                <a:effectLst/>
                <a:latin typeface="+mn-lt"/>
                <a:ea typeface="+mn-ea"/>
                <a:cs typeface="+mn-cs"/>
              </a:rPr>
              <a:t>ru.sberbank.javaschool.async.topicexample.PoisonPillConsumer</a:t>
            </a: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0" i="0" kern="1200" dirty="0" err="1" smtClean="0">
                <a:solidFill>
                  <a:schemeClr val="tx1"/>
                </a:solidFill>
                <a:effectLst/>
                <a:latin typeface="+mn-lt"/>
                <a:ea typeface="+mn-ea"/>
                <a:cs typeface="+mn-cs"/>
              </a:rPr>
              <a:t>ru.sberbank.javaschool.async.topicexample.PoisonPillProducer</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en-US" sz="1200" b="0" i="0" kern="1200" dirty="0" smtClean="0">
                <a:solidFill>
                  <a:schemeClr val="tx1"/>
                </a:solidFill>
                <a:effectLst/>
                <a:latin typeface="+mn-lt"/>
                <a:ea typeface="+mn-ea"/>
                <a:cs typeface="+mn-cs"/>
              </a:rPr>
              <a:t>Message</a:t>
            </a:r>
            <a:r>
              <a:rPr lang="en-US" sz="1200" b="0" i="0" kern="1200" baseline="0" dirty="0" smtClean="0">
                <a:solidFill>
                  <a:schemeClr val="tx1"/>
                </a:solidFill>
                <a:effectLst/>
                <a:latin typeface="+mn-lt"/>
                <a:ea typeface="+mn-ea"/>
                <a:cs typeface="+mn-cs"/>
              </a:rPr>
              <a:t> selector – </a:t>
            </a:r>
            <a:r>
              <a:rPr lang="ru-RU" sz="1200" b="0" i="0" kern="1200" baseline="0" dirty="0" smtClean="0">
                <a:solidFill>
                  <a:schemeClr val="tx1"/>
                </a:solidFill>
                <a:effectLst/>
                <a:latin typeface="+mn-lt"/>
                <a:ea typeface="+mn-ea"/>
                <a:cs typeface="+mn-cs"/>
              </a:rPr>
              <a:t>строка с </a:t>
            </a:r>
            <a:r>
              <a:rPr lang="ru-RU" sz="1200" b="0" i="0" kern="1200" baseline="0" dirty="0" err="1" smtClean="0">
                <a:solidFill>
                  <a:schemeClr val="tx1"/>
                </a:solidFill>
                <a:effectLst/>
                <a:latin typeface="+mn-lt"/>
                <a:ea typeface="+mn-ea"/>
                <a:cs typeface="+mn-cs"/>
              </a:rPr>
              <a:t>подсетом</a:t>
            </a:r>
            <a:r>
              <a:rPr lang="ru-RU" sz="1200" b="0" i="0" kern="1200" baseline="0" dirty="0" smtClean="0">
                <a:solidFill>
                  <a:schemeClr val="tx1"/>
                </a:solidFill>
                <a:effectLst/>
                <a:latin typeface="+mn-lt"/>
                <a:ea typeface="+mn-ea"/>
                <a:cs typeface="+mn-cs"/>
              </a:rPr>
              <a:t> синтаксиса </a:t>
            </a:r>
            <a:r>
              <a:rPr lang="en-US" sz="1200" b="0" i="0" kern="1200" baseline="0" dirty="0" smtClean="0">
                <a:solidFill>
                  <a:schemeClr val="tx1"/>
                </a:solidFill>
                <a:effectLst/>
                <a:latin typeface="+mn-lt"/>
                <a:ea typeface="+mn-ea"/>
                <a:cs typeface="+mn-cs"/>
              </a:rPr>
              <a:t>SQL92</a:t>
            </a:r>
            <a:r>
              <a:rPr lang="ru-RU" sz="1200" b="0" i="0" kern="1200" baseline="0" dirty="0" smtClean="0">
                <a:solidFill>
                  <a:schemeClr val="tx1"/>
                </a:solidFill>
                <a:effectLst/>
                <a:latin typeface="+mn-lt"/>
                <a:ea typeface="+mn-ea"/>
                <a:cs typeface="+mn-cs"/>
              </a:rPr>
              <a:t>.</a:t>
            </a:r>
          </a:p>
          <a:p>
            <a:pPr marL="0" indent="0">
              <a:buFont typeface="Arial" panose="020B0604020202020204" pitchFamily="34" charset="0"/>
              <a:buNone/>
            </a:pP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ru.sberbank.javaschool.async.topicexample.MessageSelectorConsumer</a:t>
            </a: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ru.sberbank.javaschool.async.topicexample.MessageSelectorProducer</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You can group a series of operations into an atomic unit of work called a transaction. If any one of the operations fails, the transaction can be rolled back, and the operations can be attempted again from the beginning. If all the operations succeed, the transaction can be committed.</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main difference between 1 &amp; 2 and 3 &amp; 4 is the latter allow things to be rolled back and redelivered if there is a failure while processing.</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There is no JMS '</a:t>
            </a:r>
            <a:r>
              <a:rPr lang="en-US" sz="1200" b="0" i="0" kern="1200" dirty="0" err="1" smtClean="0">
                <a:solidFill>
                  <a:schemeClr val="tx1"/>
                </a:solidFill>
                <a:effectLst/>
                <a:latin typeface="+mn-lt"/>
                <a:ea typeface="+mn-ea"/>
                <a:cs typeface="+mn-cs"/>
              </a:rPr>
              <a:t>unacknowledge</a:t>
            </a:r>
            <a:r>
              <a:rPr lang="en-US" sz="1200" b="0" i="0" kern="1200" dirty="0" smtClean="0">
                <a:solidFill>
                  <a:schemeClr val="tx1"/>
                </a:solidFill>
                <a:effectLst/>
                <a:latin typeface="+mn-lt"/>
                <a:ea typeface="+mn-ea"/>
                <a:cs typeface="+mn-cs"/>
              </a:rPr>
              <a:t>'. So for this reason JMS transactions should be preferred to message acknowledgements in most use cases.</a:t>
            </a:r>
            <a:endParaRPr lang="ru-RU" baseline="0" dirty="0" smtClean="0">
              <a:effectLst/>
            </a:endParaRP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Использовать или нет транзакции задаётся аргументом при создании сессии (</a:t>
            </a:r>
            <a:r>
              <a:rPr lang="en-US" dirty="0" err="1" smtClean="0"/>
              <a:t>connection.createSession</a:t>
            </a:r>
            <a:r>
              <a:rPr lang="en-US" dirty="0" smtClean="0"/>
              <a:t>(</a:t>
            </a:r>
            <a:r>
              <a:rPr lang="en-US" sz="1200" b="1" kern="1200" dirty="0" smtClean="0">
                <a:solidFill>
                  <a:schemeClr val="tx1"/>
                </a:solidFill>
                <a:effectLst/>
                <a:latin typeface="+mn-lt"/>
                <a:ea typeface="+mn-ea"/>
                <a:cs typeface="+mn-cs"/>
              </a:rPr>
              <a:t>true</a:t>
            </a:r>
            <a:r>
              <a:rPr lang="en-US" dirty="0" smtClean="0"/>
              <a:t>, </a:t>
            </a:r>
            <a:r>
              <a:rPr lang="en-US" sz="1200" kern="1200" dirty="0" smtClean="0">
                <a:solidFill>
                  <a:schemeClr val="tx1"/>
                </a:solidFill>
                <a:effectLst/>
                <a:latin typeface="+mn-lt"/>
                <a:ea typeface="+mn-ea"/>
                <a:cs typeface="+mn-cs"/>
              </a:rPr>
              <a:t>0</a:t>
            </a:r>
            <a:r>
              <a:rPr lang="en-US" dirty="0" smtClean="0"/>
              <a:t>)</a:t>
            </a:r>
            <a:r>
              <a:rPr lang="ru-RU" baseline="0" dirty="0" smtClean="0">
                <a:effectLst/>
              </a:rPr>
              <a:t>).</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ru.sberbank.javaschool.async.transaction.TransactionProducer</a:t>
            </a:r>
            <a:endParaRPr lang="ru-RU" baseline="0" dirty="0" smtClean="0">
              <a:effectLst/>
            </a:endParaRPr>
          </a:p>
          <a:p>
            <a:pPr marL="171450" indent="-171450">
              <a:buFont typeface="Arial" panose="020B0604020202020204" pitchFamily="34" charset="0"/>
              <a:buChar char="•"/>
            </a:pPr>
            <a:r>
              <a:rPr lang="ru-RU" baseline="0" dirty="0" smtClean="0">
                <a:effectLst/>
              </a:rPr>
              <a:t>Открываем</a:t>
            </a:r>
            <a:r>
              <a:rPr lang="en-US" baseline="0" dirty="0" smtClean="0">
                <a:effectLst/>
              </a:rPr>
              <a:t> http://127.0.0.1:8161/admin/queues.jsp</a:t>
            </a:r>
            <a:r>
              <a:rPr lang="ru-RU" baseline="0" dirty="0" smtClean="0">
                <a:effectLst/>
              </a:rPr>
              <a:t>, видим, что</a:t>
            </a:r>
            <a:r>
              <a:rPr lang="en-US" baseline="0" dirty="0" smtClean="0">
                <a:effectLst/>
              </a:rPr>
              <a:t> Number Of Pending Messages</a:t>
            </a:r>
            <a:r>
              <a:rPr lang="ru-RU" baseline="0" dirty="0" smtClean="0">
                <a:effectLst/>
              </a:rPr>
              <a:t> для </a:t>
            </a:r>
            <a:r>
              <a:rPr lang="en-US" baseline="0" dirty="0" smtClean="0">
                <a:effectLst/>
              </a:rPr>
              <a:t>TESTQUEUE == 2</a:t>
            </a:r>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ru.sberbank.javaschool.async.transaction.TransactionConsumer</a:t>
            </a:r>
            <a:endParaRPr lang="ru-RU" baseline="0" dirty="0" smtClean="0">
              <a:effectLst/>
            </a:endParaRPr>
          </a:p>
          <a:p>
            <a:pPr marL="171450" indent="-171450">
              <a:buFont typeface="Arial" panose="020B0604020202020204" pitchFamily="34" charset="0"/>
              <a:buChar char="•"/>
            </a:pPr>
            <a:r>
              <a:rPr lang="ru-RU" baseline="0" dirty="0" smtClean="0">
                <a:effectLst/>
              </a:rPr>
              <a:t>Видим, что первое сообщение напечаталось в консоль</a:t>
            </a:r>
          </a:p>
          <a:p>
            <a:pPr marL="171450" indent="-171450">
              <a:buFont typeface="Arial" panose="020B0604020202020204" pitchFamily="34" charset="0"/>
              <a:buChar char="•"/>
            </a:pPr>
            <a:r>
              <a:rPr lang="ru-RU" baseline="0" dirty="0" smtClean="0">
                <a:effectLst/>
              </a:rPr>
              <a:t>Снова открываем </a:t>
            </a:r>
            <a:r>
              <a:rPr lang="en-US" baseline="0" dirty="0" smtClean="0">
                <a:effectLst/>
              </a:rPr>
              <a:t>http://127.0.0.1:8161/admin/queues.jsp</a:t>
            </a:r>
            <a:r>
              <a:rPr lang="ru-RU" baseline="0" dirty="0" smtClean="0">
                <a:effectLst/>
              </a:rPr>
              <a:t>, видим, что</a:t>
            </a:r>
            <a:r>
              <a:rPr lang="en-US" baseline="0" dirty="0" smtClean="0">
                <a:effectLst/>
              </a:rPr>
              <a:t> Number Of Pending Messages</a:t>
            </a:r>
            <a:r>
              <a:rPr lang="ru-RU" baseline="0" dirty="0" smtClean="0">
                <a:effectLst/>
              </a:rPr>
              <a:t> для </a:t>
            </a:r>
            <a:r>
              <a:rPr lang="en-US" baseline="0" dirty="0" smtClean="0">
                <a:effectLst/>
              </a:rPr>
              <a:t>TESTQUEUE == 2</a:t>
            </a:r>
            <a:endParaRPr lang="ru-RU" baseline="0" dirty="0" smtClean="0">
              <a:effectLst/>
            </a:endParaRPr>
          </a:p>
          <a:p>
            <a:pPr marL="171450" indent="-171450">
              <a:buFont typeface="Arial" panose="020B0604020202020204" pitchFamily="34" charset="0"/>
              <a:buChar char="•"/>
            </a:pPr>
            <a:r>
              <a:rPr lang="ru-RU" baseline="0" dirty="0" smtClean="0">
                <a:effectLst/>
              </a:rPr>
              <a:t>Комментируем строку </a:t>
            </a:r>
            <a:r>
              <a:rPr lang="en-US" sz="1200" b="1" kern="1200" dirty="0" smtClean="0">
                <a:solidFill>
                  <a:schemeClr val="tx1"/>
                </a:solidFill>
                <a:effectLst/>
                <a:latin typeface="+mn-lt"/>
                <a:ea typeface="+mn-ea"/>
                <a:cs typeface="+mn-cs"/>
              </a:rPr>
              <a:t>if </a:t>
            </a:r>
            <a:r>
              <a:rPr lang="en-US" dirty="0" smtClean="0"/>
              <a:t>(</a:t>
            </a:r>
            <a:r>
              <a:rPr lang="en-US" sz="1200" b="1" kern="1200" dirty="0" smtClean="0">
                <a:solidFill>
                  <a:schemeClr val="tx1"/>
                </a:solidFill>
                <a:effectLst/>
                <a:latin typeface="+mn-lt"/>
                <a:ea typeface="+mn-ea"/>
                <a:cs typeface="+mn-cs"/>
              </a:rPr>
              <a:t>true</a:t>
            </a:r>
            <a:r>
              <a:rPr lang="en-US" dirty="0" smtClean="0"/>
              <a:t>) </a:t>
            </a:r>
            <a:r>
              <a:rPr lang="en-US" sz="1200" b="1" kern="1200" dirty="0" smtClean="0">
                <a:solidFill>
                  <a:schemeClr val="tx1"/>
                </a:solidFill>
                <a:effectLst/>
                <a:latin typeface="+mn-lt"/>
                <a:ea typeface="+mn-ea"/>
                <a:cs typeface="+mn-cs"/>
              </a:rPr>
              <a:t>throw new </a:t>
            </a:r>
            <a:r>
              <a:rPr lang="en-US" dirty="0" err="1" smtClean="0"/>
              <a:t>RuntimeException</a:t>
            </a:r>
            <a:r>
              <a:rPr lang="en-US" dirty="0" smtClean="0"/>
              <a:t>();</a:t>
            </a:r>
            <a:r>
              <a:rPr lang="ru-RU" dirty="0" smtClean="0"/>
              <a:t> в </a:t>
            </a:r>
            <a:r>
              <a:rPr lang="en-US" dirty="0" err="1" smtClean="0"/>
              <a:t>ru.sberbank.javaschool.async.transaction.TransactionConsumer</a:t>
            </a:r>
            <a:endParaRPr lang="ru-RU" dirty="0" smtClean="0"/>
          </a:p>
          <a:p>
            <a:pPr marL="171450" indent="-171450">
              <a:buFont typeface="Arial" panose="020B0604020202020204" pitchFamily="34" charset="0"/>
              <a:buChar char="•"/>
            </a:pPr>
            <a:r>
              <a:rPr lang="ru-RU" baseline="0" dirty="0" smtClean="0">
                <a:effectLst/>
              </a:rPr>
              <a:t>Снова стартуем </a:t>
            </a:r>
            <a:r>
              <a:rPr lang="en-US" baseline="0" dirty="0" err="1" smtClean="0">
                <a:effectLst/>
              </a:rPr>
              <a:t>ru.sberbank.javaschool.async.transaction.TransactionConsumer</a:t>
            </a:r>
            <a:endParaRPr lang="ru-RU" baseline="0" dirty="0" smtClean="0">
              <a:effectLst/>
            </a:endParaRPr>
          </a:p>
          <a:p>
            <a:pPr marL="171450" indent="-171450">
              <a:buFont typeface="Arial" panose="020B0604020202020204" pitchFamily="34" charset="0"/>
              <a:buChar char="•"/>
            </a:pPr>
            <a:r>
              <a:rPr lang="ru-RU" baseline="0" dirty="0" smtClean="0">
                <a:effectLst/>
              </a:rPr>
              <a:t>Видим, что на в консоль напечатались оба сообщения</a:t>
            </a:r>
          </a:p>
          <a:p>
            <a:pPr marL="171450" indent="-171450">
              <a:buFont typeface="Arial" panose="020B0604020202020204" pitchFamily="34" charset="0"/>
              <a:buChar char="•"/>
            </a:pPr>
            <a:r>
              <a:rPr lang="ru-RU" baseline="0" dirty="0" smtClean="0">
                <a:effectLst/>
              </a:rPr>
              <a:t>Снова открываем </a:t>
            </a:r>
            <a:r>
              <a:rPr lang="en-US" baseline="0" dirty="0" smtClean="0">
                <a:effectLst/>
              </a:rPr>
              <a:t>http://127.0.0.1:8161/admin/queues.jsp</a:t>
            </a:r>
            <a:r>
              <a:rPr lang="ru-RU" baseline="0" dirty="0" smtClean="0">
                <a:effectLst/>
              </a:rPr>
              <a:t>, видим, что</a:t>
            </a:r>
            <a:r>
              <a:rPr lang="en-US" baseline="0" dirty="0" smtClean="0">
                <a:effectLst/>
              </a:rPr>
              <a:t> Number Of Pending Messages</a:t>
            </a:r>
            <a:r>
              <a:rPr lang="ru-RU" baseline="0" dirty="0" smtClean="0">
                <a:effectLst/>
              </a:rPr>
              <a:t> для </a:t>
            </a:r>
            <a:r>
              <a:rPr lang="en-US" baseline="0" dirty="0" smtClean="0">
                <a:effectLst/>
              </a:rPr>
              <a:t>TESTQUEUE == </a:t>
            </a:r>
            <a:r>
              <a:rPr lang="ru-RU" baseline="0" dirty="0" smtClean="0">
                <a:effectLst/>
              </a:rPr>
              <a:t>0</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ru.sberbank.javaschool.async.transaction.TransactionProducer</a:t>
            </a:r>
            <a:endParaRPr lang="ru-RU" baseline="0" dirty="0" smtClean="0">
              <a:effectLst/>
            </a:endParaRPr>
          </a:p>
          <a:p>
            <a:pPr marL="171450" indent="-171450">
              <a:buFont typeface="Arial" panose="020B0604020202020204" pitchFamily="34" charset="0"/>
              <a:buChar char="•"/>
            </a:pPr>
            <a:r>
              <a:rPr lang="ru-RU" baseline="0" dirty="0" smtClean="0">
                <a:effectLst/>
              </a:rPr>
              <a:t>Видим, что </a:t>
            </a:r>
            <a:r>
              <a:rPr lang="en-US" baseline="0" dirty="0" smtClean="0">
                <a:effectLst/>
              </a:rPr>
              <a:t>consumer </a:t>
            </a:r>
            <a:r>
              <a:rPr lang="ru-RU" baseline="0" dirty="0" smtClean="0">
                <a:effectLst/>
              </a:rPr>
              <a:t>вывел сообщение в консоль и завершился</a:t>
            </a:r>
          </a:p>
          <a:p>
            <a:pPr marL="171450" indent="-171450">
              <a:buFont typeface="Arial" panose="020B0604020202020204" pitchFamily="34" charset="0"/>
              <a:buChar char="•"/>
            </a:pPr>
            <a:r>
              <a:rPr lang="ru-RU" baseline="0" dirty="0" err="1" smtClean="0">
                <a:effectLst/>
              </a:rPr>
              <a:t>Раскомментируем</a:t>
            </a:r>
            <a:r>
              <a:rPr lang="ru-RU" baseline="0" dirty="0" smtClean="0">
                <a:effectLst/>
              </a:rPr>
              <a:t> в </a:t>
            </a:r>
            <a:r>
              <a:rPr lang="en-US" baseline="0" dirty="0" smtClean="0">
                <a:effectLst/>
              </a:rPr>
              <a:t>producer’</a:t>
            </a:r>
            <a:r>
              <a:rPr lang="ru-RU" baseline="0" dirty="0" smtClean="0">
                <a:effectLst/>
              </a:rPr>
              <a:t>е строку </a:t>
            </a:r>
            <a:r>
              <a:rPr lang="en-US" sz="1200" b="1" kern="1200" dirty="0" smtClean="0">
                <a:solidFill>
                  <a:schemeClr val="tx1"/>
                </a:solidFill>
                <a:effectLst/>
                <a:latin typeface="+mn-lt"/>
                <a:ea typeface="+mn-ea"/>
                <a:cs typeface="+mn-cs"/>
              </a:rPr>
              <a:t>if </a:t>
            </a:r>
            <a:r>
              <a:rPr lang="en-US" dirty="0" smtClean="0"/>
              <a:t>(</a:t>
            </a:r>
            <a:r>
              <a:rPr lang="en-US" sz="1200" b="1" kern="1200" dirty="0" smtClean="0">
                <a:solidFill>
                  <a:schemeClr val="tx1"/>
                </a:solidFill>
                <a:effectLst/>
                <a:latin typeface="+mn-lt"/>
                <a:ea typeface="+mn-ea"/>
                <a:cs typeface="+mn-cs"/>
              </a:rPr>
              <a:t>true</a:t>
            </a:r>
            <a:r>
              <a:rPr lang="en-US" dirty="0" smtClean="0"/>
              <a:t>) </a:t>
            </a:r>
            <a:r>
              <a:rPr lang="en-US" sz="1200" b="1" kern="1200" dirty="0" smtClean="0">
                <a:solidFill>
                  <a:schemeClr val="tx1"/>
                </a:solidFill>
                <a:effectLst/>
                <a:latin typeface="+mn-lt"/>
                <a:ea typeface="+mn-ea"/>
                <a:cs typeface="+mn-cs"/>
              </a:rPr>
              <a:t>throw new </a:t>
            </a:r>
            <a:r>
              <a:rPr lang="en-US" dirty="0" err="1" smtClean="0"/>
              <a:t>RuntimeException</a:t>
            </a:r>
            <a:r>
              <a:rPr lang="en-US" dirty="0" smtClean="0"/>
              <a:t>();</a:t>
            </a:r>
            <a:endParaRPr lang="ru-RU" dirty="0" smtClean="0"/>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ru.sberbank.javaschool.async.transaction.TransactionConsumer</a:t>
            </a:r>
            <a:endParaRPr lang="ru-RU" baseline="0" dirty="0" smtClean="0">
              <a:effectLst/>
            </a:endParaRPr>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ru.sberbank.javaschool.async.transaction.TransactionProducer</a:t>
            </a:r>
            <a:endParaRPr lang="ru-RU" baseline="0" dirty="0" smtClean="0">
              <a:effectLst/>
            </a:endParaRPr>
          </a:p>
          <a:p>
            <a:pPr marL="171450" indent="-171450">
              <a:buFont typeface="Arial" panose="020B0604020202020204" pitchFamily="34" charset="0"/>
              <a:buChar char="•"/>
            </a:pPr>
            <a:r>
              <a:rPr lang="ru-RU" baseline="0" dirty="0" smtClean="0">
                <a:effectLst/>
              </a:rPr>
              <a:t>Видим, что</a:t>
            </a:r>
            <a:r>
              <a:rPr lang="en-US" baseline="0" dirty="0" smtClean="0">
                <a:effectLst/>
              </a:rPr>
              <a:t> consumer </a:t>
            </a:r>
            <a:r>
              <a:rPr lang="ru-RU" baseline="0" dirty="0" smtClean="0">
                <a:effectLst/>
              </a:rPr>
              <a:t>так и висит в ожидании сообщения</a:t>
            </a:r>
            <a:endParaRPr lang="en-US" baseline="0" dirty="0" smtClean="0">
              <a:effectLst/>
            </a:endParaRP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en-US" baseline="0" dirty="0" smtClean="0">
                <a:effectLst/>
              </a:rPr>
              <a:t>https://docs.oracle.com/cd/E19798-01/821-1841/bncgh/index.html</a:t>
            </a:r>
            <a:endParaRPr lang="ru-RU" baseline="0" dirty="0" smtClean="0">
              <a:effectLst/>
            </a:endParaRPr>
          </a:p>
          <a:p>
            <a:pPr marL="171450" indent="-171450">
              <a:buFont typeface="Arial" panose="020B0604020202020204" pitchFamily="34" charset="0"/>
              <a:buChar char="•"/>
            </a:pPr>
            <a:r>
              <a:rPr lang="en-US" baseline="0" dirty="0" smtClean="0">
                <a:effectLst/>
              </a:rPr>
              <a:t>http://www.javaworld.com/article/2074123/java-web-development/transaction-and-redelivery-in-jms.html?page=2</a:t>
            </a:r>
          </a:p>
          <a:p>
            <a:pPr marL="171450" indent="-171450">
              <a:buFont typeface="Arial" panose="020B0604020202020204" pitchFamily="34" charset="0"/>
              <a:buChar char="•"/>
            </a:pPr>
            <a:r>
              <a:rPr lang="en-US" baseline="0" dirty="0" smtClean="0">
                <a:effectLst/>
              </a:rPr>
              <a:t>http</a:t>
            </a:r>
            <a:r>
              <a:rPr lang="en-US" baseline="0" dirty="0" smtClean="0">
                <a:effectLst/>
              </a:rPr>
              <a:t>://activemq.apache.org/should-i-use-transactions.html</a:t>
            </a:r>
          </a:p>
        </p:txBody>
      </p:sp>
      <p:sp>
        <p:nvSpPr>
          <p:cNvPr id="4" name="Номер слайда 3"/>
          <p:cNvSpPr>
            <a:spLocks noGrp="1"/>
          </p:cNvSpPr>
          <p:nvPr>
            <p:ph type="sldNum" sz="quarter" idx="10"/>
          </p:nvPr>
        </p:nvSpPr>
        <p:spPr/>
        <p:txBody>
          <a:bodyPr/>
          <a:lstStyle/>
          <a:p>
            <a:fld id="{4EA9C45F-848A-43CD-9EBE-7F74492E615F}" type="slidenum">
              <a:rPr lang="ru-RU" smtClean="0"/>
              <a:t>25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Также известны как</a:t>
            </a:r>
            <a:r>
              <a:rPr lang="en-US" baseline="0" dirty="0" smtClean="0">
                <a:effectLst/>
              </a:rPr>
              <a:t> </a:t>
            </a:r>
            <a:r>
              <a:rPr lang="ru-RU" baseline="0" dirty="0" smtClean="0">
                <a:effectLst/>
              </a:rPr>
              <a:t>транзакции с двухфазным </a:t>
            </a:r>
            <a:r>
              <a:rPr lang="ru-RU" baseline="0" dirty="0" err="1" smtClean="0">
                <a:effectLst/>
              </a:rPr>
              <a:t>коммитом</a:t>
            </a:r>
            <a:endParaRPr lang="ru-RU" baseline="0" dirty="0" smtClean="0">
              <a:effectLst/>
            </a:endParaRPr>
          </a:p>
          <a:p>
            <a:pPr marL="171450" indent="-171450">
              <a:buFont typeface="Arial" panose="020B0604020202020204" pitchFamily="34" charset="0"/>
              <a:buChar char="•"/>
            </a:pPr>
            <a:r>
              <a:rPr lang="en-US" baseline="0" dirty="0" smtClean="0">
                <a:effectLst/>
              </a:rPr>
              <a:t>XA = </a:t>
            </a:r>
            <a:r>
              <a:rPr lang="en-US" sz="1200" b="0" i="1" kern="1200" dirty="0" smtClean="0">
                <a:solidFill>
                  <a:schemeClr val="tx1"/>
                </a:solidFill>
                <a:effectLst/>
                <a:latin typeface="+mn-lt"/>
                <a:ea typeface="+mn-ea"/>
                <a:cs typeface="+mn-cs"/>
              </a:rPr>
              <a:t>extended architecture</a:t>
            </a:r>
            <a:endParaRPr lang="ru-RU" sz="1200" b="0" i="1"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ru-RU"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common use of JMS is to consume messages from a queue or topic, process them using a database or EJB, then acknowledge / commit the message.</a:t>
            </a:r>
          </a:p>
          <a:p>
            <a:r>
              <a:rPr lang="en-US" sz="1200" b="0" i="0" kern="1200" dirty="0" smtClean="0">
                <a:solidFill>
                  <a:schemeClr val="tx1"/>
                </a:solidFill>
                <a:effectLst/>
                <a:latin typeface="+mn-lt"/>
                <a:ea typeface="+mn-ea"/>
                <a:cs typeface="+mn-cs"/>
              </a:rPr>
              <a:t>If you are using more than one resource; e.g. reading a JMS message and writing to a database, you really should use XA - its purpose is to provide atomic transactions for multiple transactional resources. For example there is a small window from when you complete updating the database and your changes are committed up to the point at which you commit/acknowledge the message; if there is a network/hardware/process failure inside that window, the message will be redelivered and you may end up processing duplicates.</a:t>
            </a:r>
          </a:p>
          <a:p>
            <a:r>
              <a:rPr lang="en-US" sz="1200" b="0" i="0" kern="1200" dirty="0" smtClean="0">
                <a:solidFill>
                  <a:schemeClr val="tx1"/>
                </a:solidFill>
                <a:effectLst/>
                <a:latin typeface="+mn-lt"/>
                <a:ea typeface="+mn-ea"/>
                <a:cs typeface="+mn-cs"/>
              </a:rPr>
              <a:t>The problem with XA is it can be a bit slow; as the XA protocol requires multiple syncs to disk to ensure it can always recover properly under every possible failure scenario. </a:t>
            </a:r>
            <a:endParaRPr lang="ru-RU" sz="1200" b="0" i="1"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1" kern="1200" dirty="0" smtClean="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effectLst/>
              </a:rPr>
              <a:t>http://activemq.apache.org/should-i-use-xa.html</a:t>
            </a:r>
          </a:p>
          <a:p>
            <a:pPr marL="171450" indent="-171450">
              <a:buFont typeface="Arial" panose="020B0604020202020204" pitchFamily="34" charset="0"/>
              <a:buChar char="•"/>
            </a:pPr>
            <a:r>
              <a:rPr lang="en-US" baseline="0" dirty="0" smtClean="0">
                <a:effectLst/>
              </a:rPr>
              <a:t>http://www.javaworld.com/article/2077714/java-web-development/xa-transactions-using-spring.html</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smtClean="0">
                <a:effectLst/>
              </a:rPr>
              <a:t>http://activemq.apache.org/how-to-unit-test-jms-code.html</a:t>
            </a:r>
          </a:p>
        </p:txBody>
      </p:sp>
      <p:sp>
        <p:nvSpPr>
          <p:cNvPr id="4" name="Номер слайда 3"/>
          <p:cNvSpPr>
            <a:spLocks noGrp="1"/>
          </p:cNvSpPr>
          <p:nvPr>
            <p:ph type="sldNum" sz="quarter" idx="10"/>
          </p:nvPr>
        </p:nvSpPr>
        <p:spPr/>
        <p:txBody>
          <a:bodyPr/>
          <a:lstStyle/>
          <a:p>
            <a:fld id="{4EA9C45F-848A-43CD-9EBE-7F74492E615F}" type="slidenum">
              <a:rPr lang="ru-RU" smtClean="0"/>
              <a:t>27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sz="1200" kern="0" dirty="0" smtClean="0"/>
              <a:t>JMS</a:t>
            </a:r>
            <a:r>
              <a:rPr lang="en-US" sz="1200" kern="0" baseline="0" dirty="0" smtClean="0"/>
              <a:t> API</a:t>
            </a:r>
            <a:r>
              <a:rPr lang="ru-RU" sz="1200" kern="0" baseline="0" dirty="0" smtClean="0"/>
              <a:t> – это только </a:t>
            </a:r>
            <a:r>
              <a:rPr lang="en-US" sz="1200" kern="0" baseline="0" dirty="0" smtClean="0"/>
              <a:t>Java API =&gt; Java, AMQP – </a:t>
            </a:r>
            <a:r>
              <a:rPr lang="ru-RU" sz="1200" kern="0" baseline="0" dirty="0" smtClean="0"/>
              <a:t>протокол </a:t>
            </a:r>
            <a:r>
              <a:rPr lang="en-US" sz="1200" kern="0" baseline="0" dirty="0" smtClean="0"/>
              <a:t>=&gt; </a:t>
            </a:r>
            <a:r>
              <a:rPr lang="ru-RU" sz="1200" kern="0" baseline="0" dirty="0" smtClean="0"/>
              <a:t>любой язык программирования.</a:t>
            </a:r>
          </a:p>
          <a:p>
            <a:pPr marL="171450" indent="-171450">
              <a:buFont typeface="Arial" panose="020B0604020202020204" pitchFamily="34" charset="0"/>
              <a:buChar char="•"/>
            </a:pPr>
            <a:r>
              <a:rPr lang="ru-RU" sz="1200" kern="0" baseline="0" dirty="0" smtClean="0">
                <a:effectLst/>
              </a:rPr>
              <a:t>Ограничение </a:t>
            </a:r>
            <a:r>
              <a:rPr lang="en-US" sz="1200" kern="0" baseline="0" dirty="0" smtClean="0">
                <a:effectLst/>
              </a:rPr>
              <a:t>JMS – API </a:t>
            </a:r>
            <a:r>
              <a:rPr lang="ru-RU" sz="1200" kern="0" baseline="0" dirty="0" smtClean="0">
                <a:effectLst/>
              </a:rPr>
              <a:t>специфицировано, но не формат обмена. Т.е. каждый </a:t>
            </a:r>
            <a:r>
              <a:rPr lang="en-US" sz="1200" kern="0" baseline="0" dirty="0" smtClean="0">
                <a:effectLst/>
              </a:rPr>
              <a:t>JMS </a:t>
            </a:r>
            <a:r>
              <a:rPr lang="ru-RU" sz="1200" kern="0" baseline="0" dirty="0" smtClean="0">
                <a:effectLst/>
              </a:rPr>
              <a:t>брокер может реализовать протокол обмена по своему. Например, через </a:t>
            </a:r>
            <a:r>
              <a:rPr lang="en-US" sz="1200" kern="0" baseline="0" dirty="0" smtClean="0">
                <a:effectLst/>
              </a:rPr>
              <a:t>AMQP</a:t>
            </a:r>
            <a:r>
              <a:rPr lang="ru-RU" sz="1200" kern="0" baseline="0" dirty="0" smtClean="0">
                <a:effectLst/>
              </a:rPr>
              <a:t>.</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Обратить внимание, что архитектуру приложения стоит строить таким образом, чтобы не было чёткой привязки к конкретному </a:t>
            </a:r>
            <a:r>
              <a:rPr lang="en-US" baseline="0" dirty="0" smtClean="0">
                <a:effectLst/>
              </a:rPr>
              <a:t>API</a:t>
            </a:r>
            <a:r>
              <a:rPr lang="ru-RU" baseline="0" dirty="0" smtClean="0">
                <a:effectLst/>
              </a:rPr>
              <a:t>.</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smtClean="0">
                <a:effectLst/>
              </a:rPr>
              <a:t>https://hazelcast.com/use-cases/imdg/imdg-messaging/</a:t>
            </a:r>
            <a:endParaRPr lang="ru-RU" baseline="0" dirty="0" smtClean="0">
              <a:effectLst/>
            </a:endParaRPr>
          </a:p>
          <a:p>
            <a:pPr marL="171450" indent="-171450">
              <a:buFont typeface="Arial" panose="020B0604020202020204" pitchFamily="34" charset="0"/>
              <a:buChar char="•"/>
            </a:pPr>
            <a:endParaRPr lang="ru-RU" baseline="0" dirty="0" smtClean="0">
              <a:effectLst/>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Сбере</a:t>
            </a:r>
            <a:r>
              <a:rPr lang="ru-RU" sz="1200" b="0" i="0" kern="1200" baseline="0" dirty="0" smtClean="0">
                <a:solidFill>
                  <a:schemeClr val="tx1"/>
                </a:solidFill>
                <a:effectLst/>
                <a:latin typeface="+mn-lt"/>
                <a:ea typeface="+mn-ea"/>
                <a:cs typeface="+mn-cs"/>
              </a:rPr>
              <a:t> активно используется </a:t>
            </a:r>
            <a:r>
              <a:rPr lang="ru-RU" sz="1200" b="0" i="0" kern="1200" dirty="0" smtClean="0">
                <a:solidFill>
                  <a:schemeClr val="tx1"/>
                </a:solidFill>
                <a:effectLst/>
                <a:latin typeface="+mn-lt"/>
                <a:ea typeface="+mn-ea"/>
                <a:cs typeface="+mn-cs"/>
              </a:rPr>
              <a:t>IBM </a:t>
            </a:r>
            <a:r>
              <a:rPr lang="ru-RU" sz="1200" b="0" i="0" kern="1200" dirty="0" err="1" smtClean="0">
                <a:solidFill>
                  <a:schemeClr val="tx1"/>
                </a:solidFill>
                <a:effectLst/>
                <a:latin typeface="+mn-lt"/>
                <a:ea typeface="+mn-ea"/>
                <a:cs typeface="+mn-cs"/>
              </a:rPr>
              <a:t>WebSphere</a:t>
            </a:r>
            <a:r>
              <a:rPr lang="ru-RU" sz="1200" b="0" i="0" kern="1200" dirty="0" smtClean="0">
                <a:solidFill>
                  <a:schemeClr val="tx1"/>
                </a:solidFill>
                <a:effectLst/>
                <a:latin typeface="+mn-lt"/>
                <a:ea typeface="+mn-ea"/>
                <a:cs typeface="+mn-cs"/>
              </a:rPr>
              <a:t> MQ, но популярным</a:t>
            </a:r>
            <a:r>
              <a:rPr lang="ru-RU" sz="1200" b="0" i="0" kern="1200" baseline="0" dirty="0" smtClean="0">
                <a:solidFill>
                  <a:schemeClr val="tx1"/>
                </a:solidFill>
                <a:effectLst/>
                <a:latin typeface="+mn-lt"/>
                <a:ea typeface="+mn-ea"/>
                <a:cs typeface="+mn-cs"/>
              </a:rPr>
              <a:t> его назвать точно не получится.</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mj-lt"/>
              <a:buAutoNum type="arabicPeriod"/>
            </a:pP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baseline="0" dirty="0" smtClean="0">
                <a:effectLst/>
              </a:rPr>
              <a:t>Вспоминаем КСШ Сбербанка.</a:t>
            </a:r>
            <a:endParaRPr lang="en-US" baseline="0" dirty="0" smtClean="0">
              <a:effectLst/>
            </a:endParaRPr>
          </a:p>
          <a:p>
            <a:pPr marL="0" indent="0">
              <a:buFont typeface="Arial" panose="020B0604020202020204" pitchFamily="34" charset="0"/>
              <a:buNone/>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При блокировке вызывающей стороны, также удерживаются и ресурсы, которые она использует.</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Можно отправить много одинаковых запросов на разные сервера и ждать первого пришедшего</a:t>
            </a:r>
          </a:p>
          <a:p>
            <a:pPr marL="171450" indent="-171450">
              <a:buFont typeface="Arial" panose="020B0604020202020204" pitchFamily="34" charset="0"/>
              <a:buChar char="•"/>
            </a:pPr>
            <a:r>
              <a:rPr lang="ru-RU" baseline="0" dirty="0" smtClean="0">
                <a:effectLst/>
              </a:rPr>
              <a:t>Раз неблокирующий, значит можно освободить удерживаемые ресурсы</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Вспоминаем </a:t>
            </a:r>
            <a:r>
              <a:rPr lang="en-US" baseline="0" dirty="0" smtClean="0">
                <a:effectLst/>
              </a:rPr>
              <a:t>Future&lt;V&gt; - </a:t>
            </a:r>
            <a:r>
              <a:rPr lang="ru-RU" baseline="0" dirty="0" smtClean="0">
                <a:effectLst/>
              </a:rPr>
              <a:t>пример асинхронного</a:t>
            </a:r>
          </a:p>
          <a:p>
            <a:pPr marL="171450" indent="-171450">
              <a:buFont typeface="Arial" panose="020B0604020202020204" pitchFamily="34" charset="0"/>
              <a:buChar char="•"/>
            </a:pPr>
            <a:r>
              <a:rPr lang="ru-RU" dirty="0" smtClean="0">
                <a:effectLst/>
              </a:rPr>
              <a:t>См.</a:t>
            </a:r>
            <a:r>
              <a:rPr lang="ru-RU" baseline="0" dirty="0" smtClean="0">
                <a:effectLst/>
              </a:rPr>
              <a:t> </a:t>
            </a:r>
            <a:r>
              <a:rPr lang="en-US" dirty="0" err="1" smtClean="0">
                <a:effectLst/>
              </a:rPr>
              <a:t>FutureExample</a:t>
            </a:r>
            <a:endParaRPr lang="ru-RU"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Надёжность – разные параметры – транзакции, </a:t>
            </a:r>
            <a:r>
              <a:rPr lang="en-US" baseline="0" dirty="0" err="1" smtClean="0">
                <a:effectLst/>
              </a:rPr>
              <a:t>persistance</a:t>
            </a:r>
            <a:r>
              <a:rPr lang="en-US" baseline="0" dirty="0" smtClean="0">
                <a:effectLst/>
              </a:rPr>
              <a:t>, durability</a:t>
            </a:r>
          </a:p>
        </p:txBody>
      </p:sp>
      <p:sp>
        <p:nvSpPr>
          <p:cNvPr id="4" name="Номер слайда 3"/>
          <p:cNvSpPr>
            <a:spLocks noGrp="1"/>
          </p:cNvSpPr>
          <p:nvPr>
            <p:ph type="sldNum" sz="quarter" idx="10"/>
          </p:nvPr>
        </p:nvSpPr>
        <p:spPr/>
        <p:txBody>
          <a:bodyPr/>
          <a:lstStyle/>
          <a:p>
            <a:fld id="{4EA9C45F-848A-43CD-9EBE-7F74492E615F}" type="slidenum">
              <a:rPr lang="ru-RU" smtClean="0"/>
              <a:t>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Перекликается</a:t>
            </a:r>
            <a:r>
              <a:rPr lang="ru-RU" sz="1200" b="0" i="0" kern="1200" baseline="0" dirty="0" smtClean="0">
                <a:solidFill>
                  <a:schemeClr val="tx1"/>
                </a:solidFill>
                <a:effectLst/>
                <a:latin typeface="+mn-lt"/>
                <a:ea typeface="+mn-ea"/>
                <a:cs typeface="+mn-cs"/>
              </a:rPr>
              <a:t> с преимуществами асинхронного взаимодействия.</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components of an enterprise application for an automobile manufacturer can use the JMS API in situations like these:</a:t>
            </a:r>
          </a:p>
          <a:p>
            <a:r>
              <a:rPr lang="en-US" sz="1200" b="0" i="0" kern="1200" dirty="0" smtClean="0">
                <a:solidFill>
                  <a:schemeClr val="tx1"/>
                </a:solidFill>
                <a:effectLst/>
                <a:latin typeface="+mn-lt"/>
                <a:ea typeface="+mn-ea"/>
                <a:cs typeface="+mn-cs"/>
              </a:rPr>
              <a:t>The inventory component can send a message to the factory component when the inventory level for a product goes below a certain level so the factory can make more cars.</a:t>
            </a:r>
          </a:p>
          <a:p>
            <a:r>
              <a:rPr lang="en-US" sz="1200" b="0" i="0" kern="1200" dirty="0" smtClean="0">
                <a:solidFill>
                  <a:schemeClr val="tx1"/>
                </a:solidFill>
                <a:effectLst/>
                <a:latin typeface="+mn-lt"/>
                <a:ea typeface="+mn-ea"/>
                <a:cs typeface="+mn-cs"/>
              </a:rPr>
              <a:t>The factory component can send a message to the parts components so the factory can assemble the parts it needs.</a:t>
            </a:r>
          </a:p>
          <a:p>
            <a:r>
              <a:rPr lang="en-US" sz="1200" b="0" i="0" kern="1200" dirty="0" smtClean="0">
                <a:solidFill>
                  <a:schemeClr val="tx1"/>
                </a:solidFill>
                <a:effectLst/>
                <a:latin typeface="+mn-lt"/>
                <a:ea typeface="+mn-ea"/>
                <a:cs typeface="+mn-cs"/>
              </a:rPr>
              <a:t>The parts components in turn can send messages to their own inventory and order components to update their inventories and to order new parts from suppliers.</a:t>
            </a:r>
          </a:p>
          <a:p>
            <a:r>
              <a:rPr lang="en-US" sz="1200" b="0" i="0" kern="1200" dirty="0" smtClean="0">
                <a:solidFill>
                  <a:schemeClr val="tx1"/>
                </a:solidFill>
                <a:effectLst/>
                <a:latin typeface="+mn-lt"/>
                <a:ea typeface="+mn-ea"/>
                <a:cs typeface="+mn-cs"/>
              </a:rPr>
              <a:t>Both the factory and the parts components can send messages to the accounting component to update budget numbers.</a:t>
            </a:r>
          </a:p>
          <a:p>
            <a:r>
              <a:rPr lang="en-US" sz="1200" b="0" i="0" kern="1200" dirty="0" smtClean="0">
                <a:solidFill>
                  <a:schemeClr val="tx1"/>
                </a:solidFill>
                <a:effectLst/>
                <a:latin typeface="+mn-lt"/>
                <a:ea typeface="+mn-ea"/>
                <a:cs typeface="+mn-cs"/>
              </a:rPr>
              <a:t>The business can publish updated catalog items to its sales force.</a:t>
            </a:r>
          </a:p>
          <a:p>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10</a:t>
            </a:fld>
            <a:endParaRPr lang="ru-RU"/>
          </a:p>
        </p:txBody>
      </p:sp>
    </p:spTree>
    <p:extLst>
      <p:ext uri="{BB962C8B-B14F-4D97-AF65-F5344CB8AC3E}">
        <p14:creationId xmlns:p14="http://schemas.microsoft.com/office/powerpoint/2010/main" val="15100693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activemq.apache.org/faq.html" TargetMode="External"/><Relationship Id="rId2" Type="http://schemas.openxmlformats.org/officeDocument/2006/relationships/hyperlink" Target="https://docs.oracle.com/cd/E19798-01/821-1841/bncdq/index.html" TargetMode="External"/><Relationship Id="rId1" Type="http://schemas.openxmlformats.org/officeDocument/2006/relationships/slideLayout" Target="../slideLayouts/slideLayout2.xml"/><Relationship Id="rId5" Type="http://schemas.openxmlformats.org/officeDocument/2006/relationships/hyperlink" Target="http://www.javaworld.com/article/2077714/java-web-development/xa-transactions-using-spring.html" TargetMode="External"/><Relationship Id="rId4" Type="http://schemas.openxmlformats.org/officeDocument/2006/relationships/hyperlink" Target="https://www.rabbitmq.com/getstarte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6044208" cy="1101725"/>
          </a:xfrm>
        </p:spPr>
        <p:txBody>
          <a:bodyPr/>
          <a:lstStyle/>
          <a:p>
            <a:r>
              <a:rPr lang="ru-RU" smtClean="0"/>
              <a:t>Асинхронное взаимодействие</a:t>
            </a: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Примеры использования</a:t>
            </a:r>
            <a:endParaRPr lang="ru-RU" sz="2800" dirty="0"/>
          </a:p>
        </p:txBody>
      </p:sp>
      <p:sp>
        <p:nvSpPr>
          <p:cNvPr id="8" name="Прямоугольник 7"/>
          <p:cNvSpPr/>
          <p:nvPr/>
        </p:nvSpPr>
        <p:spPr>
          <a:xfrm>
            <a:off x="107504" y="699542"/>
            <a:ext cx="8928992" cy="3046988"/>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t>Независимость компонента от интерфейсов других компонентов =</a:t>
            </a:r>
            <a:r>
              <a:rPr lang="en-US" sz="2400" kern="0" dirty="0" smtClean="0"/>
              <a:t>&gt; </a:t>
            </a:r>
            <a:r>
              <a:rPr lang="ru-RU" sz="2400" kern="0" dirty="0" smtClean="0"/>
              <a:t>компоненты можно легко заменять.</a:t>
            </a:r>
          </a:p>
          <a:p>
            <a:pPr marL="342900" lvl="8" indent="-342900" algn="just">
              <a:buClr>
                <a:schemeClr val="accent3">
                  <a:lumMod val="50000"/>
                </a:schemeClr>
              </a:buClr>
              <a:buFont typeface="Arial" panose="020B0604020202020204" pitchFamily="34" charset="0"/>
              <a:buChar cha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t>Независимость работы приложения от того, что все компоненты стартованы и работают одновременно.</a:t>
            </a:r>
          </a:p>
          <a:p>
            <a:pPr marL="342900" lvl="8" indent="-342900" algn="just">
              <a:buClr>
                <a:schemeClr val="accent3">
                  <a:lumMod val="50000"/>
                </a:schemeClr>
              </a:buClr>
              <a:buFont typeface="Arial" panose="020B0604020202020204" pitchFamily="34" charset="0"/>
              <a:buChar cha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t>Нет необходимости компоненту получить ответ от другого компонента сразу после отправки информации.</a:t>
            </a:r>
          </a:p>
        </p:txBody>
      </p:sp>
    </p:spTree>
    <p:extLst>
      <p:ext uri="{BB962C8B-B14F-4D97-AF65-F5344CB8AC3E}">
        <p14:creationId xmlns:p14="http://schemas.microsoft.com/office/powerpoint/2010/main" val="572990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Составные части </a:t>
            </a:r>
            <a:r>
              <a:rPr lang="en-US" sz="2800" dirty="0" smtClean="0"/>
              <a:t>JMS </a:t>
            </a:r>
            <a:r>
              <a:rPr lang="ru-RU" sz="2800" dirty="0" smtClean="0"/>
              <a:t>приложения</a:t>
            </a:r>
            <a:endParaRPr lang="ru-RU" sz="2800" dirty="0"/>
          </a:p>
        </p:txBody>
      </p:sp>
      <p:sp>
        <p:nvSpPr>
          <p:cNvPr id="8" name="Прямоугольник 7"/>
          <p:cNvSpPr/>
          <p:nvPr/>
        </p:nvSpPr>
        <p:spPr>
          <a:xfrm>
            <a:off x="107504" y="699542"/>
            <a:ext cx="8928992" cy="3323987"/>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smtClean="0"/>
              <a:t>JMS </a:t>
            </a:r>
            <a:r>
              <a:rPr lang="ru-RU" sz="2400" kern="0" dirty="0" smtClean="0"/>
              <a:t>брокер</a:t>
            </a:r>
            <a:endParaRPr lang="ru-RU" sz="2400" kern="0" dirty="0" smtClean="0"/>
          </a:p>
          <a:p>
            <a:pPr marL="457200" lvl="7" indent="-914400" algn="just">
              <a:buClr>
                <a:schemeClr val="accent3">
                  <a:lumMod val="50000"/>
                </a:schemeClr>
              </a:buClr>
            </a:pPr>
            <a:r>
              <a:rPr lang="ru-RU" sz="2400" kern="0" dirty="0" smtClean="0"/>
              <a:t>	</a:t>
            </a:r>
            <a:r>
              <a:rPr lang="ru-RU" sz="2200" kern="0" dirty="0" smtClean="0"/>
              <a:t>Система, которая имплементирует </a:t>
            </a:r>
            <a:r>
              <a:rPr lang="en-US" sz="2200" kern="0" dirty="0" smtClean="0"/>
              <a:t>JMS </a:t>
            </a:r>
            <a:r>
              <a:rPr lang="ru-RU" sz="2200" kern="0" dirty="0" smtClean="0"/>
              <a:t>интерфейсы и представляет средства для контроля и управления.</a:t>
            </a:r>
          </a:p>
          <a:p>
            <a:pPr marL="457200" lvl="7" indent="-914400" algn="just">
              <a:buClr>
                <a:schemeClr val="accent3">
                  <a:lumMod val="50000"/>
                </a:schemeClr>
              </a:buClr>
            </a:pPr>
            <a:endParaRPr lang="en-US" sz="2400" kern="0" dirty="0" smtClean="0"/>
          </a:p>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клиенты</a:t>
            </a:r>
          </a:p>
          <a:p>
            <a:pPr marL="342900" lvl="8" indent="-342900" algn="just">
              <a:buClr>
                <a:schemeClr val="accent3">
                  <a:lumMod val="50000"/>
                </a:schemeClr>
              </a:buClr>
              <a:buFont typeface="Arial" panose="020B0604020202020204" pitchFamily="34" charset="0"/>
              <a:buChar char="•"/>
            </a:pPr>
            <a:endParaRPr lang="ru-RU" sz="24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Сообщения</a:t>
            </a:r>
          </a:p>
          <a:p>
            <a:pPr marL="342900" lvl="8" indent="-342900" algn="just">
              <a:buClr>
                <a:schemeClr val="accent3">
                  <a:lumMod val="50000"/>
                </a:schemeClr>
              </a:buClr>
              <a:buFont typeface="Arial" panose="020B0604020202020204" pitchFamily="34" charset="0"/>
              <a:buChar char="•"/>
            </a:pPr>
            <a:endParaRPr lang="en-US" sz="22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Администрируемые объекты</a:t>
            </a:r>
          </a:p>
        </p:txBody>
      </p:sp>
    </p:spTree>
    <p:extLst>
      <p:ext uri="{BB962C8B-B14F-4D97-AF65-F5344CB8AC3E}">
        <p14:creationId xmlns:p14="http://schemas.microsoft.com/office/powerpoint/2010/main" val="3617942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Составные части </a:t>
            </a:r>
            <a:r>
              <a:rPr lang="en-US" sz="2800" dirty="0" smtClean="0"/>
              <a:t>JMS </a:t>
            </a:r>
            <a:r>
              <a:rPr lang="ru-RU" sz="2800" dirty="0" smtClean="0"/>
              <a:t>приложения</a:t>
            </a:r>
            <a:endParaRPr lang="ru-RU" sz="2800" dirty="0"/>
          </a:p>
        </p:txBody>
      </p:sp>
      <p:sp>
        <p:nvSpPr>
          <p:cNvPr id="8" name="Прямоугольник 7"/>
          <p:cNvSpPr/>
          <p:nvPr/>
        </p:nvSpPr>
        <p:spPr>
          <a:xfrm>
            <a:off x="107504" y="699542"/>
            <a:ext cx="8928992" cy="3016210"/>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поставщик</a:t>
            </a:r>
          </a:p>
          <a:p>
            <a:pPr marL="457200" lvl="7" indent="-914400" algn="just">
              <a:buClr>
                <a:schemeClr val="accent3">
                  <a:lumMod val="50000"/>
                </a:schemeClr>
              </a:buClr>
            </a:pPr>
            <a:r>
              <a:rPr lang="ru-RU" sz="2400" kern="0" dirty="0" smtClean="0"/>
              <a:t>	</a:t>
            </a:r>
            <a:endParaRPr lang="en-US" sz="2400" kern="0" dirty="0" smtClean="0"/>
          </a:p>
          <a:p>
            <a:pPr marL="342900" lvl="8" indent="-342900" algn="just">
              <a:buClr>
                <a:schemeClr val="accent3">
                  <a:lumMod val="50000"/>
                </a:schemeClr>
              </a:buClr>
              <a:buFont typeface="Arial" panose="020B0604020202020204" pitchFamily="34" charset="0"/>
              <a:buChar char="•"/>
            </a:pPr>
            <a:r>
              <a:rPr lang="en-US" sz="2400" kern="0" dirty="0" smtClean="0"/>
              <a:t>JMS </a:t>
            </a:r>
            <a:r>
              <a:rPr lang="ru-RU" sz="2400" kern="0" dirty="0" smtClean="0"/>
              <a:t>клиенты</a:t>
            </a:r>
          </a:p>
          <a:p>
            <a:pPr marL="457200" lvl="8" indent="-457200" algn="just">
              <a:buClr>
                <a:schemeClr val="accent3">
                  <a:lumMod val="50000"/>
                </a:schemeClr>
              </a:buClr>
            </a:pPr>
            <a:r>
              <a:rPr lang="ru-RU" sz="2400" kern="0" dirty="0" smtClean="0"/>
              <a:t>	</a:t>
            </a:r>
            <a:r>
              <a:rPr lang="ru-RU" sz="2200" kern="0" dirty="0" smtClean="0"/>
              <a:t>Компоненты, которые производят</a:t>
            </a:r>
            <a:r>
              <a:rPr lang="ru-RU" sz="2200" kern="0" dirty="0"/>
              <a:t> или потребляют</a:t>
            </a:r>
            <a:r>
              <a:rPr lang="ru-RU" sz="2200" kern="0" dirty="0" smtClean="0"/>
              <a:t> сообщения.</a:t>
            </a:r>
          </a:p>
          <a:p>
            <a:pPr marL="457200" lvl="8" indent="-457200" algn="just">
              <a:buClr>
                <a:schemeClr val="accent3">
                  <a:lumMod val="50000"/>
                </a:schemeClr>
              </a:buCl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Сообщения</a:t>
            </a:r>
          </a:p>
          <a:p>
            <a:pPr marL="457200" lvl="8" indent="-457200" algn="just">
              <a:buClr>
                <a:schemeClr val="accent3">
                  <a:lumMod val="50000"/>
                </a:schemeClr>
              </a:buClr>
            </a:pPr>
            <a:endParaRPr lang="en-US" sz="22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Администрируемые объекты</a:t>
            </a:r>
          </a:p>
        </p:txBody>
      </p:sp>
    </p:spTree>
    <p:extLst>
      <p:ext uri="{BB962C8B-B14F-4D97-AF65-F5344CB8AC3E}">
        <p14:creationId xmlns:p14="http://schemas.microsoft.com/office/powerpoint/2010/main" val="4058949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Составные части </a:t>
            </a:r>
            <a:r>
              <a:rPr lang="en-US" sz="2800" dirty="0" smtClean="0"/>
              <a:t>JMS </a:t>
            </a:r>
            <a:r>
              <a:rPr lang="ru-RU" sz="2800" dirty="0" smtClean="0"/>
              <a:t>приложения</a:t>
            </a:r>
            <a:endParaRPr lang="ru-RU" sz="2800" dirty="0"/>
          </a:p>
        </p:txBody>
      </p:sp>
      <p:sp>
        <p:nvSpPr>
          <p:cNvPr id="8" name="Прямоугольник 7"/>
          <p:cNvSpPr/>
          <p:nvPr/>
        </p:nvSpPr>
        <p:spPr>
          <a:xfrm>
            <a:off x="107504" y="699542"/>
            <a:ext cx="8928992" cy="3016210"/>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поставщик</a:t>
            </a:r>
          </a:p>
          <a:p>
            <a:pPr marL="0" lvl="8" algn="just">
              <a:buClr>
                <a:schemeClr val="accent3">
                  <a:lumMod val="50000"/>
                </a:schemeClr>
              </a:buClr>
            </a:pPr>
            <a:endParaRPr lang="ru-RU" sz="24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клиенты</a:t>
            </a:r>
          </a:p>
          <a:p>
            <a:pPr marL="0" lvl="8" algn="just">
              <a:buClr>
                <a:schemeClr val="accent3">
                  <a:lumMod val="50000"/>
                </a:schemeClr>
              </a:buClr>
            </a:pPr>
            <a:endParaRPr lang="ru-RU" sz="2400" kern="0" dirty="0"/>
          </a:p>
          <a:p>
            <a:pPr marL="342900" lvl="8" indent="-342900" algn="just">
              <a:buClr>
                <a:schemeClr val="accent3">
                  <a:lumMod val="50000"/>
                </a:schemeClr>
              </a:buClr>
              <a:buFont typeface="Arial" panose="020B0604020202020204" pitchFamily="34" charset="0"/>
              <a:buChar char="•"/>
            </a:pPr>
            <a:r>
              <a:rPr lang="ru-RU" sz="2400" kern="0" dirty="0" smtClean="0"/>
              <a:t>Сообщения</a:t>
            </a:r>
          </a:p>
          <a:p>
            <a:pPr marL="457200" lvl="8" indent="-457200" algn="just">
              <a:buClr>
                <a:schemeClr val="accent3">
                  <a:lumMod val="50000"/>
                </a:schemeClr>
              </a:buClr>
            </a:pPr>
            <a:r>
              <a:rPr lang="ru-RU" sz="2400" kern="0" dirty="0" smtClean="0"/>
              <a:t>	</a:t>
            </a:r>
            <a:r>
              <a:rPr lang="ru-RU" sz="2200" kern="0" dirty="0" smtClean="0"/>
              <a:t>Объекты, которыми общаются </a:t>
            </a:r>
            <a:r>
              <a:rPr lang="en-US" sz="2200" kern="0" dirty="0" smtClean="0"/>
              <a:t>JMS </a:t>
            </a:r>
            <a:r>
              <a:rPr lang="ru-RU" sz="2200" kern="0" dirty="0" smtClean="0"/>
              <a:t>клиенты.</a:t>
            </a:r>
          </a:p>
          <a:p>
            <a:pPr marL="457200" lvl="8" indent="-457200" algn="just">
              <a:buClr>
                <a:schemeClr val="accent3">
                  <a:lumMod val="50000"/>
                </a:schemeClr>
              </a:buClr>
            </a:pPr>
            <a:endParaRPr lang="en-US" sz="2200" kern="0" dirty="0" smtClean="0"/>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Администрируемые объекты</a:t>
            </a:r>
          </a:p>
        </p:txBody>
      </p:sp>
    </p:spTree>
    <p:extLst>
      <p:ext uri="{BB962C8B-B14F-4D97-AF65-F5344CB8AC3E}">
        <p14:creationId xmlns:p14="http://schemas.microsoft.com/office/powerpoint/2010/main" val="2186029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Составные части </a:t>
            </a:r>
            <a:r>
              <a:rPr lang="en-US" sz="2800" dirty="0" smtClean="0"/>
              <a:t>JMS </a:t>
            </a:r>
            <a:r>
              <a:rPr lang="ru-RU" sz="2800" dirty="0" smtClean="0"/>
              <a:t>приложения</a:t>
            </a:r>
            <a:endParaRPr lang="ru-RU" sz="2800" dirty="0"/>
          </a:p>
        </p:txBody>
      </p:sp>
      <p:sp>
        <p:nvSpPr>
          <p:cNvPr id="8" name="Прямоугольник 7"/>
          <p:cNvSpPr/>
          <p:nvPr/>
        </p:nvSpPr>
        <p:spPr>
          <a:xfrm>
            <a:off x="107504" y="699542"/>
            <a:ext cx="8928992" cy="4154984"/>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поставщик</a:t>
            </a:r>
          </a:p>
          <a:p>
            <a:pPr marL="0" lvl="8" algn="just">
              <a:buClr>
                <a:schemeClr val="accent3">
                  <a:lumMod val="50000"/>
                </a:schemeClr>
              </a:buClr>
            </a:pPr>
            <a:endParaRPr lang="ru-RU" sz="2400" kern="0" dirty="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клиенты</a:t>
            </a:r>
          </a:p>
          <a:p>
            <a:pPr marL="457200" lvl="8" indent="-457200" algn="just">
              <a:buClr>
                <a:schemeClr val="accent3">
                  <a:lumMod val="50000"/>
                </a:schemeClr>
              </a:buClr>
            </a:pPr>
            <a:endParaRPr lang="ru-RU" sz="24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Сообщения</a:t>
            </a:r>
          </a:p>
          <a:p>
            <a:pPr marL="0" lvl="8" algn="just">
              <a:buClr>
                <a:schemeClr val="accent3">
                  <a:lumMod val="50000"/>
                </a:schemeClr>
              </a:buCl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t>Администрируемые объекты</a:t>
            </a:r>
          </a:p>
          <a:p>
            <a:pPr marL="457200" lvl="8" indent="-457200" algn="just">
              <a:buClr>
                <a:schemeClr val="accent3">
                  <a:lumMod val="50000"/>
                </a:schemeClr>
              </a:buClr>
            </a:pPr>
            <a:r>
              <a:rPr lang="ru-RU" sz="2400" kern="0" dirty="0" smtClean="0"/>
              <a:t>	</a:t>
            </a:r>
            <a:r>
              <a:rPr lang="ru-RU" sz="2200" kern="0" dirty="0" err="1" smtClean="0"/>
              <a:t>Предконфигурированные</a:t>
            </a:r>
            <a:r>
              <a:rPr lang="ru-RU" sz="2200" kern="0" dirty="0" smtClean="0"/>
              <a:t> </a:t>
            </a:r>
            <a:r>
              <a:rPr lang="en-US" sz="2200" kern="0" dirty="0" smtClean="0"/>
              <a:t>JMS </a:t>
            </a:r>
            <a:r>
              <a:rPr lang="ru-RU" sz="2200" kern="0" dirty="0" smtClean="0"/>
              <a:t>объекты, созданные администратором для использования клиентами: пункты назначения (</a:t>
            </a:r>
            <a:r>
              <a:rPr lang="en-US" sz="2200" kern="0" dirty="0" smtClean="0"/>
              <a:t>destinations</a:t>
            </a:r>
            <a:r>
              <a:rPr lang="ru-RU" sz="2200" kern="0" dirty="0" smtClean="0"/>
              <a:t>) и фабрики соединений (</a:t>
            </a:r>
            <a:r>
              <a:rPr lang="en-US" sz="2200" kern="0" dirty="0" smtClean="0"/>
              <a:t>connection factories</a:t>
            </a:r>
            <a:r>
              <a:rPr lang="ru-RU" sz="2200" kern="0" dirty="0" smtClean="0"/>
              <a:t>).</a:t>
            </a:r>
          </a:p>
        </p:txBody>
      </p:sp>
    </p:spTree>
    <p:extLst>
      <p:ext uri="{BB962C8B-B14F-4D97-AF65-F5344CB8AC3E}">
        <p14:creationId xmlns:p14="http://schemas.microsoft.com/office/powerpoint/2010/main" val="2186029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Точка-к-точке </a:t>
            </a:r>
            <a:r>
              <a:rPr lang="en-US" sz="2800" dirty="0" smtClean="0"/>
              <a:t>(</a:t>
            </a:r>
            <a:r>
              <a:rPr lang="en-US" sz="2800" dirty="0" err="1" smtClean="0"/>
              <a:t>PtP</a:t>
            </a:r>
            <a:r>
              <a:rPr lang="en-US" sz="2800" dirty="0" smtClean="0"/>
              <a:t>)</a:t>
            </a:r>
            <a:endParaRPr lang="ru-RU" sz="2800" dirty="0"/>
          </a:p>
        </p:txBody>
      </p:sp>
      <p:sp>
        <p:nvSpPr>
          <p:cNvPr id="8" name="Прямоугольник 7"/>
          <p:cNvSpPr/>
          <p:nvPr/>
        </p:nvSpPr>
        <p:spPr>
          <a:xfrm>
            <a:off x="107504" y="699542"/>
            <a:ext cx="8928992" cy="461665"/>
          </a:xfrm>
          <a:prstGeom prst="rect">
            <a:avLst/>
          </a:prstGeom>
        </p:spPr>
        <p:txBody>
          <a:bodyPr wrap="square">
            <a:spAutoFit/>
          </a:bodyPr>
          <a:lstStyle/>
          <a:p>
            <a:pPr marL="0" lvl="8" algn="just">
              <a:buClr>
                <a:schemeClr val="accent3">
                  <a:lumMod val="50000"/>
                </a:schemeClr>
              </a:buClr>
            </a:pPr>
            <a:r>
              <a:rPr lang="ru-RU" sz="2400" kern="0" dirty="0" smtClean="0"/>
              <a:t>Концепция </a:t>
            </a:r>
            <a:r>
              <a:rPr lang="ru-RU" sz="2400" b="1" i="1" kern="0" dirty="0" smtClean="0"/>
              <a:t>очереди</a:t>
            </a:r>
            <a:r>
              <a:rPr lang="ru-RU" sz="2400" kern="0" dirty="0" smtClean="0"/>
              <a:t> сообщений.</a:t>
            </a:r>
          </a:p>
        </p:txBody>
      </p:sp>
      <p:pic>
        <p:nvPicPr>
          <p:cNvPr id="3074" name="Picture 2" descr="Diagram of point-to-point messaging, showing Client 1 sending a message to a queue, and Client 2 consuming and acknowledging the 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16" y="1203598"/>
            <a:ext cx="8263148"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340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Точка-к-точке </a:t>
            </a:r>
            <a:r>
              <a:rPr lang="en-US" sz="2800" dirty="0" smtClean="0"/>
              <a:t>(</a:t>
            </a:r>
            <a:r>
              <a:rPr lang="en-US" sz="2800" dirty="0" err="1" smtClean="0"/>
              <a:t>PtP</a:t>
            </a:r>
            <a:r>
              <a:rPr lang="en-US" sz="2800" dirty="0" smtClean="0"/>
              <a:t>)</a:t>
            </a:r>
            <a:endParaRPr lang="ru-RU" sz="2800" dirty="0"/>
          </a:p>
        </p:txBody>
      </p:sp>
      <p:sp>
        <p:nvSpPr>
          <p:cNvPr id="8" name="Прямоугольник 7"/>
          <p:cNvSpPr/>
          <p:nvPr/>
        </p:nvSpPr>
        <p:spPr>
          <a:xfrm>
            <a:off x="107504" y="699542"/>
            <a:ext cx="8928992" cy="3046988"/>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t>Каждое сообщение имеет только 1 потребителя.</a:t>
            </a:r>
          </a:p>
          <a:p>
            <a:pPr marL="342900" lvl="8" indent="-342900" algn="just">
              <a:buClr>
                <a:schemeClr val="accent3">
                  <a:lumMod val="50000"/>
                </a:schemeClr>
              </a:buClr>
              <a:buFont typeface="Arial" panose="020B0604020202020204" pitchFamily="34" charset="0"/>
              <a:buChar cha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t>Получатель должен подтвердить успешную обработку сообщения.</a:t>
            </a:r>
          </a:p>
          <a:p>
            <a:pPr marL="342900" lvl="8" indent="-342900" algn="just">
              <a:buClr>
                <a:schemeClr val="accent3">
                  <a:lumMod val="50000"/>
                </a:schemeClr>
              </a:buClr>
              <a:buFont typeface="Arial" panose="020B0604020202020204" pitchFamily="34" charset="0"/>
              <a:buChar char="•"/>
            </a:pPr>
            <a:endParaRPr lang="ru-RU" sz="2400" kern="0" dirty="0"/>
          </a:p>
          <a:p>
            <a:pPr marL="342900" lvl="8" indent="-342900" algn="just">
              <a:buClr>
                <a:schemeClr val="accent3">
                  <a:lumMod val="50000"/>
                </a:schemeClr>
              </a:buClr>
              <a:buFont typeface="Arial" panose="020B0604020202020204" pitchFamily="34" charset="0"/>
              <a:buChar char="•"/>
            </a:pPr>
            <a:r>
              <a:rPr lang="ru-RU" sz="2400" kern="0" dirty="0" smtClean="0"/>
              <a:t>Если нет ни одного доступного потребителя в момент отправки сообщения, то оно будет сохранено до момента появления потребителя, который сможет его обработать.</a:t>
            </a:r>
            <a:endParaRPr lang="ru-RU" sz="2200" kern="0" dirty="0" smtClean="0"/>
          </a:p>
        </p:txBody>
      </p:sp>
    </p:spTree>
    <p:extLst>
      <p:ext uri="{BB962C8B-B14F-4D97-AF65-F5344CB8AC3E}">
        <p14:creationId xmlns:p14="http://schemas.microsoft.com/office/powerpoint/2010/main" val="3284593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публикация/подписка (</a:t>
            </a:r>
            <a:r>
              <a:rPr lang="en-US" sz="2800" dirty="0" smtClean="0"/>
              <a:t>pub/sub</a:t>
            </a:r>
            <a:r>
              <a:rPr lang="ru-RU" sz="2800" dirty="0" smtClean="0"/>
              <a:t>)</a:t>
            </a:r>
            <a:endParaRPr lang="ru-RU" sz="2800" dirty="0"/>
          </a:p>
        </p:txBody>
      </p:sp>
      <p:sp>
        <p:nvSpPr>
          <p:cNvPr id="8" name="Прямоугольник 7"/>
          <p:cNvSpPr/>
          <p:nvPr/>
        </p:nvSpPr>
        <p:spPr>
          <a:xfrm>
            <a:off x="107504" y="699542"/>
            <a:ext cx="8928992" cy="461665"/>
          </a:xfrm>
          <a:prstGeom prst="rect">
            <a:avLst/>
          </a:prstGeom>
        </p:spPr>
        <p:txBody>
          <a:bodyPr wrap="square">
            <a:spAutoFit/>
          </a:bodyPr>
          <a:lstStyle/>
          <a:p>
            <a:pPr marL="0" lvl="8" algn="just">
              <a:buClr>
                <a:schemeClr val="accent3">
                  <a:lumMod val="50000"/>
                </a:schemeClr>
              </a:buClr>
            </a:pPr>
            <a:r>
              <a:rPr lang="ru-RU" sz="2400" kern="0" dirty="0" smtClean="0"/>
              <a:t>Концепция </a:t>
            </a:r>
            <a:r>
              <a:rPr lang="ru-RU" sz="2400" b="1" i="1" kern="0" dirty="0" smtClean="0"/>
              <a:t>тем</a:t>
            </a:r>
            <a:r>
              <a:rPr lang="ru-RU" sz="2400" kern="0" dirty="0" smtClean="0"/>
              <a:t>, на которые подписываются клиенты. </a:t>
            </a:r>
            <a:endParaRPr lang="ru-RU" sz="2200" kern="0" dirty="0" smtClean="0"/>
          </a:p>
        </p:txBody>
      </p:sp>
      <p:pic>
        <p:nvPicPr>
          <p:cNvPr id="4098" name="Picture 2" descr="Diagram of pub/sub messaging, showing Client 1 publishing a message to a topic, and the message being delivered to two subscribers to the to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1" y="1532171"/>
            <a:ext cx="6944486" cy="312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63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публикация/подписка (</a:t>
            </a:r>
            <a:r>
              <a:rPr lang="en-US" sz="2800" dirty="0" smtClean="0"/>
              <a:t>pub/sub</a:t>
            </a:r>
            <a:r>
              <a:rPr lang="ru-RU" sz="2800" dirty="0" smtClean="0"/>
              <a:t>)</a:t>
            </a:r>
            <a:endParaRPr lang="ru-RU" sz="2800" dirty="0"/>
          </a:p>
        </p:txBody>
      </p:sp>
      <p:sp>
        <p:nvSpPr>
          <p:cNvPr id="8" name="Прямоугольник 7"/>
          <p:cNvSpPr/>
          <p:nvPr/>
        </p:nvSpPr>
        <p:spPr>
          <a:xfrm>
            <a:off x="107504" y="699542"/>
            <a:ext cx="8928992" cy="1938992"/>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t>Каждое сообщение может иметь множество потребителей.</a:t>
            </a:r>
          </a:p>
          <a:p>
            <a:pPr marL="342900" lvl="8" indent="-342900" algn="just">
              <a:buClr>
                <a:schemeClr val="accent3">
                  <a:lumMod val="50000"/>
                </a:schemeClr>
              </a:buClr>
              <a:buFont typeface="Arial" panose="020B0604020202020204" pitchFamily="34" charset="0"/>
              <a:buChar cha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dirty="0" smtClean="0"/>
              <a:t>Подписчик темы получит </a:t>
            </a:r>
            <a:r>
              <a:rPr lang="ru-RU" sz="2400" dirty="0"/>
              <a:t>только те сообщения, что были опубликованы после создания </a:t>
            </a:r>
            <a:r>
              <a:rPr lang="ru-RU" sz="2400" dirty="0" smtClean="0"/>
              <a:t>им </a:t>
            </a:r>
            <a:r>
              <a:rPr lang="ru-RU" sz="2400" dirty="0"/>
              <a:t>подписки. </a:t>
            </a:r>
            <a:r>
              <a:rPr lang="ru-RU" sz="2400" dirty="0" smtClean="0"/>
              <a:t>Он должен </a:t>
            </a:r>
            <a:r>
              <a:rPr lang="ru-RU" sz="2400" dirty="0"/>
              <a:t>оставаться активным, чтобы получать новые сообщения</a:t>
            </a:r>
            <a:endParaRPr lang="ru-RU" sz="2400" kern="0" dirty="0"/>
          </a:p>
        </p:txBody>
      </p:sp>
    </p:spTree>
    <p:extLst>
      <p:ext uri="{BB962C8B-B14F-4D97-AF65-F5344CB8AC3E}">
        <p14:creationId xmlns:p14="http://schemas.microsoft.com/office/powerpoint/2010/main" val="631003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Виды подписок</a:t>
            </a:r>
            <a:endParaRPr lang="ru-RU" sz="2800" dirty="0"/>
          </a:p>
        </p:txBody>
      </p:sp>
      <p:sp>
        <p:nvSpPr>
          <p:cNvPr id="8" name="Прямоугольник 7"/>
          <p:cNvSpPr/>
          <p:nvPr/>
        </p:nvSpPr>
        <p:spPr>
          <a:xfrm>
            <a:off x="107504" y="699542"/>
            <a:ext cx="8928992" cy="2246769"/>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t>Синхронная.</a:t>
            </a:r>
          </a:p>
          <a:p>
            <a:pPr marL="457200" lvl="8" indent="-457200" algn="just">
              <a:buClr>
                <a:schemeClr val="accent3">
                  <a:lumMod val="50000"/>
                </a:schemeClr>
              </a:buClr>
            </a:pPr>
            <a:r>
              <a:rPr lang="ru-RU" sz="2400" kern="0" dirty="0" smtClean="0"/>
              <a:t>	</a:t>
            </a:r>
            <a:r>
              <a:rPr lang="ru-RU" sz="2200" kern="0" dirty="0" smtClean="0"/>
              <a:t>Подписчик или получатель явно получают сообщения путём вызова метода </a:t>
            </a:r>
            <a:r>
              <a:rPr lang="en-US" sz="2200" kern="0" dirty="0" smtClean="0">
                <a:latin typeface="Courier New" panose="02070309020205020404" pitchFamily="49" charset="0"/>
                <a:cs typeface="Courier New" panose="02070309020205020404" pitchFamily="49" charset="0"/>
              </a:rPr>
              <a:t>receive</a:t>
            </a:r>
            <a:r>
              <a:rPr lang="ru-RU" sz="2200" kern="0" dirty="0" smtClean="0"/>
              <a:t>, который блокируется до момента поступления сообщения.</a:t>
            </a:r>
          </a:p>
          <a:p>
            <a:pPr marL="0" lvl="8" algn="just">
              <a:buClr>
                <a:schemeClr val="accent3">
                  <a:lumMod val="50000"/>
                </a:schemeClr>
              </a:buClr>
            </a:pPr>
            <a:endParaRPr lang="ru-RU" sz="2400" kern="0" dirty="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Асинхронная.</a:t>
            </a:r>
          </a:p>
        </p:txBody>
      </p:sp>
    </p:spTree>
    <p:extLst>
      <p:ext uri="{BB962C8B-B14F-4D97-AF65-F5344CB8AC3E}">
        <p14:creationId xmlns:p14="http://schemas.microsoft.com/office/powerpoint/2010/main" val="2053715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a:xfrm>
            <a:off x="241472" y="80045"/>
            <a:ext cx="6552728" cy="477054"/>
          </a:xfrm>
        </p:spPr>
        <p:txBody>
          <a:bodyPr/>
          <a:lstStyle/>
          <a:p>
            <a:r>
              <a:rPr lang="ru-RU" sz="2800" dirty="0" smtClean="0"/>
              <a:t>План занятия</a:t>
            </a:r>
            <a:endParaRPr lang="ru-RU" sz="2800" dirty="0"/>
          </a:p>
        </p:txBody>
      </p:sp>
      <p:sp>
        <p:nvSpPr>
          <p:cNvPr id="2" name="Прямоугольник 1"/>
          <p:cNvSpPr/>
          <p:nvPr/>
        </p:nvSpPr>
        <p:spPr>
          <a:xfrm>
            <a:off x="115764" y="689968"/>
            <a:ext cx="8928992" cy="3416320"/>
          </a:xfrm>
          <a:prstGeom prst="rect">
            <a:avLst/>
          </a:prstGeom>
        </p:spPr>
        <p:txBody>
          <a:bodyPr wrap="square">
            <a:spAutoFit/>
          </a:bodyPr>
          <a:lstStyle/>
          <a:p>
            <a:pPr marL="457200" lvl="8" indent="-457200" algn="just">
              <a:buClr>
                <a:schemeClr val="accent3">
                  <a:lumMod val="50000"/>
                </a:schemeClr>
              </a:buClr>
              <a:buFont typeface="Arial" panose="020B0604020202020204" pitchFamily="34" charset="0"/>
              <a:buChar char="•"/>
            </a:pPr>
            <a:r>
              <a:rPr lang="ru-RU" sz="2400" kern="0" dirty="0" smtClean="0"/>
              <a:t>Сравним синхронное и </a:t>
            </a:r>
            <a:r>
              <a:rPr lang="ru-RU" sz="2400" kern="0" dirty="0" smtClean="0"/>
              <a:t>асинхронное </a:t>
            </a:r>
            <a:r>
              <a:rPr lang="ru-RU" sz="2400" kern="0" dirty="0" smtClean="0"/>
              <a:t>взаимодействия.</a:t>
            </a:r>
            <a:endParaRPr lang="en-US" sz="2400" kern="0" dirty="0" smtClean="0"/>
          </a:p>
          <a:p>
            <a:pPr marL="0" lvl="8" algn="just">
              <a:buClr>
                <a:schemeClr val="accent3">
                  <a:lumMod val="50000"/>
                </a:schemeClr>
              </a:buClr>
            </a:pPr>
            <a:endParaRPr lang="ru-RU" sz="2400" kern="0" dirty="0" smtClean="0"/>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Изучим </a:t>
            </a:r>
            <a:r>
              <a:rPr lang="en-US" sz="2400" kern="0" dirty="0" smtClean="0">
                <a:solidFill>
                  <a:sysClr val="windowText" lastClr="000000"/>
                </a:solidFill>
              </a:rPr>
              <a:t>Java </a:t>
            </a:r>
            <a:r>
              <a:rPr lang="en-US" sz="2400" kern="0" dirty="0" smtClean="0">
                <a:solidFill>
                  <a:sysClr val="windowText" lastClr="000000"/>
                </a:solidFill>
              </a:rPr>
              <a:t>Message Service</a:t>
            </a:r>
            <a:r>
              <a:rPr lang="ru-RU" sz="2400" kern="0" dirty="0" smtClean="0">
                <a:solidFill>
                  <a:sysClr val="windowText" lastClr="000000"/>
                </a:solidFill>
              </a:rPr>
              <a:t> (</a:t>
            </a:r>
            <a:r>
              <a:rPr lang="en-US" sz="2400" kern="0" dirty="0" smtClean="0">
                <a:solidFill>
                  <a:sysClr val="windowText" lastClr="000000"/>
                </a:solidFill>
              </a:rPr>
              <a:t>JMS</a:t>
            </a:r>
            <a:r>
              <a:rPr lang="ru-RU" sz="2400" kern="0" dirty="0" smtClean="0">
                <a:solidFill>
                  <a:sysClr val="windowText" lastClr="000000"/>
                </a:solidFill>
              </a:rPr>
              <a:t>).</a:t>
            </a:r>
          </a:p>
          <a:p>
            <a:pPr marL="457200" lvl="8" indent="-457200" algn="just">
              <a:buClr>
                <a:schemeClr val="accent3">
                  <a:lumMod val="50000"/>
                </a:schemeClr>
              </a:buClr>
              <a:buFont typeface="Arial" panose="020B0604020202020204" pitchFamily="34" charset="0"/>
              <a:buChar char="•"/>
            </a:pPr>
            <a:endParaRPr lang="ru-RU" sz="2400" kern="0" dirty="0">
              <a:solidFill>
                <a:sysClr val="windowText" lastClr="000000"/>
              </a:solidFill>
            </a:endParaRPr>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Узнаем что такое распределённые транзакции.</a:t>
            </a:r>
            <a:endParaRPr lang="ru-RU" sz="2400" kern="0" dirty="0" smtClean="0">
              <a:solidFill>
                <a:sysClr val="windowText" lastClr="000000"/>
              </a:solidFill>
            </a:endParaRPr>
          </a:p>
          <a:p>
            <a:pPr marL="457200" lvl="8" indent="-457200" algn="just">
              <a:buClr>
                <a:schemeClr val="accent3">
                  <a:lumMod val="50000"/>
                </a:schemeClr>
              </a:buClr>
              <a:buFont typeface="Arial" panose="020B0604020202020204" pitchFamily="34" charset="0"/>
              <a:buChar char="•"/>
            </a:pPr>
            <a:endParaRPr lang="ru-RU" sz="2400" kern="0" dirty="0">
              <a:solidFill>
                <a:sysClr val="windowText" lastClr="000000"/>
              </a:solidFill>
            </a:endParaRPr>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Поговорим </a:t>
            </a:r>
            <a:r>
              <a:rPr lang="ru-RU" sz="2400" kern="0" dirty="0" smtClean="0">
                <a:solidFill>
                  <a:sysClr val="windowText" lastClr="000000"/>
                </a:solidFill>
              </a:rPr>
              <a:t>о </a:t>
            </a:r>
            <a:r>
              <a:rPr lang="ru-RU" sz="2400" kern="0" dirty="0" smtClean="0">
                <a:solidFill>
                  <a:sysClr val="windowText" lastClr="000000"/>
                </a:solidFill>
              </a:rPr>
              <a:t>протоколах обмена сообщениями.</a:t>
            </a:r>
          </a:p>
          <a:p>
            <a:pPr marL="457200" lvl="8" indent="-457200" algn="just">
              <a:buClr>
                <a:schemeClr val="accent3">
                  <a:lumMod val="50000"/>
                </a:schemeClr>
              </a:buClr>
              <a:buFont typeface="Arial" panose="020B0604020202020204" pitchFamily="34" charset="0"/>
              <a:buChar char="•"/>
            </a:pPr>
            <a:endParaRPr lang="ru-RU" sz="2400" kern="0" dirty="0" smtClean="0">
              <a:solidFill>
                <a:sysClr val="windowText" lastClr="000000"/>
              </a:solidFill>
            </a:endParaRPr>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Вспомним корпоративную сервисную шину (</a:t>
            </a:r>
            <a:r>
              <a:rPr lang="en-US" sz="2400" kern="0" dirty="0" smtClean="0">
                <a:solidFill>
                  <a:sysClr val="windowText" lastClr="000000"/>
                </a:solidFill>
              </a:rPr>
              <a:t>ESB</a:t>
            </a:r>
            <a:r>
              <a:rPr lang="ru-RU" sz="2400" kern="0" dirty="0" smtClean="0">
                <a:solidFill>
                  <a:sysClr val="windowText" lastClr="000000"/>
                </a:solidFill>
              </a:rPr>
              <a:t>)</a:t>
            </a:r>
            <a:r>
              <a:rPr lang="en-US" sz="2400" kern="0" dirty="0" smtClean="0">
                <a:solidFill>
                  <a:sysClr val="windowText" lastClr="000000"/>
                </a:solidFill>
              </a:rPr>
              <a:t>.</a:t>
            </a:r>
            <a:endParaRPr lang="en-US" sz="2400" kern="0" dirty="0">
              <a:solidFill>
                <a:sysClr val="windowText" lastClr="000000"/>
              </a:solidFill>
            </a:endParaRPr>
          </a:p>
        </p:txBody>
      </p:sp>
    </p:spTree>
    <p:extLst>
      <p:ext uri="{BB962C8B-B14F-4D97-AF65-F5344CB8AC3E}">
        <p14:creationId xmlns:p14="http://schemas.microsoft.com/office/powerpoint/2010/main" val="315270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Виды подписок</a:t>
            </a:r>
            <a:endParaRPr lang="ru-RU" sz="2800" dirty="0"/>
          </a:p>
        </p:txBody>
      </p:sp>
      <p:sp>
        <p:nvSpPr>
          <p:cNvPr id="8" name="Прямоугольник 7"/>
          <p:cNvSpPr/>
          <p:nvPr/>
        </p:nvSpPr>
        <p:spPr>
          <a:xfrm>
            <a:off x="107504" y="699542"/>
            <a:ext cx="8928992" cy="2308324"/>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Синхронная.</a:t>
            </a:r>
          </a:p>
          <a:p>
            <a:pPr marL="457200" lvl="8" indent="-457200" algn="just">
              <a:buClr>
                <a:schemeClr val="accent3">
                  <a:lumMod val="50000"/>
                </a:schemeClr>
              </a:buClr>
            </a:pPr>
            <a:endParaRPr lang="ru-RU" sz="2400" kern="0" dirty="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t>Асинхронная.</a:t>
            </a:r>
          </a:p>
          <a:p>
            <a:pPr marL="457200" lvl="8" indent="-457200" algn="just">
              <a:buClr>
                <a:schemeClr val="accent3">
                  <a:lumMod val="50000"/>
                </a:schemeClr>
              </a:buClr>
            </a:pPr>
            <a:r>
              <a:rPr lang="ru-RU" sz="2400" kern="0" dirty="0" smtClean="0"/>
              <a:t>	</a:t>
            </a:r>
            <a:r>
              <a:rPr lang="ru-RU" sz="2200" kern="0" dirty="0" smtClean="0"/>
              <a:t>Клиент может зарегистрировать слушателя сообщений (аналогично слушателю событий). В случае поступления сообщения провайдер вызовет метод </a:t>
            </a:r>
            <a:r>
              <a:rPr lang="en-US" sz="2200" kern="0" dirty="0" err="1" smtClean="0">
                <a:latin typeface="Courier New" panose="02070309020205020404" pitchFamily="49" charset="0"/>
                <a:cs typeface="Courier New" panose="02070309020205020404" pitchFamily="49" charset="0"/>
              </a:rPr>
              <a:t>onMessage</a:t>
            </a:r>
            <a:r>
              <a:rPr lang="en-US" sz="2200" kern="0" dirty="0"/>
              <a:t>.</a:t>
            </a:r>
            <a:endParaRPr lang="ru-RU" sz="2200" kern="0" dirty="0" smtClean="0"/>
          </a:p>
        </p:txBody>
      </p:sp>
    </p:spTree>
    <p:extLst>
      <p:ext uri="{BB962C8B-B14F-4D97-AF65-F5344CB8AC3E}">
        <p14:creationId xmlns:p14="http://schemas.microsoft.com/office/powerpoint/2010/main" val="2000149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Основные интерфейсы </a:t>
            </a:r>
            <a:r>
              <a:rPr lang="en-US" sz="2800" dirty="0" smtClean="0"/>
              <a:t>JMS API</a:t>
            </a:r>
            <a:endParaRPr lang="ru-RU" sz="2800" dirty="0"/>
          </a:p>
        </p:txBody>
      </p:sp>
      <p:sp>
        <p:nvSpPr>
          <p:cNvPr id="8" name="Прямоугольник 7"/>
          <p:cNvSpPr/>
          <p:nvPr/>
        </p:nvSpPr>
        <p:spPr>
          <a:xfrm>
            <a:off x="107504" y="699542"/>
            <a:ext cx="8928992" cy="3785652"/>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err="1" smtClean="0"/>
              <a:t>javax.jms.ConnectionFactory</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javax.jms.Connection</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javax.jms.Session</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javax.jms.MessageProducer</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a:t>javax.jms.MessageConsumer</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javax.jms.Message</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javax.jms.Topic</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javax.jms.Queue</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dirty="0" err="1"/>
              <a:t>javax.jms.MessageListener</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dirty="0" err="1"/>
              <a:t>javax.jms.JMSException</a:t>
            </a:r>
            <a:endParaRPr lang="ru-RU" sz="2400" kern="0" dirty="0" smtClean="0"/>
          </a:p>
        </p:txBody>
      </p:sp>
    </p:spTree>
    <p:extLst>
      <p:ext uri="{BB962C8B-B14F-4D97-AF65-F5344CB8AC3E}">
        <p14:creationId xmlns:p14="http://schemas.microsoft.com/office/powerpoint/2010/main" val="1390238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ТИПЫ </a:t>
            </a:r>
            <a:r>
              <a:rPr lang="en-US" sz="2800" dirty="0" smtClean="0"/>
              <a:t>JMS </a:t>
            </a:r>
            <a:r>
              <a:rPr lang="ru-RU" sz="2800" dirty="0" smtClean="0"/>
              <a:t>сообщений</a:t>
            </a:r>
            <a:endParaRPr lang="ru-RU" sz="2800" dirty="0"/>
          </a:p>
        </p:txBody>
      </p:sp>
      <p:graphicFrame>
        <p:nvGraphicFramePr>
          <p:cNvPr id="3" name="Таблица 2"/>
          <p:cNvGraphicFramePr>
            <a:graphicFrameLocks noGrp="1"/>
          </p:cNvGraphicFramePr>
          <p:nvPr>
            <p:extLst>
              <p:ext uri="{D42A27DB-BD31-4B8C-83A1-F6EECF244321}">
                <p14:modId xmlns:p14="http://schemas.microsoft.com/office/powerpoint/2010/main" val="2536461851"/>
              </p:ext>
            </p:extLst>
          </p:nvPr>
        </p:nvGraphicFramePr>
        <p:xfrm>
          <a:off x="107504" y="734368"/>
          <a:ext cx="8928992" cy="4141641"/>
        </p:xfrm>
        <a:graphic>
          <a:graphicData uri="http://schemas.openxmlformats.org/drawingml/2006/table">
            <a:tbl>
              <a:tblPr firstRow="1" bandRow="1">
                <a:tableStyleId>{F5AB1C69-6EDB-4FF4-983F-18BD219EF322}</a:tableStyleId>
              </a:tblPr>
              <a:tblGrid>
                <a:gridCol w="2232248"/>
                <a:gridCol w="6696744"/>
              </a:tblGrid>
              <a:tr h="591663">
                <a:tc>
                  <a:txBody>
                    <a:bodyPr/>
                    <a:lstStyle/>
                    <a:p>
                      <a:r>
                        <a:rPr lang="ru-RU" sz="2400" dirty="0" smtClean="0"/>
                        <a:t>Тип</a:t>
                      </a:r>
                      <a:endParaRPr lang="ru-RU" sz="2400" dirty="0"/>
                    </a:p>
                  </a:txBody>
                  <a:tcPr/>
                </a:tc>
                <a:tc>
                  <a:txBody>
                    <a:bodyPr/>
                    <a:lstStyle/>
                    <a:p>
                      <a:r>
                        <a:rPr lang="ru-RU" sz="2400" dirty="0" smtClean="0"/>
                        <a:t>Содержимое тела</a:t>
                      </a:r>
                      <a:r>
                        <a:rPr lang="ru-RU" sz="2400" baseline="0" dirty="0" smtClean="0"/>
                        <a:t> сообщения</a:t>
                      </a:r>
                      <a:endParaRPr lang="ru-RU" sz="2400" dirty="0"/>
                    </a:p>
                  </a:txBody>
                  <a:tcPr/>
                </a:tc>
              </a:tr>
              <a:tr h="591663">
                <a:tc>
                  <a:txBody>
                    <a:bodyPr/>
                    <a:lstStyle/>
                    <a:p>
                      <a:r>
                        <a:rPr lang="en-US" sz="2400" dirty="0" err="1" smtClean="0"/>
                        <a:t>TextMessage</a:t>
                      </a:r>
                      <a:endParaRPr lang="ru-RU" sz="2400" dirty="0"/>
                    </a:p>
                  </a:txBody>
                  <a:tcPr/>
                </a:tc>
                <a:tc>
                  <a:txBody>
                    <a:bodyPr/>
                    <a:lstStyle/>
                    <a:p>
                      <a:r>
                        <a:rPr lang="ru-RU" sz="2400" dirty="0" smtClean="0"/>
                        <a:t>Строка (</a:t>
                      </a:r>
                      <a:r>
                        <a:rPr lang="en-US" sz="2400" dirty="0" err="1" smtClean="0"/>
                        <a:t>java.lang.String</a:t>
                      </a:r>
                      <a:r>
                        <a:rPr lang="ru-RU" sz="2400" dirty="0" smtClean="0"/>
                        <a:t>)</a:t>
                      </a:r>
                      <a:endParaRPr lang="ru-RU" sz="2400" dirty="0"/>
                    </a:p>
                  </a:txBody>
                  <a:tcPr/>
                </a:tc>
              </a:tr>
              <a:tr h="591663">
                <a:tc>
                  <a:txBody>
                    <a:bodyPr/>
                    <a:lstStyle/>
                    <a:p>
                      <a:r>
                        <a:rPr lang="en-US" sz="2400" dirty="0" err="1" smtClean="0"/>
                        <a:t>MapMessage</a:t>
                      </a:r>
                      <a:endParaRPr lang="ru-RU" sz="2400" dirty="0"/>
                    </a:p>
                  </a:txBody>
                  <a:tcPr/>
                </a:tc>
                <a:tc>
                  <a:txBody>
                    <a:bodyPr/>
                    <a:lstStyle/>
                    <a:p>
                      <a:r>
                        <a:rPr lang="ru-RU" sz="2400" dirty="0" smtClean="0"/>
                        <a:t>Карта значений со строкой в качестве</a:t>
                      </a:r>
                      <a:r>
                        <a:rPr lang="ru-RU" sz="2400" baseline="0" dirty="0" smtClean="0"/>
                        <a:t> ключа</a:t>
                      </a:r>
                      <a:endParaRPr lang="ru-RU" sz="2400" dirty="0"/>
                    </a:p>
                  </a:txBody>
                  <a:tcPr/>
                </a:tc>
              </a:tr>
              <a:tr h="591663">
                <a:tc>
                  <a:txBody>
                    <a:bodyPr/>
                    <a:lstStyle/>
                    <a:p>
                      <a:r>
                        <a:rPr lang="en-US" sz="2400" dirty="0" err="1" smtClean="0"/>
                        <a:t>BytesMessage</a:t>
                      </a:r>
                      <a:endParaRPr lang="ru-RU" sz="2400" dirty="0"/>
                    </a:p>
                  </a:txBody>
                  <a:tcPr/>
                </a:tc>
                <a:tc>
                  <a:txBody>
                    <a:bodyPr/>
                    <a:lstStyle/>
                    <a:p>
                      <a:r>
                        <a:rPr lang="ru-RU" sz="2400" dirty="0" smtClean="0"/>
                        <a:t>Поток </a:t>
                      </a:r>
                      <a:r>
                        <a:rPr lang="ru-RU" sz="2400" dirty="0" err="1" smtClean="0"/>
                        <a:t>неинтерпретированных</a:t>
                      </a:r>
                      <a:r>
                        <a:rPr lang="ru-RU" sz="2400" dirty="0" smtClean="0"/>
                        <a:t> байтов</a:t>
                      </a:r>
                      <a:endParaRPr lang="ru-RU" sz="2400" dirty="0"/>
                    </a:p>
                  </a:txBody>
                  <a:tcPr/>
                </a:tc>
              </a:tr>
              <a:tr h="591663">
                <a:tc>
                  <a:txBody>
                    <a:bodyPr/>
                    <a:lstStyle/>
                    <a:p>
                      <a:r>
                        <a:rPr lang="en-US" sz="2400" dirty="0" err="1" smtClean="0"/>
                        <a:t>StreamMessage</a:t>
                      </a:r>
                      <a:endParaRPr lang="ru-RU" sz="2400" dirty="0"/>
                    </a:p>
                  </a:txBody>
                  <a:tcPr/>
                </a:tc>
                <a:tc>
                  <a:txBody>
                    <a:bodyPr/>
                    <a:lstStyle/>
                    <a:p>
                      <a:r>
                        <a:rPr lang="ru-RU" sz="2400" dirty="0" smtClean="0"/>
                        <a:t>Поток</a:t>
                      </a:r>
                      <a:r>
                        <a:rPr lang="ru-RU" sz="2400" baseline="0" dirty="0" smtClean="0"/>
                        <a:t> </a:t>
                      </a:r>
                      <a:r>
                        <a:rPr lang="en-US" sz="2400" baseline="0" dirty="0" smtClean="0"/>
                        <a:t>Java </a:t>
                      </a:r>
                      <a:r>
                        <a:rPr lang="ru-RU" sz="2400" baseline="0" dirty="0" smtClean="0"/>
                        <a:t>примитивов</a:t>
                      </a:r>
                      <a:endParaRPr lang="ru-RU" sz="2400" dirty="0"/>
                    </a:p>
                  </a:txBody>
                  <a:tcPr/>
                </a:tc>
              </a:tr>
              <a:tr h="591663">
                <a:tc>
                  <a:txBody>
                    <a:bodyPr/>
                    <a:lstStyle/>
                    <a:p>
                      <a:r>
                        <a:rPr lang="en-US" sz="2400" dirty="0" err="1" smtClean="0"/>
                        <a:t>ObjectMessage</a:t>
                      </a:r>
                      <a:endParaRPr lang="ru-RU" sz="2400" dirty="0"/>
                    </a:p>
                  </a:txBody>
                  <a:tcPr/>
                </a:tc>
                <a:tc>
                  <a:txBody>
                    <a:bodyPr/>
                    <a:lstStyle/>
                    <a:p>
                      <a:r>
                        <a:rPr lang="en-US" sz="2400" dirty="0" smtClean="0"/>
                        <a:t>Serializable </a:t>
                      </a:r>
                      <a:r>
                        <a:rPr lang="ru-RU" sz="2400" dirty="0" smtClean="0"/>
                        <a:t>объект</a:t>
                      </a:r>
                      <a:endParaRPr lang="ru-RU" sz="2400" dirty="0"/>
                    </a:p>
                  </a:txBody>
                  <a:tcPr/>
                </a:tc>
              </a:tr>
              <a:tr h="591663">
                <a:tc>
                  <a:txBody>
                    <a:bodyPr/>
                    <a:lstStyle/>
                    <a:p>
                      <a:r>
                        <a:rPr lang="en-US" sz="2400" dirty="0" smtClean="0"/>
                        <a:t>Message</a:t>
                      </a:r>
                      <a:endParaRPr lang="ru-RU" sz="2400" dirty="0"/>
                    </a:p>
                  </a:txBody>
                  <a:tcPr/>
                </a:tc>
                <a:tc>
                  <a:txBody>
                    <a:bodyPr/>
                    <a:lstStyle/>
                    <a:p>
                      <a:r>
                        <a:rPr lang="ru-RU" sz="2400" dirty="0" smtClean="0"/>
                        <a:t>Содержимого</a:t>
                      </a:r>
                      <a:r>
                        <a:rPr lang="ru-RU" sz="2400" baseline="0" dirty="0" smtClean="0"/>
                        <a:t> нет, только свойства и заголовки</a:t>
                      </a:r>
                      <a:endParaRPr lang="ru-RU" sz="2400" dirty="0"/>
                    </a:p>
                  </a:txBody>
                  <a:tcPr/>
                </a:tc>
              </a:tr>
            </a:tbl>
          </a:graphicData>
        </a:graphic>
      </p:graphicFrame>
    </p:spTree>
    <p:extLst>
      <p:ext uri="{BB962C8B-B14F-4D97-AF65-F5344CB8AC3E}">
        <p14:creationId xmlns:p14="http://schemas.microsoft.com/office/powerpoint/2010/main" val="115460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smtClean="0"/>
              <a:t>POISON PILL message</a:t>
            </a:r>
            <a:endParaRPr lang="ru-RU" sz="2800" dirty="0"/>
          </a:p>
        </p:txBody>
      </p:sp>
      <p:sp>
        <p:nvSpPr>
          <p:cNvPr id="8" name="Прямоугольник 7"/>
          <p:cNvSpPr/>
          <p:nvPr/>
        </p:nvSpPr>
        <p:spPr>
          <a:xfrm>
            <a:off x="107504" y="699542"/>
            <a:ext cx="8928992" cy="2677656"/>
          </a:xfrm>
          <a:prstGeom prst="rect">
            <a:avLst/>
          </a:prstGeom>
        </p:spPr>
        <p:txBody>
          <a:bodyPr wrap="square">
            <a:spAutoFit/>
          </a:bodyPr>
          <a:lstStyle/>
          <a:p>
            <a:pPr marL="0" lvl="8" algn="just">
              <a:buClr>
                <a:schemeClr val="accent3">
                  <a:lumMod val="50000"/>
                </a:schemeClr>
              </a:buClr>
            </a:pPr>
            <a:r>
              <a:rPr lang="ru-RU" sz="2400" kern="0" dirty="0" smtClean="0"/>
              <a:t>А что, если нужно остановить читателей</a:t>
            </a:r>
            <a:r>
              <a:rPr lang="en-US" sz="2400" kern="0" dirty="0" smtClean="0"/>
              <a:t>|</a:t>
            </a:r>
            <a:r>
              <a:rPr lang="ru-RU" sz="2400" kern="0" dirty="0" smtClean="0"/>
              <a:t>подписчиков? </a:t>
            </a:r>
          </a:p>
          <a:p>
            <a:pPr marL="0" lvl="8" algn="just">
              <a:buClr>
                <a:schemeClr val="accent3">
                  <a:lumMod val="50000"/>
                </a:schemeClr>
              </a:buClr>
            </a:pPr>
            <a:endParaRPr lang="ru-RU" sz="2400" kern="0" dirty="0" smtClean="0"/>
          </a:p>
          <a:p>
            <a:pPr marL="0" lvl="8" algn="just">
              <a:buClr>
                <a:schemeClr val="accent3">
                  <a:lumMod val="50000"/>
                </a:schemeClr>
              </a:buClr>
            </a:pPr>
            <a:r>
              <a:rPr lang="ru-RU" sz="2400" kern="0" dirty="0" smtClean="0"/>
              <a:t>Подсуньте читателю</a:t>
            </a:r>
            <a:r>
              <a:rPr lang="en-US" sz="2400" kern="0" dirty="0" smtClean="0"/>
              <a:t>|</a:t>
            </a:r>
            <a:r>
              <a:rPr lang="ru-RU" sz="2400" kern="0" dirty="0" smtClean="0"/>
              <a:t>подписчику таблетку с ядом </a:t>
            </a:r>
            <a:r>
              <a:rPr lang="ru-RU" sz="2400" kern="0" dirty="0" smtClean="0">
                <a:sym typeface="Wingdings" panose="05000000000000000000" pitchFamily="2" charset="2"/>
              </a:rPr>
              <a:t></a:t>
            </a:r>
          </a:p>
          <a:p>
            <a:pPr marL="0" lvl="8" algn="just">
              <a:buClr>
                <a:schemeClr val="accent3">
                  <a:lumMod val="50000"/>
                </a:schemeClr>
              </a:buClr>
            </a:pPr>
            <a:endParaRPr lang="ru-RU" sz="2400" kern="0" dirty="0" smtClean="0">
              <a:sym typeface="Wingdings" panose="05000000000000000000" pitchFamily="2" charset="2"/>
            </a:endParaRPr>
          </a:p>
          <a:p>
            <a:pPr marL="0" lvl="8" algn="just">
              <a:buClr>
                <a:schemeClr val="accent3">
                  <a:lumMod val="50000"/>
                </a:schemeClr>
              </a:buClr>
            </a:pPr>
            <a:r>
              <a:rPr lang="en-US" sz="2400" kern="0" dirty="0" smtClean="0">
                <a:sym typeface="Wingdings" panose="05000000000000000000" pitchFamily="2" charset="2"/>
              </a:rPr>
              <a:t>POISON PILL – </a:t>
            </a:r>
            <a:r>
              <a:rPr lang="ru-RU" sz="2400" kern="0" dirty="0" smtClean="0">
                <a:sym typeface="Wingdings" panose="05000000000000000000" pitchFamily="2" charset="2"/>
              </a:rPr>
              <a:t>сообщение с заранее известным содержимым. Читатели</a:t>
            </a:r>
            <a:r>
              <a:rPr lang="en-US" sz="2400" kern="0" dirty="0" smtClean="0">
                <a:sym typeface="Wingdings" panose="05000000000000000000" pitchFamily="2" charset="2"/>
              </a:rPr>
              <a:t>|</a:t>
            </a:r>
            <a:r>
              <a:rPr lang="ru-RU" sz="2400" kern="0" dirty="0" smtClean="0">
                <a:sym typeface="Wingdings" panose="05000000000000000000" pitchFamily="2" charset="2"/>
              </a:rPr>
              <a:t>подписчики должны ожидать такое сообщение и при получении его выполнить определённые действия.</a:t>
            </a:r>
            <a:endParaRPr lang="ru-RU" sz="2400" kern="0" dirty="0">
              <a:sym typeface="Wingdings" panose="05000000000000000000" pitchFamily="2" charset="2"/>
            </a:endParaRPr>
          </a:p>
        </p:txBody>
      </p:sp>
    </p:spTree>
    <p:extLst>
      <p:ext uri="{BB962C8B-B14F-4D97-AF65-F5344CB8AC3E}">
        <p14:creationId xmlns:p14="http://schemas.microsoft.com/office/powerpoint/2010/main" val="22032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smtClean="0"/>
              <a:t>MESSAGE SELECTORS</a:t>
            </a:r>
            <a:endParaRPr lang="ru-RU" sz="2800" dirty="0"/>
          </a:p>
        </p:txBody>
      </p:sp>
      <p:sp>
        <p:nvSpPr>
          <p:cNvPr id="8" name="Прямоугольник 7"/>
          <p:cNvSpPr/>
          <p:nvPr/>
        </p:nvSpPr>
        <p:spPr>
          <a:xfrm>
            <a:off x="107504" y="699542"/>
            <a:ext cx="8928992" cy="2308324"/>
          </a:xfrm>
          <a:prstGeom prst="rect">
            <a:avLst/>
          </a:prstGeom>
        </p:spPr>
        <p:txBody>
          <a:bodyPr wrap="square">
            <a:spAutoFit/>
          </a:bodyPr>
          <a:lstStyle/>
          <a:p>
            <a:pPr marL="0" lvl="8" algn="just">
              <a:buClr>
                <a:schemeClr val="accent3">
                  <a:lumMod val="50000"/>
                </a:schemeClr>
              </a:buClr>
            </a:pPr>
            <a:r>
              <a:rPr lang="ru-RU" sz="2400" kern="0" dirty="0" smtClean="0"/>
              <a:t>А что, если нужно фильтровать получаемые сообщения по определённым параметрам, т.е. получать только интересуемые?</a:t>
            </a:r>
          </a:p>
          <a:p>
            <a:pPr marL="0" lvl="8" algn="just">
              <a:buClr>
                <a:schemeClr val="accent3">
                  <a:lumMod val="50000"/>
                </a:schemeClr>
              </a:buClr>
            </a:pPr>
            <a:endParaRPr lang="ru-RU" sz="2400" kern="0" dirty="0"/>
          </a:p>
          <a:p>
            <a:pPr marL="0" lvl="8" algn="just">
              <a:buClr>
                <a:schemeClr val="accent3">
                  <a:lumMod val="50000"/>
                </a:schemeClr>
              </a:buClr>
            </a:pPr>
            <a:r>
              <a:rPr lang="ru-RU" sz="2400" kern="0" dirty="0" smtClean="0"/>
              <a:t>Используйте </a:t>
            </a:r>
            <a:r>
              <a:rPr lang="en-US" sz="2400" kern="0" dirty="0" smtClean="0"/>
              <a:t>message selector</a:t>
            </a:r>
            <a:r>
              <a:rPr lang="ru-RU" sz="2400" kern="0" dirty="0" smtClean="0"/>
              <a:t> – стандартный механизм </a:t>
            </a:r>
            <a:r>
              <a:rPr lang="en-US" sz="2400" kern="0" dirty="0" smtClean="0"/>
              <a:t>JMS API.</a:t>
            </a:r>
            <a:r>
              <a:rPr lang="ru-RU" sz="2400" kern="0" dirty="0" smtClean="0"/>
              <a:t> Он позволит фильтровать сообщения </a:t>
            </a:r>
            <a:r>
              <a:rPr lang="en-US" sz="2400" kern="0" dirty="0" smtClean="0"/>
              <a:t>JMS </a:t>
            </a:r>
            <a:r>
              <a:rPr lang="ru-RU" sz="2400" kern="0" dirty="0" smtClean="0"/>
              <a:t>провайдером, а не самим приложением.</a:t>
            </a:r>
          </a:p>
        </p:txBody>
      </p:sp>
    </p:spTree>
    <p:extLst>
      <p:ext uri="{BB962C8B-B14F-4D97-AF65-F5344CB8AC3E}">
        <p14:creationId xmlns:p14="http://schemas.microsoft.com/office/powerpoint/2010/main" val="694151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транзакции</a:t>
            </a:r>
            <a:endParaRPr lang="en-US" sz="2800" dirty="0"/>
          </a:p>
        </p:txBody>
      </p:sp>
      <p:sp>
        <p:nvSpPr>
          <p:cNvPr id="8" name="Прямоугольник 7"/>
          <p:cNvSpPr/>
          <p:nvPr/>
        </p:nvSpPr>
        <p:spPr>
          <a:xfrm>
            <a:off x="107504" y="699542"/>
            <a:ext cx="8928992" cy="2308324"/>
          </a:xfrm>
          <a:prstGeom prst="rect">
            <a:avLst/>
          </a:prstGeom>
        </p:spPr>
        <p:txBody>
          <a:bodyPr wrap="square">
            <a:spAutoFit/>
          </a:bodyPr>
          <a:lstStyle/>
          <a:p>
            <a:pPr marL="0" lvl="8" algn="just">
              <a:buClr>
                <a:schemeClr val="accent3">
                  <a:lumMod val="50000"/>
                </a:schemeClr>
              </a:buClr>
            </a:pPr>
            <a:r>
              <a:rPr lang="ru-RU" sz="2400" kern="0" dirty="0" smtClean="0"/>
              <a:t>Возможны следующие варианты:</a:t>
            </a:r>
          </a:p>
          <a:p>
            <a:pPr marL="0" lvl="8" algn="just">
              <a:buClr>
                <a:schemeClr val="accent3">
                  <a:lumMod val="50000"/>
                </a:schemeClr>
              </a:buClr>
            </a:pPr>
            <a:endParaRPr lang="ru-RU" sz="2400" kern="0" dirty="0"/>
          </a:p>
          <a:p>
            <a:pPr marL="342900" indent="-342900">
              <a:buFont typeface="Arial" panose="020B0604020202020204" pitchFamily="34" charset="0"/>
              <a:buChar char="•"/>
            </a:pPr>
            <a:r>
              <a:rPr lang="ru-RU" sz="2400" dirty="0" smtClean="0"/>
              <a:t>автоматический </a:t>
            </a:r>
            <a:r>
              <a:rPr lang="en-US" sz="2400" dirty="0" smtClean="0"/>
              <a:t>acknowledgement</a:t>
            </a:r>
            <a:r>
              <a:rPr lang="ru-RU" sz="2400" dirty="0" smtClean="0"/>
              <a:t>;</a:t>
            </a:r>
            <a:endParaRPr lang="en-US" sz="2400" dirty="0"/>
          </a:p>
          <a:p>
            <a:pPr marL="342900" indent="-342900">
              <a:buFont typeface="Arial" panose="020B0604020202020204" pitchFamily="34" charset="0"/>
              <a:buChar char="•"/>
            </a:pPr>
            <a:r>
              <a:rPr lang="ru-RU" sz="2400" dirty="0" smtClean="0"/>
              <a:t>явный </a:t>
            </a:r>
            <a:r>
              <a:rPr lang="en-US" sz="2400" dirty="0" smtClean="0"/>
              <a:t>acknowledgement </a:t>
            </a:r>
            <a:r>
              <a:rPr lang="ru-RU" sz="2400" dirty="0" smtClean="0"/>
              <a:t>(</a:t>
            </a:r>
            <a:r>
              <a:rPr lang="en-US" sz="2400" dirty="0" err="1" smtClean="0"/>
              <a:t>Message.acknowledge</a:t>
            </a:r>
            <a:r>
              <a:rPr lang="en-US" sz="2400" dirty="0" smtClean="0"/>
              <a:t>()</a:t>
            </a:r>
            <a:r>
              <a:rPr lang="ru-RU" sz="2400" dirty="0" smtClean="0"/>
              <a:t>);</a:t>
            </a:r>
            <a:endParaRPr lang="en-US" sz="2400" dirty="0"/>
          </a:p>
          <a:p>
            <a:pPr marL="342900" indent="-342900">
              <a:buFont typeface="Arial" panose="020B0604020202020204" pitchFamily="34" charset="0"/>
              <a:buChar char="•"/>
            </a:pPr>
            <a:r>
              <a:rPr lang="en-US" sz="2400" dirty="0"/>
              <a:t>JMS </a:t>
            </a:r>
            <a:r>
              <a:rPr lang="ru-RU" sz="2400" dirty="0" smtClean="0"/>
              <a:t>транзакции;</a:t>
            </a:r>
            <a:endParaRPr lang="en-US" sz="2400" dirty="0"/>
          </a:p>
          <a:p>
            <a:pPr marL="342900" indent="-342900">
              <a:buFont typeface="Arial" panose="020B0604020202020204" pitchFamily="34" charset="0"/>
              <a:buChar char="•"/>
            </a:pPr>
            <a:r>
              <a:rPr lang="ru-RU" sz="2400" dirty="0" smtClean="0"/>
              <a:t>распределённые (</a:t>
            </a:r>
            <a:r>
              <a:rPr lang="en-US" sz="2400" dirty="0" smtClean="0"/>
              <a:t>XA</a:t>
            </a:r>
            <a:r>
              <a:rPr lang="ru-RU" sz="2400" dirty="0" smtClean="0"/>
              <a:t>) транзакции.</a:t>
            </a:r>
            <a:r>
              <a:rPr lang="ru-RU" sz="1700" kern="0" dirty="0" smtClean="0"/>
              <a:t> </a:t>
            </a:r>
            <a:endParaRPr lang="ru-RU" sz="1700" kern="0" dirty="0" smtClean="0"/>
          </a:p>
        </p:txBody>
      </p:sp>
    </p:spTree>
    <p:extLst>
      <p:ext uri="{BB962C8B-B14F-4D97-AF65-F5344CB8AC3E}">
        <p14:creationId xmlns:p14="http://schemas.microsoft.com/office/powerpoint/2010/main" val="3725988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распределённые </a:t>
            </a:r>
            <a:r>
              <a:rPr lang="en-US" sz="2800" dirty="0" smtClean="0"/>
              <a:t>(XA) </a:t>
            </a:r>
            <a:r>
              <a:rPr lang="ru-RU" sz="2800" dirty="0" smtClean="0"/>
              <a:t>транзакции</a:t>
            </a:r>
            <a:endParaRPr lang="en-US"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668" y="758324"/>
            <a:ext cx="5800644" cy="426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184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Модульное тестирование</a:t>
            </a:r>
            <a:endParaRPr lang="ru-RU" sz="2800" dirty="0"/>
          </a:p>
        </p:txBody>
      </p:sp>
      <p:sp>
        <p:nvSpPr>
          <p:cNvPr id="8" name="Прямоугольник 7"/>
          <p:cNvSpPr/>
          <p:nvPr/>
        </p:nvSpPr>
        <p:spPr>
          <a:xfrm>
            <a:off x="107504" y="699542"/>
            <a:ext cx="8928992" cy="3416320"/>
          </a:xfrm>
          <a:prstGeom prst="rect">
            <a:avLst/>
          </a:prstGeom>
        </p:spPr>
        <p:txBody>
          <a:bodyPr wrap="square">
            <a:spAutoFit/>
          </a:bodyPr>
          <a:lstStyle/>
          <a:p>
            <a:pPr marL="285750" lvl="8" indent="-285750" algn="just">
              <a:buClr>
                <a:schemeClr val="accent3">
                  <a:lumMod val="50000"/>
                </a:schemeClr>
              </a:buClr>
              <a:buFont typeface="Arial" panose="020B0604020202020204" pitchFamily="34" charset="0"/>
              <a:buChar char="•"/>
            </a:pPr>
            <a:r>
              <a:rPr lang="en-US" sz="2400" kern="0" dirty="0" err="1" smtClean="0"/>
              <a:t>Mockito</a:t>
            </a:r>
            <a:r>
              <a:rPr lang="ru-RU" sz="2400" kern="0" dirty="0" smtClean="0"/>
              <a:t>.</a:t>
            </a:r>
          </a:p>
          <a:p>
            <a:pPr marL="457200" lvl="8" indent="-457200" algn="just">
              <a:buClr>
                <a:schemeClr val="accent3">
                  <a:lumMod val="50000"/>
                </a:schemeClr>
              </a:buClr>
            </a:pPr>
            <a:r>
              <a:rPr lang="en-US" sz="2400" kern="0" dirty="0"/>
              <a:t>	</a:t>
            </a:r>
            <a:r>
              <a:rPr lang="ru-RU" sz="2400" kern="0" dirty="0" smtClean="0"/>
              <a:t>Не забывайте, что можно </a:t>
            </a:r>
            <a:r>
              <a:rPr lang="ru-RU" sz="2400" kern="0" dirty="0" err="1" smtClean="0"/>
              <a:t>мокать</a:t>
            </a:r>
            <a:r>
              <a:rPr lang="ru-RU" sz="2400" kern="0" dirty="0" smtClean="0"/>
              <a:t> интерфейсы (в том числе и </a:t>
            </a:r>
            <a:r>
              <a:rPr lang="en-US" sz="2400" kern="0" dirty="0" smtClean="0"/>
              <a:t>JMS API</a:t>
            </a:r>
            <a:r>
              <a:rPr lang="ru-RU" sz="2400" kern="0" dirty="0" smtClean="0"/>
              <a:t>)</a:t>
            </a:r>
            <a:r>
              <a:rPr lang="en-US" sz="2400" kern="0" dirty="0" smtClean="0"/>
              <a:t>.</a:t>
            </a:r>
          </a:p>
          <a:p>
            <a:pPr marL="457200" lvl="8" indent="-457200" algn="just">
              <a:buClr>
                <a:schemeClr val="accent3">
                  <a:lumMod val="50000"/>
                </a:schemeClr>
              </a:buClr>
            </a:pPr>
            <a:endParaRPr lang="ru-RU" sz="2400" kern="0" dirty="0" smtClean="0"/>
          </a:p>
          <a:p>
            <a:pPr marL="285750" lvl="8" indent="-285750" algn="just">
              <a:buClr>
                <a:schemeClr val="accent3">
                  <a:lumMod val="50000"/>
                </a:schemeClr>
              </a:buClr>
              <a:buFont typeface="Arial" panose="020B0604020202020204" pitchFamily="34" charset="0"/>
              <a:buChar char="•"/>
            </a:pPr>
            <a:r>
              <a:rPr lang="en-US" sz="2400" kern="0" dirty="0" smtClean="0"/>
              <a:t>Embedded JMS providers</a:t>
            </a:r>
            <a:r>
              <a:rPr lang="ru-RU" sz="2400" kern="0" dirty="0" smtClean="0"/>
              <a:t>.</a:t>
            </a:r>
            <a:endParaRPr lang="en-US" sz="2400" kern="0" dirty="0" smtClean="0"/>
          </a:p>
          <a:p>
            <a:pPr marL="457200" lvl="8" indent="-457200" algn="just">
              <a:buClr>
                <a:schemeClr val="accent3">
                  <a:lumMod val="50000"/>
                </a:schemeClr>
              </a:buClr>
            </a:pPr>
            <a:r>
              <a:rPr lang="ru-RU" sz="2400" kern="0" dirty="0" smtClean="0"/>
              <a:t>	</a:t>
            </a:r>
            <a:r>
              <a:rPr lang="en-US" sz="2400" kern="0" dirty="0" smtClean="0"/>
              <a:t>- </a:t>
            </a:r>
            <a:r>
              <a:rPr lang="ru-RU" sz="2200" kern="0" dirty="0" smtClean="0"/>
              <a:t>Не </a:t>
            </a:r>
            <a:r>
              <a:rPr lang="ru-RU" sz="2200" kern="0" dirty="0" smtClean="0"/>
              <a:t>нужно запускать отдельный процесс брокера.</a:t>
            </a:r>
          </a:p>
          <a:p>
            <a:pPr marL="457200" lvl="8" indent="-457200" algn="just">
              <a:buClr>
                <a:schemeClr val="accent3">
                  <a:lumMod val="50000"/>
                </a:schemeClr>
              </a:buClr>
            </a:pPr>
            <a:r>
              <a:rPr lang="ru-RU" sz="2200" kern="0" dirty="0" smtClean="0"/>
              <a:t>	</a:t>
            </a:r>
            <a:r>
              <a:rPr lang="en-US" sz="2200" kern="0" dirty="0" smtClean="0"/>
              <a:t>- </a:t>
            </a:r>
            <a:r>
              <a:rPr lang="ru-RU" sz="2200" kern="0" dirty="0" smtClean="0"/>
              <a:t>Можно </a:t>
            </a:r>
            <a:r>
              <a:rPr lang="ru-RU" sz="2200" kern="0" dirty="0" smtClean="0"/>
              <a:t>отключать </a:t>
            </a:r>
            <a:r>
              <a:rPr lang="en-US" sz="2200" kern="0" dirty="0" smtClean="0"/>
              <a:t>persistence</a:t>
            </a:r>
            <a:r>
              <a:rPr lang="ru-RU" sz="2200" kern="0" dirty="0" smtClean="0"/>
              <a:t>, что необходимо для повторяемости и изолированности тестов.</a:t>
            </a:r>
          </a:p>
          <a:p>
            <a:pPr marL="457200" lvl="8" indent="-457200" algn="just">
              <a:buClr>
                <a:schemeClr val="accent3">
                  <a:lumMod val="50000"/>
                </a:schemeClr>
              </a:buClr>
            </a:pPr>
            <a:r>
              <a:rPr lang="ru-RU" sz="2200" kern="0" dirty="0"/>
              <a:t>	</a:t>
            </a:r>
            <a:r>
              <a:rPr lang="en-US" sz="2200" kern="0" dirty="0" smtClean="0"/>
              <a:t>- </a:t>
            </a:r>
            <a:r>
              <a:rPr lang="ru-RU" sz="2200" kern="0" dirty="0" smtClean="0"/>
              <a:t>Простота </a:t>
            </a:r>
            <a:r>
              <a:rPr lang="ru-RU" sz="2200" kern="0" dirty="0" smtClean="0"/>
              <a:t>конфигурации (например, с помощью </a:t>
            </a:r>
            <a:r>
              <a:rPr lang="en-US" sz="2200" kern="0" dirty="0" smtClean="0"/>
              <a:t>Spring</a:t>
            </a:r>
            <a:r>
              <a:rPr lang="ru-RU" sz="2200" kern="0" dirty="0" smtClean="0"/>
              <a:t>).</a:t>
            </a:r>
          </a:p>
        </p:txBody>
      </p:sp>
    </p:spTree>
    <p:extLst>
      <p:ext uri="{BB962C8B-B14F-4D97-AF65-F5344CB8AC3E}">
        <p14:creationId xmlns:p14="http://schemas.microsoft.com/office/powerpoint/2010/main" val="3819608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err="1" smtClean="0"/>
              <a:t>ПРОтоколы</a:t>
            </a:r>
            <a:r>
              <a:rPr lang="ru-RU" sz="2800" dirty="0" smtClean="0"/>
              <a:t> обмена сообщений</a:t>
            </a:r>
            <a:endParaRPr lang="ru-RU" sz="2800" dirty="0"/>
          </a:p>
        </p:txBody>
      </p:sp>
      <p:sp>
        <p:nvSpPr>
          <p:cNvPr id="8" name="Прямоугольник 7"/>
          <p:cNvSpPr/>
          <p:nvPr/>
        </p:nvSpPr>
        <p:spPr>
          <a:xfrm>
            <a:off x="107504" y="699542"/>
            <a:ext cx="8928992" cy="4154984"/>
          </a:xfrm>
          <a:prstGeom prst="rect">
            <a:avLst/>
          </a:prstGeom>
        </p:spPr>
        <p:txBody>
          <a:bodyPr wrap="square">
            <a:spAutoFit/>
          </a:bodyPr>
          <a:lstStyle/>
          <a:p>
            <a:pPr marL="0" lvl="8" algn="just">
              <a:buClr>
                <a:schemeClr val="accent3">
                  <a:lumMod val="50000"/>
                </a:schemeClr>
              </a:buClr>
            </a:pPr>
            <a:r>
              <a:rPr lang="ru-RU" sz="2400" kern="0" dirty="0" smtClean="0"/>
              <a:t>Существуют различные </a:t>
            </a:r>
            <a:r>
              <a:rPr lang="ru-RU" sz="2400" i="1" kern="0" dirty="0" smtClean="0"/>
              <a:t>протоколы</a:t>
            </a:r>
            <a:r>
              <a:rPr lang="ru-RU" sz="2400" kern="0" dirty="0" smtClean="0"/>
              <a:t> обмена между клиентом и брокером сообщений. </a:t>
            </a:r>
            <a:r>
              <a:rPr lang="ru-RU" sz="2400" kern="0" dirty="0"/>
              <a:t>Они </a:t>
            </a:r>
            <a:r>
              <a:rPr lang="ru-RU" sz="2400" kern="0" dirty="0" smtClean="0"/>
              <a:t>специфицируют каждый </a:t>
            </a:r>
            <a:r>
              <a:rPr lang="ru-RU" sz="2400" kern="0" dirty="0"/>
              <a:t>байт передаваемых данных </a:t>
            </a:r>
            <a:r>
              <a:rPr lang="en-US" sz="2400" kern="0" dirty="0"/>
              <a:t>=&gt;</a:t>
            </a:r>
            <a:r>
              <a:rPr lang="ru-RU" sz="2400" kern="0" dirty="0"/>
              <a:t> </a:t>
            </a:r>
            <a:r>
              <a:rPr lang="ru-RU" sz="2400" kern="0" dirty="0" smtClean="0"/>
              <a:t>исключают </a:t>
            </a:r>
            <a:r>
              <a:rPr lang="ru-RU" sz="2400" kern="0" dirty="0"/>
              <a:t>ограничение на</a:t>
            </a:r>
            <a:r>
              <a:rPr lang="en-US" sz="2400" kern="0" dirty="0"/>
              <a:t> </a:t>
            </a:r>
            <a:r>
              <a:rPr lang="ru-RU" sz="2400" kern="0" dirty="0"/>
              <a:t>язык программирования.</a:t>
            </a:r>
          </a:p>
          <a:p>
            <a:pPr marL="0" lvl="8" algn="just">
              <a:buClr>
                <a:schemeClr val="accent3">
                  <a:lumMod val="50000"/>
                </a:schemeClr>
              </a:buClr>
            </a:pP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smtClean="0"/>
              <a:t>AMQP – </a:t>
            </a:r>
            <a:r>
              <a:rPr lang="en-US" sz="2400" dirty="0" smtClean="0"/>
              <a:t>Advanced </a:t>
            </a:r>
            <a:r>
              <a:rPr lang="en-US" sz="2400" dirty="0"/>
              <a:t>Message Queuing </a:t>
            </a:r>
            <a:r>
              <a:rPr lang="en-US" sz="2400" dirty="0" smtClean="0"/>
              <a:t>Protocol</a:t>
            </a:r>
            <a:r>
              <a:rPr lang="ru-RU" sz="2400" dirty="0" smtClean="0"/>
              <a:t>.</a:t>
            </a:r>
            <a:endParaRPr lang="en-US" sz="2400" kern="0" dirty="0" smtClean="0"/>
          </a:p>
          <a:p>
            <a:pPr marL="342900" lvl="8" indent="-342900" algn="just">
              <a:buClr>
                <a:schemeClr val="accent3">
                  <a:lumMod val="50000"/>
                </a:schemeClr>
              </a:buClr>
              <a:buFont typeface="Arial" panose="020B0604020202020204" pitchFamily="34" charset="0"/>
              <a:buChar char="•"/>
            </a:pPr>
            <a:r>
              <a:rPr lang="en-US" sz="2400" kern="0" dirty="0" smtClean="0"/>
              <a:t>MQTT </a:t>
            </a:r>
            <a:r>
              <a:rPr lang="en-US" sz="2400" kern="0" dirty="0"/>
              <a:t>–</a:t>
            </a:r>
            <a:r>
              <a:rPr lang="en-US" sz="2400" kern="0" dirty="0" smtClean="0"/>
              <a:t> </a:t>
            </a:r>
            <a:r>
              <a:rPr lang="en-US" sz="2400" kern="0" dirty="0"/>
              <a:t>machine-to-machine (M2M)/"Internet of Things" connectivity </a:t>
            </a:r>
            <a:r>
              <a:rPr lang="en-US" sz="2400" kern="0" dirty="0" smtClean="0"/>
              <a:t>protocol</a:t>
            </a:r>
            <a:r>
              <a:rPr lang="ru-RU" sz="2400" kern="0" dirty="0" smtClean="0"/>
              <a:t>.</a:t>
            </a:r>
            <a:endParaRPr lang="en-US" sz="2400" kern="0" dirty="0" smtClean="0"/>
          </a:p>
          <a:p>
            <a:pPr marL="342900" lvl="8" indent="-342900" algn="just">
              <a:buClr>
                <a:schemeClr val="accent3">
                  <a:lumMod val="50000"/>
                </a:schemeClr>
              </a:buClr>
              <a:buFont typeface="Arial" panose="020B0604020202020204" pitchFamily="34" charset="0"/>
              <a:buChar char="•"/>
            </a:pPr>
            <a:r>
              <a:rPr lang="en-US" sz="2400" dirty="0"/>
              <a:t>STOMP </a:t>
            </a:r>
            <a:r>
              <a:rPr lang="en-US" sz="2400" kern="0" dirty="0"/>
              <a:t>–</a:t>
            </a:r>
            <a:r>
              <a:rPr lang="en-US" sz="2400" dirty="0" smtClean="0"/>
              <a:t> Simple </a:t>
            </a:r>
            <a:r>
              <a:rPr lang="en-US" sz="2400" dirty="0"/>
              <a:t>(or Streaming) Text Orientated Messaging Protocol</a:t>
            </a:r>
            <a:r>
              <a:rPr lang="en-US" sz="2400" dirty="0" smtClean="0"/>
              <a:t>.</a:t>
            </a:r>
            <a:endParaRPr lang="ru-RU" sz="2400" dirty="0" smtClean="0"/>
          </a:p>
          <a:p>
            <a:pPr marL="342900" lvl="8" indent="-342900" algn="just">
              <a:buClr>
                <a:schemeClr val="accent3">
                  <a:lumMod val="50000"/>
                </a:schemeClr>
              </a:buClr>
              <a:buFont typeface="Arial" panose="020B0604020202020204" pitchFamily="34" charset="0"/>
              <a:buChar char="•"/>
            </a:pPr>
            <a:r>
              <a:rPr lang="ru-RU" sz="2400" kern="0" dirty="0" smtClean="0"/>
              <a:t>…</a:t>
            </a:r>
          </a:p>
        </p:txBody>
      </p:sp>
    </p:spTree>
    <p:extLst>
      <p:ext uri="{BB962C8B-B14F-4D97-AF65-F5344CB8AC3E}">
        <p14:creationId xmlns:p14="http://schemas.microsoft.com/office/powerpoint/2010/main" val="3725988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популярные </a:t>
            </a:r>
            <a:r>
              <a:rPr lang="ru-RU" sz="2800" dirty="0" smtClean="0"/>
              <a:t>брокеры сообщений</a:t>
            </a:r>
            <a:endParaRPr lang="ru-RU" sz="2800" dirty="0"/>
          </a:p>
        </p:txBody>
      </p:sp>
      <p:sp>
        <p:nvSpPr>
          <p:cNvPr id="8" name="Прямоугольник 7"/>
          <p:cNvSpPr/>
          <p:nvPr/>
        </p:nvSpPr>
        <p:spPr>
          <a:xfrm>
            <a:off x="107504" y="699542"/>
            <a:ext cx="8928992" cy="4062651"/>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err="1" smtClean="0"/>
              <a:t>ActiveMQ</a:t>
            </a:r>
            <a:endParaRPr lang="en-US" sz="2400" kern="0" dirty="0" smtClean="0"/>
          </a:p>
          <a:p>
            <a:pPr marL="457200" lvl="8" indent="-457200" algn="just">
              <a:buClr>
                <a:schemeClr val="accent3">
                  <a:lumMod val="50000"/>
                </a:schemeClr>
              </a:buClr>
            </a:pPr>
            <a:r>
              <a:rPr lang="ru-RU" sz="2400" kern="0" dirty="0" smtClean="0"/>
              <a:t>	</a:t>
            </a:r>
            <a:r>
              <a:rPr lang="ru-RU" sz="2200" kern="0" dirty="0" smtClean="0"/>
              <a:t>Поддерживает </a:t>
            </a:r>
            <a:r>
              <a:rPr lang="en-US" sz="2200" kern="0" dirty="0" smtClean="0"/>
              <a:t>JMS API, AMQP</a:t>
            </a:r>
            <a:r>
              <a:rPr lang="ru-RU" sz="2200" kern="0" dirty="0" smtClean="0"/>
              <a:t>, </a:t>
            </a:r>
            <a:r>
              <a:rPr lang="en-US" sz="2200" kern="0" dirty="0" smtClean="0"/>
              <a:t>STOMP, MQPP</a:t>
            </a:r>
            <a:r>
              <a:rPr lang="ru-RU" sz="2200" kern="0" dirty="0" smtClean="0"/>
              <a:t>.</a:t>
            </a:r>
            <a:endParaRPr lang="en-US" sz="2200" kern="0" dirty="0" smtClean="0"/>
          </a:p>
          <a:p>
            <a:pPr marL="457200" lvl="8" indent="-457200" algn="just">
              <a:buClr>
                <a:schemeClr val="accent3">
                  <a:lumMod val="50000"/>
                </a:schemeClr>
              </a:buClr>
            </a:pPr>
            <a:endParaRPr lang="en-US" sz="22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RabbitMQ</a:t>
            </a:r>
            <a:endParaRPr lang="ru-RU" sz="2400" kern="0" dirty="0" smtClean="0"/>
          </a:p>
          <a:p>
            <a:pPr marL="457200" lvl="8" indent="-457200" algn="just">
              <a:buClr>
                <a:schemeClr val="accent3">
                  <a:lumMod val="50000"/>
                </a:schemeClr>
              </a:buClr>
            </a:pPr>
            <a:r>
              <a:rPr lang="ru-RU" sz="2400" kern="0" dirty="0" smtClean="0"/>
              <a:t>	</a:t>
            </a:r>
            <a:r>
              <a:rPr lang="ru-RU" sz="2200" kern="0" dirty="0" smtClean="0"/>
              <a:t>Поддерживает </a:t>
            </a:r>
            <a:r>
              <a:rPr lang="en-US" sz="2200" kern="0" dirty="0" smtClean="0"/>
              <a:t>AMQP</a:t>
            </a:r>
            <a:r>
              <a:rPr lang="ru-RU" sz="2200" kern="0" dirty="0"/>
              <a:t>, </a:t>
            </a:r>
            <a:r>
              <a:rPr lang="en-US" sz="2200" kern="0" dirty="0"/>
              <a:t>STOMP, </a:t>
            </a:r>
            <a:r>
              <a:rPr lang="en-US" sz="2200" kern="0" dirty="0" smtClean="0"/>
              <a:t>MQPP</a:t>
            </a:r>
            <a:r>
              <a:rPr lang="ru-RU" sz="2200" kern="0" dirty="0" smtClean="0"/>
              <a:t>, </a:t>
            </a:r>
            <a:r>
              <a:rPr lang="en-US" sz="2200" kern="0" dirty="0" smtClean="0"/>
              <a:t>HTTP</a:t>
            </a:r>
            <a:r>
              <a:rPr lang="ru-RU" sz="2200" kern="0" dirty="0" smtClean="0"/>
              <a:t>.</a:t>
            </a:r>
            <a:endParaRPr lang="en-US" sz="2200" kern="0" dirty="0" smtClean="0"/>
          </a:p>
          <a:p>
            <a:pPr marL="457200" lvl="8" indent="-457200" algn="just">
              <a:buClr>
                <a:schemeClr val="accent3">
                  <a:lumMod val="50000"/>
                </a:schemeClr>
              </a:buClr>
            </a:pPr>
            <a:endParaRPr lang="en-US" sz="22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Hazelcast</a:t>
            </a:r>
            <a:endParaRPr lang="en-US" sz="2400" kern="0" dirty="0" smtClean="0"/>
          </a:p>
          <a:p>
            <a:pPr marL="457200" lvl="8" indent="-457200" algn="just">
              <a:buClr>
                <a:schemeClr val="accent3">
                  <a:lumMod val="50000"/>
                </a:schemeClr>
              </a:buClr>
            </a:pPr>
            <a:r>
              <a:rPr lang="en-US" sz="2400" dirty="0" smtClean="0"/>
              <a:t>	</a:t>
            </a:r>
            <a:r>
              <a:rPr lang="en-US" sz="2200" dirty="0" smtClean="0"/>
              <a:t>In-memory</a:t>
            </a:r>
            <a:r>
              <a:rPr lang="en-US" sz="2200" dirty="0"/>
              <a:t> </a:t>
            </a:r>
            <a:r>
              <a:rPr lang="en-US" sz="2200" dirty="0" smtClean="0"/>
              <a:t>data grid</a:t>
            </a:r>
            <a:r>
              <a:rPr lang="ru-RU" sz="2200" dirty="0" smtClean="0"/>
              <a:t> (</a:t>
            </a:r>
            <a:r>
              <a:rPr lang="en-US" sz="2200" dirty="0" smtClean="0"/>
              <a:t>IMDG</a:t>
            </a:r>
            <a:r>
              <a:rPr lang="ru-RU" sz="2200" dirty="0" smtClean="0"/>
              <a:t>) с поддержкой брокера сообщений</a:t>
            </a:r>
            <a:r>
              <a:rPr lang="en-US" sz="2200" dirty="0" smtClean="0"/>
              <a:t>.</a:t>
            </a:r>
          </a:p>
          <a:p>
            <a:pPr marL="457200" lvl="8" indent="-457200" algn="just">
              <a:buClr>
                <a:schemeClr val="accent3">
                  <a:lumMod val="50000"/>
                </a:schemeClr>
              </a:buClr>
            </a:pPr>
            <a:endParaRPr lang="en-US" sz="2200" kern="0" dirty="0"/>
          </a:p>
          <a:p>
            <a:pPr marL="342900" lvl="8" indent="-342900" algn="just">
              <a:buClr>
                <a:schemeClr val="accent3">
                  <a:lumMod val="50000"/>
                </a:schemeClr>
              </a:buClr>
              <a:buFont typeface="Arial" panose="020B0604020202020204" pitchFamily="34" charset="0"/>
              <a:buChar char="•"/>
            </a:pPr>
            <a:r>
              <a:rPr lang="en-US" sz="2400" kern="0" dirty="0" smtClean="0"/>
              <a:t>Kafka</a:t>
            </a:r>
          </a:p>
          <a:p>
            <a:pPr marL="457200" lvl="8" indent="-457200" algn="just">
              <a:buClr>
                <a:schemeClr val="accent3">
                  <a:lumMod val="50000"/>
                </a:schemeClr>
              </a:buClr>
            </a:pPr>
            <a:r>
              <a:rPr lang="ru-RU" sz="2400" kern="0" dirty="0" smtClean="0"/>
              <a:t>	</a:t>
            </a:r>
            <a:r>
              <a:rPr lang="ru-RU" sz="2200" kern="0" dirty="0" smtClean="0"/>
              <a:t>Распределённая потоковая платформа.</a:t>
            </a:r>
          </a:p>
        </p:txBody>
      </p:sp>
    </p:spTree>
    <p:extLst>
      <p:ext uri="{BB962C8B-B14F-4D97-AF65-F5344CB8AC3E}">
        <p14:creationId xmlns:p14="http://schemas.microsoft.com/office/powerpoint/2010/main" val="2829554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498880" cy="477054"/>
          </a:xfrm>
        </p:spPr>
        <p:txBody>
          <a:bodyPr/>
          <a:lstStyle/>
          <a:p>
            <a:r>
              <a:rPr lang="ru-RU" sz="2800" dirty="0" smtClean="0"/>
              <a:t>синхронное взаимодействие</a:t>
            </a:r>
            <a:endParaRPr lang="ru-RU" sz="2800" dirty="0"/>
          </a:p>
        </p:txBody>
      </p:sp>
      <p:pic>
        <p:nvPicPr>
          <p:cNvPr id="5" name="Picture 2" descr="Картинки по запросу"/>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956196"/>
            <a:ext cx="7962148" cy="406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729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Сервисная шина </a:t>
            </a:r>
            <a:r>
              <a:rPr lang="en-US" sz="2800" dirty="0" smtClean="0"/>
              <a:t>(</a:t>
            </a:r>
            <a:r>
              <a:rPr lang="en-US" sz="2800" dirty="0" err="1" smtClean="0"/>
              <a:t>esb</a:t>
            </a:r>
            <a:r>
              <a:rPr lang="en-US" sz="2800" dirty="0" smtClean="0"/>
              <a:t>)</a:t>
            </a:r>
            <a:endParaRPr lang="ru-RU" sz="2800" dirty="0"/>
          </a:p>
        </p:txBody>
      </p:sp>
      <p:sp>
        <p:nvSpPr>
          <p:cNvPr id="8" name="Прямоугольник 7"/>
          <p:cNvSpPr/>
          <p:nvPr/>
        </p:nvSpPr>
        <p:spPr>
          <a:xfrm>
            <a:off x="107504" y="699542"/>
            <a:ext cx="8928992" cy="1569660"/>
          </a:xfrm>
          <a:prstGeom prst="rect">
            <a:avLst/>
          </a:prstGeom>
        </p:spPr>
        <p:txBody>
          <a:bodyPr wrap="square">
            <a:spAutoFit/>
          </a:bodyPr>
          <a:lstStyle/>
          <a:p>
            <a:pPr marL="0" lvl="8" algn="just">
              <a:buClr>
                <a:schemeClr val="accent3">
                  <a:lumMod val="50000"/>
                </a:schemeClr>
              </a:buClr>
            </a:pPr>
            <a:r>
              <a:rPr lang="ru-RU" sz="2400" b="1" kern="0" dirty="0"/>
              <a:t>Сервисная шина предприятия </a:t>
            </a:r>
            <a:r>
              <a:rPr lang="ru-RU" sz="2400" b="1" kern="0" dirty="0" smtClean="0"/>
              <a:t>(ESB</a:t>
            </a:r>
            <a:r>
              <a:rPr lang="ru-RU" sz="2400" b="1" kern="0" dirty="0"/>
              <a:t>)</a:t>
            </a:r>
            <a:r>
              <a:rPr lang="ru-RU" sz="2400" kern="0" dirty="0"/>
              <a:t> </a:t>
            </a:r>
            <a:r>
              <a:rPr lang="ru-RU" sz="2400" kern="0" dirty="0" smtClean="0"/>
              <a:t>—</a:t>
            </a:r>
            <a:r>
              <a:rPr lang="en-US" sz="2400" kern="0" dirty="0" smtClean="0"/>
              <a:t> </a:t>
            </a:r>
            <a:r>
              <a:rPr lang="ru-RU" sz="2400" kern="0" dirty="0" smtClean="0"/>
              <a:t>модель архитектуры ПО, используемая для проектирования и реализации связи между взаимно взаимодействующими приложениями в </a:t>
            </a:r>
            <a:r>
              <a:rPr lang="ru-RU" sz="2400" kern="0" dirty="0" err="1" smtClean="0"/>
              <a:t>сервисно</a:t>
            </a:r>
            <a:r>
              <a:rPr lang="ru-RU" sz="2400" kern="0" dirty="0" smtClean="0"/>
              <a:t>-ориентированной архитектуре (</a:t>
            </a:r>
            <a:r>
              <a:rPr lang="en-US" sz="2400" kern="0" dirty="0" smtClean="0"/>
              <a:t>SOA</a:t>
            </a:r>
            <a:r>
              <a:rPr lang="ru-RU" sz="2400" kern="0" dirty="0" smtClean="0"/>
              <a:t>).</a:t>
            </a:r>
          </a:p>
        </p:txBody>
      </p:sp>
    </p:spTree>
    <p:extLst>
      <p:ext uri="{BB962C8B-B14F-4D97-AF65-F5344CB8AC3E}">
        <p14:creationId xmlns:p14="http://schemas.microsoft.com/office/powerpoint/2010/main" val="3819608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Сервисная шина </a:t>
            </a:r>
            <a:r>
              <a:rPr lang="en-US" sz="2800" dirty="0" smtClean="0"/>
              <a:t>(</a:t>
            </a:r>
            <a:r>
              <a:rPr lang="en-US" sz="2800" dirty="0" err="1" smtClean="0"/>
              <a:t>esb</a:t>
            </a:r>
            <a:r>
              <a:rPr lang="en-US" sz="2800" dirty="0" smtClean="0"/>
              <a:t>)</a:t>
            </a:r>
            <a:endParaRPr lang="ru-RU"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670486"/>
            <a:ext cx="5760640" cy="4345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5214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699542"/>
            <a:ext cx="8928992" cy="3671885"/>
          </a:xfrm>
        </p:spPr>
        <p:txBody>
          <a:bodyPr>
            <a:noAutofit/>
          </a:bodyPr>
          <a:lstStyle/>
          <a:p>
            <a:pPr marL="285750" lvl="8" indent="-285750">
              <a:buClr>
                <a:schemeClr val="accent3">
                  <a:lumMod val="50000"/>
                </a:schemeClr>
              </a:buClr>
            </a:pPr>
            <a:r>
              <a:rPr lang="en-US" sz="2400" kern="0" dirty="0" smtClean="0">
                <a:hlinkClick r:id="rId2"/>
              </a:rPr>
              <a:t>https://docs.oracle.com/cd/E19798-01/821-1841/bncdq/index.html</a:t>
            </a:r>
            <a:endParaRPr lang="en-US" sz="2400" kern="0" dirty="0" smtClean="0"/>
          </a:p>
          <a:p>
            <a:pPr marL="285750" lvl="8" indent="-285750">
              <a:buClr>
                <a:schemeClr val="accent3">
                  <a:lumMod val="50000"/>
                </a:schemeClr>
              </a:buClr>
            </a:pPr>
            <a:r>
              <a:rPr lang="en-US" sz="2400" kern="0" dirty="0" smtClean="0">
                <a:hlinkClick r:id="rId3"/>
              </a:rPr>
              <a:t>http://activemq.apache.org/faq.html</a:t>
            </a:r>
            <a:endParaRPr lang="en-US" sz="2400" kern="0" dirty="0" smtClean="0"/>
          </a:p>
          <a:p>
            <a:pPr marL="285750" lvl="8" indent="-285750">
              <a:buClr>
                <a:schemeClr val="accent3">
                  <a:lumMod val="50000"/>
                </a:schemeClr>
              </a:buClr>
            </a:pPr>
            <a:r>
              <a:rPr lang="en-US" sz="2400" kern="0" dirty="0" smtClean="0">
                <a:hlinkClick r:id="rId4"/>
              </a:rPr>
              <a:t>https://</a:t>
            </a:r>
            <a:r>
              <a:rPr lang="en-US" sz="2400" kern="0" dirty="0" smtClean="0">
                <a:hlinkClick r:id="rId4"/>
              </a:rPr>
              <a:t>www.rabbitmq.com/getstarted.html</a:t>
            </a:r>
            <a:endParaRPr lang="ru-RU" sz="2400" kern="0" dirty="0" smtClean="0"/>
          </a:p>
          <a:p>
            <a:pPr marL="285750" lvl="8" indent="-285750">
              <a:buClr>
                <a:schemeClr val="accent3">
                  <a:lumMod val="50000"/>
                </a:schemeClr>
              </a:buClr>
            </a:pPr>
            <a:r>
              <a:rPr lang="en-US" sz="2400" kern="0" dirty="0">
                <a:hlinkClick r:id="rId5"/>
              </a:rPr>
              <a:t>http://</a:t>
            </a:r>
            <a:r>
              <a:rPr lang="en-US" sz="2400" kern="0" dirty="0" smtClean="0">
                <a:hlinkClick r:id="rId5"/>
              </a:rPr>
              <a:t>www.javaworld.com/article/2077714/java-web-development/xa-transactions-using-spring.html</a:t>
            </a:r>
            <a:endParaRPr lang="ru-RU" sz="2400" kern="0" dirty="0" smtClean="0"/>
          </a:p>
          <a:p>
            <a:pPr marL="285750" lvl="8" indent="-285750">
              <a:buClr>
                <a:schemeClr val="accent3">
                  <a:lumMod val="50000"/>
                </a:schemeClr>
              </a:buClr>
            </a:pPr>
            <a:endParaRPr lang="ru-RU" sz="2400" kern="0" dirty="0" smtClean="0"/>
          </a:p>
        </p:txBody>
      </p:sp>
      <p:sp>
        <p:nvSpPr>
          <p:cNvPr id="3" name="Текст 2"/>
          <p:cNvSpPr>
            <a:spLocks noGrp="1"/>
          </p:cNvSpPr>
          <p:nvPr>
            <p:ph type="body" sz="quarter" idx="13"/>
          </p:nvPr>
        </p:nvSpPr>
        <p:spPr>
          <a:xfrm>
            <a:off x="241472" y="80045"/>
            <a:ext cx="6552728" cy="477054"/>
          </a:xfrm>
        </p:spPr>
        <p:txBody>
          <a:bodyPr/>
          <a:lstStyle/>
          <a:p>
            <a:r>
              <a:rPr lang="ru-RU" sz="2800" dirty="0" smtClean="0"/>
              <a:t>литература</a:t>
            </a:r>
            <a:endParaRPr lang="ru-RU" sz="2800" dirty="0"/>
          </a:p>
        </p:txBody>
      </p:sp>
    </p:spTree>
    <p:extLst>
      <p:ext uri="{BB962C8B-B14F-4D97-AF65-F5344CB8AC3E}">
        <p14:creationId xmlns:p14="http://schemas.microsoft.com/office/powerpoint/2010/main" val="2396584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498880" cy="477054"/>
          </a:xfrm>
        </p:spPr>
        <p:txBody>
          <a:bodyPr/>
          <a:lstStyle/>
          <a:p>
            <a:r>
              <a:rPr lang="ru-RU" sz="2800" dirty="0" smtClean="0"/>
              <a:t>Асинхронное </a:t>
            </a:r>
            <a:r>
              <a:rPr lang="ru-RU" sz="2800" dirty="0"/>
              <a:t>взаимодействие</a:t>
            </a:r>
          </a:p>
        </p:txBody>
      </p:sp>
      <p:pic>
        <p:nvPicPr>
          <p:cNvPr id="2050" name="Picture 2" descr="http://4.bp.blogspot.com/-APgRKauE9PU/U4yhxInoSEI/AAAAAAAAEto/NKIbhw8mLmw/s1600/figure_2_asynchrono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04" y="726098"/>
            <a:ext cx="7702128" cy="429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62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преимущества и недостатки</a:t>
            </a:r>
            <a:endParaRPr lang="ru-RU" sz="2800" dirty="0"/>
          </a:p>
        </p:txBody>
      </p:sp>
      <p:sp>
        <p:nvSpPr>
          <p:cNvPr id="8" name="Прямоугольник 7"/>
          <p:cNvSpPr/>
          <p:nvPr/>
        </p:nvSpPr>
        <p:spPr>
          <a:xfrm>
            <a:off x="107504" y="699542"/>
            <a:ext cx="8928992" cy="4185761"/>
          </a:xfrm>
          <a:prstGeom prst="rect">
            <a:avLst/>
          </a:prstGeom>
        </p:spPr>
        <p:txBody>
          <a:bodyPr wrap="square">
            <a:spAutoFit/>
          </a:bodyPr>
          <a:lstStyle/>
          <a:p>
            <a:pPr marL="0" lvl="8" algn="just">
              <a:buClr>
                <a:schemeClr val="accent3">
                  <a:lumMod val="50000"/>
                </a:schemeClr>
              </a:buClr>
            </a:pPr>
            <a:r>
              <a:rPr lang="ru-RU" sz="2400" b="1" kern="0" dirty="0" smtClean="0"/>
              <a:t>Синхронное взаимодействие.</a:t>
            </a:r>
          </a:p>
          <a:p>
            <a:pPr marL="457200" lvl="8" indent="-457200" algn="just">
              <a:buClr>
                <a:schemeClr val="accent3">
                  <a:lumMod val="50000"/>
                </a:schemeClr>
              </a:buClr>
            </a:pPr>
            <a:endParaRPr lang="ru-RU" sz="2200" kern="0" dirty="0" smtClean="0"/>
          </a:p>
          <a:p>
            <a:pPr marL="457200" lvl="8" indent="-457200" algn="just">
              <a:buClr>
                <a:schemeClr val="accent3">
                  <a:lumMod val="50000"/>
                </a:schemeClr>
              </a:buClr>
            </a:pPr>
            <a:r>
              <a:rPr lang="ru-RU" sz="2200" i="1" kern="0" dirty="0" smtClean="0"/>
              <a:t>Преимущества</a:t>
            </a:r>
            <a:r>
              <a:rPr lang="ru-RU" sz="2200" kern="0" dirty="0" smtClean="0"/>
              <a:t>:</a:t>
            </a:r>
          </a:p>
          <a:p>
            <a:pPr marL="342900" lvl="8" indent="-342900" algn="just">
              <a:buClr>
                <a:schemeClr val="accent3">
                  <a:lumMod val="50000"/>
                </a:schemeClr>
              </a:buClr>
              <a:buFont typeface="Arial" panose="020B0604020202020204" pitchFamily="34" charset="0"/>
              <a:buChar char="•"/>
            </a:pPr>
            <a:r>
              <a:rPr lang="ru-RU" sz="2200" kern="0" dirty="0" smtClean="0"/>
              <a:t>легко запрограммировать;</a:t>
            </a:r>
          </a:p>
          <a:p>
            <a:pPr marL="342900" lvl="8" indent="-342900" algn="just">
              <a:buClr>
                <a:schemeClr val="accent3">
                  <a:lumMod val="50000"/>
                </a:schemeClr>
              </a:buClr>
              <a:buFont typeface="Arial" panose="020B0604020202020204" pitchFamily="34" charset="0"/>
              <a:buChar char="•"/>
            </a:pPr>
            <a:r>
              <a:rPr lang="ru-RU" sz="2200" kern="0" dirty="0" smtClean="0"/>
              <a:t>результат сразу же;</a:t>
            </a:r>
          </a:p>
          <a:p>
            <a:pPr marL="342900" lvl="8" indent="-342900" algn="just">
              <a:buClr>
                <a:schemeClr val="accent3">
                  <a:lumMod val="50000"/>
                </a:schemeClr>
              </a:buClr>
              <a:buFont typeface="Arial" panose="020B0604020202020204" pitchFamily="34" charset="0"/>
              <a:buChar char="•"/>
            </a:pPr>
            <a:r>
              <a:rPr lang="ru-RU" sz="2200" kern="0" dirty="0" smtClean="0"/>
              <a:t>обычно механизм восстановления в случае ошибки проще;</a:t>
            </a:r>
          </a:p>
          <a:p>
            <a:pPr marL="342900" lvl="8" indent="-342900" algn="just">
              <a:buClr>
                <a:schemeClr val="accent3">
                  <a:lumMod val="50000"/>
                </a:schemeClr>
              </a:buClr>
              <a:buFont typeface="Arial" panose="020B0604020202020204" pitchFamily="34" charset="0"/>
              <a:buChar char="•"/>
            </a:pPr>
            <a:r>
              <a:rPr lang="ru-RU" sz="2200" kern="0" dirty="0" smtClean="0"/>
              <a:t>обычно более быстрый ответ.</a:t>
            </a:r>
          </a:p>
          <a:p>
            <a:pPr marL="0" lvl="8" algn="just">
              <a:buClr>
                <a:schemeClr val="accent3">
                  <a:lumMod val="50000"/>
                </a:schemeClr>
              </a:buClr>
            </a:pPr>
            <a:endParaRPr lang="ru-RU" sz="2200" kern="0" dirty="0" smtClean="0"/>
          </a:p>
          <a:p>
            <a:pPr marL="0" lvl="8" algn="just">
              <a:buClr>
                <a:schemeClr val="accent3">
                  <a:lumMod val="50000"/>
                </a:schemeClr>
              </a:buClr>
            </a:pPr>
            <a:r>
              <a:rPr lang="ru-RU" sz="2200" i="1" kern="0" dirty="0" smtClean="0"/>
              <a:t>Недостатки</a:t>
            </a:r>
            <a:r>
              <a:rPr lang="ru-RU" sz="2200" kern="0" dirty="0" smtClean="0"/>
              <a:t>:</a:t>
            </a:r>
          </a:p>
          <a:p>
            <a:pPr marL="342900" lvl="8" indent="-342900" algn="just">
              <a:buClr>
                <a:schemeClr val="accent3">
                  <a:lumMod val="50000"/>
                </a:schemeClr>
              </a:buClr>
              <a:buFont typeface="Arial" panose="020B0604020202020204" pitchFamily="34" charset="0"/>
              <a:buChar char="•"/>
            </a:pPr>
            <a:r>
              <a:rPr lang="ru-RU" sz="2200" kern="0" dirty="0" smtClean="0"/>
              <a:t>сервис, с которым осуществляется взаимодействие, должен быть запущен и доступен;</a:t>
            </a:r>
          </a:p>
          <a:p>
            <a:pPr marL="342900" lvl="8" indent="-342900" algn="just">
              <a:buClr>
                <a:schemeClr val="accent3">
                  <a:lumMod val="50000"/>
                </a:schemeClr>
              </a:buClr>
              <a:buFont typeface="Arial" panose="020B0604020202020204" pitchFamily="34" charset="0"/>
              <a:buChar char="•"/>
            </a:pPr>
            <a:r>
              <a:rPr lang="ru-RU" sz="2200" kern="0" dirty="0" smtClean="0"/>
              <a:t>вызывающая сторона блокируется.</a:t>
            </a:r>
          </a:p>
        </p:txBody>
      </p:sp>
    </p:spTree>
    <p:extLst>
      <p:ext uri="{BB962C8B-B14F-4D97-AF65-F5344CB8AC3E}">
        <p14:creationId xmlns:p14="http://schemas.microsoft.com/office/powerpoint/2010/main" val="2767816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преимущества и недостатки</a:t>
            </a:r>
            <a:endParaRPr lang="ru-RU" sz="2800" dirty="0"/>
          </a:p>
        </p:txBody>
      </p:sp>
      <p:sp>
        <p:nvSpPr>
          <p:cNvPr id="8" name="Прямоугольник 7"/>
          <p:cNvSpPr/>
          <p:nvPr/>
        </p:nvSpPr>
        <p:spPr>
          <a:xfrm>
            <a:off x="107504" y="699542"/>
            <a:ext cx="8928992" cy="4185761"/>
          </a:xfrm>
          <a:prstGeom prst="rect">
            <a:avLst/>
          </a:prstGeom>
        </p:spPr>
        <p:txBody>
          <a:bodyPr wrap="square">
            <a:spAutoFit/>
          </a:bodyPr>
          <a:lstStyle/>
          <a:p>
            <a:pPr marL="0" lvl="8" algn="just">
              <a:buClr>
                <a:schemeClr val="accent3">
                  <a:lumMod val="50000"/>
                </a:schemeClr>
              </a:buClr>
            </a:pPr>
            <a:r>
              <a:rPr lang="ru-RU" sz="2400" b="1" kern="0" dirty="0" smtClean="0"/>
              <a:t>Асинхронное взаимодействие.</a:t>
            </a:r>
          </a:p>
          <a:p>
            <a:pPr marL="457200" lvl="8" indent="-457200" algn="just">
              <a:buClr>
                <a:schemeClr val="accent3">
                  <a:lumMod val="50000"/>
                </a:schemeClr>
              </a:buClr>
            </a:pPr>
            <a:endParaRPr lang="ru-RU" sz="2200" kern="0" dirty="0" smtClean="0"/>
          </a:p>
          <a:p>
            <a:pPr marL="457200" lvl="8" indent="-457200" algn="just">
              <a:buClr>
                <a:schemeClr val="accent3">
                  <a:lumMod val="50000"/>
                </a:schemeClr>
              </a:buClr>
            </a:pPr>
            <a:r>
              <a:rPr lang="ru-RU" sz="2200" i="1" kern="0" dirty="0" smtClean="0"/>
              <a:t>Преимущества</a:t>
            </a:r>
            <a:r>
              <a:rPr lang="ru-RU" sz="2200" kern="0" dirty="0" smtClean="0"/>
              <a:t>:</a:t>
            </a:r>
          </a:p>
          <a:p>
            <a:pPr marL="342900" lvl="8" indent="-342900" algn="just">
              <a:buClr>
                <a:schemeClr val="accent3">
                  <a:lumMod val="50000"/>
                </a:schemeClr>
              </a:buClr>
              <a:buFont typeface="Arial" panose="020B0604020202020204" pitchFamily="34" charset="0"/>
              <a:buChar char="•"/>
            </a:pPr>
            <a:r>
              <a:rPr lang="ru-RU" sz="2200" kern="0" dirty="0" smtClean="0"/>
              <a:t>необязательно связывать запрос с конкретным сервером;</a:t>
            </a:r>
          </a:p>
          <a:p>
            <a:pPr marL="342900" lvl="8" indent="-342900" algn="just">
              <a:buClr>
                <a:schemeClr val="accent3">
                  <a:lumMod val="50000"/>
                </a:schemeClr>
              </a:buClr>
              <a:buFont typeface="Arial" panose="020B0604020202020204" pitchFamily="34" charset="0"/>
              <a:buChar char="•"/>
            </a:pPr>
            <a:r>
              <a:rPr lang="ru-RU" sz="2200" kern="0" dirty="0" smtClean="0"/>
              <a:t>необязательно сервис, с которым осуществляется взаимодействие, должен быть доступен;</a:t>
            </a:r>
          </a:p>
          <a:p>
            <a:pPr marL="342900" lvl="8" indent="-342900" algn="just">
              <a:buClr>
                <a:schemeClr val="accent3">
                  <a:lumMod val="50000"/>
                </a:schemeClr>
              </a:buClr>
              <a:buFont typeface="Arial" panose="020B0604020202020204" pitchFamily="34" charset="0"/>
              <a:buChar char="•"/>
            </a:pPr>
            <a:r>
              <a:rPr lang="ru-RU" sz="2200" kern="0" dirty="0" smtClean="0"/>
              <a:t>неблокирующий.</a:t>
            </a:r>
            <a:endParaRPr lang="ru-RU" sz="2200" kern="0" dirty="0"/>
          </a:p>
          <a:p>
            <a:pPr marL="0" lvl="8" algn="just">
              <a:buClr>
                <a:schemeClr val="accent3">
                  <a:lumMod val="50000"/>
                </a:schemeClr>
              </a:buClr>
            </a:pPr>
            <a:endParaRPr lang="ru-RU" sz="2200" kern="0" dirty="0" smtClean="0"/>
          </a:p>
          <a:p>
            <a:pPr marL="0" lvl="8" algn="just">
              <a:buClr>
                <a:schemeClr val="accent3">
                  <a:lumMod val="50000"/>
                </a:schemeClr>
              </a:buClr>
            </a:pPr>
            <a:r>
              <a:rPr lang="ru-RU" sz="2200" i="1" kern="0" dirty="0" smtClean="0"/>
              <a:t>Недостатки</a:t>
            </a:r>
            <a:r>
              <a:rPr lang="ru-RU" sz="2200" kern="0" dirty="0" smtClean="0"/>
              <a:t>:</a:t>
            </a:r>
          </a:p>
          <a:p>
            <a:pPr marL="342900" lvl="8" indent="-342900" algn="just">
              <a:buClr>
                <a:schemeClr val="accent3">
                  <a:lumMod val="50000"/>
                </a:schemeClr>
              </a:buClr>
              <a:buFont typeface="Arial" panose="020B0604020202020204" pitchFamily="34" charset="0"/>
              <a:buChar char="•"/>
            </a:pPr>
            <a:r>
              <a:rPr lang="ru-RU" sz="2200" kern="0" dirty="0" smtClean="0"/>
              <a:t>непредсказуемое время ответа;</a:t>
            </a:r>
          </a:p>
          <a:p>
            <a:pPr marL="342900" lvl="8" indent="-342900" algn="just">
              <a:buClr>
                <a:schemeClr val="accent3">
                  <a:lumMod val="50000"/>
                </a:schemeClr>
              </a:buClr>
              <a:buFont typeface="Arial" panose="020B0604020202020204" pitchFamily="34" charset="0"/>
              <a:buChar char="•"/>
            </a:pPr>
            <a:r>
              <a:rPr lang="ru-RU" sz="2200" kern="0" dirty="0" smtClean="0"/>
              <a:t>обычно механизм восстановления в случае ошибке сложнее;</a:t>
            </a:r>
          </a:p>
          <a:p>
            <a:pPr marL="342900" lvl="8" indent="-342900" algn="just">
              <a:buClr>
                <a:schemeClr val="accent3">
                  <a:lumMod val="50000"/>
                </a:schemeClr>
              </a:buClr>
              <a:buFont typeface="Arial" panose="020B0604020202020204" pitchFamily="34" charset="0"/>
              <a:buChar char="•"/>
            </a:pPr>
            <a:r>
              <a:rPr lang="ru-RU" sz="2200" kern="0" dirty="0" smtClean="0"/>
              <a:t>дизайн приложения сложнее.</a:t>
            </a:r>
            <a:endParaRPr lang="ru-RU" sz="2400" kern="0" dirty="0" smtClean="0"/>
          </a:p>
        </p:txBody>
      </p:sp>
    </p:spTree>
    <p:extLst>
      <p:ext uri="{BB962C8B-B14F-4D97-AF65-F5344CB8AC3E}">
        <p14:creationId xmlns:p14="http://schemas.microsoft.com/office/powerpoint/2010/main" val="3224774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a:t>Future&lt;V&gt;</a:t>
            </a:r>
            <a:endParaRPr lang="ru-RU" sz="2800" dirty="0"/>
          </a:p>
        </p:txBody>
      </p:sp>
      <p:sp>
        <p:nvSpPr>
          <p:cNvPr id="8" name="Прямоугольник 7"/>
          <p:cNvSpPr/>
          <p:nvPr/>
        </p:nvSpPr>
        <p:spPr>
          <a:xfrm>
            <a:off x="107504" y="699542"/>
            <a:ext cx="8928992" cy="461665"/>
          </a:xfrm>
          <a:prstGeom prst="rect">
            <a:avLst/>
          </a:prstGeom>
        </p:spPr>
        <p:txBody>
          <a:bodyPr wrap="square">
            <a:spAutoFit/>
          </a:bodyPr>
          <a:lstStyle/>
          <a:p>
            <a:pPr marL="0" lvl="8" algn="just">
              <a:buClr>
                <a:schemeClr val="accent3">
                  <a:lumMod val="50000"/>
                </a:schemeClr>
              </a:buClr>
            </a:pPr>
            <a:r>
              <a:rPr lang="ru-RU" sz="2400" kern="0" dirty="0" smtClean="0"/>
              <a:t>Представляет результат асинхронного вычисления.</a:t>
            </a:r>
          </a:p>
        </p:txBody>
      </p:sp>
      <p:sp>
        <p:nvSpPr>
          <p:cNvPr id="3" name="Rectangle 1"/>
          <p:cNvSpPr>
            <a:spLocks noChangeArrowheads="1"/>
          </p:cNvSpPr>
          <p:nvPr/>
        </p:nvSpPr>
        <p:spPr bwMode="auto">
          <a:xfrm>
            <a:off x="107505" y="1357486"/>
            <a:ext cx="8928992"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Future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&gt; </a:t>
            </a:r>
            <a:r>
              <a:rPr lang="en-US" altLang="ru-RU" sz="2000" dirty="0">
                <a:solidFill>
                  <a:srgbClr val="000000"/>
                </a:solidFill>
                <a:latin typeface="Courier New" pitchFamily="49" charset="0"/>
                <a:cs typeface="Courier New" pitchFamily="49" charset="0"/>
              </a:rPr>
              <a:t>f</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uture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executor.submit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Callable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call</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Exception</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smtClean="0">
                <a:ln>
                  <a:noFill/>
                </a:ln>
                <a:solidFill>
                  <a:srgbClr val="0000FF"/>
                </a:solidFill>
                <a:effectLst/>
                <a:latin typeface="Courier New" pitchFamily="49" charset="0"/>
                <a:cs typeface="Courier New" pitchFamily="49" charset="0"/>
              </a:rPr>
              <a: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lang="en-US" sz="2000" i="1" dirty="0"/>
              <a:t>// Doing something while value </a:t>
            </a:r>
            <a:r>
              <a:rPr lang="en-US" sz="2000" i="1" dirty="0" smtClean="0"/>
              <a:t>is being calculated</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2000" b="0" i="0" u="none" strike="noStrike" cap="none" normalizeH="0" baseline="0" dirty="0" smtClean="0">
                <a:ln>
                  <a:noFill/>
                </a:ln>
                <a:solidFill>
                  <a:srgbClr val="000000"/>
                </a:solidFill>
                <a:effectLst/>
                <a:latin typeface="Courier New" pitchFamily="49" charset="0"/>
                <a:cs typeface="Courier New" pitchFamily="49" charset="0"/>
              </a:rPr>
              <a:t>result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altLang="ru-RU" sz="2000" b="0" i="0" u="none" strike="noStrike" cap="none" normalizeH="0" baseline="0" dirty="0" smtClean="0">
                <a:ln>
                  <a:noFill/>
                </a:ln>
                <a:solidFill>
                  <a:srgbClr val="000000"/>
                </a:solidFill>
                <a:effectLst/>
                <a:latin typeface="Courier New" pitchFamily="49" charset="0"/>
                <a:cs typeface="Courier New" pitchFamily="49" charset="0"/>
              </a:rPr>
              <a:t>f</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uture.get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3367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smtClean="0"/>
              <a:t>Java message service (</a:t>
            </a:r>
            <a:r>
              <a:rPr lang="en-US" sz="2800" dirty="0" err="1" smtClean="0"/>
              <a:t>jms</a:t>
            </a:r>
            <a:r>
              <a:rPr lang="en-US" sz="2800" dirty="0" smtClean="0"/>
              <a:t>)</a:t>
            </a:r>
            <a:endParaRPr lang="ru-RU" sz="2800" dirty="0"/>
          </a:p>
        </p:txBody>
      </p:sp>
      <p:sp>
        <p:nvSpPr>
          <p:cNvPr id="8" name="Прямоугольник 7"/>
          <p:cNvSpPr/>
          <p:nvPr/>
        </p:nvSpPr>
        <p:spPr>
          <a:xfrm>
            <a:off x="107504" y="699542"/>
            <a:ext cx="8928992" cy="1569660"/>
          </a:xfrm>
          <a:prstGeom prst="rect">
            <a:avLst/>
          </a:prstGeom>
        </p:spPr>
        <p:txBody>
          <a:bodyPr wrap="square">
            <a:spAutoFit/>
          </a:bodyPr>
          <a:lstStyle/>
          <a:p>
            <a:pPr marL="0" lvl="8" algn="just">
              <a:buClr>
                <a:schemeClr val="accent3">
                  <a:lumMod val="50000"/>
                </a:schemeClr>
              </a:buClr>
            </a:pPr>
            <a:r>
              <a:rPr lang="en-US" sz="2400" b="1" kern="0" dirty="0" smtClean="0"/>
              <a:t>JMS API </a:t>
            </a:r>
            <a:r>
              <a:rPr lang="en-US" sz="2400" kern="0" dirty="0" smtClean="0"/>
              <a:t>– Java API</a:t>
            </a:r>
            <a:r>
              <a:rPr lang="ru-RU" sz="2400" kern="0" dirty="0" smtClean="0"/>
              <a:t>, которое позволяет приложениям создавать, отправлять, получать и читать сообщения.</a:t>
            </a:r>
            <a:endParaRPr lang="en-US" sz="2400" kern="0" dirty="0" smtClean="0"/>
          </a:p>
          <a:p>
            <a:pPr marL="0" lvl="8" algn="just">
              <a:buClr>
                <a:schemeClr val="accent3">
                  <a:lumMod val="50000"/>
                </a:schemeClr>
              </a:buClr>
            </a:pPr>
            <a:endParaRPr lang="en-US" sz="2400" kern="0" dirty="0"/>
          </a:p>
          <a:p>
            <a:pPr marL="0" lvl="8" algn="just">
              <a:buClr>
                <a:schemeClr val="accent3">
                  <a:lumMod val="50000"/>
                </a:schemeClr>
              </a:buClr>
            </a:pPr>
            <a:r>
              <a:rPr lang="ru-RU" sz="2400" kern="0" dirty="0" smtClean="0"/>
              <a:t>Входит в состав </a:t>
            </a:r>
            <a:r>
              <a:rPr lang="en-US" sz="2400" kern="0" dirty="0" smtClean="0"/>
              <a:t>Java EE</a:t>
            </a:r>
            <a:r>
              <a:rPr lang="ru-RU" sz="2400" kern="0" dirty="0" smtClean="0"/>
              <a:t>.</a:t>
            </a:r>
            <a:endParaRPr lang="ru-RU" sz="2200" kern="0" dirty="0" smtClean="0"/>
          </a:p>
        </p:txBody>
      </p:sp>
    </p:spTree>
    <p:extLst>
      <p:ext uri="{BB962C8B-B14F-4D97-AF65-F5344CB8AC3E}">
        <p14:creationId xmlns:p14="http://schemas.microsoft.com/office/powerpoint/2010/main" val="3725988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smtClean="0"/>
              <a:t>Java message service (</a:t>
            </a:r>
            <a:r>
              <a:rPr lang="en-US" sz="2800" dirty="0" err="1" smtClean="0"/>
              <a:t>jms</a:t>
            </a:r>
            <a:r>
              <a:rPr lang="en-US" sz="2800" dirty="0" smtClean="0"/>
              <a:t>)</a:t>
            </a:r>
            <a:endParaRPr lang="ru-RU" sz="2800" dirty="0"/>
          </a:p>
        </p:txBody>
      </p:sp>
      <p:sp>
        <p:nvSpPr>
          <p:cNvPr id="8" name="Прямоугольник 7"/>
          <p:cNvSpPr/>
          <p:nvPr/>
        </p:nvSpPr>
        <p:spPr>
          <a:xfrm>
            <a:off x="107504" y="699542"/>
            <a:ext cx="8928992" cy="2831544"/>
          </a:xfrm>
          <a:prstGeom prst="rect">
            <a:avLst/>
          </a:prstGeom>
        </p:spPr>
        <p:txBody>
          <a:bodyPr wrap="square">
            <a:spAutoFit/>
          </a:bodyPr>
          <a:lstStyle/>
          <a:p>
            <a:pPr marL="0" lvl="8" algn="just">
              <a:buClr>
                <a:schemeClr val="accent3">
                  <a:lumMod val="50000"/>
                </a:schemeClr>
              </a:buClr>
            </a:pPr>
            <a:r>
              <a:rPr lang="ru-RU" sz="2400" kern="0" dirty="0" smtClean="0"/>
              <a:t>Создаёт взаимодействие, которое:</a:t>
            </a:r>
            <a:endParaRPr lang="ru-RU" sz="2800" kern="0" dirty="0" smtClean="0"/>
          </a:p>
          <a:p>
            <a:pPr marL="0" lvl="8" algn="just">
              <a:buClr>
                <a:schemeClr val="accent3">
                  <a:lumMod val="50000"/>
                </a:schemeClr>
              </a:buClr>
            </a:pPr>
            <a:endParaRPr lang="ru-RU" sz="2800" kern="0" dirty="0" smtClean="0"/>
          </a:p>
          <a:p>
            <a:pPr marL="285750" lvl="8" indent="-285750" algn="just">
              <a:buClr>
                <a:schemeClr val="accent3">
                  <a:lumMod val="50000"/>
                </a:schemeClr>
              </a:buClr>
              <a:buFont typeface="Arial" panose="020B0604020202020204" pitchFamily="34" charset="0"/>
              <a:buChar char="•"/>
            </a:pPr>
            <a:r>
              <a:rPr lang="ru-RU" sz="2400" i="1" kern="0" dirty="0" smtClean="0"/>
              <a:t>Асинхронное</a:t>
            </a:r>
          </a:p>
          <a:p>
            <a:pPr marL="457200" lvl="8" indent="-457200" algn="just">
              <a:buClr>
                <a:schemeClr val="accent3">
                  <a:lumMod val="50000"/>
                </a:schemeClr>
              </a:buClr>
            </a:pPr>
            <a:r>
              <a:rPr lang="ru-RU" sz="2800" kern="0" dirty="0" smtClean="0"/>
              <a:t> 	</a:t>
            </a:r>
            <a:r>
              <a:rPr lang="ru-RU" sz="2200" kern="0" dirty="0" smtClean="0"/>
              <a:t>Сообщения доставляются клиенту по мере их поступления, клиенту не нужно делать дополнительные запросы на их получение.</a:t>
            </a:r>
          </a:p>
          <a:p>
            <a:pPr marL="285750" lvl="8" indent="-285750" algn="just">
              <a:buClr>
                <a:schemeClr val="accent3">
                  <a:lumMod val="50000"/>
                </a:schemeClr>
              </a:buClr>
              <a:buFont typeface="Arial" panose="020B0604020202020204" pitchFamily="34" charset="0"/>
              <a:buChar char="•"/>
            </a:pPr>
            <a:endParaRPr lang="ru-RU" sz="2800" kern="0" dirty="0" smtClean="0"/>
          </a:p>
          <a:p>
            <a:pPr marL="285750" lvl="8" indent="-285750" algn="just">
              <a:buClr>
                <a:schemeClr val="accent3">
                  <a:lumMod val="50000"/>
                </a:schemeClr>
              </a:buClr>
              <a:buFont typeface="Arial" panose="020B0604020202020204" pitchFamily="34" charset="0"/>
              <a:buChar char="•"/>
            </a:pPr>
            <a:r>
              <a:rPr lang="ru-RU" sz="2400" i="1" kern="0" dirty="0" smtClean="0"/>
              <a:t>Надёжное</a:t>
            </a:r>
          </a:p>
        </p:txBody>
      </p:sp>
    </p:spTree>
    <p:extLst>
      <p:ext uri="{BB962C8B-B14F-4D97-AF65-F5344CB8AC3E}">
        <p14:creationId xmlns:p14="http://schemas.microsoft.com/office/powerpoint/2010/main" val="1299706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11114</TotalTime>
  <Words>1569</Words>
  <Application>Microsoft Office PowerPoint</Application>
  <PresentationFormat>Экран (16:9)</PresentationFormat>
  <Paragraphs>324</Paragraphs>
  <Slides>32</Slides>
  <Notes>30</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1_Специальное оформление</vt:lpstr>
      <vt:lpstr>Асинхронное взаимодействие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User</cp:lastModifiedBy>
  <cp:revision>1498</cp:revision>
  <dcterms:created xsi:type="dcterms:W3CDTF">2014-01-14T11:27:58Z</dcterms:created>
  <dcterms:modified xsi:type="dcterms:W3CDTF">2016-10-17T00:52:48Z</dcterms:modified>
</cp:coreProperties>
</file>