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75"/>
  </p:notesMasterIdLst>
  <p:handoutMasterIdLst>
    <p:handoutMasterId r:id="rId76"/>
  </p:handoutMasterIdLst>
  <p:sldIdLst>
    <p:sldId id="265" r:id="rId2"/>
    <p:sldId id="267" r:id="rId3"/>
    <p:sldId id="268" r:id="rId4"/>
    <p:sldId id="269" r:id="rId5"/>
    <p:sldId id="281" r:id="rId6"/>
    <p:sldId id="282" r:id="rId7"/>
    <p:sldId id="270" r:id="rId8"/>
    <p:sldId id="271" r:id="rId9"/>
    <p:sldId id="272" r:id="rId10"/>
    <p:sldId id="279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92" r:id="rId25"/>
    <p:sldId id="291" r:id="rId26"/>
    <p:sldId id="289" r:id="rId27"/>
    <p:sldId id="290" r:id="rId28"/>
    <p:sldId id="297" r:id="rId29"/>
    <p:sldId id="299" r:id="rId30"/>
    <p:sldId id="300" r:id="rId31"/>
    <p:sldId id="301" r:id="rId32"/>
    <p:sldId id="304" r:id="rId33"/>
    <p:sldId id="303" r:id="rId34"/>
    <p:sldId id="305" r:id="rId35"/>
    <p:sldId id="306" r:id="rId36"/>
    <p:sldId id="307" r:id="rId37"/>
    <p:sldId id="308" r:id="rId38"/>
    <p:sldId id="294" r:id="rId39"/>
    <p:sldId id="293" r:id="rId40"/>
    <p:sldId id="295" r:id="rId41"/>
    <p:sldId id="296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9" r:id="rId52"/>
    <p:sldId id="323" r:id="rId53"/>
    <p:sldId id="320" r:id="rId54"/>
    <p:sldId id="321" r:id="rId55"/>
    <p:sldId id="322" r:id="rId56"/>
    <p:sldId id="324" r:id="rId57"/>
    <p:sldId id="326" r:id="rId58"/>
    <p:sldId id="332" r:id="rId59"/>
    <p:sldId id="325" r:id="rId60"/>
    <p:sldId id="327" r:id="rId61"/>
    <p:sldId id="328" r:id="rId62"/>
    <p:sldId id="331" r:id="rId63"/>
    <p:sldId id="329" r:id="rId64"/>
    <p:sldId id="330" r:id="rId65"/>
    <p:sldId id="335" r:id="rId66"/>
    <p:sldId id="336" r:id="rId67"/>
    <p:sldId id="337" r:id="rId68"/>
    <p:sldId id="338" r:id="rId69"/>
    <p:sldId id="339" r:id="rId70"/>
    <p:sldId id="341" r:id="rId71"/>
    <p:sldId id="340" r:id="rId72"/>
    <p:sldId id="342" r:id="rId73"/>
    <p:sldId id="343" r:id="rId7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72AF2F"/>
    <a:srgbClr val="008000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2230" autoAdjust="0"/>
  </p:normalViewPr>
  <p:slideViewPr>
    <p:cSldViewPr>
      <p:cViewPr>
        <p:scale>
          <a:sx n="90" d="100"/>
          <a:sy n="90" d="100"/>
        </p:scale>
        <p:origin x="-1614" y="-468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7196336" cy="1101725"/>
          </a:xfrm>
        </p:spPr>
        <p:txBody>
          <a:bodyPr/>
          <a:lstStyle/>
          <a:p>
            <a:r>
              <a:rPr lang="ru-RU" dirty="0" smtClean="0"/>
              <a:t>Распределенные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Горизонтальное масштабирование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/>
          <p:cNvSpPr/>
          <p:nvPr/>
        </p:nvSpPr>
        <p:spPr>
          <a:xfrm>
            <a:off x="3275856" y="385724"/>
            <a:ext cx="1679609" cy="396044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4"/>
          <p:cNvSpPr txBox="1">
            <a:spLocks/>
          </p:cNvSpPr>
          <p:nvPr/>
        </p:nvSpPr>
        <p:spPr>
          <a:xfrm>
            <a:off x="3635896" y="4669328"/>
            <a:ext cx="1285229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Кластер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V="1">
            <a:off x="4197019" y="4346164"/>
            <a:ext cx="1" cy="3231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180467" y="385724"/>
            <a:ext cx="1679609" cy="3960440"/>
          </a:xfrm>
          <a:prstGeom prst="ellipse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Текст 4"/>
          <p:cNvSpPr txBox="1">
            <a:spLocks/>
          </p:cNvSpPr>
          <p:nvPr/>
        </p:nvSpPr>
        <p:spPr>
          <a:xfrm>
            <a:off x="6612353" y="4674507"/>
            <a:ext cx="1992095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Кластер БД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7173476" y="4351343"/>
            <a:ext cx="1" cy="3231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1" name="Умножение 30"/>
          <p:cNvSpPr/>
          <p:nvPr/>
        </p:nvSpPr>
        <p:spPr>
          <a:xfrm>
            <a:off x="4988006" y="872842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1" name="Умножение 30"/>
          <p:cNvSpPr/>
          <p:nvPr/>
        </p:nvSpPr>
        <p:spPr>
          <a:xfrm>
            <a:off x="4988006" y="872842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2" name="Умножение 31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1" name="Умножение 30"/>
          <p:cNvSpPr/>
          <p:nvPr/>
        </p:nvSpPr>
        <p:spPr>
          <a:xfrm>
            <a:off x="4988006" y="872842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2" name="Умножение 31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97115" y="3152006"/>
            <a:ext cx="1963118" cy="6438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Умножение 33"/>
          <p:cNvSpPr/>
          <p:nvPr/>
        </p:nvSpPr>
        <p:spPr>
          <a:xfrm>
            <a:off x="5518875" y="292068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1" name="Умножение 30"/>
          <p:cNvSpPr/>
          <p:nvPr/>
        </p:nvSpPr>
        <p:spPr>
          <a:xfrm>
            <a:off x="4988006" y="872842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2" name="Умножение 31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97115" y="3152006"/>
            <a:ext cx="1963118" cy="6438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Умножение 33"/>
          <p:cNvSpPr/>
          <p:nvPr/>
        </p:nvSpPr>
        <p:spPr>
          <a:xfrm>
            <a:off x="5518875" y="292068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7596336" y="1396442"/>
            <a:ext cx="6982" cy="11581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Умножение 35"/>
          <p:cNvSpPr/>
          <p:nvPr/>
        </p:nvSpPr>
        <p:spPr>
          <a:xfrm>
            <a:off x="7092392" y="1646324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Отказоустойчивость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843558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Отказоустойчивость</a:t>
            </a:r>
            <a:r>
              <a:rPr lang="ru-RU" sz="2400" dirty="0"/>
              <a:t> — свойство </a:t>
            </a:r>
            <a:r>
              <a:rPr lang="ru-RU" sz="2400" dirty="0" smtClean="0"/>
              <a:t>системы </a:t>
            </a:r>
            <a:r>
              <a:rPr lang="ru-RU" sz="2400" dirty="0"/>
              <a:t>сохранять свою работоспособность после отказа одного или нескольких </a:t>
            </a:r>
            <a:r>
              <a:rPr lang="ru-RU" sz="2400" dirty="0" smtClean="0"/>
              <a:t>компонентов.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92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Высокая доступность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843558"/>
            <a:ext cx="856895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Несмотря на единичные случаи отказа отдельных компонентов система должна работать и работать корректно.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638958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</a:t>
            </a:r>
            <a:r>
              <a:rPr lang="ru-RU" sz="2400" dirty="0" smtClean="0"/>
              <a:t>адежность </a:t>
            </a:r>
            <a:r>
              <a:rPr lang="ru-RU" sz="2400" dirty="0"/>
              <a:t>системы не больше надежности ее самого слабого </a:t>
            </a:r>
            <a:r>
              <a:rPr lang="ru-RU" sz="2400" dirty="0" smtClean="0"/>
              <a:t>звена.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28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Измерение доступности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15454"/>
              </p:ext>
            </p:extLst>
          </p:nvPr>
        </p:nvGraphicFramePr>
        <p:xfrm>
          <a:off x="1763688" y="1563638"/>
          <a:ext cx="5760640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2789"/>
                <a:gridCol w="28678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Доступность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Недоступность в год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3.65 дня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99.9%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8.76 часа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99.99%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52.56 минут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99.999%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5.26 минут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99.9999% 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31.5 секунд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699542"/>
            <a:ext cx="856895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% времени, когда система работает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65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Обсудим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200" kern="0" dirty="0"/>
              <a:t> </a:t>
            </a:r>
            <a:r>
              <a:rPr lang="ru-RU" sz="2200" kern="0" dirty="0"/>
              <a:t>Отказоустойчивость, масштабирование</a:t>
            </a:r>
            <a:endParaRPr lang="en-US" sz="2200" kern="0" dirty="0">
              <a:solidFill>
                <a:sysClr val="windowText" lastClr="000000"/>
              </a:solidFill>
            </a:endParaRPr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 Монолитная</a:t>
            </a:r>
            <a:r>
              <a:rPr lang="ru-RU" sz="2200" kern="0" dirty="0" smtClean="0"/>
              <a:t>, </a:t>
            </a:r>
            <a:r>
              <a:rPr lang="ru-RU" sz="2200" kern="0" dirty="0" err="1" smtClean="0"/>
              <a:t>микросервисная</a:t>
            </a:r>
            <a:r>
              <a:rPr lang="ru-RU" sz="2200" kern="0" dirty="0" smtClean="0"/>
              <a:t> </a:t>
            </a:r>
            <a:r>
              <a:rPr lang="ru-RU" sz="2200" kern="0" dirty="0" smtClean="0"/>
              <a:t>архитектура</a:t>
            </a:r>
            <a:endParaRPr lang="en-U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Сервер приложений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База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Сеть между ними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Программные и аппаратные поломки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24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Сервер приложений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Приложение устанавливается на нескольких машинах(кластер приложений).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При выходе из строя одной машины, работа возможна с помощью оставшихся </a:t>
            </a:r>
            <a:r>
              <a:rPr lang="ru-RU" sz="2400" dirty="0" err="1" smtClean="0"/>
              <a:t>инстансов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49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Сломался сервер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Редирект</a:t>
            </a:r>
            <a:r>
              <a:rPr lang="ru-RU" dirty="0" smtClean="0"/>
              <a:t> на другой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База данных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Сервер БД устанавливается на нескольких машинах(кластер БД).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При выходе из строя одной БД, работа возможна с помощью оставшихся </a:t>
            </a:r>
            <a:r>
              <a:rPr lang="ru-RU" sz="2400" dirty="0" err="1" smtClean="0"/>
              <a:t>инстансов</a:t>
            </a:r>
            <a:r>
              <a:rPr lang="ru-RU" sz="2400" dirty="0" smtClean="0"/>
              <a:t>. Данные должны быть реплицированы.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8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Репликация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05958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Копии данных хранятся в нескольких базах.</a:t>
            </a:r>
          </a:p>
          <a:p>
            <a:endParaRPr lang="ru-RU" sz="2400" dirty="0"/>
          </a:p>
          <a:p>
            <a:r>
              <a:rPr lang="ru-RU" sz="2400" dirty="0" smtClean="0"/>
              <a:t>Процесс репликации может быть синхронным или асинхронным.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67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Сломалась база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Умножение 30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Берем данные из другой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1753739"/>
            <a:ext cx="1720831" cy="85576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1995686"/>
            <a:ext cx="1864903" cy="158417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Умножение 30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3432" y="110527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Классическая Трехзвенная архитектура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627784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97931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1691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3432" y="110527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615712" y="2353130"/>
            <a:ext cx="94151" cy="10834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08104" y="2694822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Синхронизация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7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16016" y="98757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7" name="Умножение 16"/>
          <p:cNvSpPr/>
          <p:nvPr/>
        </p:nvSpPr>
        <p:spPr>
          <a:xfrm>
            <a:off x="7155115" y="11196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148064" y="2323956"/>
            <a:ext cx="2007051" cy="139992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16016" y="98757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7" name="Умножение 16"/>
          <p:cNvSpPr/>
          <p:nvPr/>
        </p:nvSpPr>
        <p:spPr>
          <a:xfrm>
            <a:off x="7155115" y="11196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059582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Делим данные по определённому признаку. (например, </a:t>
            </a:r>
            <a:r>
              <a:rPr lang="ru-RU" sz="2400" dirty="0" err="1" smtClean="0"/>
              <a:t>хеш</a:t>
            </a:r>
            <a:r>
              <a:rPr lang="ru-RU" sz="2400" dirty="0" smtClean="0"/>
              <a:t> от первичного ключа)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10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5" y="3939379"/>
            <a:ext cx="223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5" y="3939379"/>
            <a:ext cx="223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098348" y="1851670"/>
            <a:ext cx="1893316" cy="7294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Репликация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37" y="615638"/>
            <a:ext cx="961228" cy="9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80465" y="843558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50" y="1722156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59" y="2787774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43" y="3939902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990433" y="1779662"/>
            <a:ext cx="94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2658" y="4149635"/>
            <a:ext cx="94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23956" y="2953546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5003014" y="2476831"/>
            <a:ext cx="1945436" cy="76432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Сеть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Может быть установлено несколько сетевых путей между узлами.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Также возможен выбор другого сервера по другому сетевому маршруту(как в случае поломки сервера).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6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Берем данные из другой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1753739"/>
            <a:ext cx="1720831" cy="85576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4" idx="1"/>
          </p:cNvCxnSpPr>
          <p:nvPr/>
        </p:nvCxnSpPr>
        <p:spPr>
          <a:xfrm flipV="1">
            <a:off x="4651369" y="2798133"/>
            <a:ext cx="1864847" cy="7817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Умножение 31"/>
          <p:cNvSpPr/>
          <p:nvPr/>
        </p:nvSpPr>
        <p:spPr>
          <a:xfrm>
            <a:off x="4932040" y="2741851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Растет нагрузка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907704" y="1563638"/>
            <a:ext cx="1656184" cy="6944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97931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7155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8" y="2387293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755304" y="2438247"/>
            <a:ext cx="1808584" cy="11077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8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Дополнительный сетевой маршрут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1753739"/>
            <a:ext cx="1720831" cy="85576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4" idx="1"/>
          </p:cNvCxnSpPr>
          <p:nvPr/>
        </p:nvCxnSpPr>
        <p:spPr>
          <a:xfrm flipV="1">
            <a:off x="4651369" y="2798133"/>
            <a:ext cx="1864847" cy="7817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Умножение 31"/>
          <p:cNvSpPr/>
          <p:nvPr/>
        </p:nvSpPr>
        <p:spPr>
          <a:xfrm>
            <a:off x="4932040" y="2741851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4572000" y="3423962"/>
            <a:ext cx="1954415" cy="4495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Редирект</a:t>
            </a:r>
            <a:r>
              <a:rPr lang="ru-RU" dirty="0" smtClean="0"/>
              <a:t> на другой сервер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1753739"/>
            <a:ext cx="1720831" cy="85576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4" idx="1"/>
          </p:cNvCxnSpPr>
          <p:nvPr/>
        </p:nvCxnSpPr>
        <p:spPr>
          <a:xfrm flipV="1">
            <a:off x="4651369" y="2798133"/>
            <a:ext cx="1864847" cy="7817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Умножение 31"/>
          <p:cNvSpPr/>
          <p:nvPr/>
        </p:nvSpPr>
        <p:spPr>
          <a:xfrm>
            <a:off x="4932040" y="2741851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4572000" y="1995686"/>
            <a:ext cx="2160240" cy="120336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Распределение нагрузки между серверами, которые могут обработать запрос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52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r>
              <a:rPr lang="ru-RU" dirty="0" smtClean="0"/>
              <a:t>. </a:t>
            </a:r>
            <a:r>
              <a:rPr lang="en-US" dirty="0" smtClean="0"/>
              <a:t>Client Side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На машине с которой будет происходить запрос храниться список машин(хост, порт), на которые можно отправить запрос.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33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r>
              <a:rPr lang="ru-RU" dirty="0" smtClean="0"/>
              <a:t>. </a:t>
            </a:r>
            <a:r>
              <a:rPr lang="en-US" dirty="0" smtClean="0"/>
              <a:t>Client Side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На машине с которой будет происходить запрос храниться список машин(хост, порт), на которые можно отправить запрос.</a:t>
            </a:r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Алгоритмы выбора машин</a:t>
            </a:r>
            <a:r>
              <a:rPr lang="en-US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Random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Round-Robin (</a:t>
            </a:r>
            <a:r>
              <a:rPr lang="ru-RU" sz="2400" dirty="0" smtClean="0"/>
              <a:t>по очереди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основании весов (у каждой машин есть свой </a:t>
            </a:r>
            <a:r>
              <a:rPr lang="en-US" sz="2400" dirty="0" smtClean="0"/>
              <a:t>“</a:t>
            </a:r>
            <a:r>
              <a:rPr lang="ru-RU" sz="2400" dirty="0" smtClean="0"/>
              <a:t>вес</a:t>
            </a:r>
            <a:r>
              <a:rPr lang="en-US" sz="2400" dirty="0" smtClean="0"/>
              <a:t>”</a:t>
            </a:r>
            <a:r>
              <a:rPr lang="ru-RU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основании истории запросов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37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Retry policy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Если запрос не пришел вовремя(</a:t>
            </a:r>
            <a:r>
              <a:rPr lang="en-US" sz="2400" dirty="0" smtClean="0"/>
              <a:t>timeout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или завершился ошибкой, можно попытаться отправить запрос на другую машину.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Количество </a:t>
            </a:r>
            <a:r>
              <a:rPr lang="ru-RU" sz="2400" dirty="0" err="1" smtClean="0"/>
              <a:t>реттраев</a:t>
            </a:r>
            <a:r>
              <a:rPr lang="ru-RU" sz="2400" dirty="0" smtClean="0"/>
              <a:t> и </a:t>
            </a:r>
            <a:r>
              <a:rPr lang="en-US" sz="2400" dirty="0" smtClean="0"/>
              <a:t>timeout </a:t>
            </a:r>
            <a:r>
              <a:rPr lang="ru-RU" sz="2400" dirty="0" smtClean="0"/>
              <a:t>конфигурируются.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3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500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707654"/>
            <a:ext cx="1857234" cy="7299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chil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515"/>
            <a:ext cx="1648743" cy="16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900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975441" y="2437588"/>
            <a:ext cx="2064797" cy="143030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 descr="chef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747"/>
            <a:ext cx="1836300" cy="18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Retry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800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576866"/>
            <a:ext cx="1857234" cy="86072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5400058" y="15768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35842" name="Picture 2" descr="Irish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568"/>
            <a:ext cx="1936775" cy="19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Retry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800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576866"/>
            <a:ext cx="1857234" cy="86072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5400058" y="15768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35842" name="Picture 2" descr="Irish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568"/>
            <a:ext cx="1936775" cy="19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>
            <a:off x="5134430" y="2690951"/>
            <a:ext cx="1857234" cy="134991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860032" y="2931790"/>
            <a:ext cx="1748451" cy="127545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Масштабирование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7574"/>
            <a:ext cx="849694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 smtClean="0"/>
              <a:t>Масштабируемость</a:t>
            </a:r>
            <a:r>
              <a:rPr lang="ru-RU" sz="2000" b="1" dirty="0" smtClean="0"/>
              <a:t> (</a:t>
            </a:r>
            <a:r>
              <a:rPr lang="en-US" sz="2000" i="1" dirty="0"/>
              <a:t>scalability</a:t>
            </a:r>
            <a:r>
              <a:rPr lang="ru-RU" sz="2000" b="1" dirty="0" smtClean="0"/>
              <a:t>)</a:t>
            </a:r>
            <a:r>
              <a:rPr lang="vi-VN" sz="2000" dirty="0"/>
              <a:t> </a:t>
            </a:r>
            <a:r>
              <a:rPr lang="ru-RU" sz="2000" dirty="0" smtClean="0"/>
              <a:t>-</a:t>
            </a:r>
            <a:r>
              <a:rPr lang="ru-RU" sz="2000" dirty="0"/>
              <a:t> </a:t>
            </a:r>
            <a:r>
              <a:rPr lang="ru-RU" sz="2000" dirty="0" smtClean="0"/>
              <a:t>способность системы или </a:t>
            </a:r>
            <a:r>
              <a:rPr lang="ru-RU" sz="2000" dirty="0"/>
              <a:t>сети </a:t>
            </a:r>
            <a:r>
              <a:rPr lang="ru-RU" sz="2000" dirty="0" smtClean="0"/>
              <a:t>справляться </a:t>
            </a:r>
            <a:r>
              <a:rPr lang="ru-RU" sz="2000" dirty="0"/>
              <a:t>с увеличением рабочей нагрузки </a:t>
            </a:r>
            <a:r>
              <a:rPr lang="ru-RU" sz="2000" dirty="0" smtClean="0"/>
              <a:t>при </a:t>
            </a:r>
            <a:r>
              <a:rPr lang="ru-RU" sz="2000" dirty="0"/>
              <a:t>добавлении </a:t>
            </a:r>
            <a:r>
              <a:rPr lang="ru-RU" sz="2000" dirty="0" smtClean="0"/>
              <a:t>ресурсов.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9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877163"/>
          </a:xfrm>
        </p:spPr>
        <p:txBody>
          <a:bodyPr/>
          <a:lstStyle/>
          <a:p>
            <a:r>
              <a:rPr lang="ru-RU" dirty="0" smtClean="0"/>
              <a:t>Можно запоминать историю ответов, и не </a:t>
            </a:r>
            <a:r>
              <a:rPr lang="ru-RU" dirty="0" err="1" smtClean="0"/>
              <a:t>редиректить</a:t>
            </a:r>
            <a:r>
              <a:rPr lang="ru-RU" dirty="0" smtClean="0"/>
              <a:t> запросы на сервера, которые часто падали</a:t>
            </a:r>
          </a:p>
        </p:txBody>
      </p: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7" name="Умножение 16"/>
          <p:cNvSpPr/>
          <p:nvPr/>
        </p:nvSpPr>
        <p:spPr>
          <a:xfrm>
            <a:off x="5400058" y="15768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134430" y="2690951"/>
            <a:ext cx="1857234" cy="134991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860032" y="2931790"/>
            <a:ext cx="1748451" cy="127545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4" name="Picture 2" descr="k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2066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6879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54" y="1851670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98055" y="3691654"/>
            <a:ext cx="96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new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011863" y="608440"/>
            <a:ext cx="5449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Как остальные машины 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узнают его хост и порт</a:t>
            </a:r>
            <a:r>
              <a:rPr lang="en-US" sz="2000" dirty="0" smtClean="0"/>
              <a:t>? (</a:t>
            </a:r>
            <a:r>
              <a:rPr lang="ru-RU" sz="2000" dirty="0" smtClean="0"/>
              <a:t>без их перезапуска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Добавили новый сервер</a:t>
            </a:r>
          </a:p>
        </p:txBody>
      </p:sp>
    </p:spTree>
    <p:extLst>
      <p:ext uri="{BB962C8B-B14F-4D97-AF65-F5344CB8AC3E}">
        <p14:creationId xmlns:p14="http://schemas.microsoft.com/office/powerpoint/2010/main" val="1275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323528" y="105958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Новая машина регистрирует себя в </a:t>
            </a:r>
            <a:r>
              <a:rPr lang="en-US" sz="2000" dirty="0" smtClean="0"/>
              <a:t>service registry.</a:t>
            </a:r>
            <a:endParaRPr lang="ru-RU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Остальные машины с определённым интервалом читают обновленную конфигурацию из </a:t>
            </a:r>
            <a:r>
              <a:rPr lang="en-US" sz="2000" dirty="0" smtClean="0"/>
              <a:t>registry.</a:t>
            </a:r>
            <a:endParaRPr lang="ru-RU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Registry </a:t>
            </a:r>
            <a:r>
              <a:rPr lang="ru-RU" sz="2000" dirty="0" smtClean="0"/>
              <a:t>может сам отправлять обновления всем кто из него читает.</a:t>
            </a:r>
            <a:endParaRPr lang="ru-RU" sz="2000" dirty="0"/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Добавили новый сервер</a:t>
            </a:r>
          </a:p>
        </p:txBody>
      </p:sp>
    </p:spTree>
    <p:extLst>
      <p:ext uri="{BB962C8B-B14F-4D97-AF65-F5344CB8AC3E}">
        <p14:creationId xmlns:p14="http://schemas.microsoft.com/office/powerpoint/2010/main" val="29991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Service Registry</a:t>
            </a:r>
            <a:endParaRPr lang="ru-RU" dirty="0" smtClean="0"/>
          </a:p>
        </p:txBody>
      </p: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6879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54" y="1851670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98055" y="3691654"/>
            <a:ext cx="96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new</a:t>
            </a:r>
            <a:endParaRPr lang="ru-RU" sz="2800" dirty="0">
              <a:solidFill>
                <a:srgbClr val="00B050"/>
              </a:solidFill>
            </a:endParaRPr>
          </a:p>
        </p:txBody>
      </p:sp>
      <p:pic>
        <p:nvPicPr>
          <p:cNvPr id="51204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66" y="574818"/>
            <a:ext cx="1204844" cy="12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H="1" flipV="1">
            <a:off x="5868144" y="1792711"/>
            <a:ext cx="1148825" cy="10627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96395" y="165161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register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Service Registry</a:t>
            </a:r>
            <a:endParaRPr lang="ru-RU" dirty="0" smtClean="0"/>
          </a:p>
        </p:txBody>
      </p: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6879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54" y="1851670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98055" y="3691654"/>
            <a:ext cx="96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new</a:t>
            </a:r>
            <a:endParaRPr lang="ru-RU" sz="2800" dirty="0">
              <a:solidFill>
                <a:srgbClr val="00B050"/>
              </a:solidFill>
            </a:endParaRPr>
          </a:p>
        </p:txBody>
      </p:sp>
      <p:pic>
        <p:nvPicPr>
          <p:cNvPr id="51204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66" y="574818"/>
            <a:ext cx="1204844" cy="12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H="1" flipV="1">
            <a:off x="5868144" y="1792711"/>
            <a:ext cx="1148825" cy="10627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96395" y="165161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register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896301" y="1374457"/>
            <a:ext cx="1459675" cy="76524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347864" y="1995686"/>
            <a:ext cx="1520553" cy="18193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4705" y="2409747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Read update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Service Registry</a:t>
            </a:r>
            <a:endParaRPr lang="ru-RU" dirty="0" smtClean="0"/>
          </a:p>
        </p:txBody>
      </p: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6879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54" y="1851670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98055" y="3691654"/>
            <a:ext cx="96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new</a:t>
            </a:r>
            <a:endParaRPr lang="ru-RU" sz="2800" dirty="0">
              <a:solidFill>
                <a:srgbClr val="00B050"/>
              </a:solidFill>
            </a:endParaRPr>
          </a:p>
        </p:txBody>
      </p:sp>
      <p:pic>
        <p:nvPicPr>
          <p:cNvPr id="51204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66" y="574818"/>
            <a:ext cx="1204844" cy="12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H="1" flipV="1">
            <a:off x="5868144" y="1792711"/>
            <a:ext cx="1148825" cy="10627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96395" y="165161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register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987824" y="1491630"/>
            <a:ext cx="1512168" cy="560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275856" y="1644030"/>
            <a:ext cx="1376536" cy="222386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965" y="97718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push update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Service Registry</a:t>
            </a:r>
            <a:r>
              <a:rPr lang="ru-RU" dirty="0" smtClean="0"/>
              <a:t> – тоже кластер</a:t>
            </a:r>
          </a:p>
        </p:txBody>
      </p: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6879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54" y="1851670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98055" y="3691654"/>
            <a:ext cx="96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new</a:t>
            </a:r>
            <a:endParaRPr lang="ru-RU" sz="2800" dirty="0">
              <a:solidFill>
                <a:srgbClr val="00B050"/>
              </a:solidFill>
            </a:endParaRPr>
          </a:p>
        </p:txBody>
      </p:sp>
      <p:pic>
        <p:nvPicPr>
          <p:cNvPr id="51204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6" y="69412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H="1" flipV="1">
            <a:off x="5868144" y="1792711"/>
            <a:ext cx="1148825" cy="10627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96395" y="165161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register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987824" y="1491630"/>
            <a:ext cx="1512168" cy="560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275856" y="1644030"/>
            <a:ext cx="1376536" cy="222386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965" y="97718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push update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5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00844"/>
            <a:ext cx="753606" cy="75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Надо обновить версию ПО Сервиса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71070" y="32932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Сервис </a:t>
            </a:r>
            <a:r>
              <a:rPr lang="en-US" sz="2000" dirty="0" smtClean="0">
                <a:solidFill>
                  <a:srgbClr val="FF0000"/>
                </a:solidFill>
              </a:rPr>
              <a:t>V1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Классический способ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4289" y="3293258"/>
            <a:ext cx="545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Сервис </a:t>
            </a:r>
            <a:r>
              <a:rPr lang="en-US" sz="2000" dirty="0" smtClean="0">
                <a:solidFill>
                  <a:srgbClr val="00703C"/>
                </a:solidFill>
              </a:rPr>
              <a:t>V1</a:t>
            </a:r>
            <a:r>
              <a:rPr lang="ru-RU" sz="2000" dirty="0" smtClean="0">
                <a:solidFill>
                  <a:srgbClr val="00703C"/>
                </a:solidFill>
              </a:rPr>
              <a:t> завершили.</a:t>
            </a:r>
          </a:p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Запустили новую версию ПО</a:t>
            </a:r>
            <a:r>
              <a:rPr lang="en-US" sz="2000" dirty="0" smtClean="0">
                <a:solidFill>
                  <a:srgbClr val="00703C"/>
                </a:solidFill>
              </a:rPr>
              <a:t> (V2)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5" name="Умножение 14"/>
          <p:cNvSpPr/>
          <p:nvPr/>
        </p:nvSpPr>
        <p:spPr>
          <a:xfrm>
            <a:off x="2199095" y="212388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Классический способ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4289" y="3293258"/>
            <a:ext cx="5456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Сервис </a:t>
            </a:r>
            <a:r>
              <a:rPr lang="en-US" sz="2000" dirty="0" smtClean="0">
                <a:solidFill>
                  <a:srgbClr val="00703C"/>
                </a:solidFill>
              </a:rPr>
              <a:t>V1</a:t>
            </a:r>
            <a:r>
              <a:rPr lang="ru-RU" sz="2000" dirty="0" smtClean="0">
                <a:solidFill>
                  <a:srgbClr val="00703C"/>
                </a:solidFill>
              </a:rPr>
              <a:t> завершили.</a:t>
            </a:r>
          </a:p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Запустили новую версию ПО</a:t>
            </a:r>
            <a:r>
              <a:rPr lang="en-US" sz="2000" dirty="0" smtClean="0">
                <a:solidFill>
                  <a:srgbClr val="00703C"/>
                </a:solidFill>
              </a:rPr>
              <a:t> (V2)</a:t>
            </a:r>
            <a:endParaRPr lang="ru-RU" sz="2000" dirty="0" smtClean="0">
              <a:solidFill>
                <a:srgbClr val="00703C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-&gt; </a:t>
            </a:r>
            <a:r>
              <a:rPr lang="ru-RU" sz="2000" dirty="0" smtClean="0">
                <a:solidFill>
                  <a:srgbClr val="FF0000"/>
                </a:solidFill>
              </a:rPr>
              <a:t>В момент перезапуска сервис не доступен</a:t>
            </a:r>
          </a:p>
          <a:p>
            <a:pPr marL="457200" indent="-457200">
              <a:buAutoNum type="arabicParenR"/>
            </a:pP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5" name="Умножение 14"/>
          <p:cNvSpPr/>
          <p:nvPr/>
        </p:nvSpPr>
        <p:spPr>
          <a:xfrm>
            <a:off x="2199095" y="212388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Растет нагрузка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907704" y="1563638"/>
            <a:ext cx="1656184" cy="6944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97931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7155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8" y="2387293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755304" y="2438247"/>
            <a:ext cx="1808584" cy="11077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5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Green blue deployment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Запустили новую версию 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Обновили конфигурацию </a:t>
            </a:r>
            <a:r>
              <a:rPr lang="en-US" dirty="0" smtClean="0"/>
              <a:t>Proxy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7784" y="314061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Proxy. </a:t>
            </a:r>
            <a:r>
              <a:rPr lang="ru-RU" sz="2000" dirty="0" smtClean="0">
                <a:solidFill>
                  <a:srgbClr val="00703C"/>
                </a:solidFill>
              </a:rPr>
              <a:t>Обновление конфигурации</a:t>
            </a:r>
            <a:endParaRPr lang="ru-RU" sz="2000" dirty="0">
              <a:solidFill>
                <a:srgbClr val="00703C"/>
              </a:solidFill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949244" cy="600164"/>
          </a:xfrm>
        </p:spPr>
        <p:txBody>
          <a:bodyPr/>
          <a:lstStyle/>
          <a:p>
            <a:r>
              <a:rPr lang="en-US" dirty="0" smtClean="0"/>
              <a:t>Proxy </a:t>
            </a:r>
            <a:r>
              <a:rPr lang="ru-RU" dirty="0" err="1" smtClean="0"/>
              <a:t>редиректит</a:t>
            </a:r>
            <a:r>
              <a:rPr lang="ru-RU" dirty="0" smtClean="0"/>
              <a:t> на новую версию сервиса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4611408" y="2569106"/>
            <a:ext cx="1904219" cy="13707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Proxy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Старый сервис завершили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4611408" y="2569106"/>
            <a:ext cx="1904219" cy="13707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Proxy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627784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97931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1691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3921464"/>
            <a:ext cx="666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Сервис авторизации, отправки сообщений, рекомендаций, покупок, статистики… все в одном </a:t>
            </a:r>
            <a:r>
              <a:rPr lang="ru-RU" sz="2400" b="1" dirty="0" smtClean="0">
                <a:solidFill>
                  <a:srgbClr val="0070C0"/>
                </a:solidFill>
              </a:rPr>
              <a:t>процессе</a:t>
            </a:r>
            <a:endParaRPr lang="ru-RU" sz="2400" b="1" dirty="0">
              <a:solidFill>
                <a:srgbClr val="0070C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940968" y="3361073"/>
            <a:ext cx="864096" cy="53918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Большой размер исходных кодов. Сложность понимания и развития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Сильная связанность компонентов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Нельзя масштабировать отдельные сервисы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Нельзя обновлять отдельные сервисы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Один стек технологий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Тормозит работа в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, сборка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96" y="631021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367644" y="2499742"/>
            <a:ext cx="58420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4394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pic>
        <p:nvPicPr>
          <p:cNvPr id="10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03" y="2240773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99792" y="1698362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Авторизация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51849" y="4460305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отправка </a:t>
            </a:r>
            <a:r>
              <a:rPr lang="ru-RU" dirty="0">
                <a:solidFill>
                  <a:srgbClr val="0070C0"/>
                </a:solidFill>
              </a:rPr>
              <a:t>сообщений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79942" y="3055076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Еще что-то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05327" y="4342786"/>
            <a:ext cx="165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рекомендации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913704" y="1727537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покупки</a:t>
            </a:r>
            <a:endParaRPr lang="ru-RU" dirty="0"/>
          </a:p>
        </p:txBody>
      </p:sp>
      <p:pic>
        <p:nvPicPr>
          <p:cNvPr id="21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52" y="795125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21" y="1972643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77" y="2136747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90" y="3362942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46" y="3527046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36" y="619317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92" y="783421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50" y="2973049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406" y="3137153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Прямая со стрелкой 30"/>
          <p:cNvCxnSpPr/>
          <p:nvPr/>
        </p:nvCxnSpPr>
        <p:spPr>
          <a:xfrm flipV="1">
            <a:off x="3111798" y="2096869"/>
            <a:ext cx="443046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4372675" y="3641630"/>
            <a:ext cx="443046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742852" y="3537651"/>
            <a:ext cx="1170852" cy="8051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7111086" y="2067694"/>
            <a:ext cx="125210" cy="83461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5216108" y="1177378"/>
            <a:ext cx="1395265" cy="70564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3852951" y="2348216"/>
            <a:ext cx="519724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076933" y="2713194"/>
            <a:ext cx="1295742" cy="2598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818379" y="2856589"/>
            <a:ext cx="703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Каждый логически раздельный сервис запускается в своем процессе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 каждого сервиса своя БД (где-то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Oracle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, где-то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Cassandra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Сервисы общаются через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API (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не лезут в чужую базу напрямую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Сервисы должны быть маленькими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Преимущества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Сервисы маленькие -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понятные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Можно масштабировать каждый сервис по-отдельности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Можно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релизить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каждый сервис независимо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Разный стек технологий для каждого сервиса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Вертикальное масштабирование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07704" y="1563638"/>
            <a:ext cx="1656184" cy="6944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7155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8" y="2387293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755304" y="2438247"/>
            <a:ext cx="1808584" cy="11077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55526"/>
            <a:ext cx="237626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17523"/>
            <a:ext cx="3085987" cy="30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796136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9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Преимущества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Сервисы маленькие -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понятные. 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Меньше кода, понятней сервис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Можно масштабировать каждый сервис по-отдельности</a:t>
            </a: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Кластер каждого </a:t>
            </a:r>
            <a:r>
              <a:rPr 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микросервиса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Можно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релизить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каждый сервис независимо</a:t>
            </a: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В любое время можно обновить любой сервис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Разный стек технологий для каждого сервиса</a:t>
            </a: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Можно писать на разных языках, </a:t>
            </a:r>
            <a:r>
              <a:rPr 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фреймворках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использовать разные БД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Больше вероятность, что что-то сломается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Надо гонять данные между сервисами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Сложность транзакционной обработки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Сложность конфигурации,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деплоя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, мониторинга сервисов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Больше вероятность, что что-то сломается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Отказоустойчивая  архитектура, кластера для каждого сервиса. Мониторинг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Надо гонять данные между сервисами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Сложность транзакционной обработки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Eventual Consistency.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Приемы восстановления </a:t>
            </a:r>
            <a:r>
              <a:rPr 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консистентности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Сложность конфигурации,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деплоя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, мониторинга сервисов</a:t>
            </a: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Все должно быть автоматизировано. </a:t>
            </a:r>
            <a:r>
              <a:rPr 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Деплоиться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одной кнопкой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Обсудили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Что может сломаться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Приемы отказоустойчивости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Шардинг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Репликация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Обновление без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downtime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Service registry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Микросервисная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архитектура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Нагрузка растет дальше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07704" y="1563638"/>
            <a:ext cx="1656184" cy="6944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547664" y="2438248"/>
            <a:ext cx="2016224" cy="51376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55526"/>
            <a:ext cx="237626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17523"/>
            <a:ext cx="3085987" cy="30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796136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 flipV="1">
            <a:off x="1628866" y="2952009"/>
            <a:ext cx="1791006" cy="1370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Горизонтальное масштабирование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1206</Words>
  <Application>Microsoft Office PowerPoint</Application>
  <PresentationFormat>Экран (16:9)</PresentationFormat>
  <Paragraphs>385</Paragraphs>
  <Slides>73</Slides>
  <Notes>58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4" baseType="lpstr">
      <vt:lpstr>1_Специальное оформление</vt:lpstr>
      <vt:lpstr>Распределенные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Маторин Александр Александрович</cp:lastModifiedBy>
  <cp:revision>196</cp:revision>
  <dcterms:created xsi:type="dcterms:W3CDTF">2014-01-14T11:27:58Z</dcterms:created>
  <dcterms:modified xsi:type="dcterms:W3CDTF">2016-10-23T13:35:35Z</dcterms:modified>
</cp:coreProperties>
</file>