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8"/>
  </p:notesMasterIdLst>
  <p:handoutMasterIdLst>
    <p:handoutMasterId r:id="rId39"/>
  </p:handoutMasterIdLst>
  <p:sldIdLst>
    <p:sldId id="265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82" r:id="rId12"/>
    <p:sldId id="283" r:id="rId13"/>
    <p:sldId id="284" r:id="rId14"/>
    <p:sldId id="275" r:id="rId15"/>
    <p:sldId id="281" r:id="rId16"/>
    <p:sldId id="276" r:id="rId17"/>
    <p:sldId id="277" r:id="rId18"/>
    <p:sldId id="278" r:id="rId19"/>
    <p:sldId id="279" r:id="rId20"/>
    <p:sldId id="280" r:id="rId21"/>
    <p:sldId id="285" r:id="rId22"/>
    <p:sldId id="286" r:id="rId23"/>
    <p:sldId id="291" r:id="rId24"/>
    <p:sldId id="287" r:id="rId25"/>
    <p:sldId id="288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90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99424" autoAdjust="0"/>
  </p:normalViewPr>
  <p:slideViewPr>
    <p:cSldViewPr>
      <p:cViewPr varScale="1">
        <p:scale>
          <a:sx n="122" d="100"/>
          <a:sy n="122" d="100"/>
        </p:scale>
        <p:origin x="-678" y="-96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31.10.2016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rmi/Remot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rmi/" TargetMode="External"/><Relationship Id="rId2" Type="http://schemas.openxmlformats.org/officeDocument/2006/relationships/hyperlink" Target="http://www.studytrails.com/frameworks/spring/spring-remoting-rm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/docs/4.3.x/spring-framework-reference/html/remoting.html#remoting-rmi" TargetMode="External"/><Relationship Id="rId4" Type="http://schemas.openxmlformats.org/officeDocument/2006/relationships/hyperlink" Target="http://docs.oracle.com/javase/7/docs/technotes/guides/rmi/hello/hello-worl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Spring RMI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Создание </a:t>
            </a:r>
            <a:r>
              <a:rPr lang="ru-RU" sz="2400" dirty="0" err="1" smtClean="0"/>
              <a:t>стаба</a:t>
            </a:r>
            <a:endParaRPr lang="ru-RU" sz="2400" dirty="0" smtClean="0"/>
          </a:p>
          <a:p>
            <a:r>
              <a:rPr lang="en-US" sz="2400" b="1" dirty="0" err="1" smtClean="0"/>
              <a:t>ServerImpl</a:t>
            </a:r>
            <a:r>
              <a:rPr lang="en-US" sz="2400" b="1" dirty="0" smtClean="0"/>
              <a:t> </a:t>
            </a:r>
            <a:r>
              <a:rPr lang="en-US" sz="2400" dirty="0" err="1"/>
              <a:t>obj</a:t>
            </a:r>
            <a:r>
              <a:rPr lang="en-US" sz="2400" dirty="0"/>
              <a:t> = new </a:t>
            </a:r>
            <a:r>
              <a:rPr lang="en-US" sz="2400" b="1" dirty="0" err="1" smtClean="0"/>
              <a:t>ServerImpl</a:t>
            </a:r>
            <a:r>
              <a:rPr lang="en-US" sz="2400" b="1" dirty="0" smtClean="0"/>
              <a:t>();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 err="1"/>
              <a:t>HelloRemote</a:t>
            </a:r>
            <a:r>
              <a:rPr lang="en-US" sz="2400" dirty="0"/>
              <a:t> stub = (</a:t>
            </a:r>
            <a:r>
              <a:rPr lang="en-US" sz="2400" b="1" dirty="0" err="1"/>
              <a:t>HelloRemote</a:t>
            </a:r>
            <a:r>
              <a:rPr lang="en-US" sz="2400" dirty="0"/>
              <a:t>) </a:t>
            </a:r>
            <a:r>
              <a:rPr lang="en-US" sz="2400" b="1" dirty="0" err="1"/>
              <a:t>UnicastRemoteObject</a:t>
            </a:r>
            <a:r>
              <a:rPr lang="en-US" sz="2400" dirty="0" err="1"/>
              <a:t>.</a:t>
            </a:r>
            <a:r>
              <a:rPr lang="en-US" sz="2400" i="1" dirty="0" err="1"/>
              <a:t>exportObject</a:t>
            </a:r>
            <a:r>
              <a:rPr lang="en-US" sz="2400" dirty="0"/>
              <a:t>(</a:t>
            </a:r>
            <a:r>
              <a:rPr lang="en-US" sz="2400" dirty="0" err="1"/>
              <a:t>obj</a:t>
            </a:r>
            <a:r>
              <a:rPr lang="en-US" sz="2400" dirty="0"/>
              <a:t>, 0</a:t>
            </a:r>
            <a:r>
              <a:rPr lang="en-US" sz="2400" dirty="0" smtClean="0"/>
              <a:t>);</a:t>
            </a:r>
          </a:p>
          <a:p>
            <a:endParaRPr lang="en-US" sz="2400" dirty="0"/>
          </a:p>
          <a:p>
            <a:r>
              <a:rPr lang="ru-RU" sz="2400" dirty="0" smtClean="0"/>
              <a:t>Происходит экспорт объекта в </a:t>
            </a:r>
            <a:r>
              <a:rPr lang="en-US" sz="2400" dirty="0"/>
              <a:t>Java RMI </a:t>
            </a:r>
            <a:r>
              <a:rPr lang="en-US" sz="2400" dirty="0" smtClean="0"/>
              <a:t>runtime</a:t>
            </a:r>
            <a:r>
              <a:rPr lang="ru-RU" sz="2400" dirty="0" smtClean="0"/>
              <a:t>, для организации вызова к удаленным методам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 </a:t>
            </a:r>
            <a:r>
              <a:rPr lang="en-US" sz="2400" dirty="0">
                <a:hlinkClick r:id="rId2" tooltip="interface in java.rmi"/>
              </a:rPr>
              <a:t>Remote</a:t>
            </a:r>
            <a:r>
              <a:rPr lang="en-US" sz="2400" dirty="0"/>
              <a:t> </a:t>
            </a:r>
            <a:r>
              <a:rPr lang="en-US" sz="2400" b="1" dirty="0" err="1"/>
              <a:t>exportObject</a:t>
            </a:r>
            <a:r>
              <a:rPr lang="en-US" sz="2400" dirty="0"/>
              <a:t>(</a:t>
            </a:r>
            <a:r>
              <a:rPr lang="en-US" sz="2400" dirty="0">
                <a:hlinkClick r:id="rId2" tooltip="interface in java.rmi"/>
              </a:rPr>
              <a:t>Remote</a:t>
            </a:r>
            <a:r>
              <a:rPr lang="en-US" sz="2400" dirty="0"/>
              <a:t> </a:t>
            </a:r>
            <a:r>
              <a:rPr lang="en-US" sz="2400" dirty="0" err="1"/>
              <a:t>obj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 port) </a:t>
            </a:r>
            <a:endParaRPr lang="ru-RU" sz="2400" dirty="0" smtClean="0"/>
          </a:p>
          <a:p>
            <a:r>
              <a:rPr lang="ru-RU" sz="2400" dirty="0" smtClean="0"/>
              <a:t>Порт 0 – выбор любого свободного порта для трансляции вызова</a:t>
            </a:r>
            <a:endParaRPr lang="ru-RU" sz="2400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 err="1"/>
              <a:t>Rmi</a:t>
            </a:r>
            <a:r>
              <a:rPr lang="en-US" dirty="0"/>
              <a:t> server </a:t>
            </a:r>
            <a:r>
              <a:rPr lang="ru-RU" dirty="0"/>
              <a:t>регистрация сервиса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8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Регистрация </a:t>
            </a:r>
            <a:r>
              <a:rPr lang="ru-RU" sz="2800" dirty="0" err="1" smtClean="0"/>
              <a:t>стаба</a:t>
            </a:r>
            <a:r>
              <a:rPr lang="ru-RU" sz="2800" dirty="0" smtClean="0"/>
              <a:t> под именем </a:t>
            </a:r>
            <a:r>
              <a:rPr lang="en-US" sz="2800" dirty="0" smtClean="0"/>
              <a:t>“Hello”</a:t>
            </a:r>
            <a:endParaRPr lang="ru-RU" sz="2800" dirty="0" smtClean="0"/>
          </a:p>
          <a:p>
            <a:r>
              <a:rPr lang="en-US" sz="2800" dirty="0" smtClean="0"/>
              <a:t>//</a:t>
            </a:r>
            <a:r>
              <a:rPr lang="ru-RU" sz="2800" dirty="0" smtClean="0"/>
              <a:t>Получение регистрации на текущем хосте по порту </a:t>
            </a:r>
            <a:r>
              <a:rPr lang="ru-RU" sz="2800" dirty="0" err="1" smtClean="0"/>
              <a:t>по-умолчанию</a:t>
            </a:r>
            <a:r>
              <a:rPr lang="ru-RU" sz="2800" dirty="0" smtClean="0"/>
              <a:t> (1099)</a:t>
            </a:r>
            <a:endParaRPr lang="ru-RU" sz="2800" dirty="0"/>
          </a:p>
          <a:p>
            <a:r>
              <a:rPr lang="en-US" sz="2800" dirty="0" smtClean="0"/>
              <a:t>Registry </a:t>
            </a:r>
            <a:r>
              <a:rPr lang="en-US" sz="2800" dirty="0" err="1"/>
              <a:t>registry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00703C"/>
                </a:solidFill>
              </a:rPr>
              <a:t>LocateRegistry.</a:t>
            </a:r>
            <a:r>
              <a:rPr lang="en-US" sz="2800" i="1" dirty="0" err="1">
                <a:solidFill>
                  <a:srgbClr val="00703C"/>
                </a:solidFill>
              </a:rPr>
              <a:t>getRegistry</a:t>
            </a:r>
            <a:r>
              <a:rPr lang="en-US" sz="2800" dirty="0" smtClean="0">
                <a:solidFill>
                  <a:srgbClr val="00703C"/>
                </a:solidFill>
              </a:rPr>
              <a:t>()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 smtClean="0"/>
              <a:t>//Собственно регистрация </a:t>
            </a:r>
            <a:r>
              <a:rPr lang="ru-RU" sz="2800" dirty="0" err="1" smtClean="0"/>
              <a:t>стаба</a:t>
            </a:r>
            <a:endParaRPr lang="ru-RU" sz="2800" dirty="0"/>
          </a:p>
          <a:p>
            <a:r>
              <a:rPr lang="en-US" sz="2800" dirty="0" err="1" smtClean="0"/>
              <a:t>registry.</a:t>
            </a:r>
            <a:r>
              <a:rPr lang="en-US" sz="2800" b="1" dirty="0" err="1" smtClean="0">
                <a:solidFill>
                  <a:srgbClr val="00703C"/>
                </a:solidFill>
              </a:rPr>
              <a:t>bind</a:t>
            </a:r>
            <a:r>
              <a:rPr lang="en-US" sz="2800" dirty="0"/>
              <a:t>("Hello", stub);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 err="1"/>
              <a:t>Rmi</a:t>
            </a:r>
            <a:r>
              <a:rPr lang="en-US" dirty="0"/>
              <a:t> server </a:t>
            </a:r>
            <a:r>
              <a:rPr lang="ru-RU" dirty="0"/>
              <a:t>регистрация сервиса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3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получения регистрации: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getRegistry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 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getRegistry</a:t>
            </a:r>
            <a:r>
              <a:rPr lang="en-US" sz="2800" dirty="0"/>
              <a:t>(String 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getRegistry</a:t>
            </a:r>
            <a:r>
              <a:rPr lang="en-US" sz="2800" dirty="0"/>
              <a:t>(String host, </a:t>
            </a:r>
            <a:r>
              <a:rPr lang="en-US" sz="2800" dirty="0" err="1"/>
              <a:t>int</a:t>
            </a:r>
            <a:r>
              <a:rPr lang="en-US" sz="2800" dirty="0"/>
              <a:t> port)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 err="1"/>
              <a:t>Rmi</a:t>
            </a:r>
            <a:r>
              <a:rPr lang="en-US" dirty="0"/>
              <a:t> server </a:t>
            </a:r>
            <a:r>
              <a:rPr lang="ru-RU" dirty="0"/>
              <a:t>регистрация сервиса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0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//</a:t>
            </a:r>
            <a:r>
              <a:rPr lang="ru-RU" sz="2800" dirty="0"/>
              <a:t>Например порт 2001</a:t>
            </a:r>
            <a:endParaRPr lang="en-US" sz="2800" dirty="0"/>
          </a:p>
          <a:p>
            <a:r>
              <a:rPr lang="en-US" sz="2800" dirty="0"/>
              <a:t>Registry </a:t>
            </a:r>
            <a:r>
              <a:rPr lang="en-US" sz="2800" dirty="0" err="1"/>
              <a:t>registry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00703C"/>
                </a:solidFill>
              </a:rPr>
              <a:t>LocateRegistry.getRegistry</a:t>
            </a:r>
            <a:r>
              <a:rPr lang="en-US" sz="2800" dirty="0">
                <a:solidFill>
                  <a:srgbClr val="00703C"/>
                </a:solidFill>
              </a:rPr>
              <a:t>(2001)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//Собственно регистрация </a:t>
            </a:r>
            <a:r>
              <a:rPr lang="ru-RU" sz="2800" dirty="0" err="1"/>
              <a:t>стаба</a:t>
            </a:r>
            <a:endParaRPr lang="ru-RU" sz="2800" dirty="0"/>
          </a:p>
          <a:p>
            <a:r>
              <a:rPr lang="en-US" sz="2800" dirty="0" err="1"/>
              <a:t>registry.</a:t>
            </a:r>
            <a:r>
              <a:rPr lang="en-US" sz="2800" b="1" dirty="0" err="1">
                <a:solidFill>
                  <a:srgbClr val="00703C"/>
                </a:solidFill>
              </a:rPr>
              <a:t>rebind</a:t>
            </a:r>
            <a:r>
              <a:rPr lang="en-US" sz="2800" dirty="0"/>
              <a:t>("Hello", stub);</a:t>
            </a:r>
            <a:endParaRPr lang="ru-RU" sz="2800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 err="1"/>
              <a:t>Rmi</a:t>
            </a:r>
            <a:r>
              <a:rPr lang="en-US" dirty="0"/>
              <a:t> server </a:t>
            </a:r>
            <a:r>
              <a:rPr lang="ru-RU" dirty="0"/>
              <a:t>регистрация сервиса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За регистрацию </a:t>
            </a:r>
            <a:r>
              <a:rPr lang="ru-RU" sz="1800" dirty="0" err="1" smtClean="0"/>
              <a:t>стабов</a:t>
            </a:r>
            <a:r>
              <a:rPr lang="ru-RU" sz="1800" dirty="0" smtClean="0"/>
              <a:t> в </a:t>
            </a:r>
            <a:r>
              <a:rPr lang="en-US" sz="1800" dirty="0" smtClean="0"/>
              <a:t>Java RMI </a:t>
            </a:r>
            <a:r>
              <a:rPr lang="ru-RU" sz="1800" dirty="0" smtClean="0"/>
              <a:t>отвечает отдельный сервис </a:t>
            </a:r>
            <a:r>
              <a:rPr lang="en-US" sz="1800" dirty="0" err="1" smtClean="0">
                <a:solidFill>
                  <a:srgbClr val="00703C"/>
                </a:solidFill>
              </a:rPr>
              <a:t>rmiregistry</a:t>
            </a:r>
            <a:endParaRPr lang="ru-RU" sz="1800" dirty="0" smtClean="0">
              <a:solidFill>
                <a:srgbClr val="00703C"/>
              </a:solidFill>
            </a:endParaRPr>
          </a:p>
          <a:p>
            <a:r>
              <a:rPr lang="ru-RU" sz="1800" dirty="0" smtClean="0"/>
              <a:t>Для обеспечения работы </a:t>
            </a:r>
            <a:r>
              <a:rPr lang="en-US" sz="1800" dirty="0"/>
              <a:t>Java RMI </a:t>
            </a:r>
            <a:r>
              <a:rPr lang="ru-RU" sz="1800" dirty="0" smtClean="0"/>
              <a:t>сервис должен быть запущен на стороне сервера</a:t>
            </a:r>
          </a:p>
          <a:p>
            <a:r>
              <a:rPr lang="ru-RU" sz="1800" dirty="0" smtClean="0"/>
              <a:t>Например</a:t>
            </a:r>
            <a:r>
              <a:rPr lang="en-US" sz="1800" dirty="0" smtClean="0"/>
              <a:t>, 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Команда запуска сервиса на</a:t>
            </a:r>
            <a:r>
              <a:rPr lang="en-US" sz="1800" dirty="0" smtClean="0"/>
              <a:t> </a:t>
            </a:r>
            <a:r>
              <a:rPr lang="en-US" sz="1800" dirty="0"/>
              <a:t>Solaris(tm) </a:t>
            </a:r>
            <a:r>
              <a:rPr lang="en-US" sz="1800" dirty="0" smtClean="0"/>
              <a:t>OS</a:t>
            </a:r>
            <a:r>
              <a:rPr lang="ru-RU" sz="1800" dirty="0" smtClean="0"/>
              <a:t> </a:t>
            </a:r>
            <a:r>
              <a:rPr lang="en-US" sz="1800" dirty="0" smtClean="0"/>
              <a:t>:</a:t>
            </a:r>
            <a:endParaRPr lang="en-US" sz="1800" dirty="0"/>
          </a:p>
          <a:p>
            <a:r>
              <a:rPr lang="en-US" sz="1800" dirty="0" err="1">
                <a:solidFill>
                  <a:srgbClr val="00703C"/>
                </a:solidFill>
              </a:rPr>
              <a:t>rmiregistry</a:t>
            </a:r>
            <a:r>
              <a:rPr lang="en-US" sz="1800" dirty="0">
                <a:solidFill>
                  <a:srgbClr val="00703C"/>
                </a:solidFill>
              </a:rPr>
              <a:t> &amp; </a:t>
            </a:r>
            <a:endParaRPr lang="ru-RU" sz="1800" dirty="0" smtClean="0">
              <a:solidFill>
                <a:srgbClr val="00703C"/>
              </a:solidFill>
            </a:endParaRPr>
          </a:p>
          <a:p>
            <a:r>
              <a:rPr lang="ru-RU" sz="1800" dirty="0" smtClean="0"/>
              <a:t>На </a:t>
            </a:r>
            <a:r>
              <a:rPr lang="en-US" sz="1800" dirty="0" smtClean="0"/>
              <a:t>Windows:</a:t>
            </a:r>
            <a:endParaRPr lang="en-US" sz="1800" dirty="0"/>
          </a:p>
          <a:p>
            <a:r>
              <a:rPr lang="en-US" sz="1800" dirty="0">
                <a:solidFill>
                  <a:srgbClr val="00703C"/>
                </a:solidFill>
              </a:rPr>
              <a:t>start </a:t>
            </a:r>
            <a:r>
              <a:rPr lang="en-US" sz="1800" dirty="0" err="1">
                <a:solidFill>
                  <a:srgbClr val="00703C"/>
                </a:solidFill>
              </a:rPr>
              <a:t>rmiregistry</a:t>
            </a:r>
            <a:r>
              <a:rPr lang="en-US" sz="1800" dirty="0">
                <a:solidFill>
                  <a:srgbClr val="00703C"/>
                </a:solidFill>
              </a:rPr>
              <a:t> </a:t>
            </a:r>
            <a:endParaRPr lang="ru-RU" sz="1800" dirty="0" smtClean="0">
              <a:solidFill>
                <a:srgbClr val="00703C"/>
              </a:solidFill>
            </a:endParaRPr>
          </a:p>
          <a:p>
            <a:r>
              <a:rPr lang="ru-RU" sz="1800" dirty="0" smtClean="0"/>
              <a:t>По умолчанию</a:t>
            </a:r>
            <a:r>
              <a:rPr lang="en-US" sz="1800" dirty="0" smtClean="0"/>
              <a:t> </a:t>
            </a:r>
            <a:r>
              <a:rPr lang="ru-RU" sz="1800" dirty="0" smtClean="0"/>
              <a:t>сервис регистрации запускается на </a:t>
            </a:r>
            <a:r>
              <a:rPr lang="en-US" sz="1800" dirty="0" smtClean="0"/>
              <a:t> </a:t>
            </a:r>
            <a:r>
              <a:rPr lang="en-US" sz="1800" dirty="0"/>
              <a:t>TCP port 1099. </a:t>
            </a:r>
            <a:endParaRPr lang="ru-RU" sz="1800" dirty="0" smtClean="0"/>
          </a:p>
          <a:p>
            <a:r>
              <a:rPr lang="ru-RU" sz="1800" dirty="0" smtClean="0"/>
              <a:t>Для запуска на другом порту, например 2001, необходимо при старте указать порт:</a:t>
            </a:r>
            <a:endParaRPr lang="en-US" sz="1800" dirty="0"/>
          </a:p>
          <a:p>
            <a:r>
              <a:rPr lang="en-US" sz="1800" dirty="0">
                <a:solidFill>
                  <a:srgbClr val="00703C"/>
                </a:solidFill>
              </a:rPr>
              <a:t>start </a:t>
            </a:r>
            <a:r>
              <a:rPr lang="en-US" sz="1800" dirty="0" err="1">
                <a:solidFill>
                  <a:srgbClr val="00703C"/>
                </a:solidFill>
              </a:rPr>
              <a:t>rmiregistry</a:t>
            </a:r>
            <a:r>
              <a:rPr lang="en-US" sz="1800" dirty="0">
                <a:solidFill>
                  <a:srgbClr val="00703C"/>
                </a:solidFill>
              </a:rPr>
              <a:t> 2001</a:t>
            </a:r>
            <a:endParaRPr lang="ru-RU" sz="1800" dirty="0">
              <a:solidFill>
                <a:srgbClr val="00703C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</a:t>
            </a:r>
            <a:r>
              <a:rPr lang="ru-RU" dirty="0" smtClean="0"/>
              <a:t>регистрация </a:t>
            </a:r>
            <a:r>
              <a:rPr lang="ru-RU" dirty="0" err="1" smtClean="0"/>
              <a:t>стабов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843559"/>
            <a:ext cx="8641472" cy="3878384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Для обеспечения доступа </a:t>
            </a:r>
            <a:r>
              <a:rPr lang="en-US" sz="2800" dirty="0" err="1" smtClean="0">
                <a:solidFill>
                  <a:srgbClr val="00703C"/>
                </a:solidFill>
              </a:rPr>
              <a:t>rmiregistry</a:t>
            </a:r>
            <a:r>
              <a:rPr lang="en-US" sz="2800" dirty="0" smtClean="0">
                <a:solidFill>
                  <a:srgbClr val="00703C"/>
                </a:solidFill>
              </a:rPr>
              <a:t> </a:t>
            </a:r>
            <a:r>
              <a:rPr lang="ru-RU" sz="2800" dirty="0" smtClean="0"/>
              <a:t>к интерфейсам </a:t>
            </a:r>
            <a:r>
              <a:rPr lang="ru-RU" sz="2800" dirty="0" err="1" smtClean="0"/>
              <a:t>стабов</a:t>
            </a:r>
            <a:r>
              <a:rPr lang="ru-RU" sz="2800" dirty="0" smtClean="0"/>
              <a:t> сервера необходимо указывать путь к классам </a:t>
            </a:r>
            <a:r>
              <a:rPr lang="en-US" sz="2800" dirty="0" smtClean="0"/>
              <a:t>API</a:t>
            </a:r>
          </a:p>
          <a:p>
            <a:r>
              <a:rPr lang="ru-RU" sz="2800" dirty="0" smtClean="0"/>
              <a:t>Реальная команда запуска:</a:t>
            </a:r>
            <a:endParaRPr lang="en-US" sz="2800" dirty="0"/>
          </a:p>
          <a:p>
            <a:r>
              <a:rPr lang="en-US" sz="2800" dirty="0" smtClean="0"/>
              <a:t>rmiregistry.exe </a:t>
            </a:r>
            <a:r>
              <a:rPr lang="en-US" sz="2800" b="1" dirty="0">
                <a:solidFill>
                  <a:srgbClr val="00703C"/>
                </a:solidFill>
              </a:rPr>
              <a:t>-J-</a:t>
            </a:r>
            <a:r>
              <a:rPr lang="en-US" sz="2800" b="1" dirty="0" err="1">
                <a:solidFill>
                  <a:srgbClr val="00703C"/>
                </a:solidFill>
              </a:rPr>
              <a:t>Djava.rmi.server.codeba</a:t>
            </a:r>
            <a:endParaRPr lang="en-US" sz="2800" b="1" dirty="0">
              <a:solidFill>
                <a:srgbClr val="00703C"/>
              </a:solidFill>
            </a:endParaRPr>
          </a:p>
          <a:p>
            <a:r>
              <a:rPr lang="en-US" sz="2800" b="1" dirty="0">
                <a:solidFill>
                  <a:srgbClr val="00703C"/>
                </a:solidFill>
              </a:rPr>
              <a:t>se</a:t>
            </a:r>
            <a:r>
              <a:rPr lang="en-US" sz="2800" dirty="0"/>
              <a:t>=file:///</a:t>
            </a:r>
            <a:r>
              <a:rPr lang="en-US" sz="2800" dirty="0">
                <a:solidFill>
                  <a:srgbClr val="00703C"/>
                </a:solidFill>
              </a:rPr>
              <a:t>C:\Users\sbt-mikhiyenko-yua\Documents\Java-</a:t>
            </a:r>
            <a:r>
              <a:rPr lang="ru-RU" sz="2800" dirty="0">
                <a:solidFill>
                  <a:srgbClr val="00703C"/>
                </a:solidFill>
              </a:rPr>
              <a:t>школа\</a:t>
            </a:r>
            <a:r>
              <a:rPr lang="en-US" sz="2800" dirty="0" err="1">
                <a:solidFill>
                  <a:srgbClr val="00703C"/>
                </a:solidFill>
              </a:rPr>
              <a:t>SpringRMI</a:t>
            </a:r>
            <a:r>
              <a:rPr lang="en-US" sz="2800" dirty="0">
                <a:solidFill>
                  <a:srgbClr val="00703C"/>
                </a:solidFill>
              </a:rPr>
              <a:t>\spring-</a:t>
            </a:r>
            <a:r>
              <a:rPr lang="en-US" sz="2800" dirty="0" err="1">
                <a:solidFill>
                  <a:srgbClr val="00703C"/>
                </a:solidFill>
              </a:rPr>
              <a:t>rmi</a:t>
            </a:r>
            <a:endParaRPr lang="en-US" sz="2800" dirty="0">
              <a:solidFill>
                <a:srgbClr val="00703C"/>
              </a:solidFill>
            </a:endParaRPr>
          </a:p>
          <a:p>
            <a:r>
              <a:rPr lang="en-US" sz="2800" dirty="0">
                <a:solidFill>
                  <a:srgbClr val="00703C"/>
                </a:solidFill>
              </a:rPr>
              <a:t>\server\target\lib\core-2.0-SNAPSHOT.jar</a:t>
            </a:r>
            <a:endParaRPr lang="ru-RU" sz="2800" dirty="0">
              <a:solidFill>
                <a:srgbClr val="00703C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RMI </a:t>
            </a:r>
            <a:r>
              <a:rPr lang="ru-RU" dirty="0"/>
              <a:t>регистрация </a:t>
            </a:r>
            <a:r>
              <a:rPr lang="ru-RU" dirty="0" err="1"/>
              <a:t>стабов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Также, приложение может само создавать регистрацию, </a:t>
            </a:r>
            <a:r>
              <a:rPr lang="ru-RU" sz="2800" smtClean="0"/>
              <a:t>без отдельного сервиса </a:t>
            </a:r>
            <a:r>
              <a:rPr lang="ru-RU" sz="2800" dirty="0" smtClean="0"/>
              <a:t>регистрации</a:t>
            </a:r>
          </a:p>
          <a:p>
            <a:endParaRPr lang="ru-RU" sz="2800" dirty="0"/>
          </a:p>
          <a:p>
            <a:r>
              <a:rPr lang="en-US" sz="2800" dirty="0"/>
              <a:t>Registry </a:t>
            </a:r>
            <a:r>
              <a:rPr lang="en-US" sz="2800" dirty="0" err="1"/>
              <a:t>registry</a:t>
            </a:r>
            <a:r>
              <a:rPr lang="en-US" sz="2800" dirty="0"/>
              <a:t> = </a:t>
            </a:r>
            <a:r>
              <a:rPr lang="en-US" sz="2800" dirty="0" err="1" smtClean="0"/>
              <a:t>LocateRegistry.</a:t>
            </a:r>
            <a:r>
              <a:rPr lang="en-US" sz="2800" b="1" i="1" dirty="0" err="1" smtClean="0">
                <a:solidFill>
                  <a:srgbClr val="00703C"/>
                </a:solidFill>
              </a:rPr>
              <a:t>createRegistry</a:t>
            </a:r>
            <a:r>
              <a:rPr lang="en-US" sz="2800" dirty="0" smtClean="0"/>
              <a:t>(1099);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В этом случае в запуске </a:t>
            </a:r>
            <a:r>
              <a:rPr lang="en-US" sz="2800" dirty="0" err="1" smtClean="0">
                <a:solidFill>
                  <a:schemeClr val="tx1"/>
                </a:solidFill>
              </a:rPr>
              <a:t>rmiregistry</a:t>
            </a:r>
            <a:r>
              <a:rPr lang="ru-RU" sz="2800" dirty="0" smtClean="0">
                <a:solidFill>
                  <a:schemeClr val="tx1"/>
                </a:solidFill>
              </a:rPr>
              <a:t> нет необходимости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RMI </a:t>
            </a:r>
            <a:r>
              <a:rPr lang="ru-RU" dirty="0"/>
              <a:t>регистрация </a:t>
            </a:r>
            <a:r>
              <a:rPr lang="ru-RU" dirty="0" err="1"/>
              <a:t>стабов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4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en-US" sz="2400" dirty="0"/>
              <a:t>Solaris Operating System:</a:t>
            </a:r>
          </a:p>
          <a:p>
            <a:r>
              <a:rPr lang="en-US" sz="2400" dirty="0"/>
              <a:t>java -</a:t>
            </a:r>
            <a:r>
              <a:rPr lang="en-US" sz="2400" dirty="0" err="1"/>
              <a:t>classpath</a:t>
            </a:r>
            <a:r>
              <a:rPr lang="en-US" sz="2400" dirty="0"/>
              <a:t> </a:t>
            </a:r>
            <a:r>
              <a:rPr lang="en-US" sz="2400" b="1" i="1" dirty="0" err="1"/>
              <a:t>classDir</a:t>
            </a:r>
            <a:r>
              <a:rPr lang="en-US" sz="2400" dirty="0"/>
              <a:t> </a:t>
            </a:r>
            <a:r>
              <a:rPr lang="en-US" sz="2400" dirty="0" err="1" smtClean="0"/>
              <a:t>example.hello.Runner</a:t>
            </a:r>
            <a:r>
              <a:rPr lang="en-US" sz="2400" dirty="0" smtClean="0"/>
              <a:t> </a:t>
            </a:r>
            <a:r>
              <a:rPr lang="en-US" sz="2400" dirty="0"/>
              <a:t>&amp; </a:t>
            </a:r>
            <a:endParaRPr lang="ru-RU" sz="2400" dirty="0" smtClean="0"/>
          </a:p>
          <a:p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en-US" sz="2400" dirty="0"/>
              <a:t>Windows platforms:</a:t>
            </a:r>
          </a:p>
          <a:p>
            <a:r>
              <a:rPr lang="en-US" sz="2400" dirty="0"/>
              <a:t>start java -</a:t>
            </a:r>
            <a:r>
              <a:rPr lang="en-US" sz="2400" dirty="0" err="1"/>
              <a:t>classpath</a:t>
            </a:r>
            <a:r>
              <a:rPr lang="en-US" sz="2400" dirty="0"/>
              <a:t> </a:t>
            </a:r>
            <a:r>
              <a:rPr lang="en-US" sz="2400" b="1" i="1" dirty="0" err="1"/>
              <a:t>classDir</a:t>
            </a:r>
            <a:r>
              <a:rPr lang="en-US" sz="2400" dirty="0"/>
              <a:t> </a:t>
            </a:r>
            <a:r>
              <a:rPr lang="en-US" sz="2400" dirty="0" err="1" smtClean="0"/>
              <a:t>example.hello.Runner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</a:t>
            </a:r>
            <a:r>
              <a:rPr lang="ru-RU" dirty="0" smtClean="0"/>
              <a:t>запуск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Autofit/>
          </a:bodyPr>
          <a:lstStyle/>
          <a:p>
            <a:r>
              <a:rPr lang="en-US" sz="1800" dirty="0"/>
              <a:t>public class Client {</a:t>
            </a:r>
            <a:br>
              <a:rPr lang="en-US" sz="1800" dirty="0"/>
            </a:br>
            <a:r>
              <a:rPr lang="en-US" sz="1800" dirty="0"/>
              <a:t>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String host = (</a:t>
            </a:r>
            <a:r>
              <a:rPr lang="en-US" sz="1800" dirty="0" err="1"/>
              <a:t>args.length</a:t>
            </a:r>
            <a:r>
              <a:rPr lang="en-US" sz="1800" dirty="0"/>
              <a:t> &lt; 1) ? null : </a:t>
            </a:r>
            <a:r>
              <a:rPr lang="en-US" sz="1800" dirty="0" err="1"/>
              <a:t>args</a:t>
            </a:r>
            <a:r>
              <a:rPr lang="en-US" sz="1800" dirty="0"/>
              <a:t>[0];</a:t>
            </a:r>
            <a:br>
              <a:rPr lang="en-US" sz="1800" dirty="0"/>
            </a:br>
            <a:r>
              <a:rPr lang="en-US" sz="1800" dirty="0"/>
              <a:t>        try {</a:t>
            </a:r>
            <a:br>
              <a:rPr lang="en-US" sz="1800" dirty="0"/>
            </a:br>
            <a:r>
              <a:rPr lang="en-US" sz="1800" dirty="0"/>
              <a:t>            Registry </a:t>
            </a:r>
            <a:r>
              <a:rPr lang="en-US" sz="1800" dirty="0" err="1"/>
              <a:t>registry</a:t>
            </a:r>
            <a:r>
              <a:rPr lang="en-US" sz="1800" dirty="0"/>
              <a:t> = </a:t>
            </a:r>
            <a:r>
              <a:rPr lang="en-US" sz="1800" dirty="0" err="1"/>
              <a:t>LocateRegistry.</a:t>
            </a:r>
            <a:r>
              <a:rPr lang="en-US" sz="1800" b="1" i="1" dirty="0" err="1">
                <a:solidFill>
                  <a:srgbClr val="00703C"/>
                </a:solidFill>
              </a:rPr>
              <a:t>getRegistry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3C"/>
                </a:solidFill>
              </a:rPr>
              <a:t>host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HelloRemote</a:t>
            </a:r>
            <a:r>
              <a:rPr lang="en-US" sz="1800" dirty="0"/>
              <a:t> stub = (</a:t>
            </a:r>
            <a:r>
              <a:rPr lang="en-US" sz="1800" dirty="0" err="1"/>
              <a:t>HelloRemote</a:t>
            </a:r>
            <a:r>
              <a:rPr lang="en-US" sz="1800" dirty="0"/>
              <a:t>) </a:t>
            </a:r>
            <a:r>
              <a:rPr lang="en-US" sz="1800" b="1" dirty="0" err="1">
                <a:solidFill>
                  <a:srgbClr val="00703C"/>
                </a:solidFill>
              </a:rPr>
              <a:t>registry.lookup</a:t>
            </a:r>
            <a:r>
              <a:rPr lang="en-US" sz="1800" b="1" dirty="0">
                <a:solidFill>
                  <a:srgbClr val="00703C"/>
                </a:solidFill>
              </a:rPr>
              <a:t>("Hello");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    String response = </a:t>
            </a:r>
            <a:r>
              <a:rPr lang="en-US" sz="1800" dirty="0" err="1"/>
              <a:t>stub.sayHello</a:t>
            </a:r>
            <a:r>
              <a:rPr lang="en-US" sz="1800" dirty="0"/>
              <a:t>("</a:t>
            </a:r>
            <a:r>
              <a:rPr lang="ru-RU" sz="1800" dirty="0"/>
              <a:t>Гость");</a:t>
            </a:r>
            <a:br>
              <a:rPr lang="ru-RU" sz="1800" dirty="0"/>
            </a:br>
            <a:r>
              <a:rPr lang="ru-RU" sz="1800" dirty="0"/>
              <a:t>            </a:t>
            </a:r>
            <a:r>
              <a:rPr lang="en-US" sz="1800" dirty="0" err="1"/>
              <a:t>System.</a:t>
            </a:r>
            <a:r>
              <a:rPr lang="en-US" sz="1800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("response: " + response);</a:t>
            </a:r>
            <a:br>
              <a:rPr lang="en-US" sz="1800" dirty="0"/>
            </a:br>
            <a:r>
              <a:rPr lang="en-US" sz="1800" dirty="0"/>
              <a:t>        } catch (Exception e)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System.</a:t>
            </a:r>
            <a:r>
              <a:rPr lang="en-US" sz="1800" i="1" dirty="0" err="1"/>
              <a:t>err</a:t>
            </a:r>
            <a:r>
              <a:rPr lang="en-US" sz="1800" dirty="0" err="1"/>
              <a:t>.println</a:t>
            </a:r>
            <a:r>
              <a:rPr lang="en-US" sz="1800" dirty="0"/>
              <a:t>("Client exception: " + </a:t>
            </a:r>
            <a:r>
              <a:rPr lang="en-US" sz="1800" dirty="0" err="1"/>
              <a:t>e.toString</a:t>
            </a:r>
            <a:r>
              <a:rPr lang="en-US" sz="1800" dirty="0"/>
              <a:t>());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e.printStackTrace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ru-RU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-</a:t>
            </a:r>
            <a:r>
              <a:rPr lang="en-US" sz="2800" dirty="0" err="1"/>
              <a:t>classpath</a:t>
            </a:r>
            <a:r>
              <a:rPr lang="en-US" sz="2800" dirty="0"/>
              <a:t> </a:t>
            </a:r>
            <a:r>
              <a:rPr lang="en-US" sz="2800" b="1" i="1" dirty="0" err="1"/>
              <a:t>classDir</a:t>
            </a:r>
            <a:r>
              <a:rPr lang="en-US" sz="2800" dirty="0"/>
              <a:t> </a:t>
            </a:r>
            <a:r>
              <a:rPr lang="en-US" sz="2800" dirty="0" err="1"/>
              <a:t>example.hello.Client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client </a:t>
            </a:r>
            <a:r>
              <a:rPr lang="ru-RU" dirty="0" smtClean="0"/>
              <a:t>запуск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Познакомимся с технологиями </a:t>
            </a:r>
            <a:r>
              <a:rPr lang="en-US" sz="2400" kern="0" dirty="0" smtClean="0"/>
              <a:t>RMI</a:t>
            </a:r>
            <a:endParaRPr lang="ru-RU" sz="2400" kern="0" dirty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endParaRPr lang="ru-RU" sz="2400" kern="0" dirty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Изучим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Spring RMI</a:t>
            </a:r>
            <a:endParaRPr lang="ru-RU" sz="2400" kern="0" dirty="0">
              <a:solidFill>
                <a:sysClr val="windowText" lastClr="000000"/>
              </a:solidFill>
            </a:endParaRPr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endParaRPr lang="ru-RU" sz="2400" kern="0" dirty="0">
              <a:solidFill>
                <a:sysClr val="windowText" lastClr="000000"/>
              </a:solidFill>
            </a:endParaRPr>
          </a:p>
          <a:p>
            <a:pPr marL="0" lvl="8" indent="0" algn="just">
              <a:buClr>
                <a:schemeClr val="accent3">
                  <a:lumMod val="50000"/>
                </a:schemeClr>
              </a:buClr>
              <a:buNone/>
            </a:pPr>
            <a:endParaRPr lang="en-US" sz="2400" kern="0" dirty="0">
              <a:solidFill>
                <a:sysClr val="windowText" lastClr="000000"/>
              </a:solidFill>
            </a:endParaRPr>
          </a:p>
          <a:p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План занятия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Remote </a:t>
            </a:r>
            <a:r>
              <a:rPr lang="en-US" sz="1800" b="1" i="1" dirty="0"/>
              <a:t>Method Invocation (RMI)</a:t>
            </a:r>
            <a:r>
              <a:rPr lang="en-US" sz="1800" b="1" dirty="0"/>
              <a:t>. </a:t>
            </a:r>
            <a:r>
              <a:rPr lang="ru-RU" sz="1800" dirty="0" smtClean="0"/>
              <a:t>Через</a:t>
            </a:r>
            <a:r>
              <a:rPr lang="en-US" sz="1800" dirty="0"/>
              <a:t> </a:t>
            </a:r>
            <a:r>
              <a:rPr lang="en-US" sz="1800" dirty="0" err="1"/>
              <a:t>RmiProxyFactoryBean</a:t>
            </a:r>
            <a:r>
              <a:rPr lang="en-US" sz="1800" dirty="0"/>
              <a:t> and the </a:t>
            </a:r>
            <a:r>
              <a:rPr lang="en-US" sz="1800" dirty="0" err="1"/>
              <a:t>RmiServiceExporter</a:t>
            </a:r>
            <a:r>
              <a:rPr lang="en-US" sz="1800" dirty="0"/>
              <a:t> Spring </a:t>
            </a:r>
            <a:r>
              <a:rPr lang="ru-RU" sz="1800" dirty="0" smtClean="0"/>
              <a:t>с поддержкой традиционного</a:t>
            </a:r>
            <a:r>
              <a:rPr lang="en-US" sz="1800" dirty="0" smtClean="0"/>
              <a:t> </a:t>
            </a:r>
            <a:r>
              <a:rPr lang="en-US" sz="1800" dirty="0"/>
              <a:t>RMI </a:t>
            </a:r>
            <a:r>
              <a:rPr lang="en-US" sz="1800" dirty="0" smtClean="0"/>
              <a:t>(</a:t>
            </a:r>
            <a:r>
              <a:rPr lang="ru-RU" sz="1800" dirty="0" smtClean="0"/>
              <a:t>с</a:t>
            </a:r>
            <a:r>
              <a:rPr lang="en-US" sz="1800" dirty="0"/>
              <a:t> </a:t>
            </a:r>
            <a:r>
              <a:rPr lang="en-US" sz="1800" dirty="0" err="1"/>
              <a:t>java.rmi.Remote</a:t>
            </a:r>
            <a:r>
              <a:rPr lang="en-US" sz="1800" dirty="0"/>
              <a:t> interfaces </a:t>
            </a:r>
            <a:r>
              <a:rPr lang="ru-RU" sz="1800" dirty="0" smtClean="0"/>
              <a:t>и</a:t>
            </a:r>
            <a:r>
              <a:rPr lang="en-US" sz="1800" dirty="0"/>
              <a:t> </a:t>
            </a:r>
            <a:r>
              <a:rPr lang="en-US" sz="1800" dirty="0" err="1" smtClean="0"/>
              <a:t>java.rmi.RemoteException</a:t>
            </a:r>
            <a:r>
              <a:rPr lang="ru-RU" sz="1800" dirty="0" smtClean="0"/>
              <a:t>)</a:t>
            </a:r>
          </a:p>
          <a:p>
            <a:r>
              <a:rPr lang="en-US" sz="1800" b="1" i="1" dirty="0" smtClean="0"/>
              <a:t>Hessian</a:t>
            </a:r>
            <a:r>
              <a:rPr lang="en-US" sz="1800" dirty="0"/>
              <a:t>. </a:t>
            </a:r>
            <a:r>
              <a:rPr lang="ru-RU" sz="1800" dirty="0" smtClean="0"/>
              <a:t>С использованием</a:t>
            </a:r>
            <a:r>
              <a:rPr lang="en-US" sz="1800" dirty="0" smtClean="0"/>
              <a:t> </a:t>
            </a:r>
            <a:r>
              <a:rPr lang="en-US" sz="1800" dirty="0"/>
              <a:t>Spring’s </a:t>
            </a:r>
            <a:r>
              <a:rPr lang="en-US" sz="1800" dirty="0" err="1"/>
              <a:t>HessianProxyFactoryBean</a:t>
            </a:r>
            <a:r>
              <a:rPr lang="en-US" sz="1800" dirty="0"/>
              <a:t> </a:t>
            </a:r>
            <a:r>
              <a:rPr lang="ru-RU" sz="1800" dirty="0" smtClean="0"/>
              <a:t>и</a:t>
            </a:r>
            <a:r>
              <a:rPr lang="en-US" sz="1800" dirty="0"/>
              <a:t> </a:t>
            </a:r>
            <a:r>
              <a:rPr lang="en-US" sz="1800" dirty="0" err="1"/>
              <a:t>HessianServiceExporter</a:t>
            </a:r>
            <a:r>
              <a:rPr lang="en-US" sz="1800" dirty="0"/>
              <a:t> </a:t>
            </a:r>
            <a:r>
              <a:rPr lang="ru-RU" sz="1800" dirty="0" smtClean="0"/>
              <a:t>которые позволяют формировать сервисы через облегченный бинарный </a:t>
            </a:r>
            <a:r>
              <a:rPr lang="en-US" sz="1800" dirty="0" smtClean="0"/>
              <a:t>HTTP-based </a:t>
            </a:r>
            <a:r>
              <a:rPr lang="ru-RU" sz="1800" dirty="0" smtClean="0"/>
              <a:t>протокол от</a:t>
            </a:r>
            <a:r>
              <a:rPr lang="en-US" sz="1800" dirty="0" smtClean="0"/>
              <a:t> </a:t>
            </a:r>
            <a:r>
              <a:rPr lang="en-US" sz="1800" dirty="0" err="1"/>
              <a:t>Caucho</a:t>
            </a:r>
            <a:r>
              <a:rPr lang="en-US" sz="1800" dirty="0"/>
              <a:t>.</a:t>
            </a:r>
          </a:p>
          <a:p>
            <a:r>
              <a:rPr lang="en-US" sz="1800" b="1" i="1" dirty="0"/>
              <a:t>Burlap</a:t>
            </a:r>
            <a:r>
              <a:rPr lang="en-US" sz="1800" dirty="0"/>
              <a:t>. </a:t>
            </a:r>
            <a:r>
              <a:rPr lang="ru-RU" sz="1800" dirty="0" smtClean="0"/>
              <a:t>альтернативный</a:t>
            </a:r>
            <a:r>
              <a:rPr lang="en-US" sz="1800" dirty="0" smtClean="0"/>
              <a:t> Hessian </a:t>
            </a:r>
            <a:r>
              <a:rPr lang="en-US" sz="1800" dirty="0" err="1" smtClean="0"/>
              <a:t>Caucho’s</a:t>
            </a:r>
            <a:r>
              <a:rPr lang="en-US" sz="1800" dirty="0" smtClean="0"/>
              <a:t> </a:t>
            </a:r>
            <a:r>
              <a:rPr lang="en-US" sz="1800" dirty="0"/>
              <a:t>XML-based </a:t>
            </a:r>
            <a:r>
              <a:rPr lang="ru-RU" sz="1800" dirty="0" smtClean="0"/>
              <a:t>протокол</a:t>
            </a:r>
            <a:r>
              <a:rPr lang="en-US" sz="1800" dirty="0" smtClean="0"/>
              <a:t>. </a:t>
            </a:r>
            <a:r>
              <a:rPr lang="ru-RU" sz="1800" dirty="0" smtClean="0"/>
              <a:t>Поставляется </a:t>
            </a:r>
            <a:r>
              <a:rPr lang="en-US" sz="1800" dirty="0" smtClean="0"/>
              <a:t>Spring </a:t>
            </a:r>
            <a:r>
              <a:rPr lang="ru-RU" sz="1800" dirty="0" smtClean="0"/>
              <a:t>через</a:t>
            </a:r>
            <a:r>
              <a:rPr lang="en-US" sz="1800" dirty="0"/>
              <a:t> </a:t>
            </a:r>
            <a:r>
              <a:rPr lang="en-US" sz="1800" dirty="0" err="1"/>
              <a:t>BurlapProxyFactoryBean</a:t>
            </a:r>
            <a:r>
              <a:rPr lang="en-US" sz="1800" dirty="0"/>
              <a:t> </a:t>
            </a:r>
            <a:r>
              <a:rPr lang="ru-RU" sz="1800" dirty="0" smtClean="0"/>
              <a:t>и</a:t>
            </a:r>
            <a:r>
              <a:rPr lang="en-US" sz="1800" dirty="0"/>
              <a:t> </a:t>
            </a:r>
            <a:r>
              <a:rPr lang="en-US" sz="1800" dirty="0" err="1" smtClean="0"/>
              <a:t>BurlapServiceExporter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r>
              <a:rPr lang="en-US" sz="1800" b="1" i="1" dirty="0"/>
              <a:t>Spring’s HTTP invoker</a:t>
            </a:r>
            <a:r>
              <a:rPr lang="en-US" sz="1800" dirty="0"/>
              <a:t>. </a:t>
            </a:r>
            <a:r>
              <a:rPr lang="ru-RU" sz="1800" dirty="0"/>
              <a:t>Специальная </a:t>
            </a:r>
            <a:r>
              <a:rPr lang="en-US" sz="1800" dirty="0"/>
              <a:t>Spring </a:t>
            </a:r>
            <a:r>
              <a:rPr lang="en-US" sz="1800" dirty="0" err="1"/>
              <a:t>remoting</a:t>
            </a:r>
            <a:r>
              <a:rPr lang="en-US" sz="1800" dirty="0"/>
              <a:t> </a:t>
            </a:r>
            <a:r>
              <a:rPr lang="ru-RU" sz="1800" dirty="0"/>
              <a:t>стратегия</a:t>
            </a:r>
            <a:r>
              <a:rPr lang="en-US" sz="1800" dirty="0"/>
              <a:t> </a:t>
            </a:r>
            <a:r>
              <a:rPr lang="ru-RU" sz="1800" dirty="0"/>
              <a:t>позволяющая выполнять </a:t>
            </a:r>
            <a:r>
              <a:rPr lang="en-US" sz="1800" dirty="0"/>
              <a:t>Java serialization </a:t>
            </a:r>
            <a:r>
              <a:rPr lang="ru-RU" sz="1800" dirty="0"/>
              <a:t>через</a:t>
            </a:r>
            <a:r>
              <a:rPr lang="en-US" sz="1800" dirty="0"/>
              <a:t> HTTP, </a:t>
            </a:r>
            <a:r>
              <a:rPr lang="ru-RU" sz="1800" dirty="0"/>
              <a:t>с поддержкой различных </a:t>
            </a:r>
            <a:r>
              <a:rPr lang="en-US" sz="1800" dirty="0"/>
              <a:t>Java interface (just like the RMI invoker).  </a:t>
            </a:r>
            <a:r>
              <a:rPr lang="en-US" sz="1800" dirty="0" err="1"/>
              <a:t>HttpInvokerProxyFactoryBean</a:t>
            </a:r>
            <a:r>
              <a:rPr lang="en-US" sz="1800" dirty="0"/>
              <a:t> and </a:t>
            </a:r>
            <a:r>
              <a:rPr lang="en-US" sz="1800" dirty="0" err="1"/>
              <a:t>HttpInvokerServiceExporter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RMI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4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7" y="1450181"/>
            <a:ext cx="7400925" cy="29432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RMI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5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&lt;</a:t>
            </a:r>
            <a:r>
              <a:rPr lang="en-US" sz="2000" dirty="0"/>
              <a:t>bean id="</a:t>
            </a:r>
            <a:r>
              <a:rPr lang="en-US" sz="2000" dirty="0" err="1">
                <a:solidFill>
                  <a:srgbClr val="FF0000"/>
                </a:solidFill>
              </a:rPr>
              <a:t>greetingService</a:t>
            </a:r>
            <a:r>
              <a:rPr lang="en-US" sz="2000" dirty="0"/>
              <a:t>"</a:t>
            </a:r>
          </a:p>
          <a:p>
            <a:r>
              <a:rPr lang="en-US" sz="2000" dirty="0"/>
              <a:t>class="</a:t>
            </a:r>
            <a:r>
              <a:rPr lang="en-US" sz="2000" b="1" dirty="0" err="1" smtClean="0">
                <a:solidFill>
                  <a:srgbClr val="00703C"/>
                </a:solidFill>
              </a:rPr>
              <a:t>ru.sbrf.school.rmi.server.ServerImpl</a:t>
            </a:r>
            <a:r>
              <a:rPr lang="en-US" sz="2000" dirty="0" smtClean="0"/>
              <a:t>" </a:t>
            </a:r>
            <a:r>
              <a:rPr lang="en-US" sz="2000" dirty="0"/>
              <a:t>/&gt;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&lt;bean class="</a:t>
            </a:r>
            <a:r>
              <a:rPr lang="en-US" sz="2000" dirty="0" err="1"/>
              <a:t>org.springframework.remoting.rmi.</a:t>
            </a:r>
            <a:r>
              <a:rPr lang="en-US" sz="2000" b="1" dirty="0" err="1">
                <a:solidFill>
                  <a:srgbClr val="00703C"/>
                </a:solidFill>
              </a:rPr>
              <a:t>RmiServiceExporter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&lt;property name="</a:t>
            </a:r>
            <a:r>
              <a:rPr lang="en-US" sz="2000" dirty="0" err="1">
                <a:solidFill>
                  <a:srgbClr val="00703C"/>
                </a:solidFill>
              </a:rPr>
              <a:t>serviceName</a:t>
            </a:r>
            <a:r>
              <a:rPr lang="en-US" sz="2000" dirty="0"/>
              <a:t>" value</a:t>
            </a:r>
            <a:r>
              <a:rPr lang="en-US" sz="2000" dirty="0" smtClean="0"/>
              <a:t>=“</a:t>
            </a:r>
            <a:r>
              <a:rPr lang="en-US" sz="2000" b="1" dirty="0" smtClean="0">
                <a:solidFill>
                  <a:srgbClr val="00703C"/>
                </a:solidFill>
              </a:rPr>
              <a:t>Hello</a:t>
            </a:r>
            <a:r>
              <a:rPr lang="en-US" sz="2000" dirty="0" smtClean="0"/>
              <a:t>" </a:t>
            </a:r>
            <a:r>
              <a:rPr lang="en-US" sz="2000" dirty="0"/>
              <a:t>/&gt;</a:t>
            </a:r>
          </a:p>
          <a:p>
            <a:r>
              <a:rPr lang="en-US" sz="2000" dirty="0"/>
              <a:t>&lt;property name="service" ref="</a:t>
            </a:r>
            <a:r>
              <a:rPr lang="en-US" sz="2000" dirty="0" err="1">
                <a:solidFill>
                  <a:srgbClr val="FF0000"/>
                </a:solidFill>
              </a:rPr>
              <a:t>greetingService</a:t>
            </a:r>
            <a:r>
              <a:rPr lang="en-US" sz="2000" dirty="0"/>
              <a:t>" /&gt;</a:t>
            </a:r>
          </a:p>
          <a:p>
            <a:r>
              <a:rPr lang="en-US" sz="2000" dirty="0"/>
              <a:t>&lt;property name="</a:t>
            </a:r>
            <a:r>
              <a:rPr lang="en-US" sz="2000" dirty="0" err="1"/>
              <a:t>serviceInterface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000" b="1" smtClean="0">
                <a:solidFill>
                  <a:srgbClr val="00703C"/>
                </a:solidFill>
              </a:rPr>
              <a:t>ru.sbrf.school.rmi.api.Hello</a:t>
            </a:r>
            <a:r>
              <a:rPr lang="en-US" sz="2000" dirty="0" smtClean="0"/>
              <a:t>"/&gt;</a:t>
            </a:r>
            <a:endParaRPr lang="en-US" sz="2000" dirty="0"/>
          </a:p>
          <a:p>
            <a:r>
              <a:rPr lang="en-US" sz="2000" dirty="0"/>
              <a:t>&lt;property name="</a:t>
            </a:r>
            <a:r>
              <a:rPr lang="en-US" sz="2000" dirty="0" err="1"/>
              <a:t>registryPort</a:t>
            </a:r>
            <a:r>
              <a:rPr lang="en-US" sz="2000" dirty="0"/>
              <a:t>" value="</a:t>
            </a:r>
            <a:r>
              <a:rPr lang="en-US" sz="2000" b="1" dirty="0">
                <a:solidFill>
                  <a:srgbClr val="00703C"/>
                </a:solidFill>
              </a:rPr>
              <a:t>1099</a:t>
            </a:r>
            <a:r>
              <a:rPr lang="en-US" sz="2000" dirty="0"/>
              <a:t>" /&gt;</a:t>
            </a:r>
          </a:p>
          <a:p>
            <a:r>
              <a:rPr lang="en-US" sz="2000" dirty="0"/>
              <a:t>&lt;/bean&gt;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rmi</a:t>
            </a:r>
            <a:r>
              <a:rPr lang="en-US" dirty="0" smtClean="0"/>
              <a:t> Server </a:t>
            </a:r>
            <a:r>
              <a:rPr lang="en-US" dirty="0" err="1" smtClean="0"/>
              <a:t>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5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Также существует параметр </a:t>
            </a:r>
            <a:r>
              <a:rPr lang="en-US" sz="2400" b="1" dirty="0" err="1" smtClean="0">
                <a:solidFill>
                  <a:srgbClr val="00703C"/>
                </a:solidFill>
              </a:rPr>
              <a:t>servicePort</a:t>
            </a:r>
            <a:r>
              <a:rPr lang="ru-RU" sz="2400" dirty="0" smtClean="0"/>
              <a:t>, по умолчанию установлен в 0 – любой свободный порт (анонимное соединение)</a:t>
            </a:r>
          </a:p>
          <a:p>
            <a:r>
              <a:rPr lang="ru-RU" sz="2400" dirty="0" smtClean="0"/>
              <a:t>Аналог параметра «</a:t>
            </a:r>
            <a:r>
              <a:rPr lang="en-US" sz="2400" dirty="0" smtClean="0"/>
              <a:t>port</a:t>
            </a:r>
            <a:r>
              <a:rPr lang="ru-RU" sz="2400" dirty="0" smtClean="0"/>
              <a:t>» в вызове </a:t>
            </a:r>
            <a:r>
              <a:rPr lang="en-US" sz="2400" b="1" dirty="0" err="1" smtClean="0">
                <a:solidFill>
                  <a:srgbClr val="00703C"/>
                </a:solidFill>
              </a:rPr>
              <a:t>UnicastRemoteObject</a:t>
            </a:r>
            <a:r>
              <a:rPr lang="en-US" sz="2400" dirty="0" err="1" smtClean="0">
                <a:solidFill>
                  <a:srgbClr val="00703C"/>
                </a:solidFill>
              </a:rPr>
              <a:t>.</a:t>
            </a:r>
            <a:r>
              <a:rPr lang="en-US" sz="2400" i="1" dirty="0" err="1" smtClean="0">
                <a:solidFill>
                  <a:srgbClr val="00703C"/>
                </a:solidFill>
              </a:rPr>
              <a:t>exportObject</a:t>
            </a:r>
            <a:r>
              <a:rPr lang="en-US" sz="2400" dirty="0" smtClean="0">
                <a:solidFill>
                  <a:srgbClr val="00703C"/>
                </a:solidFill>
              </a:rPr>
              <a:t>(</a:t>
            </a:r>
            <a:r>
              <a:rPr lang="en-US" sz="2400" dirty="0" err="1" smtClean="0">
                <a:solidFill>
                  <a:srgbClr val="00703C"/>
                </a:solidFill>
              </a:rPr>
              <a:t>obj</a:t>
            </a:r>
            <a:r>
              <a:rPr lang="en-US" sz="2400" dirty="0">
                <a:solidFill>
                  <a:srgbClr val="00703C"/>
                </a:solidFill>
              </a:rPr>
              <a:t>, 0</a:t>
            </a:r>
            <a:r>
              <a:rPr lang="en-US" sz="2400" dirty="0" smtClean="0">
                <a:solidFill>
                  <a:srgbClr val="00703C"/>
                </a:solidFill>
              </a:rPr>
              <a:t>);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rmi</a:t>
            </a:r>
            <a:r>
              <a:rPr lang="en-US" dirty="0"/>
              <a:t> Server </a:t>
            </a:r>
            <a:r>
              <a:rPr lang="en-US" dirty="0" err="1"/>
              <a:t>config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6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server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0928" y="1383120"/>
            <a:ext cx="818320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/>
            <a:r>
              <a:rPr lang="en-US" altLang="ru-RU" sz="2000" dirty="0">
                <a:latin typeface="+mn-lt"/>
              </a:rPr>
              <a:t>import org.springframework.context.support.ClassPathXmlApplicationContext;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 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public class </a:t>
            </a:r>
            <a:r>
              <a:rPr lang="en-US" altLang="ru-RU" sz="2000" dirty="0" err="1">
                <a:latin typeface="+mn-lt"/>
              </a:rPr>
              <a:t>StartRmiServer</a:t>
            </a:r>
            <a:r>
              <a:rPr lang="en-US" altLang="ru-RU" sz="2000" dirty="0">
                <a:latin typeface="+mn-lt"/>
              </a:rPr>
              <a:t> {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 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public static void main(String[] </a:t>
            </a:r>
            <a:r>
              <a:rPr lang="en-US" altLang="ru-RU" sz="2000" dirty="0" err="1">
                <a:latin typeface="+mn-lt"/>
              </a:rPr>
              <a:t>args</a:t>
            </a:r>
            <a:r>
              <a:rPr lang="en-US" altLang="ru-RU" sz="2000" dirty="0">
                <a:latin typeface="+mn-lt"/>
              </a:rPr>
              <a:t>) {</a:t>
            </a:r>
          </a:p>
          <a:p>
            <a:pPr marL="0" lvl="0" indent="0"/>
            <a:r>
              <a:rPr lang="en-US" altLang="ru-RU" sz="2000" dirty="0" err="1">
                <a:latin typeface="+mn-lt"/>
              </a:rPr>
              <a:t>ApplicationContext</a:t>
            </a:r>
            <a:r>
              <a:rPr lang="en-US" altLang="ru-RU" sz="2000" dirty="0">
                <a:latin typeface="+mn-lt"/>
              </a:rPr>
              <a:t> context = 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new </a:t>
            </a:r>
            <a:r>
              <a:rPr lang="en-US" altLang="ru-RU" sz="2000" dirty="0" err="1">
                <a:latin typeface="+mn-lt"/>
              </a:rPr>
              <a:t>ClassPathXmlApplicationContext</a:t>
            </a:r>
            <a:r>
              <a:rPr lang="en-US" altLang="ru-RU" sz="2000" dirty="0">
                <a:latin typeface="+mn-lt"/>
              </a:rPr>
              <a:t>("spring-config-server.xml");</a:t>
            </a:r>
          </a:p>
          <a:p>
            <a:pPr marL="0" lvl="0" indent="0"/>
            <a:r>
              <a:rPr lang="en-US" altLang="ru-RU" sz="2000" dirty="0" err="1">
                <a:latin typeface="+mn-lt"/>
              </a:rPr>
              <a:t>System.out.println</a:t>
            </a:r>
            <a:r>
              <a:rPr lang="en-US" altLang="ru-RU" sz="2000" dirty="0" smtClean="0">
                <a:latin typeface="+mn-lt"/>
              </a:rPr>
              <a:t>(“Server ready…");</a:t>
            </a:r>
            <a:endParaRPr lang="en-US" altLang="ru-RU" sz="2000" dirty="0">
              <a:latin typeface="+mn-lt"/>
            </a:endParaRPr>
          </a:p>
          <a:p>
            <a:pPr marL="0" lvl="0" indent="0"/>
            <a:r>
              <a:rPr lang="en-US" altLang="ru-RU" sz="2000" dirty="0">
                <a:latin typeface="+mn-lt"/>
              </a:rPr>
              <a:t>}</a:t>
            </a:r>
          </a:p>
          <a:p>
            <a:pPr marL="0" lvl="0" indent="0"/>
            <a:r>
              <a:rPr lang="en-US" altLang="ru-RU" sz="2000" dirty="0">
                <a:latin typeface="+mn-lt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1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&lt;bean id="</a:t>
            </a:r>
            <a:r>
              <a:rPr lang="en-US" sz="2400" dirty="0" err="1">
                <a:solidFill>
                  <a:srgbClr val="00703C"/>
                </a:solidFill>
              </a:rPr>
              <a:t>greetingService</a:t>
            </a:r>
            <a:r>
              <a:rPr lang="en-US" sz="2400" dirty="0"/>
              <a:t>" </a:t>
            </a:r>
          </a:p>
          <a:p>
            <a:r>
              <a:rPr lang="en-US" sz="2400" dirty="0"/>
              <a:t>class="</a:t>
            </a:r>
            <a:r>
              <a:rPr lang="en-US" sz="2400" dirty="0" err="1"/>
              <a:t>org.springframework.remoting.rmi.</a:t>
            </a:r>
            <a:r>
              <a:rPr lang="en-US" sz="2400" dirty="0" err="1">
                <a:solidFill>
                  <a:srgbClr val="00703C"/>
                </a:solidFill>
              </a:rPr>
              <a:t>RmiProxyFactoryBean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&lt;property name="</a:t>
            </a:r>
            <a:r>
              <a:rPr lang="en-US" sz="2400" dirty="0" err="1"/>
              <a:t>serviceUrl</a:t>
            </a:r>
            <a:r>
              <a:rPr lang="en-US" sz="2400" dirty="0"/>
              <a:t>" value="</a:t>
            </a:r>
            <a:r>
              <a:rPr lang="en-US" sz="2400" dirty="0" err="1"/>
              <a:t>rmi</a:t>
            </a:r>
            <a:r>
              <a:rPr lang="en-US" sz="2400" dirty="0"/>
              <a:t>://localhost:</a:t>
            </a:r>
            <a:r>
              <a:rPr lang="en-US" sz="2400" b="1" dirty="0">
                <a:solidFill>
                  <a:srgbClr val="00703C"/>
                </a:solidFill>
              </a:rPr>
              <a:t>1099</a:t>
            </a:r>
            <a:r>
              <a:rPr lang="en-US" sz="2400" dirty="0"/>
              <a:t>/</a:t>
            </a:r>
            <a:r>
              <a:rPr lang="en-US" sz="2400" b="1" dirty="0">
                <a:solidFill>
                  <a:srgbClr val="00703C"/>
                </a:solidFill>
              </a:rPr>
              <a:t>Hello</a:t>
            </a:r>
            <a:r>
              <a:rPr lang="en-US" sz="2400" dirty="0"/>
              <a:t>"/&gt;</a:t>
            </a:r>
          </a:p>
          <a:p>
            <a:r>
              <a:rPr lang="en-US" sz="2400" dirty="0"/>
              <a:t>&lt;property name="</a:t>
            </a:r>
            <a:r>
              <a:rPr lang="en-US" sz="2400" dirty="0" err="1"/>
              <a:t>serviceInterface</a:t>
            </a:r>
            <a:r>
              <a:rPr lang="en-US" sz="2400" dirty="0"/>
              <a:t>" </a:t>
            </a:r>
          </a:p>
          <a:p>
            <a:r>
              <a:rPr lang="en-US" sz="2400" dirty="0"/>
              <a:t>value</a:t>
            </a:r>
            <a:r>
              <a:rPr lang="en-US" sz="2400" dirty="0" smtClean="0"/>
              <a:t>="</a:t>
            </a:r>
            <a:r>
              <a:rPr lang="en-US" sz="2400" b="1" dirty="0" err="1" smtClean="0">
                <a:solidFill>
                  <a:srgbClr val="00703C"/>
                </a:solidFill>
              </a:rPr>
              <a:t>ru.sbrf.school.rmi.api.Hello</a:t>
            </a:r>
            <a:r>
              <a:rPr lang="en-US" sz="2400" dirty="0" smtClean="0"/>
              <a:t>"/&gt;</a:t>
            </a:r>
            <a:endParaRPr lang="en-US" sz="2400" dirty="0"/>
          </a:p>
          <a:p>
            <a:r>
              <a:rPr lang="en-US" sz="2400" dirty="0"/>
              <a:t>&lt;/bean&gt;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rmi</a:t>
            </a:r>
            <a:r>
              <a:rPr lang="en-US" dirty="0" smtClean="0"/>
              <a:t> client </a:t>
            </a:r>
            <a:r>
              <a:rPr lang="en-US" dirty="0" err="1" smtClean="0"/>
              <a:t>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 smtClean="0"/>
              <a:t>ClientSpringRmi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ApplicationContext</a:t>
            </a:r>
            <a:r>
              <a:rPr lang="en-US" sz="2400" dirty="0"/>
              <a:t> context = new </a:t>
            </a:r>
            <a:r>
              <a:rPr lang="en-US" sz="2400" dirty="0" err="1"/>
              <a:t>ClassPathXmlApplicationContext</a:t>
            </a:r>
            <a:r>
              <a:rPr lang="en-US" sz="2400" dirty="0"/>
              <a:t>("spring-config-client.xml");</a:t>
            </a:r>
          </a:p>
          <a:p>
            <a:r>
              <a:rPr lang="en-US" sz="2400" dirty="0" smtClean="0">
                <a:solidFill>
                  <a:srgbClr val="00703C"/>
                </a:solidFill>
              </a:rPr>
              <a:t>Hello</a:t>
            </a:r>
            <a:r>
              <a:rPr lang="en-US" sz="2400" dirty="0" smtClean="0"/>
              <a:t> stub </a:t>
            </a:r>
            <a:r>
              <a:rPr lang="en-US" sz="2400" dirty="0"/>
              <a:t>=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3C"/>
                </a:solidFill>
              </a:rPr>
              <a:t>Hello</a:t>
            </a:r>
            <a:r>
              <a:rPr lang="en-US" sz="2400" dirty="0" smtClean="0"/>
              <a:t>)</a:t>
            </a:r>
            <a:r>
              <a:rPr lang="en-US" sz="2400" dirty="0" err="1" smtClean="0"/>
              <a:t>context.getBean</a:t>
            </a:r>
            <a:r>
              <a:rPr lang="en-US" sz="2400" dirty="0" smtClean="0"/>
              <a:t>(“</a:t>
            </a:r>
            <a:r>
              <a:rPr lang="en-US" sz="2400" dirty="0" err="1" smtClean="0">
                <a:solidFill>
                  <a:srgbClr val="00703C"/>
                </a:solidFill>
              </a:rPr>
              <a:t>greetingService</a:t>
            </a:r>
            <a:r>
              <a:rPr lang="en-US" sz="2400" dirty="0" smtClean="0"/>
              <a:t>");</a:t>
            </a:r>
            <a:endParaRPr lang="en-US" sz="2400" dirty="0"/>
          </a:p>
          <a:p>
            <a:r>
              <a:rPr lang="en-US" sz="2400" dirty="0" err="1"/>
              <a:t>System.out.println</a:t>
            </a:r>
            <a:r>
              <a:rPr lang="en-US" sz="2400" dirty="0"/>
              <a:t>("response: " + </a:t>
            </a:r>
            <a:r>
              <a:rPr lang="en-US" sz="2400" dirty="0" err="1"/>
              <a:t>stub.</a:t>
            </a:r>
            <a:r>
              <a:rPr lang="en-US" sz="2400" dirty="0" err="1">
                <a:solidFill>
                  <a:srgbClr val="00703C"/>
                </a:solidFill>
              </a:rPr>
              <a:t>sayHello</a:t>
            </a:r>
            <a:r>
              <a:rPr lang="en-US" sz="2400" dirty="0"/>
              <a:t>("</a:t>
            </a:r>
            <a:r>
              <a:rPr lang="ru-RU" sz="2400" dirty="0"/>
              <a:t>Гость"));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rmi</a:t>
            </a:r>
            <a:r>
              <a:rPr lang="en-US" dirty="0"/>
              <a:t> 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Hessian </a:t>
            </a:r>
            <a:r>
              <a:rPr lang="ru-RU" sz="2400" dirty="0" smtClean="0"/>
              <a:t>работает через</a:t>
            </a:r>
            <a:r>
              <a:rPr lang="en-US" sz="2400" dirty="0" smtClean="0"/>
              <a:t> </a:t>
            </a:r>
            <a:r>
              <a:rPr lang="en-US" sz="2400" dirty="0"/>
              <a:t>HTTP </a:t>
            </a:r>
            <a:r>
              <a:rPr lang="ru-RU" sz="2400" dirty="0" smtClean="0"/>
              <a:t>и использует специальный </a:t>
            </a:r>
            <a:r>
              <a:rPr lang="ru-RU" sz="2400" dirty="0" err="1" smtClean="0"/>
              <a:t>сервлет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Соответственно </a:t>
            </a:r>
            <a:r>
              <a:rPr lang="en-US" sz="2400" dirty="0" smtClean="0"/>
              <a:t>Server </a:t>
            </a:r>
            <a:r>
              <a:rPr lang="ru-RU" sz="2400" dirty="0" smtClean="0"/>
              <a:t>приложение должно иметь стандартную структуру </a:t>
            </a:r>
            <a:r>
              <a:rPr lang="en-US" sz="2400" dirty="0" smtClean="0"/>
              <a:t>web-</a:t>
            </a:r>
            <a:r>
              <a:rPr lang="ru-RU" sz="2400" dirty="0" smtClean="0"/>
              <a:t>приложения.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hessian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5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</a:t>
            </a:r>
            <a:r>
              <a:rPr lang="en-US" sz="1800" dirty="0" smtClean="0"/>
              <a:t>eb.xml:</a:t>
            </a:r>
          </a:p>
          <a:p>
            <a:endParaRPr lang="en-US" dirty="0"/>
          </a:p>
          <a:p>
            <a:r>
              <a:rPr lang="en-US" sz="1800" dirty="0" smtClean="0"/>
              <a:t>    &lt;</a:t>
            </a:r>
            <a:r>
              <a:rPr lang="en-US" sz="1800" dirty="0"/>
              <a:t>servlet&gt;</a:t>
            </a:r>
            <a:br>
              <a:rPr lang="en-US" sz="1800" dirty="0"/>
            </a:br>
            <a:r>
              <a:rPr lang="en-US" sz="1800" dirty="0"/>
              <a:t>    &lt;servlet-name&gt;</a:t>
            </a:r>
            <a:r>
              <a:rPr lang="en-US" sz="1800" dirty="0" err="1"/>
              <a:t>remoting</a:t>
            </a:r>
            <a:r>
              <a:rPr lang="en-US" sz="1800" dirty="0"/>
              <a:t>&lt;/servlet-name&gt;</a:t>
            </a:r>
            <a:br>
              <a:rPr lang="en-US" sz="1800" dirty="0"/>
            </a:br>
            <a:r>
              <a:rPr lang="en-US" sz="1800" dirty="0"/>
              <a:t>    &lt;servlet-class&gt;</a:t>
            </a:r>
            <a:r>
              <a:rPr lang="en-US" sz="1800" dirty="0" err="1">
                <a:solidFill>
                  <a:srgbClr val="00703C"/>
                </a:solidFill>
              </a:rPr>
              <a:t>org.springframework.web.servlet.DispatcherServlet</a:t>
            </a:r>
            <a:r>
              <a:rPr lang="en-US" sz="1800" dirty="0"/>
              <a:t>&lt;/servlet-class&gt;</a:t>
            </a:r>
            <a:br>
              <a:rPr lang="en-US" sz="1800" dirty="0"/>
            </a:br>
            <a:r>
              <a:rPr lang="en-US" sz="1800" dirty="0"/>
              <a:t>    &lt;load-on-startup&gt;1&lt;/load-on-startup&gt;</a:t>
            </a:r>
            <a:br>
              <a:rPr lang="en-US" sz="1800" dirty="0"/>
            </a:br>
            <a:r>
              <a:rPr lang="en-US" sz="1800" dirty="0"/>
              <a:t>&lt;/servlet&gt;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&lt;servlet-mapping&gt;</a:t>
            </a:r>
            <a:br>
              <a:rPr lang="en-US" sz="1800" dirty="0"/>
            </a:br>
            <a:r>
              <a:rPr lang="en-US" sz="1800" dirty="0"/>
              <a:t>    &lt;servlet-name&gt;</a:t>
            </a:r>
            <a:r>
              <a:rPr lang="en-US" sz="1800" dirty="0" err="1"/>
              <a:t>remoting</a:t>
            </a:r>
            <a:r>
              <a:rPr lang="en-US" sz="1800" dirty="0"/>
              <a:t>&lt;/servlet-name&gt;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dirty="0" err="1"/>
              <a:t>url</a:t>
            </a:r>
            <a:r>
              <a:rPr lang="en-US" sz="1800" dirty="0"/>
              <a:t>-pattern&gt;/</a:t>
            </a:r>
            <a:r>
              <a:rPr lang="en-US" sz="1800" dirty="0" err="1"/>
              <a:t>remoting</a:t>
            </a:r>
            <a:r>
              <a:rPr lang="en-US" sz="1800" dirty="0"/>
              <a:t>/*&lt;/</a:t>
            </a:r>
            <a:r>
              <a:rPr lang="en-US" sz="1800" dirty="0" err="1"/>
              <a:t>url</a:t>
            </a:r>
            <a:r>
              <a:rPr lang="en-US" sz="1800" dirty="0"/>
              <a:t>-pattern&gt;</a:t>
            </a:r>
            <a:br>
              <a:rPr lang="en-US" sz="1800" dirty="0"/>
            </a:br>
            <a:r>
              <a:rPr lang="en-US" sz="1800" dirty="0"/>
              <a:t>&lt;/servlet-mapping&gt;</a:t>
            </a:r>
            <a:endParaRPr lang="en-US" sz="18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Spring hessian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7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Spring context:</a:t>
            </a:r>
          </a:p>
          <a:p>
            <a:endParaRPr lang="en-US" sz="2000" dirty="0"/>
          </a:p>
          <a:p>
            <a:r>
              <a:rPr lang="en-US" sz="2000" dirty="0" smtClean="0"/>
              <a:t>    &lt;</a:t>
            </a:r>
            <a:r>
              <a:rPr lang="en-US" sz="2000" dirty="0"/>
              <a:t>bean id="</a:t>
            </a:r>
            <a:r>
              <a:rPr lang="en-US" sz="2000" dirty="0" err="1"/>
              <a:t>greetingService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      class="</a:t>
            </a:r>
            <a:r>
              <a:rPr lang="en-US" sz="2000" smtClean="0">
                <a:solidFill>
                  <a:srgbClr val="00703C"/>
                </a:solidFill>
              </a:rPr>
              <a:t>ru.sbrf.school.rmi.server.ServerImpl</a:t>
            </a:r>
            <a:r>
              <a:rPr lang="en-US" sz="2000" smtClean="0"/>
              <a:t>" </a:t>
            </a:r>
            <a:r>
              <a:rPr lang="en-US" sz="2000" dirty="0"/>
              <a:t>/&gt;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&lt;bean name="</a:t>
            </a:r>
            <a:r>
              <a:rPr lang="en-US" sz="2000" b="1" dirty="0">
                <a:solidFill>
                  <a:srgbClr val="00703C"/>
                </a:solidFill>
              </a:rPr>
              <a:t>/</a:t>
            </a:r>
            <a:r>
              <a:rPr lang="en-US" sz="2000" b="1" dirty="0" err="1">
                <a:solidFill>
                  <a:srgbClr val="00703C"/>
                </a:solidFill>
              </a:rPr>
              <a:t>HelloService</a:t>
            </a:r>
            <a:r>
              <a:rPr lang="en-US" sz="2000" dirty="0"/>
              <a:t>" class="</a:t>
            </a:r>
            <a:r>
              <a:rPr lang="en-US" sz="2000" dirty="0" err="1"/>
              <a:t>org.springframework.remoting.caucho.HessianServiceExporter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    &lt;property name="service" ref="</a:t>
            </a:r>
            <a:r>
              <a:rPr lang="en-US" sz="2000" dirty="0" err="1"/>
              <a:t>greetingService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    &lt;property name="</a:t>
            </a:r>
            <a:r>
              <a:rPr lang="en-US" sz="2000" dirty="0" err="1"/>
              <a:t>serviceInterface</a:t>
            </a:r>
            <a:r>
              <a:rPr lang="en-US" sz="2000" dirty="0"/>
              <a:t>" value="</a:t>
            </a:r>
            <a:r>
              <a:rPr lang="en-US" sz="2000" b="1" dirty="0" err="1">
                <a:solidFill>
                  <a:srgbClr val="00703C"/>
                </a:solidFill>
              </a:rPr>
              <a:t>ru.sbrf.school.rmi.api.Hello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&lt;/bean&gt;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Remote</a:t>
            </a:r>
            <a:r>
              <a:rPr lang="ru-RU" sz="2400" dirty="0"/>
              <a:t> </a:t>
            </a:r>
            <a:r>
              <a:rPr lang="ru-RU" sz="2400" dirty="0" err="1"/>
              <a:t>method</a:t>
            </a:r>
            <a:r>
              <a:rPr lang="ru-RU" sz="2400" dirty="0"/>
              <a:t> </a:t>
            </a:r>
            <a:r>
              <a:rPr lang="ru-RU" sz="2400" dirty="0" err="1"/>
              <a:t>Invocation</a:t>
            </a:r>
            <a:r>
              <a:rPr lang="ru-RU" sz="2400" dirty="0"/>
              <a:t> — механизм, который </a:t>
            </a:r>
            <a:r>
              <a:rPr lang="ru-RU" sz="2400" dirty="0" smtClean="0"/>
              <a:t>позволяет</a:t>
            </a:r>
            <a:r>
              <a:rPr lang="en-US" sz="2400" dirty="0" smtClean="0"/>
              <a:t> </a:t>
            </a:r>
            <a:r>
              <a:rPr lang="ru-RU" sz="2400" dirty="0" smtClean="0"/>
              <a:t>вызывать </a:t>
            </a:r>
            <a:r>
              <a:rPr lang="ru-RU" sz="2400" dirty="0"/>
              <a:t>метод удалённого объекта. Согласно ему, все операции по подготовке и передаче данных инкапсулируются в вызываемом методе клиентского объекта-заглушки (</a:t>
            </a:r>
            <a:r>
              <a:rPr lang="ru-RU" sz="2400" dirty="0" err="1"/>
              <a:t>stub</a:t>
            </a:r>
            <a:r>
              <a:rPr lang="ru-RU" sz="2400" dirty="0"/>
              <a:t>). </a:t>
            </a:r>
            <a:endParaRPr lang="en-US" sz="2400" dirty="0" smtClean="0"/>
          </a:p>
          <a:p>
            <a:r>
              <a:rPr lang="ru-RU" sz="2400" dirty="0"/>
              <a:t>Задача RMI — организация клиент-серверного взаимодействия. Это значит, что вам не придётся беспокоится о передаче и предварительной обработке данных (протокол и т.д.).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</a:t>
            </a:r>
            <a:r>
              <a:rPr lang="en-US" dirty="0"/>
              <a:t>(Remote Method Invocation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URL: </a:t>
            </a:r>
          </a:p>
          <a:p>
            <a:r>
              <a:rPr lang="en-US" sz="2800" dirty="0" smtClean="0"/>
              <a:t>http://HOST:8080/remoting/HelloService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Autofit/>
          </a:bodyPr>
          <a:lstStyle/>
          <a:p>
            <a:r>
              <a:rPr lang="ru-RU" sz="2000" dirty="0" smtClean="0"/>
              <a:t>Также можно настроить сервис как </a:t>
            </a:r>
            <a:r>
              <a:rPr lang="ru-RU" sz="2000" dirty="0" err="1" smtClean="0"/>
              <a:t>сервлет</a:t>
            </a:r>
            <a:endParaRPr lang="ru-RU" sz="2000" dirty="0" smtClean="0"/>
          </a:p>
          <a:p>
            <a:r>
              <a:rPr lang="en-US" sz="2000" dirty="0"/>
              <a:t>&lt;bean name</a:t>
            </a:r>
            <a:r>
              <a:rPr lang="en-US" sz="2000" dirty="0" smtClean="0"/>
              <a:t>="</a:t>
            </a:r>
            <a:r>
              <a:rPr lang="en-US" sz="2000" b="1" dirty="0" smtClean="0">
                <a:solidFill>
                  <a:srgbClr val="00703C"/>
                </a:solidFill>
              </a:rPr>
              <a:t>Hello</a:t>
            </a:r>
            <a:r>
              <a:rPr lang="en-US" sz="2000" dirty="0" smtClean="0"/>
              <a:t>" </a:t>
            </a:r>
            <a:r>
              <a:rPr lang="en-US" sz="2000" dirty="0"/>
              <a:t>class="</a:t>
            </a:r>
            <a:r>
              <a:rPr lang="en-US" sz="2000" dirty="0" err="1"/>
              <a:t>org.springframework.remoting.caucho.HessianServiceExporter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    &lt;property name="service" ref="</a:t>
            </a:r>
            <a:r>
              <a:rPr lang="en-US" sz="2000" dirty="0" err="1"/>
              <a:t>greetingService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    &lt;property name="</a:t>
            </a:r>
            <a:r>
              <a:rPr lang="en-US" sz="2000" dirty="0" err="1"/>
              <a:t>serviceInterface</a:t>
            </a:r>
            <a:r>
              <a:rPr lang="en-US" sz="2000" dirty="0"/>
              <a:t>" value="</a:t>
            </a:r>
            <a:r>
              <a:rPr lang="en-US" sz="2000" b="1" dirty="0" err="1">
                <a:solidFill>
                  <a:srgbClr val="00703C"/>
                </a:solidFill>
              </a:rPr>
              <a:t>ru.sbrf.school.rmi.api.Hello</a:t>
            </a:r>
            <a:r>
              <a:rPr lang="en-US" sz="2000" dirty="0" smtClean="0"/>
              <a:t>"/&gt;</a:t>
            </a:r>
            <a:endParaRPr lang="ru-RU" sz="2000" dirty="0" smtClean="0"/>
          </a:p>
          <a:p>
            <a:r>
              <a:rPr lang="en-US" sz="2000" dirty="0" smtClean="0"/>
              <a:t>&lt;/</a:t>
            </a:r>
            <a:r>
              <a:rPr lang="en-US" sz="2000" dirty="0"/>
              <a:t>bean</a:t>
            </a:r>
            <a:r>
              <a:rPr lang="en-US" sz="2000" dirty="0" smtClean="0"/>
              <a:t>&gt;</a:t>
            </a:r>
            <a:endParaRPr lang="ru-RU" sz="20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И в </a:t>
            </a:r>
            <a:r>
              <a:rPr lang="en-US" sz="2000" dirty="0"/>
              <a:t>web.xml</a:t>
            </a:r>
          </a:p>
          <a:p>
            <a:r>
              <a:rPr lang="en-US" sz="2000" dirty="0" smtClean="0"/>
              <a:t>    &lt;</a:t>
            </a:r>
            <a:r>
              <a:rPr lang="en-US" sz="2000" dirty="0"/>
              <a:t>servlet&gt;</a:t>
            </a:r>
            <a:br>
              <a:rPr lang="en-US" sz="2000" dirty="0"/>
            </a:br>
            <a:r>
              <a:rPr lang="en-US" sz="2000" dirty="0"/>
              <a:t>    &lt;servlet-name&gt;</a:t>
            </a:r>
            <a:r>
              <a:rPr lang="en-US" sz="2000" dirty="0">
                <a:solidFill>
                  <a:srgbClr val="00703C"/>
                </a:solidFill>
              </a:rPr>
              <a:t>Hello</a:t>
            </a:r>
            <a:r>
              <a:rPr lang="en-US" sz="2000" dirty="0"/>
              <a:t>&lt;/servlet-name&gt;</a:t>
            </a:r>
            <a:br>
              <a:rPr lang="en-US" sz="2000" dirty="0"/>
            </a:br>
            <a:r>
              <a:rPr lang="en-US" sz="2000" dirty="0"/>
              <a:t>    &lt;servlet-class&gt;org.springframework.web.context.support.HttpRequestHandlerServlet&lt;/servlet-class&gt;</a:t>
            </a:r>
            <a:br>
              <a:rPr lang="en-US" sz="2000" dirty="0"/>
            </a:br>
            <a:r>
              <a:rPr lang="en-US" sz="2000" dirty="0"/>
              <a:t>&lt;/servlet&gt;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&lt;servlet-mapping&gt;</a:t>
            </a:r>
            <a:br>
              <a:rPr lang="en-US" sz="2000" dirty="0"/>
            </a:br>
            <a:r>
              <a:rPr lang="en-US" sz="2000" dirty="0"/>
              <a:t>    &lt;servlet-name&gt;</a:t>
            </a:r>
            <a:r>
              <a:rPr lang="en-US" sz="2000" dirty="0">
                <a:solidFill>
                  <a:srgbClr val="00703C"/>
                </a:solidFill>
              </a:rPr>
              <a:t>Hello</a:t>
            </a:r>
            <a:r>
              <a:rPr lang="en-US" sz="2000" dirty="0"/>
              <a:t>&lt;/servlet-name&gt;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dirty="0" err="1"/>
              <a:t>url</a:t>
            </a:r>
            <a:r>
              <a:rPr lang="en-US" sz="2000" dirty="0"/>
              <a:t>-pattern&gt;/</a:t>
            </a:r>
            <a:r>
              <a:rPr lang="en-US" sz="2000" dirty="0" err="1"/>
              <a:t>remoting</a:t>
            </a:r>
            <a:r>
              <a:rPr lang="en-US" sz="2000" dirty="0"/>
              <a:t>/Hello&lt;/</a:t>
            </a:r>
            <a:r>
              <a:rPr lang="en-US" sz="2000" dirty="0" err="1"/>
              <a:t>url</a:t>
            </a:r>
            <a:r>
              <a:rPr lang="en-US" sz="2000" dirty="0"/>
              <a:t>-pattern&gt;</a:t>
            </a:r>
            <a:br>
              <a:rPr lang="en-US" sz="2000" dirty="0"/>
            </a:br>
            <a:r>
              <a:rPr lang="en-US" sz="2000" dirty="0"/>
              <a:t>&lt;/servlet-mapping&gt;</a:t>
            </a:r>
            <a:endParaRPr lang="ru-RU" sz="2000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2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   &lt;</a:t>
            </a:r>
            <a:r>
              <a:rPr lang="en-US" sz="2000" dirty="0"/>
              <a:t>bean class="</a:t>
            </a:r>
            <a:r>
              <a:rPr lang="en-US" sz="2000" dirty="0" err="1"/>
              <a:t>ru.sbrf.school.spring.rmi.HelloClient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    &lt;property name="hello" ref="</a:t>
            </a:r>
            <a:r>
              <a:rPr lang="en-US" sz="2000" dirty="0" err="1"/>
              <a:t>HelloService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&lt;/bean&gt;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&lt;bean id="</a:t>
            </a:r>
            <a:r>
              <a:rPr lang="en-US" sz="2000" dirty="0" err="1"/>
              <a:t>HelloService</a:t>
            </a:r>
            <a:r>
              <a:rPr lang="en-US" sz="2000" dirty="0"/>
              <a:t>" class="</a:t>
            </a:r>
            <a:r>
              <a:rPr lang="en-US" sz="2000" dirty="0" err="1"/>
              <a:t>org.springframework.remoting.caucho.HessianProxyFactoryBean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    &lt;property name="</a:t>
            </a:r>
            <a:r>
              <a:rPr lang="en-US" sz="2000" dirty="0" err="1"/>
              <a:t>serviceUrl</a:t>
            </a:r>
            <a:r>
              <a:rPr lang="en-US" sz="2000" dirty="0"/>
              <a:t>" value="http://localhost:8080/</a:t>
            </a:r>
            <a:r>
              <a:rPr lang="en-US" sz="2000" dirty="0" err="1"/>
              <a:t>remoting</a:t>
            </a:r>
            <a:r>
              <a:rPr lang="en-US" sz="2000" dirty="0"/>
              <a:t>/Hello"/&gt;</a:t>
            </a:r>
            <a:br>
              <a:rPr lang="en-US" sz="2000" dirty="0"/>
            </a:br>
            <a:r>
              <a:rPr lang="en-US" sz="2000" dirty="0"/>
              <a:t>    &lt;property name="</a:t>
            </a:r>
            <a:r>
              <a:rPr lang="en-US" sz="2000" dirty="0" err="1"/>
              <a:t>serviceInterface</a:t>
            </a:r>
            <a:r>
              <a:rPr lang="en-US" sz="2000" dirty="0"/>
              <a:t>" value="</a:t>
            </a:r>
            <a:r>
              <a:rPr lang="en-US" sz="2000" dirty="0" err="1"/>
              <a:t>ru.sbrf.school.rmi.api.Hello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&lt;/bean&gt;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</a:t>
            </a:r>
            <a:r>
              <a:rPr lang="en-US" dirty="0" smtClean="0"/>
              <a:t>client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843559"/>
            <a:ext cx="8641472" cy="3878384"/>
          </a:xfrm>
        </p:spPr>
        <p:txBody>
          <a:bodyPr>
            <a:no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HelloClient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Hello </a:t>
            </a:r>
            <a:r>
              <a:rPr lang="en-US" sz="2000" dirty="0" err="1"/>
              <a:t>hello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public Hello </a:t>
            </a:r>
            <a:r>
              <a:rPr lang="en-US" sz="2000" dirty="0" err="1"/>
              <a:t>getHello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    return hello;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public void </a:t>
            </a:r>
            <a:r>
              <a:rPr lang="en-US" sz="2000" dirty="0" err="1"/>
              <a:t>setHello</a:t>
            </a:r>
            <a:r>
              <a:rPr lang="en-US" sz="2000" dirty="0"/>
              <a:t>(Hello hello)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this.hello</a:t>
            </a:r>
            <a:r>
              <a:rPr lang="en-US" sz="2000" dirty="0"/>
              <a:t> = hello;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client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public class </a:t>
            </a:r>
            <a:r>
              <a:rPr lang="en-US" sz="2400" dirty="0" err="1"/>
              <a:t>ClientSpringRmi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ApplicationContext</a:t>
            </a:r>
            <a:r>
              <a:rPr lang="en-US" sz="2400" dirty="0"/>
              <a:t> context = new </a:t>
            </a:r>
            <a:r>
              <a:rPr lang="en-US" sz="2400" dirty="0" err="1"/>
              <a:t>ClassPathXmlApplicationContext</a:t>
            </a:r>
            <a:r>
              <a:rPr lang="en-US" sz="2400" dirty="0"/>
              <a:t>("spring-config-client.xml");</a:t>
            </a:r>
            <a:br>
              <a:rPr lang="en-US" sz="2400" dirty="0"/>
            </a:br>
            <a:r>
              <a:rPr lang="en-US" sz="2400" dirty="0"/>
              <a:t>        Hello </a:t>
            </a:r>
            <a:r>
              <a:rPr lang="en-US" sz="2400" dirty="0" err="1"/>
              <a:t>hello</a:t>
            </a:r>
            <a:r>
              <a:rPr lang="en-US" sz="2400" dirty="0"/>
              <a:t> = ((</a:t>
            </a:r>
            <a:r>
              <a:rPr lang="en-US" sz="2400" dirty="0" err="1"/>
              <a:t>HelloClient</a:t>
            </a:r>
            <a:r>
              <a:rPr lang="en-US" sz="2400" dirty="0"/>
              <a:t>) </a:t>
            </a:r>
            <a:r>
              <a:rPr lang="en-US" sz="2400" dirty="0" err="1"/>
              <a:t>context.getBean</a:t>
            </a:r>
            <a:r>
              <a:rPr lang="en-US" sz="2400" dirty="0"/>
              <a:t>("</a:t>
            </a:r>
            <a:r>
              <a:rPr lang="en-US" sz="2400" dirty="0" err="1"/>
              <a:t>HelloClient</a:t>
            </a:r>
            <a:r>
              <a:rPr lang="en-US" sz="2400" dirty="0"/>
              <a:t>")).</a:t>
            </a:r>
            <a:r>
              <a:rPr lang="en-US" sz="2400" dirty="0" err="1"/>
              <a:t>getHello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("response: " + </a:t>
            </a:r>
            <a:r>
              <a:rPr lang="en-US" sz="2400" dirty="0" err="1"/>
              <a:t>hello.sayHello</a:t>
            </a:r>
            <a:r>
              <a:rPr lang="en-US" sz="2400" dirty="0"/>
              <a:t>("</a:t>
            </a:r>
            <a:r>
              <a:rPr lang="ru-RU" sz="2400" dirty="0"/>
              <a:t>Гость"));</a:t>
            </a:r>
            <a:br>
              <a:rPr lang="ru-RU" sz="2400" dirty="0"/>
            </a:br>
            <a:r>
              <a:rPr lang="ru-RU" sz="2400" dirty="0"/>
              <a:t>    }</a:t>
            </a:r>
            <a:br>
              <a:rPr lang="ru-RU" sz="2400" dirty="0"/>
            </a:br>
            <a:r>
              <a:rPr lang="ru-RU" sz="2400" dirty="0"/>
              <a:t>}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Spring hessian client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3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http://www.studytrails.com/frameworks/spring/spring-remoting-rmi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http://docs.oracle.com/javase/7/docs/technotes/guides/rmi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docs.oracle.com/javase/7/docs/technotes/guides/rmi/hello/hello-world.html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docs.spring.io/spring/docs/4.3.x/spring-framework-reference/html/remoting.html#remoting-rmi</a:t>
            </a:r>
            <a:endParaRPr lang="en-US" sz="2000" dirty="0" smtClean="0"/>
          </a:p>
          <a:p>
            <a:endParaRPr lang="en-US" sz="2000" dirty="0" smtClean="0"/>
          </a:p>
          <a:p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8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1026" name="Picture 2" descr="https://upload.wikimedia.org/wikipedia/commons/thumb/b/ba/RMI-Stubs-Skeletons.svg/1340px-RMI-Stubs-Skelet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8" y="2179002"/>
            <a:ext cx="8640552" cy="12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Stub </a:t>
            </a:r>
            <a:r>
              <a:rPr lang="ru-RU" sz="2400" dirty="0" smtClean="0"/>
              <a:t>формирует блок</a:t>
            </a:r>
            <a:r>
              <a:rPr lang="ru-RU" sz="2400" dirty="0"/>
              <a:t>, в который входят следующие элементы: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идентификатор удаленного объекта;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вызываемого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развернутые </a:t>
            </a:r>
            <a:r>
              <a:rPr lang="ru-RU" sz="2400" dirty="0" smtClean="0"/>
              <a:t>(</a:t>
            </a:r>
            <a:r>
              <a:rPr lang="en-US" sz="2400" dirty="0" smtClean="0"/>
              <a:t>marshalling</a:t>
            </a:r>
            <a:r>
              <a:rPr lang="ru-RU" sz="2400" dirty="0" smtClean="0"/>
              <a:t>) параметры</a:t>
            </a:r>
            <a:r>
              <a:rPr lang="ru-RU" sz="2400" dirty="0"/>
              <a:t>.</a:t>
            </a:r>
          </a:p>
          <a:p>
            <a:r>
              <a:rPr lang="ru-RU" sz="2400" dirty="0"/>
              <a:t>Затем метод заглушки посылает эту информацию серверу.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STUB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(</a:t>
            </a:r>
            <a:r>
              <a:rPr lang="ru-RU" sz="2400" dirty="0" err="1"/>
              <a:t>skeleton</a:t>
            </a:r>
            <a:r>
              <a:rPr lang="ru-RU" sz="2400" dirty="0"/>
              <a:t>), выполняет для каждого вызова удаленного метода следующие действия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свертывание </a:t>
            </a:r>
            <a:r>
              <a:rPr lang="en-US" sz="2400" dirty="0" smtClean="0"/>
              <a:t>(</a:t>
            </a:r>
            <a:r>
              <a:rPr lang="en-US" sz="2400" dirty="0" err="1" smtClean="0"/>
              <a:t>unmarhsalling</a:t>
            </a:r>
            <a:r>
              <a:rPr lang="en-US" sz="2400" dirty="0" smtClean="0"/>
              <a:t>) </a:t>
            </a:r>
            <a:r>
              <a:rPr lang="ru-RU" sz="2400" dirty="0" smtClean="0"/>
              <a:t>параметров</a:t>
            </a:r>
            <a:r>
              <a:rPr lang="ru-RU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вызванного объекта;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вызов заданного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извлечение и развертывание возвращаемого значения или исключения, сгенерированного данным методом;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передача пакета, состоящего из развернутых возвращаемых данных, объекту-заглушке на клиентском компьютере.</a:t>
            </a: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skeleton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7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import </a:t>
            </a:r>
            <a:r>
              <a:rPr lang="en-US" sz="2800" b="1" dirty="0" err="1">
                <a:solidFill>
                  <a:srgbClr val="00703C"/>
                </a:solidFill>
              </a:rPr>
              <a:t>java.rmi.Remote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import </a:t>
            </a:r>
            <a:r>
              <a:rPr lang="en-US" sz="2800" dirty="0" err="1"/>
              <a:t>java.rmi.RemoteException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public </a:t>
            </a:r>
            <a:r>
              <a:rPr lang="en-US" sz="2800" dirty="0"/>
              <a:t>interface </a:t>
            </a:r>
            <a:r>
              <a:rPr lang="en-US" sz="2800" dirty="0" err="1"/>
              <a:t>HelloRemote</a:t>
            </a:r>
            <a:r>
              <a:rPr lang="en-US" sz="2800" dirty="0"/>
              <a:t> extends Remote {</a:t>
            </a:r>
            <a:br>
              <a:rPr lang="en-US" sz="2800" dirty="0"/>
            </a:br>
            <a:r>
              <a:rPr lang="en-US" sz="2800" dirty="0"/>
              <a:t>    String </a:t>
            </a:r>
            <a:r>
              <a:rPr lang="en-US" sz="2800" dirty="0" err="1"/>
              <a:t>sayHello</a:t>
            </a:r>
            <a:r>
              <a:rPr lang="en-US" sz="2800" dirty="0"/>
              <a:t>(String greeting) throws </a:t>
            </a:r>
            <a:r>
              <a:rPr lang="en-US" sz="2800" dirty="0" err="1"/>
              <a:t>RemoteException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0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 smtClean="0"/>
              <a:t>ServerImpl</a:t>
            </a:r>
            <a:r>
              <a:rPr lang="en-US" sz="2800" dirty="0" smtClean="0"/>
              <a:t> </a:t>
            </a:r>
            <a:r>
              <a:rPr lang="en-US" sz="2800" dirty="0"/>
              <a:t>implements </a:t>
            </a:r>
            <a:r>
              <a:rPr lang="en-US" sz="2800" b="1" dirty="0" err="1">
                <a:solidFill>
                  <a:srgbClr val="00703C"/>
                </a:solidFill>
              </a:rPr>
              <a:t>HelloRemote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public String </a:t>
            </a:r>
            <a:r>
              <a:rPr lang="en-US" sz="2800" dirty="0" err="1"/>
              <a:t>sayHello</a:t>
            </a:r>
            <a:r>
              <a:rPr lang="en-US" sz="2800" dirty="0"/>
              <a:t>(String greeting) {</a:t>
            </a:r>
            <a:br>
              <a:rPr lang="en-US" sz="2800" dirty="0"/>
            </a:br>
            <a:r>
              <a:rPr lang="en-US" sz="2800" dirty="0"/>
              <a:t>        return "Hello "+greeting;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RMI server </a:t>
            </a:r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8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Runner 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try {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ServerImpl</a:t>
            </a:r>
            <a:r>
              <a:rPr lang="en-US" b="1" dirty="0" smtClean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b="1" dirty="0" err="1" smtClean="0"/>
              <a:t>ServerImpl</a:t>
            </a:r>
            <a:r>
              <a:rPr lang="en-US" b="1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/>
              <a:t>HelloRemote</a:t>
            </a:r>
            <a:r>
              <a:rPr lang="en-US" dirty="0"/>
              <a:t> stub = (</a:t>
            </a:r>
            <a:r>
              <a:rPr lang="en-US" b="1" dirty="0" err="1"/>
              <a:t>HelloRemote</a:t>
            </a:r>
            <a:r>
              <a:rPr lang="en-US" dirty="0"/>
              <a:t>) </a:t>
            </a:r>
            <a:r>
              <a:rPr lang="en-US" b="1" dirty="0" err="1">
                <a:solidFill>
                  <a:srgbClr val="00703C"/>
                </a:solidFill>
              </a:rPr>
              <a:t>UnicastRemoteObject</a:t>
            </a:r>
            <a:r>
              <a:rPr lang="en-US" dirty="0" err="1">
                <a:solidFill>
                  <a:srgbClr val="00703C"/>
                </a:solidFill>
              </a:rPr>
              <a:t>.</a:t>
            </a:r>
            <a:r>
              <a:rPr lang="en-US" i="1" dirty="0" err="1">
                <a:solidFill>
                  <a:srgbClr val="00703C"/>
                </a:solidFill>
              </a:rPr>
              <a:t>exportObject</a:t>
            </a:r>
            <a:r>
              <a:rPr lang="en-US" dirty="0">
                <a:solidFill>
                  <a:srgbClr val="00703C"/>
                </a:solidFill>
              </a:rPr>
              <a:t>(</a:t>
            </a:r>
            <a:r>
              <a:rPr lang="en-US" dirty="0" err="1">
                <a:solidFill>
                  <a:srgbClr val="00703C"/>
                </a:solidFill>
              </a:rPr>
              <a:t>obj</a:t>
            </a:r>
            <a:r>
              <a:rPr lang="en-US" dirty="0">
                <a:solidFill>
                  <a:srgbClr val="00703C"/>
                </a:solidFill>
              </a:rPr>
              <a:t>, 0);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// Bind the remote object's stub in the registry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Registry</a:t>
            </a:r>
            <a:r>
              <a:rPr lang="en-US" dirty="0"/>
              <a:t> </a:t>
            </a:r>
            <a:r>
              <a:rPr lang="en-US" dirty="0" err="1"/>
              <a:t>registry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0703C"/>
                </a:solidFill>
              </a:rPr>
              <a:t>LocateRegistry.</a:t>
            </a:r>
            <a:r>
              <a:rPr lang="en-US" b="1" i="1" dirty="0" err="1">
                <a:solidFill>
                  <a:srgbClr val="00703C"/>
                </a:solidFill>
              </a:rPr>
              <a:t>getRegistry</a:t>
            </a:r>
            <a:r>
              <a:rPr lang="en-US" b="1" dirty="0">
                <a:solidFill>
                  <a:srgbClr val="00703C"/>
                </a:solidFill>
              </a:rPr>
              <a:t>()</a:t>
            </a:r>
            <a:r>
              <a:rPr lang="en-US" dirty="0">
                <a:solidFill>
                  <a:srgbClr val="00703C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registry.bind</a:t>
            </a:r>
            <a:r>
              <a:rPr lang="en-US" dirty="0"/>
              <a:t>("Hello", stub);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/>
              <a:t>("Server ready");</a:t>
            </a:r>
            <a:br>
              <a:rPr lang="en-US" dirty="0"/>
            </a:br>
            <a:r>
              <a:rPr lang="en-US" dirty="0"/>
              <a:t>        } catch (Exception e)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err</a:t>
            </a:r>
            <a:r>
              <a:rPr lang="en-US" dirty="0" err="1"/>
              <a:t>.println</a:t>
            </a:r>
            <a:r>
              <a:rPr lang="en-US" dirty="0"/>
              <a:t>("Server exception: " + </a:t>
            </a:r>
            <a:r>
              <a:rPr lang="en-US" dirty="0" err="1"/>
              <a:t>e.toString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err="1" smtClean="0"/>
              <a:t>Rmi</a:t>
            </a:r>
            <a:r>
              <a:rPr lang="en-US" dirty="0" smtClean="0"/>
              <a:t> server </a:t>
            </a:r>
            <a:r>
              <a:rPr lang="ru-RU" dirty="0" smtClean="0"/>
              <a:t>регистрация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3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</TotalTime>
  <Words>733</Words>
  <Application>Microsoft Office PowerPoint</Application>
  <PresentationFormat>Экран (16:9)</PresentationFormat>
  <Paragraphs>162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1_Специальное оформление</vt:lpstr>
      <vt:lpstr>Spring RMI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Михиенко Юрий Александрович</cp:lastModifiedBy>
  <cp:revision>176</cp:revision>
  <dcterms:created xsi:type="dcterms:W3CDTF">2014-01-14T11:27:58Z</dcterms:created>
  <dcterms:modified xsi:type="dcterms:W3CDTF">2016-10-31T17:59:59Z</dcterms:modified>
</cp:coreProperties>
</file>