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gJUubJjiXJGGXoXcE9AILITsC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BQurqKG6nGY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They are labels that are used to identify and structure websites. HTML elements have a start tag and an end tag. It is everything from the start tag to the end tag.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Activity: Tags pairing.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d6e6273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d6e6273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f7c142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cf7c142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d08451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5d08451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Atom videos:</a:t>
            </a:r>
            <a:endParaRPr sz="1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u="sng">
                <a:solidFill>
                  <a:schemeClr val="hlink"/>
                </a:solidFill>
                <a:latin typeface="Chivo Light"/>
                <a:ea typeface="Chivo Light"/>
                <a:cs typeface="Chivo Light"/>
                <a:sym typeface="Chivo Light"/>
                <a:hlinkClick r:id="rId2"/>
              </a:rPr>
              <a:t>https://www.youtube.com/watch?v=BQurqKG6nGY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d084519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5d084519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d084519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5d084519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d084519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5d084519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084519d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5d084519d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d084519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d084519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d084519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5d084519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d084519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5d084519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084519d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084519d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Break - 20 minutes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cf7c142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5cf7c142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f7c142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5cf7c142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f7c142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5cf7c142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cf7c142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5cf7c142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f7c142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5cf7c142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f7c142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5cf7c142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cf7c142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5cf7c142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cf7c142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cf7c142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cf7c142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5cf7c142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"/>
                <a:ea typeface="Chivo"/>
                <a:cs typeface="Chivo"/>
                <a:sym typeface="Chivo"/>
              </a:rPr>
              <a:t>HTML5 Structure tags pairing game</a:t>
            </a:r>
            <a:endParaRPr sz="1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&lt;html&gt;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&lt;head&gt;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&lt;title&gt;&lt;/title&gt;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&lt;/head&gt;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&lt;body&gt;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&lt;nav&gt;&lt;/nav&gt;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&lt;main&gt;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&lt;section&gt;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&lt;h1&gt;My First Heading&lt;/h1&gt;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&lt;p&gt;My first paragraph.&lt;/p&gt;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&lt;/section&gt;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&lt;/main&gt;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&lt;footer&gt;&lt;/footer&gt;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&lt;/body&gt;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latin typeface="Chivo Light"/>
                <a:ea typeface="Chivo Light"/>
                <a:cs typeface="Chivo Light"/>
                <a:sym typeface="Chivo Light"/>
              </a:rPr>
              <a:t>&lt;/html&gt;</a:t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5c31a8ca83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5c31a8ca83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5c31a8ca83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c31a8ca83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5c31a8ca83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5c31a8ca83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c31a8ca83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5c31a8ca83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5c31a8ca83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5c31a8ca83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5c31a8ca83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5c31a8ca83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c31a8ca83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5c31a8ca83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5c31a8ca83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5c31a8ca83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c31a8ca83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5c31a8ca83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c31a8ca83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5c31a8ca83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5c31a8ca83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c31a8ca83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5c31a8ca83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5c31a8ca83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5c31a8ca83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5c31a8ca83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5c31a8ca83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5c31a8ca83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c31a8ca83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5c31a8ca83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01AFD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5c31a8ca8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5c31a8ca8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5c31a8ca8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1703450" y="998050"/>
            <a:ext cx="5679000" cy="285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460000" y="1203000"/>
            <a:ext cx="4224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i="0" lang="en" sz="9600" u="none" cap="none" strike="noStrike">
                <a:solidFill>
                  <a:srgbClr val="01AFD1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endParaRPr i="0" sz="9600" u="none" cap="none" strike="noStrike">
              <a:solidFill>
                <a:srgbClr val="01AFD1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68150" y="2772000"/>
            <a:ext cx="7607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" sz="3000" u="none" cap="none" strike="noStrike">
                <a:latin typeface="Chivo Light"/>
                <a:ea typeface="Chivo Light"/>
                <a:cs typeface="Chivo Light"/>
                <a:sym typeface="Chivo Light"/>
              </a:rPr>
              <a:t>&lt;web design </a:t>
            </a:r>
            <a:r>
              <a:rPr i="0" lang="en" sz="3000" u="none" cap="none" strike="noStrike">
                <a:solidFill>
                  <a:srgbClr val="01AFD1"/>
                </a:solidFill>
                <a:latin typeface="Chivo Light"/>
                <a:ea typeface="Chivo Light"/>
                <a:cs typeface="Chivo Light"/>
                <a:sym typeface="Chivo Light"/>
              </a:rPr>
              <a:t>module=”</a:t>
            </a:r>
            <a:r>
              <a:rPr lang="en" sz="3000">
                <a:solidFill>
                  <a:srgbClr val="01AFD1"/>
                </a:solidFill>
                <a:latin typeface="Chivo Light"/>
                <a:ea typeface="Chivo Light"/>
                <a:cs typeface="Chivo Light"/>
                <a:sym typeface="Chivo Light"/>
              </a:rPr>
              <a:t>3</a:t>
            </a:r>
            <a:r>
              <a:rPr i="0" lang="en" sz="3000" u="none" cap="none" strike="noStrike">
                <a:solidFill>
                  <a:srgbClr val="01AFD1"/>
                </a:solidFill>
                <a:latin typeface="Chivo Light"/>
                <a:ea typeface="Chivo Light"/>
                <a:cs typeface="Chivo Light"/>
                <a:sym typeface="Chivo Light"/>
              </a:rPr>
              <a:t>”</a:t>
            </a:r>
            <a:r>
              <a:rPr i="0" lang="en" sz="3000" u="none" cap="none" strike="noStrike">
                <a:latin typeface="Chivo Light"/>
                <a:ea typeface="Chivo Light"/>
                <a:cs typeface="Chivo Light"/>
                <a:sym typeface="Chivo Light"/>
              </a:rPr>
              <a:t>&gt;</a:t>
            </a:r>
            <a:endParaRPr i="0" sz="3000" u="none" cap="none" strike="noStrike"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41413" l="0" r="0" t="0"/>
          <a:stretch/>
        </p:blipFill>
        <p:spPr>
          <a:xfrm>
            <a:off x="3658462" y="1597200"/>
            <a:ext cx="1766252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474" y="1597200"/>
            <a:ext cx="1034700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7428" y="1778301"/>
            <a:ext cx="568317" cy="56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5425" y="1543025"/>
            <a:ext cx="1143050" cy="11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5"/>
          <p:cNvCxnSpPr>
            <a:stCxn id="118" idx="3"/>
          </p:cNvCxnSpPr>
          <p:nvPr/>
        </p:nvCxnSpPr>
        <p:spPr>
          <a:xfrm>
            <a:off x="2488475" y="2114550"/>
            <a:ext cx="1007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5587600" y="2114550"/>
            <a:ext cx="861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11474" y="3044775"/>
            <a:ext cx="1034700" cy="103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5"/>
          <p:cNvCxnSpPr/>
          <p:nvPr/>
        </p:nvCxnSpPr>
        <p:spPr>
          <a:xfrm>
            <a:off x="7128825" y="2716088"/>
            <a:ext cx="0" cy="244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41413" l="0" r="0" t="0"/>
          <a:stretch/>
        </p:blipFill>
        <p:spPr>
          <a:xfrm>
            <a:off x="3658462" y="1978200"/>
            <a:ext cx="1766252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474" y="1978200"/>
            <a:ext cx="1034700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45425" y="1924025"/>
            <a:ext cx="1143050" cy="11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6"/>
          <p:cNvCxnSpPr>
            <a:stCxn id="129" idx="3"/>
          </p:cNvCxnSpPr>
          <p:nvPr/>
        </p:nvCxnSpPr>
        <p:spPr>
          <a:xfrm>
            <a:off x="2488475" y="2495550"/>
            <a:ext cx="1007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5587600" y="2495550"/>
            <a:ext cx="861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stealth"/>
            <a:tailEnd len="sm" w="sm" type="none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6054" y="2139225"/>
            <a:ext cx="651052" cy="65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41413" l="0" r="0" t="0"/>
          <a:stretch/>
        </p:blipFill>
        <p:spPr>
          <a:xfrm>
            <a:off x="3734662" y="1978200"/>
            <a:ext cx="1766252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1625" y="1924025"/>
            <a:ext cx="1143050" cy="11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7"/>
          <p:cNvCxnSpPr>
            <a:stCxn id="138" idx="3"/>
          </p:cNvCxnSpPr>
          <p:nvPr/>
        </p:nvCxnSpPr>
        <p:spPr>
          <a:xfrm>
            <a:off x="2564675" y="2495550"/>
            <a:ext cx="1007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40" name="Google Shape;140;p17"/>
          <p:cNvSpPr/>
          <p:nvPr/>
        </p:nvSpPr>
        <p:spPr>
          <a:xfrm>
            <a:off x="4087450" y="2054725"/>
            <a:ext cx="1079100" cy="81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087450" y="2528225"/>
            <a:ext cx="324600" cy="16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464750" y="2528225"/>
            <a:ext cx="324600" cy="16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842050" y="2528225"/>
            <a:ext cx="324600" cy="167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7"/>
          <p:cNvCxnSpPr/>
          <p:nvPr/>
        </p:nvCxnSpPr>
        <p:spPr>
          <a:xfrm>
            <a:off x="4088625" y="273810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4088625" y="2766975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4088625" y="279585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4088625" y="282665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4460888" y="273810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4460888" y="2766975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4460888" y="279585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>
            <a:off x="4460888" y="282665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7"/>
          <p:cNvCxnSpPr/>
          <p:nvPr/>
        </p:nvCxnSpPr>
        <p:spPr>
          <a:xfrm>
            <a:off x="4847438" y="273810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4847438" y="2766975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4847438" y="279585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4847438" y="2826650"/>
            <a:ext cx="31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4470100" y="2095225"/>
            <a:ext cx="313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4087450" y="2156650"/>
            <a:ext cx="1079100" cy="349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914750" y="2571750"/>
            <a:ext cx="5314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 element &gt;</a:t>
            </a:r>
            <a:endParaRPr i="0" sz="6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560450" y="2571750"/>
            <a:ext cx="3475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 tag &gt;</a:t>
            </a:r>
            <a:endParaRPr i="0" sz="6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964750" y="2571750"/>
            <a:ext cx="3936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 /tag &gt;</a:t>
            </a:r>
            <a:endParaRPr i="0" sz="6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6e6273d9_0_3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76" name="Google Shape;176;g5d6e6273d9_0_3"/>
          <p:cNvSpPr txBox="1"/>
          <p:nvPr/>
        </p:nvSpPr>
        <p:spPr>
          <a:xfrm>
            <a:off x="2603850" y="2571750"/>
            <a:ext cx="3936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i="0" lang="en" sz="6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 tag/ &gt;</a:t>
            </a:r>
            <a:endParaRPr i="0" sz="6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91" y="167250"/>
            <a:ext cx="7038218" cy="49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60450" y="2571750"/>
            <a:ext cx="8017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&lt;tag&gt; </a:t>
            </a:r>
            <a:r>
              <a:rPr i="0" lang="en" sz="4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content</a:t>
            </a:r>
            <a:r>
              <a:rPr i="0" lang="en" sz="4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&lt;/tag&gt;</a:t>
            </a:r>
            <a:endParaRPr i="0" sz="4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15500" y="2571750"/>
            <a:ext cx="8916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i="0" lang="en" sz="4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&lt;image src=”mypic.jpg”&gt;</a:t>
            </a:r>
            <a:endParaRPr i="0" sz="4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13850" y="2294550"/>
            <a:ext cx="8916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0" lang="en" sz="2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&lt;tag1&gt;</a:t>
            </a:r>
            <a:r>
              <a:rPr i="0" lang="en" sz="2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content goes</a:t>
            </a:r>
            <a:r>
              <a:rPr i="0" lang="en" sz="2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&lt;tag2&gt;</a:t>
            </a:r>
            <a:r>
              <a:rPr i="0" lang="en" sz="2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here</a:t>
            </a:r>
            <a:r>
              <a:rPr i="0" lang="en" sz="2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&lt;/tag2&gt;&lt;/tag1&gt;</a:t>
            </a:r>
            <a:endParaRPr i="0" sz="2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2363700" y="742300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endParaRPr i="0" sz="3600" u="none" cap="none" strike="noStrike">
              <a:solidFill>
                <a:srgbClr val="FFFFFF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363700" y="2141075"/>
            <a:ext cx="4721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Hyper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ext Markup Language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 programming language, the building blocks of every website.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Defines the content and structure.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560450" y="385000"/>
            <a:ext cx="42813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Syntax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113850" y="2294550"/>
            <a:ext cx="8916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0" lang="en" sz="2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&lt;element attribute=”value”&gt;</a:t>
            </a:r>
            <a:r>
              <a:rPr i="0" lang="en" sz="2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content</a:t>
            </a:r>
            <a:r>
              <a:rPr i="0" lang="en" sz="2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&lt;/element&gt;</a:t>
            </a:r>
            <a:endParaRPr i="0" sz="2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07" name="Google Shape;207;p24"/>
          <p:cNvCxnSpPr/>
          <p:nvPr/>
        </p:nvCxnSpPr>
        <p:spPr>
          <a:xfrm>
            <a:off x="2425175" y="2816800"/>
            <a:ext cx="2498100" cy="21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4"/>
          <p:cNvSpPr txBox="1"/>
          <p:nvPr/>
        </p:nvSpPr>
        <p:spPr>
          <a:xfrm>
            <a:off x="1904200" y="1512825"/>
            <a:ext cx="2214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Attrib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ute nam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09" name="Google Shape;209;p24"/>
          <p:cNvCxnSpPr/>
          <p:nvPr/>
        </p:nvCxnSpPr>
        <p:spPr>
          <a:xfrm>
            <a:off x="2782050" y="1953700"/>
            <a:ext cx="168000" cy="45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4"/>
          <p:cNvSpPr txBox="1"/>
          <p:nvPr/>
        </p:nvSpPr>
        <p:spPr>
          <a:xfrm>
            <a:off x="3966650" y="1568050"/>
            <a:ext cx="2214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Attribute value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11" name="Google Shape;211;p24"/>
          <p:cNvCxnSpPr>
            <a:endCxn id="206" idx="0"/>
          </p:cNvCxnSpPr>
          <p:nvPr/>
        </p:nvCxnSpPr>
        <p:spPr>
          <a:xfrm flipH="1">
            <a:off x="4572000" y="2016750"/>
            <a:ext cx="131100" cy="277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4"/>
          <p:cNvSpPr txBox="1"/>
          <p:nvPr/>
        </p:nvSpPr>
        <p:spPr>
          <a:xfrm>
            <a:off x="2348975" y="3069075"/>
            <a:ext cx="22149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Attribute 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>
            <a:off x="3474825" y="2835450"/>
            <a:ext cx="94500" cy="231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f7c142b8_0_0"/>
          <p:cNvSpPr txBox="1"/>
          <p:nvPr/>
        </p:nvSpPr>
        <p:spPr>
          <a:xfrm>
            <a:off x="1017650" y="10699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Semantic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Bold &lt;b&gt; &lt;strong&gt;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- Makes characters appear bold. &lt;strong&gt; indicates strong importance, default display is bold.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Italic &lt;i&gt; &lt;em&gt;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- Makes characters appear italic. &lt;em&gt; indicates emphasis, default display is italic.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Underline &lt;u&gt;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- Creates an underline - being phased out.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084519de_0_0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Text Editors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Visual Studio,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Sublime Text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, PHP Storm,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Atom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, TextMate, etc.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084519de_0_4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Set up &amp; creating files &amp; folders in Text Editor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Create new folder on Desktop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Right click folder, new file - creates new tab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&amp; save as index.html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hivo Light"/>
              <a:buAutoNum type="arabicPeriod"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Right click folder - new folder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084519de_0_8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DOCTYPE Declaration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Tells the browser what type of code you will be using.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d084519de_0_12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HTML element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It has a start tag &lt;html&gt; and an end tag &lt;/html&gt;.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Defines the whole document.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d084519de_0_16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Head element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&lt;head&gt;  Behind the scenes information about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your website &lt;/head&gt;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d084519de_0_20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Title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element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&lt;title&gt;  &lt;/title&gt; - used for bookmarks, history listing and SEO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d084519de_0_24"/>
          <p:cNvSpPr txBox="1"/>
          <p:nvPr/>
        </p:nvSpPr>
        <p:spPr>
          <a:xfrm>
            <a:off x="1017650" y="11461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Meta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element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Describe meta data within an HTML doc. Used for SEO too.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&lt;meta charset="UTF-8"&gt;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&lt;meta name="description" content="Free Web tutorials"&gt;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&lt;meta name="keywords" content="HTML,CSS,XML,JavaScript"&gt;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&lt;meta name="author" content="Your name"&gt;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&lt;meta name="viewport" content="width=device-width, initial-scale=1.0"&gt;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d084519de_0_28"/>
          <p:cNvSpPr txBox="1"/>
          <p:nvPr/>
        </p:nvSpPr>
        <p:spPr>
          <a:xfrm>
            <a:off x="1017650" y="1755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Body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element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&lt;body&gt; Visible content to the end user goes here &lt;/body&gt; 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Goes after &lt;head&gt; and before &lt;/html&gt;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2516100" y="603025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endParaRPr i="0" sz="3600" u="none" cap="none" strike="noStrike">
              <a:solidFill>
                <a:srgbClr val="FFFFFF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2516100" y="2001800"/>
            <a:ext cx="4721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Made up of:</a:t>
            </a:r>
            <a:endParaRPr b="1" i="0" sz="21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Text content</a:t>
            </a: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		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what you see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Markup	</a:t>
            </a: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what it looks like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References</a:t>
            </a: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		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to media content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Links</a:t>
            </a:r>
            <a:r>
              <a:rPr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			</a:t>
            </a: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to other pages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cf7c142b8_0_20"/>
          <p:cNvSpPr txBox="1"/>
          <p:nvPr/>
        </p:nvSpPr>
        <p:spPr>
          <a:xfrm>
            <a:off x="1246250" y="6127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Structural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Headings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&lt;h1&gt; &lt;h2&gt; &lt;h3&gt; &lt;h4&gt; &lt;h5&gt; &lt;h6&gt;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HTML has six levels of headings. h1= largest h6=smallest.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We will cover how to control these in CSS.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Only one H1 on each page - google uses this as well as meta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so make it relevant.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f7c142b8_0_24"/>
          <p:cNvSpPr txBox="1"/>
          <p:nvPr/>
        </p:nvSpPr>
        <p:spPr>
          <a:xfrm>
            <a:off x="1246250" y="14509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Structural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Create some headings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&lt;h1&gt;This is a Main Heading&lt;/h1&gt;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&lt;h2&gt;This is a level 2 heading&lt;/h2&gt;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cf7c142b8_0_28"/>
          <p:cNvSpPr txBox="1"/>
          <p:nvPr/>
        </p:nvSpPr>
        <p:spPr>
          <a:xfrm>
            <a:off x="1246250" y="7651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Structural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Paragraph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&lt;p&gt;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To create a paragraph, surround the words that make up the paragraph with &lt;p&gt; tags.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browser automatically puts each paragraph on a new line.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cf7c142b8_0_32"/>
          <p:cNvSpPr txBox="1"/>
          <p:nvPr/>
        </p:nvSpPr>
        <p:spPr>
          <a:xfrm>
            <a:off x="1246250" y="14509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Structural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Create a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paragraph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&lt;p&gt;This is a paragraph&lt;/p&gt;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cf7c142b8_0_36"/>
          <p:cNvSpPr txBox="1"/>
          <p:nvPr/>
        </p:nvSpPr>
        <p:spPr>
          <a:xfrm>
            <a:off x="1246250" y="7651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Structural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White Space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Similarly to indenting, white space or starting code on new lines is often used to make code easier to read.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AKA - White space collapsing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browser will read multiple spaces or a simple line break as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being a single space.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cf7c142b8_0_40"/>
          <p:cNvSpPr txBox="1"/>
          <p:nvPr/>
        </p:nvSpPr>
        <p:spPr>
          <a:xfrm>
            <a:off x="1246250" y="384125"/>
            <a:ext cx="77436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Structural Markup for white space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Break &lt;br&gt;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Creates a line break, content following goes onto a new line.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Horizontal Rule &lt;hr&gt;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(doesn't need to be closed but if this doesn't work try &lt;/hr&gt; which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is the html5 version)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An empty element - only has one tag.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Using the &lt;/hr&gt; tag instead of &lt;hr&gt; isn't essential but best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practise to form good habits.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f7c142b8_0_6"/>
          <p:cNvSpPr txBox="1"/>
          <p:nvPr/>
        </p:nvSpPr>
        <p:spPr>
          <a:xfrm>
            <a:off x="1246250" y="1146125"/>
            <a:ext cx="65781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Semantic Markup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Strikethrough &lt;s&gt;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- Used indicate something that is no longer relevant (i.e </a:t>
            </a:r>
            <a:r>
              <a:rPr lang="en" sz="1800" strike="sng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Was $10.00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Now $5.00)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Superscript &lt;sup&gt;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-Used for suffix of dates or mathematical concepts.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Subscript &lt;sub&gt;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- Used for footnotes or chemical formulas.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f7c142b8_0_10"/>
          <p:cNvSpPr txBox="1"/>
          <p:nvPr/>
        </p:nvSpPr>
        <p:spPr>
          <a:xfrm>
            <a:off x="1246250" y="1146125"/>
            <a:ext cx="6578100" cy="5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Special Characters</a:t>
            </a:r>
            <a:endParaRPr b="1"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Some fairly standard characters cannot be used in content because they are used as HTML indicators.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These are called escape sequences and include &lt; &gt; </a:t>
            </a:r>
            <a:b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and &amp; symbols.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We can insert these characters, as well as characters not displayed on our keyboard by using character entities.</a:t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f7c142b8_0_14"/>
          <p:cNvSpPr txBox="1"/>
          <p:nvPr/>
        </p:nvSpPr>
        <p:spPr>
          <a:xfrm>
            <a:off x="2008250" y="765125"/>
            <a:ext cx="65781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Special Characters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08" name="Google Shape;308;g5cf7c142b8_0_14"/>
          <p:cNvSpPr txBox="1"/>
          <p:nvPr/>
        </p:nvSpPr>
        <p:spPr>
          <a:xfrm>
            <a:off x="2008250" y="1598925"/>
            <a:ext cx="25638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 less than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&amp;lt;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&gt; greater than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&amp;gt;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&amp; ampersand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&amp;amp;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 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Cent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&amp;cent;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$ dollar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&amp;dollar;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09" name="Google Shape;309;g5cf7c142b8_0_14"/>
          <p:cNvSpPr txBox="1"/>
          <p:nvPr/>
        </p:nvSpPr>
        <p:spPr>
          <a:xfrm>
            <a:off x="4903850" y="1598925"/>
            <a:ext cx="30858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© copyright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&amp;copy;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™ trademark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&amp;trade;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– en dash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&amp;ndash;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— em dash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&amp;mdash;</a:t>
            </a: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	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# number sign = </a:t>
            </a:r>
            <a:r>
              <a:rPr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&amp;num;</a:t>
            </a:r>
            <a:endParaRPr sz="18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/>
        </p:nvSpPr>
        <p:spPr>
          <a:xfrm>
            <a:off x="2211300" y="944625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endParaRPr i="0" sz="3600" u="none" cap="none" strike="noStrike">
              <a:solidFill>
                <a:srgbClr val="FFFFFF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2211300" y="2343400"/>
            <a:ext cx="4721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web browser takes the html code, interprets it and displays it.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/>
        </p:nvSpPr>
        <p:spPr>
          <a:xfrm>
            <a:off x="560450" y="156400"/>
            <a:ext cx="60405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 Page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Structure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655475" y="935825"/>
            <a:ext cx="8019900" cy="377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&lt;html&gt;</a:t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&lt;/html&gt;</a:t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940800" y="1359975"/>
            <a:ext cx="7518600" cy="104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&lt;head&gt;</a:t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&lt;/head&gt;</a:t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1149000" y="1753250"/>
            <a:ext cx="6971100" cy="2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&lt;title&gt;Page Title Goes Here&lt;/title&gt;</a:t>
            </a:r>
            <a:endParaRPr i="0" sz="1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940800" y="2478125"/>
            <a:ext cx="7518600" cy="1827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&lt;body&gt;</a:t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Chivo Light"/>
                <a:ea typeface="Chivo Light"/>
                <a:cs typeface="Chivo Light"/>
                <a:sym typeface="Chivo Light"/>
              </a:rPr>
              <a:t>&lt;/body&gt;</a:t>
            </a:r>
            <a:endParaRPr i="0" sz="1400" u="none" cap="none" strike="noStrike">
              <a:solidFill>
                <a:srgbClr val="000000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1149000" y="2825125"/>
            <a:ext cx="6971100" cy="2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&lt;h1&gt; This is a heading &lt;/h1&gt;</a:t>
            </a:r>
            <a:endParaRPr i="0" sz="1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1149000" y="3172125"/>
            <a:ext cx="6971100" cy="2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&lt;p&gt; This is a paragraph &lt;/p&gt;</a:t>
            </a:r>
            <a:endParaRPr i="0" sz="1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1149000" y="3534575"/>
            <a:ext cx="6971100" cy="2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&lt;p&gt; This is another paragraph &lt;/p&gt;</a:t>
            </a:r>
            <a:endParaRPr i="0" sz="14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/>
        </p:nvSpPr>
        <p:spPr>
          <a:xfrm>
            <a:off x="1883850" y="268863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Learning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Hours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1883850" y="1667638"/>
            <a:ext cx="5376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Ongoing Activity Prep</a:t>
            </a:r>
            <a:endParaRPr b="1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Find 3-5 favourite recipes that have a list of ingredients and a step by </a:t>
            </a:r>
            <a:b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</a:b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step method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We will be using this information (from the recipe) as our content to input into our page as we go through Lists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/>
        </p:nvSpPr>
        <p:spPr>
          <a:xfrm>
            <a:off x="1883850" y="497463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Learning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Hours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1883850" y="1896238"/>
            <a:ext cx="53763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Emoji Submissions</a:t>
            </a:r>
            <a:endParaRPr b="1" sz="24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Submit to me via Direct Message in Slack, a photo or illustration to represent you as an Emoji in slack.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" sz="20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Also, any great and appropriate icons, memes or gifs for general use.</a:t>
            </a:r>
            <a:endParaRPr i="0" sz="20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/>
        </p:nvSpPr>
        <p:spPr>
          <a:xfrm>
            <a:off x="2287500" y="836500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5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2287500" y="2235275"/>
            <a:ext cx="47214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Hyper</a:t>
            </a:r>
            <a:r>
              <a:rPr b="1" lang="en" sz="18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</a:t>
            </a: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ext Markup Language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latest set of guidelines, standards &amp; tools that make websites more stable, beautiful &amp; better overall.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/>
        </p:nvSpPr>
        <p:spPr>
          <a:xfrm>
            <a:off x="1633650" y="810225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b="1"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5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1633650" y="2209000"/>
            <a:ext cx="587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The latest, final and complete version of HTML.</a:t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Designed to deliver almost everything you'd want to do online without requiring additional software such as browser plugins.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/>
        </p:nvSpPr>
        <p:spPr>
          <a:xfrm>
            <a:off x="1786050" y="881550"/>
            <a:ext cx="4281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0" lang="en" sz="3600" u="none" cap="none" strike="noStrike">
                <a:solidFill>
                  <a:srgbClr val="FFFFFF"/>
                </a:solidFill>
                <a:latin typeface="Chivo Black"/>
                <a:ea typeface="Chivo Black"/>
                <a:cs typeface="Chivo Black"/>
                <a:sym typeface="Chivo Black"/>
              </a:rPr>
              <a:t>HTML</a:t>
            </a:r>
            <a:r>
              <a:rPr i="0" lang="en" sz="3600" u="none" cap="none" strike="noStrike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i="0" lang="en" sz="36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5</a:t>
            </a:r>
            <a:endParaRPr i="0" sz="36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1786050" y="2280325"/>
            <a:ext cx="587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FFFFFF"/>
                </a:solidFill>
                <a:latin typeface="Chivo Light"/>
                <a:ea typeface="Chivo Light"/>
                <a:cs typeface="Chivo Light"/>
                <a:sym typeface="Chivo Light"/>
              </a:rPr>
              <a:t>The main difference between HTML and HTML 5 is that video and audio are not part of HTML while these both are integral parts of HTML 5.</a:t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Chivo Light"/>
              <a:ea typeface="Chivo Light"/>
              <a:cs typeface="Chivo Light"/>
              <a:sym typeface="Chiv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 b="41413" l="0" r="0" t="0"/>
          <a:stretch/>
        </p:blipFill>
        <p:spPr>
          <a:xfrm>
            <a:off x="4725262" y="1978200"/>
            <a:ext cx="1766252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4228" y="2159301"/>
            <a:ext cx="568317" cy="56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2225" y="1924025"/>
            <a:ext cx="1143050" cy="11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3"/>
          <p:cNvCxnSpPr>
            <a:stCxn id="99" idx="3"/>
          </p:cNvCxnSpPr>
          <p:nvPr/>
        </p:nvCxnSpPr>
        <p:spPr>
          <a:xfrm>
            <a:off x="3555275" y="2495550"/>
            <a:ext cx="1007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41413" l="0" r="0" t="0"/>
          <a:stretch/>
        </p:blipFill>
        <p:spPr>
          <a:xfrm>
            <a:off x="3658462" y="1978200"/>
            <a:ext cx="1766252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1474" y="1978200"/>
            <a:ext cx="1034700" cy="1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7428" y="2159301"/>
            <a:ext cx="568317" cy="56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5425" y="1924025"/>
            <a:ext cx="1143050" cy="11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>
            <a:stCxn id="108" idx="3"/>
          </p:cNvCxnSpPr>
          <p:nvPr/>
        </p:nvCxnSpPr>
        <p:spPr>
          <a:xfrm>
            <a:off x="2488475" y="2495550"/>
            <a:ext cx="1007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5587600" y="2495550"/>
            <a:ext cx="861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