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ab/+32Bw4sqUYwgrx6IzzQOO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eate.kahoot.it/details/html/3a1fe17b-f71d-47ff-b853-22595b6393bd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154530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154530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hivo"/>
                <a:ea typeface="Chivo"/>
                <a:cs typeface="Chivo"/>
                <a:sym typeface="Chivo"/>
              </a:rPr>
              <a:t>Activity:</a:t>
            </a: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Chivo Light"/>
                <a:ea typeface="Chivo Light"/>
                <a:cs typeface="Chivo Light"/>
                <a:sym typeface="Chivo Light"/>
                <a:hlinkClick r:id="rId2"/>
              </a:rPr>
              <a:t>https://create.kahoot.it/details/html/3a1fe17b-f71d-47ff-b853-22595b6393bd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Prize for the winner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Chocolate bars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7554d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7554d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7554dd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7554d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7554dd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7554dd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7554dd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7554dd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7554dd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7554dd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7554dd9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7554dd9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7554dd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7554dd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7554dd9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7554dd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7554dd9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7554dd9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7554dd9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7554dd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7554dd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7554dd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7554dd9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7554dd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1AFD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703450" y="998050"/>
            <a:ext cx="5679000" cy="28521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460000" y="1203000"/>
            <a:ext cx="4224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i="0" lang="en" sz="9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endParaRPr i="0" sz="9600" u="none" cap="none" strike="noStrike">
              <a:solidFill>
                <a:srgbClr val="FFFFFF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68150" y="2772000"/>
            <a:ext cx="76077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" sz="3000" u="none" cap="none" strike="noStrike"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i="0" lang="en" sz="3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module=”</a:t>
            </a:r>
            <a:r>
              <a:rPr lang="en" sz="3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3</a:t>
            </a:r>
            <a:r>
              <a:rPr i="0" lang="en" sz="3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”</a:t>
            </a:r>
            <a:r>
              <a:rPr i="0" lang="en" sz="3000" u="none" cap="none" strike="noStrike"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i="0" sz="30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/>
        </p:nvSpPr>
        <p:spPr>
          <a:xfrm>
            <a:off x="1523325" y="2172700"/>
            <a:ext cx="5834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Because some symbols are used 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as HTML indicators, we need to use code to display these.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1523325" y="904075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Recap: </a:t>
            </a:r>
            <a:r>
              <a:rPr lang="en" sz="36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Text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7554dd92_0_0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Lists &amp;</a:t>
            </a: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 </a:t>
            </a:r>
            <a:r>
              <a:rPr lang="en" sz="36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Links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7554dd92_0_5"/>
          <p:cNvSpPr txBox="1"/>
          <p:nvPr/>
        </p:nvSpPr>
        <p:spPr>
          <a:xfrm>
            <a:off x="1569900" y="2268450"/>
            <a:ext cx="72435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Learning outcomes: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Create valid HTML as part of a web design solution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Apply a design process to produce a web design solution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25" name="Google Shape;125;g5c7554dd92_0_5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Lists &amp;</a:t>
            </a: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 </a:t>
            </a:r>
            <a:r>
              <a:rPr lang="en" sz="36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Links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7554dd92_0_18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Lists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7554dd92_0_24"/>
          <p:cNvSpPr txBox="1"/>
          <p:nvPr/>
        </p:nvSpPr>
        <p:spPr>
          <a:xfrm>
            <a:off x="1569900" y="1582650"/>
            <a:ext cx="72435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Unordered Lists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Items begin with a bullet point (no numbering)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Use &lt;ul&gt; to indicate the start of the list. Close tag with &lt;/ul&gt;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Use &lt;li&gt;item&lt;/li&gt; to indicate a list item. List item between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&lt;ul&gt;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&lt;li&gt;item&lt;/li&gt;</a:t>
            </a:r>
            <a:b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&lt;/ul&gt;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Great for: Ingredients, Equipment, To do list.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36" name="Google Shape;136;g5c7554dd92_0_24"/>
          <p:cNvSpPr txBox="1"/>
          <p:nvPr/>
        </p:nvSpPr>
        <p:spPr>
          <a:xfrm>
            <a:off x="1569900" y="2734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Lists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7554dd92_0_29"/>
          <p:cNvSpPr txBox="1"/>
          <p:nvPr/>
        </p:nvSpPr>
        <p:spPr>
          <a:xfrm>
            <a:off x="1569900" y="1582650"/>
            <a:ext cx="31209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Unordered Lists</a:t>
            </a:r>
            <a:b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</a:b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&lt;ul&gt;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&lt;li&gt;Coffee&lt;/li&gt;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&lt;li&gt;Tea&lt;/li&gt;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&lt;li&gt;Milk&lt;/li&gt;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&lt;/ul&gt;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42" name="Google Shape;142;g5c7554dd92_0_29"/>
          <p:cNvSpPr txBox="1"/>
          <p:nvPr/>
        </p:nvSpPr>
        <p:spPr>
          <a:xfrm>
            <a:off x="1569900" y="2734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Lists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43" name="Google Shape;143;g5c7554dd92_0_29"/>
          <p:cNvSpPr txBox="1"/>
          <p:nvPr/>
        </p:nvSpPr>
        <p:spPr>
          <a:xfrm>
            <a:off x="4770300" y="1582650"/>
            <a:ext cx="31209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Coffee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Tea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Milk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7554dd92_0_43"/>
          <p:cNvSpPr txBox="1"/>
          <p:nvPr/>
        </p:nvSpPr>
        <p:spPr>
          <a:xfrm>
            <a:off x="1569900" y="1582650"/>
            <a:ext cx="72435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O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rdered Lists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Each item in the list is numbered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Use &lt;ol&gt; to indicate the start of the list. Close tag with &lt;/ol&gt;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Use &lt;li&gt;item&lt;/li&gt; to indicate a list item. List item between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&lt;ol&gt;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&lt;li&gt;item&lt;/li&gt;</a:t>
            </a:r>
            <a:b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&lt;/ol&gt;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Great for: Recipe method, Instructions, Legal information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49" name="Google Shape;149;g5c7554dd92_0_43"/>
          <p:cNvSpPr txBox="1"/>
          <p:nvPr/>
        </p:nvSpPr>
        <p:spPr>
          <a:xfrm>
            <a:off x="1569900" y="2734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Lists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7554dd92_0_36"/>
          <p:cNvSpPr txBox="1"/>
          <p:nvPr/>
        </p:nvSpPr>
        <p:spPr>
          <a:xfrm>
            <a:off x="1569900" y="1582650"/>
            <a:ext cx="31209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O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rdered Lists</a:t>
            </a:r>
            <a:b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</a:b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&lt;ol&gt;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&lt;li&gt;Instruction one&lt;/li&gt;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&lt;li&gt;Instruction two&lt;/li&gt;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&lt;li&gt;Instruction three&lt;/li&gt;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&lt;/ol&gt;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55" name="Google Shape;155;g5c7554dd92_0_36"/>
          <p:cNvSpPr txBox="1"/>
          <p:nvPr/>
        </p:nvSpPr>
        <p:spPr>
          <a:xfrm>
            <a:off x="1569900" y="2734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Lists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56" name="Google Shape;156;g5c7554dd92_0_36"/>
          <p:cNvSpPr txBox="1"/>
          <p:nvPr/>
        </p:nvSpPr>
        <p:spPr>
          <a:xfrm>
            <a:off x="4770300" y="1582650"/>
            <a:ext cx="31209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AutoNum type="arabicPeriod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Instruction one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AutoNum type="arabicPeriod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Instruction two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AutoNum type="arabicPeriod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Instruction three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7554dd92_0_53"/>
          <p:cNvSpPr txBox="1"/>
          <p:nvPr/>
        </p:nvSpPr>
        <p:spPr>
          <a:xfrm>
            <a:off x="2103300" y="287250"/>
            <a:ext cx="31209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Nested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Lists</a:t>
            </a:r>
            <a:b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</a:b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&lt;ul&gt;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&lt;li&gt;Coffee&lt;/li&gt;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&lt;li&gt;Tea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  &lt;ul&gt;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    &lt;li&gt;Black tea&lt;/li&gt;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    &lt;li&gt;Green tea&lt;/li&gt;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  &lt;/ul&gt;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&lt;li&gt;Milk&lt;/li&gt;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&lt;/ul&gt;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2" name="Google Shape;162;g5c7554dd92_0_53"/>
          <p:cNvSpPr txBox="1"/>
          <p:nvPr/>
        </p:nvSpPr>
        <p:spPr>
          <a:xfrm>
            <a:off x="274500" y="-564750"/>
            <a:ext cx="1419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Lists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3" name="Google Shape;163;g5c7554dd92_0_53"/>
          <p:cNvSpPr txBox="1"/>
          <p:nvPr/>
        </p:nvSpPr>
        <p:spPr>
          <a:xfrm>
            <a:off x="5303700" y="287250"/>
            <a:ext cx="31209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Coffee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Tea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Black tea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Green tea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Milk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1523325" y="904075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Recap: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Structure &amp; 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523325" y="2302850"/>
            <a:ext cx="5834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HTML pages are text documents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They aren't pretty posters, they’re basic structure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7554dd92_0_61"/>
          <p:cNvSpPr txBox="1"/>
          <p:nvPr/>
        </p:nvSpPr>
        <p:spPr>
          <a:xfrm>
            <a:off x="1569900" y="1582650"/>
            <a:ext cx="53760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AutoNum type="arabicPeriod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Create 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Uno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rdered Lists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as a new html page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Create 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Ordered Lists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as a new html page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9" name="Google Shape;169;g5c7554dd92_0_61"/>
          <p:cNvSpPr txBox="1"/>
          <p:nvPr/>
        </p:nvSpPr>
        <p:spPr>
          <a:xfrm>
            <a:off x="1569900" y="2734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Application</a:t>
            </a: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7554dd92_0_67"/>
          <p:cNvSpPr txBox="1"/>
          <p:nvPr/>
        </p:nvSpPr>
        <p:spPr>
          <a:xfrm>
            <a:off x="1569900" y="1582650"/>
            <a:ext cx="7029900" cy="3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Types of Links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External (from one website to another)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Internal (from one page to another within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 website)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Within page (from one part of a page to another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part of the same page)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New Window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Contact </a:t>
            </a:r>
            <a:r>
              <a:rPr lang="en" sz="18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(&lt;a href="mailto:someone@example.com"&gt;Send Mail&lt;/a&gt;)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75" name="Google Shape;175;g5c7554dd92_0_67"/>
          <p:cNvSpPr txBox="1"/>
          <p:nvPr/>
        </p:nvSpPr>
        <p:spPr>
          <a:xfrm>
            <a:off x="1569900" y="2734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Links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7554dd92_0_73"/>
          <p:cNvSpPr txBox="1"/>
          <p:nvPr/>
        </p:nvSpPr>
        <p:spPr>
          <a:xfrm>
            <a:off x="1569900" y="1582650"/>
            <a:ext cx="61659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Anchor Tags: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Links are created using &lt;a href=”#”&gt;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Link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&lt;/a&gt;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Eg.   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&lt;a href=”https://www.stuff.co.nz”&gt;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Stuff NZ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&lt;/a&gt;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81" name="Google Shape;181;g5c7554dd92_0_73"/>
          <p:cNvSpPr txBox="1"/>
          <p:nvPr/>
        </p:nvSpPr>
        <p:spPr>
          <a:xfrm>
            <a:off x="1569900" y="2734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Links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7554dd92_0_78"/>
          <p:cNvSpPr txBox="1"/>
          <p:nvPr/>
        </p:nvSpPr>
        <p:spPr>
          <a:xfrm>
            <a:off x="1569900" y="1582650"/>
            <a:ext cx="69642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Link Text: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Any content that lies between the opening and closing tags. The text should explain where the visitors are taken by clicking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on the link.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Eg.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 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&lt;a href=”</a:t>
            </a:r>
            <a:r>
              <a:rPr lang="en" sz="1800">
                <a:solidFill>
                  <a:srgbClr val="FFFFFF"/>
                </a:solidFill>
              </a:rPr>
              <a:t>https://www.stuff.co.nz/technology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”&gt;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Technology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&lt;/a&gt;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87" name="Google Shape;187;g5c7554dd92_0_78"/>
          <p:cNvSpPr txBox="1"/>
          <p:nvPr/>
        </p:nvSpPr>
        <p:spPr>
          <a:xfrm>
            <a:off x="1569900" y="2734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Links 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Relative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URLs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/>
        </p:nvSpPr>
        <p:spPr>
          <a:xfrm>
            <a:off x="1569900" y="2189175"/>
            <a:ext cx="6302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When linking internally, you do not need 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to specify a domain, instead use a relative URL.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Relative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URLs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/>
        </p:nvSpPr>
        <p:spPr>
          <a:xfrm>
            <a:off x="1569900" y="2213850"/>
            <a:ext cx="6302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When linking internally, you do not need 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to specify a domain, instead use a relative URL.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These are quicker to write, and useful for linking pages that are only locally hosted.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Relative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URLs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Relative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URLs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1569900" y="2263200"/>
            <a:ext cx="6302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To link to a file in the same folder: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&lt;a href="reviews.html'&gt;</a:t>
            </a: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Reviews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&lt;/a&gt;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Same level folder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3425" y="261240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6612465" y="231700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website</a:t>
            </a:r>
            <a:endParaRPr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1095" y="697726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6854634" y="697726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index.html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1095" y="1065401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6854634" y="1065401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reviews.html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17" name="Google Shape;217;p14"/>
          <p:cNvCxnSpPr/>
          <p:nvPr/>
        </p:nvCxnSpPr>
        <p:spPr>
          <a:xfrm rot="10800000">
            <a:off x="5899100" y="886800"/>
            <a:ext cx="40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5906800" y="893050"/>
            <a:ext cx="0" cy="36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219" name="Google Shape;219;p14"/>
          <p:cNvCxnSpPr/>
          <p:nvPr/>
        </p:nvCxnSpPr>
        <p:spPr>
          <a:xfrm rot="10800000">
            <a:off x="5899100" y="1249238"/>
            <a:ext cx="40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/>
        </p:nvSpPr>
        <p:spPr>
          <a:xfrm>
            <a:off x="1569900" y="2263200"/>
            <a:ext cx="6302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To link to a file in the child folder: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&lt;a href="music/reviews.html'&gt;</a:t>
            </a: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Reviews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&lt;/a&gt;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Next level folder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3425" y="261240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5"/>
          <p:cNvSpPr txBox="1"/>
          <p:nvPr/>
        </p:nvSpPr>
        <p:spPr>
          <a:xfrm>
            <a:off x="6612465" y="231700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website</a:t>
            </a:r>
            <a:endParaRPr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1095" y="697726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5"/>
          <p:cNvSpPr txBox="1"/>
          <p:nvPr/>
        </p:nvSpPr>
        <p:spPr>
          <a:xfrm>
            <a:off x="6854634" y="697726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index.html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770" y="1494776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7248834" y="1449114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reviews.html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800" y="1133475"/>
            <a:ext cx="306600" cy="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5"/>
          <p:cNvSpPr txBox="1"/>
          <p:nvPr/>
        </p:nvSpPr>
        <p:spPr>
          <a:xfrm>
            <a:off x="6854615" y="1096238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music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33" name="Google Shape;233;p15"/>
          <p:cNvCxnSpPr/>
          <p:nvPr/>
        </p:nvCxnSpPr>
        <p:spPr>
          <a:xfrm rot="10800000">
            <a:off x="5899100" y="886800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15"/>
          <p:cNvCxnSpPr/>
          <p:nvPr/>
        </p:nvCxnSpPr>
        <p:spPr>
          <a:xfrm rot="10800000">
            <a:off x="5906800" y="954650"/>
            <a:ext cx="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235" name="Google Shape;235;p15"/>
          <p:cNvCxnSpPr/>
          <p:nvPr/>
        </p:nvCxnSpPr>
        <p:spPr>
          <a:xfrm rot="10800000">
            <a:off x="5899225" y="1678600"/>
            <a:ext cx="8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236" name="Google Shape;236;p15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Relative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URLs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1569900" y="2263200"/>
            <a:ext cx="73359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To link to a file in the grandchild folder: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&lt;a href="artist/music/reviews.html'&gt;</a:t>
            </a: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Reviews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&lt;/a&gt;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Two folders deep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3425" y="261240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 txBox="1"/>
          <p:nvPr/>
        </p:nvSpPr>
        <p:spPr>
          <a:xfrm>
            <a:off x="6612465" y="231700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website</a:t>
            </a:r>
            <a:endParaRPr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44" name="Google Shape;2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1095" y="697726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/>
        </p:nvSpPr>
        <p:spPr>
          <a:xfrm>
            <a:off x="6854634" y="697726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index.html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7248834" y="1525314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music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800" y="1133475"/>
            <a:ext cx="306600" cy="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6"/>
          <p:cNvSpPr txBox="1"/>
          <p:nvPr/>
        </p:nvSpPr>
        <p:spPr>
          <a:xfrm>
            <a:off x="6854615" y="1096238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artist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49" name="Google Shape;2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1445" y="1984301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6"/>
          <p:cNvSpPr txBox="1"/>
          <p:nvPr/>
        </p:nvSpPr>
        <p:spPr>
          <a:xfrm>
            <a:off x="7616509" y="1938639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reviews.html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50" y="1578375"/>
            <a:ext cx="306600" cy="30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16"/>
          <p:cNvCxnSpPr/>
          <p:nvPr/>
        </p:nvCxnSpPr>
        <p:spPr>
          <a:xfrm rot="10800000">
            <a:off x="5899100" y="886800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16"/>
          <p:cNvCxnSpPr/>
          <p:nvPr/>
        </p:nvCxnSpPr>
        <p:spPr>
          <a:xfrm rot="10800000">
            <a:off x="5914500" y="970100"/>
            <a:ext cx="0" cy="11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254" name="Google Shape;254;p16"/>
          <p:cNvCxnSpPr/>
          <p:nvPr/>
        </p:nvCxnSpPr>
        <p:spPr>
          <a:xfrm rot="10800000">
            <a:off x="5899200" y="2168125"/>
            <a:ext cx="120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255" name="Google Shape;255;p16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Relative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URLs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1523325" y="2358350"/>
            <a:ext cx="5834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HTML uses tags, which are inside angled brackets.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They act like containers and tell you something about the information in between them.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523325" y="904075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Recap: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Structure &amp; 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/>
        </p:nvSpPr>
        <p:spPr>
          <a:xfrm>
            <a:off x="1569900" y="2268450"/>
            <a:ext cx="72435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To link to a file in the parent folder: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&lt;a href="../index.html'&gt;</a:t>
            </a: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Home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&lt;/a&gt;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Previous folder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3425" y="261240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7"/>
          <p:cNvSpPr txBox="1"/>
          <p:nvPr/>
        </p:nvSpPr>
        <p:spPr>
          <a:xfrm>
            <a:off x="6612465" y="231700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website</a:t>
            </a:r>
            <a:endParaRPr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63" name="Google Shape;2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1095" y="697726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/>
        </p:nvSpPr>
        <p:spPr>
          <a:xfrm>
            <a:off x="6854634" y="697726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index.html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770" y="1494776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7"/>
          <p:cNvSpPr txBox="1"/>
          <p:nvPr/>
        </p:nvSpPr>
        <p:spPr>
          <a:xfrm>
            <a:off x="7248834" y="1449114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reviews.html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800" y="1133475"/>
            <a:ext cx="306600" cy="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 txBox="1"/>
          <p:nvPr/>
        </p:nvSpPr>
        <p:spPr>
          <a:xfrm>
            <a:off x="6854615" y="1096238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music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69" name="Google Shape;269;p17"/>
          <p:cNvCxnSpPr>
            <a:stCxn id="265" idx="1"/>
          </p:cNvCxnSpPr>
          <p:nvPr/>
        </p:nvCxnSpPr>
        <p:spPr>
          <a:xfrm rot="10800000">
            <a:off x="5899170" y="1678613"/>
            <a:ext cx="10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17"/>
          <p:cNvCxnSpPr/>
          <p:nvPr/>
        </p:nvCxnSpPr>
        <p:spPr>
          <a:xfrm>
            <a:off x="5906800" y="963925"/>
            <a:ext cx="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271" name="Google Shape;271;p17"/>
          <p:cNvCxnSpPr/>
          <p:nvPr/>
        </p:nvCxnSpPr>
        <p:spPr>
          <a:xfrm rot="10800000">
            <a:off x="5899100" y="881550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272" name="Google Shape;272;p17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Relative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URLs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/>
        </p:nvSpPr>
        <p:spPr>
          <a:xfrm>
            <a:off x="1569900" y="2268450"/>
            <a:ext cx="59523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To link to a file in the grandparent folder: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&lt;a href="../../index.html'&gt;</a:t>
            </a: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Home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&lt;/a&gt;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Previous folder of the previous folder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3425" y="261240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8"/>
          <p:cNvSpPr txBox="1"/>
          <p:nvPr/>
        </p:nvSpPr>
        <p:spPr>
          <a:xfrm>
            <a:off x="6612465" y="231700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website</a:t>
            </a:r>
            <a:endParaRPr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1095" y="697726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6854634" y="697726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index.html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7248834" y="1525314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music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800" y="1133475"/>
            <a:ext cx="306600" cy="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 txBox="1"/>
          <p:nvPr/>
        </p:nvSpPr>
        <p:spPr>
          <a:xfrm>
            <a:off x="6854615" y="1096238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artist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85" name="Google Shape;2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1445" y="1984301"/>
            <a:ext cx="367671" cy="3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8"/>
          <p:cNvSpPr txBox="1"/>
          <p:nvPr/>
        </p:nvSpPr>
        <p:spPr>
          <a:xfrm>
            <a:off x="7616509" y="1938639"/>
            <a:ext cx="2329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reviews.html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287" name="Google Shape;2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50" y="1578375"/>
            <a:ext cx="306600" cy="30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18"/>
          <p:cNvCxnSpPr>
            <a:stCxn id="285" idx="1"/>
          </p:cNvCxnSpPr>
          <p:nvPr/>
        </p:nvCxnSpPr>
        <p:spPr>
          <a:xfrm rot="10800000">
            <a:off x="5899045" y="2168138"/>
            <a:ext cx="13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18"/>
          <p:cNvCxnSpPr/>
          <p:nvPr/>
        </p:nvCxnSpPr>
        <p:spPr>
          <a:xfrm>
            <a:off x="5906800" y="963925"/>
            <a:ext cx="0" cy="10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290" name="Google Shape;290;p18"/>
          <p:cNvCxnSpPr/>
          <p:nvPr/>
        </p:nvCxnSpPr>
        <p:spPr>
          <a:xfrm rot="10800000">
            <a:off x="5899100" y="881550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291" name="Google Shape;291;p18"/>
          <p:cNvSpPr txBox="1"/>
          <p:nvPr/>
        </p:nvSpPr>
        <p:spPr>
          <a:xfrm>
            <a:off x="1569900" y="959250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Relative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URLs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1523325" y="2341550"/>
            <a:ext cx="5834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Tags are often referred to as elements.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523325" y="904075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Recap: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Structure &amp; 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>
            <a:off x="1523325" y="2374500"/>
            <a:ext cx="5834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Tags usually come in pairs (open and close)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1523325" y="904075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Recap: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Structure &amp; 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1523325" y="2298275"/>
            <a:ext cx="5834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Opening tags can carry attributes, 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which tell us </a:t>
            </a:r>
            <a:b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more about the content of the element.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1523325" y="904075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Recap: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Structure &amp; 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/>
        </p:nvSpPr>
        <p:spPr>
          <a:xfrm>
            <a:off x="1523325" y="2265350"/>
            <a:ext cx="5834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To learn HTML you need to know what tags are 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available for you to use, what they do and where </a:t>
            </a:r>
            <a:b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they can go.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1523325" y="904075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Recap: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Structure &amp; 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/>
        </p:nvSpPr>
        <p:spPr>
          <a:xfrm>
            <a:off x="1523325" y="2265375"/>
            <a:ext cx="5834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HTML elements are used to describe 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 structure of the page (e.g: headings, subheadings, paragraphs)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1523325" y="904075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Recap: </a:t>
            </a:r>
            <a:r>
              <a:rPr lang="en" sz="36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Text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/>
        </p:nvSpPr>
        <p:spPr>
          <a:xfrm>
            <a:off x="1523325" y="2247075"/>
            <a:ext cx="5834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They also provide semantic 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information (e.g where emphasis should be placed)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1523325" y="904075"/>
            <a:ext cx="60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Recap: </a:t>
            </a:r>
            <a:r>
              <a:rPr lang="en" sz="36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Text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