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LL/0ySDpXDI/9yUFUqcL5Me9v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3fc404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5c3fc404b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3fc404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5c3fc404b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c3fc404b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c3fc404ba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c3fc404b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5c3fc404b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3fc404b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5c3fc404b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c3fc404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5c3fc404b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c3fc404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5c3fc404b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3fc404b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c3fc404b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c3fc404b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5c3fc404ba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Chivo"/>
              <a:buChar char="●"/>
            </a:pPr>
            <a:r>
              <a:rPr b="1" lang="en" sz="1400">
                <a:latin typeface="Chivo"/>
                <a:ea typeface="Chivo"/>
                <a:cs typeface="Chivo"/>
                <a:sym typeface="Chivo"/>
              </a:rPr>
              <a:t>Know: </a:t>
            </a:r>
            <a:r>
              <a:rPr lang="en" sz="1400">
                <a:latin typeface="Chivo Light"/>
                <a:ea typeface="Chivo Light"/>
                <a:cs typeface="Chivo Light"/>
                <a:sym typeface="Chivo Light"/>
              </a:rPr>
              <a:t>What was studied today that confirmed something you already knew?</a:t>
            </a:r>
            <a:endParaRPr sz="1400">
              <a:latin typeface="Chivo Light"/>
              <a:ea typeface="Chivo Light"/>
              <a:cs typeface="Chivo Light"/>
              <a:sym typeface="Chivo Light"/>
            </a:endParaRPr>
          </a:p>
          <a:p>
            <a:pPr indent="-317500" lvl="0" marL="457200" rtl="0" algn="l">
              <a:lnSpc>
                <a:spcPct val="100000"/>
              </a:lnSpc>
              <a:spcBef>
                <a:spcPts val="0"/>
              </a:spcBef>
              <a:spcAft>
                <a:spcPts val="0"/>
              </a:spcAft>
              <a:buSzPts val="1400"/>
              <a:buFont typeface="Chivo"/>
              <a:buChar char="●"/>
            </a:pPr>
            <a:r>
              <a:rPr b="1" lang="en" sz="1400">
                <a:latin typeface="Chivo"/>
                <a:ea typeface="Chivo"/>
                <a:cs typeface="Chivo"/>
                <a:sym typeface="Chivo"/>
              </a:rPr>
              <a:t>Challenge: </a:t>
            </a:r>
            <a:r>
              <a:rPr lang="en" sz="1400">
                <a:latin typeface="Chivo Light"/>
                <a:ea typeface="Chivo Light"/>
                <a:cs typeface="Chivo Light"/>
                <a:sym typeface="Chivo Light"/>
              </a:rPr>
              <a:t>What challenged you today?</a:t>
            </a:r>
            <a:endParaRPr sz="1400">
              <a:latin typeface="Chivo Light"/>
              <a:ea typeface="Chivo Light"/>
              <a:cs typeface="Chivo Light"/>
              <a:sym typeface="Chivo Light"/>
            </a:endParaRPr>
          </a:p>
          <a:p>
            <a:pPr indent="-317500" lvl="0" marL="457200" rtl="0" algn="l">
              <a:lnSpc>
                <a:spcPct val="100000"/>
              </a:lnSpc>
              <a:spcBef>
                <a:spcPts val="0"/>
              </a:spcBef>
              <a:spcAft>
                <a:spcPts val="0"/>
              </a:spcAft>
              <a:buSzPts val="1400"/>
              <a:buFont typeface="Chivo"/>
              <a:buChar char="●"/>
            </a:pPr>
            <a:r>
              <a:rPr b="1" lang="en" sz="1400">
                <a:latin typeface="Chivo"/>
                <a:ea typeface="Chivo"/>
                <a:cs typeface="Chivo"/>
                <a:sym typeface="Chivo"/>
              </a:rPr>
              <a:t>Change: </a:t>
            </a:r>
            <a:r>
              <a:rPr lang="en" sz="1400">
                <a:latin typeface="Chivo Light"/>
                <a:ea typeface="Chivo Light"/>
                <a:cs typeface="Chivo Light"/>
                <a:sym typeface="Chivo Light"/>
              </a:rPr>
              <a:t>What is one way you plan to change your work, based on today’s learning?</a:t>
            </a:r>
            <a:endParaRPr sz="1400">
              <a:latin typeface="Chivo Light"/>
              <a:ea typeface="Chivo Light"/>
              <a:cs typeface="Chivo Light"/>
              <a:sym typeface="Chivo Light"/>
            </a:endParaRPr>
          </a:p>
          <a:p>
            <a:pPr indent="-317500" lvl="0" marL="457200" rtl="0" algn="l">
              <a:lnSpc>
                <a:spcPct val="100000"/>
              </a:lnSpc>
              <a:spcBef>
                <a:spcPts val="0"/>
              </a:spcBef>
              <a:spcAft>
                <a:spcPts val="0"/>
              </a:spcAft>
              <a:buSzPts val="1400"/>
              <a:buFont typeface="Chivo"/>
              <a:buChar char="●"/>
            </a:pPr>
            <a:r>
              <a:rPr b="1" lang="en" sz="1400">
                <a:latin typeface="Chivo"/>
                <a:ea typeface="Chivo"/>
                <a:cs typeface="Chivo"/>
                <a:sym typeface="Chivo"/>
              </a:rPr>
              <a:t>Feel: </a:t>
            </a:r>
            <a:r>
              <a:rPr lang="en" sz="1400">
                <a:latin typeface="Chivo Light"/>
                <a:ea typeface="Chivo Light"/>
                <a:cs typeface="Chivo Light"/>
                <a:sym typeface="Chivo Light"/>
              </a:rPr>
              <a:t>How do you feel about what you learned here?</a:t>
            </a:r>
            <a:endParaRPr sz="1400">
              <a:latin typeface="Chivo Light"/>
              <a:ea typeface="Chivo Light"/>
              <a:cs typeface="Chivo Light"/>
              <a:sym typeface="Chivo Light"/>
            </a:endParaRPr>
          </a:p>
          <a:p>
            <a:pPr indent="0" lvl="0" marL="0" rtl="0" algn="l">
              <a:lnSpc>
                <a:spcPct val="100000"/>
              </a:lnSpc>
              <a:spcBef>
                <a:spcPts val="0"/>
              </a:spcBef>
              <a:spcAft>
                <a:spcPts val="0"/>
              </a:spcAft>
              <a:buNone/>
            </a:pPr>
            <a:r>
              <a:t/>
            </a:r>
            <a:endParaRPr sz="1400">
              <a:latin typeface="Chivo Light"/>
              <a:ea typeface="Chivo Light"/>
              <a:cs typeface="Chivo Light"/>
              <a:sym typeface="Chivo Light"/>
            </a:endParaRPr>
          </a:p>
          <a:p>
            <a:pPr indent="0" lvl="0" marL="0" rtl="0" algn="l">
              <a:lnSpc>
                <a:spcPct val="100000"/>
              </a:lnSpc>
              <a:spcBef>
                <a:spcPts val="0"/>
              </a:spcBef>
              <a:spcAft>
                <a:spcPts val="0"/>
              </a:spcAft>
              <a:buNone/>
            </a:pPr>
            <a:r>
              <a:rPr lang="en" sz="1400">
                <a:latin typeface="Chivo Light"/>
                <a:ea typeface="Chivo Light"/>
                <a:cs typeface="Chivo Light"/>
                <a:sym typeface="Chivo Light"/>
              </a:rPr>
              <a:t>Students to discuss their answer within pairs. </a:t>
            </a:r>
            <a:r>
              <a:rPr lang="en" sz="1400">
                <a:latin typeface="Chivo"/>
                <a:ea typeface="Chivo"/>
                <a:cs typeface="Chivo"/>
                <a:sym typeface="Chivo"/>
              </a:rPr>
              <a:t>These can also be send to tutor via Slack.</a:t>
            </a:r>
            <a:endParaRPr sz="1400">
              <a:latin typeface="Chivo"/>
              <a:ea typeface="Chivo"/>
              <a:cs typeface="Chivo"/>
              <a:sym typeface="Chiv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c3fc404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5c3fc404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c3fc404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5c3fc404b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c3fc404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5c3fc404b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3fc404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5c3fc404b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c3fc404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5c3fc404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c3fc404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5c3fc404b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c3fc404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5c3fc404b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66666"/>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p:nvPr/>
        </p:nvSpPr>
        <p:spPr>
          <a:xfrm>
            <a:off x="1703450" y="998050"/>
            <a:ext cx="5679000" cy="28521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2460000" y="1203000"/>
            <a:ext cx="4224000" cy="156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Chivo Black"/>
                <a:ea typeface="Chivo Black"/>
                <a:cs typeface="Chivo Black"/>
                <a:sym typeface="Chivo Black"/>
              </a:rPr>
              <a:t>HTML</a:t>
            </a:r>
            <a:endParaRPr b="0" i="0" sz="9600" u="none" cap="none" strike="noStrike">
              <a:solidFill>
                <a:srgbClr val="FFFFFF"/>
              </a:solidFill>
              <a:latin typeface="Chivo Black"/>
              <a:ea typeface="Chivo Black"/>
              <a:cs typeface="Chivo Black"/>
              <a:sym typeface="Chivo Black"/>
            </a:endParaRPr>
          </a:p>
        </p:txBody>
      </p:sp>
      <p:sp>
        <p:nvSpPr>
          <p:cNvPr id="56" name="Google Shape;56;p1"/>
          <p:cNvSpPr txBox="1"/>
          <p:nvPr/>
        </p:nvSpPr>
        <p:spPr>
          <a:xfrm>
            <a:off x="768150" y="2772000"/>
            <a:ext cx="7607700" cy="8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hivo Light"/>
                <a:ea typeface="Chivo Light"/>
                <a:cs typeface="Chivo Light"/>
                <a:sym typeface="Chivo Light"/>
              </a:rPr>
              <a:t>&lt;web design </a:t>
            </a:r>
            <a:r>
              <a:rPr i="0" lang="en" sz="3000" u="none" cap="none" strike="noStrike">
                <a:solidFill>
                  <a:srgbClr val="FFFFFF"/>
                </a:solidFill>
                <a:latin typeface="Chivo"/>
                <a:ea typeface="Chivo"/>
                <a:cs typeface="Chivo"/>
                <a:sym typeface="Chivo"/>
              </a:rPr>
              <a:t>module=”3”</a:t>
            </a:r>
            <a:r>
              <a:rPr b="0" i="0" lang="en" sz="3000" u="none" cap="none" strike="noStrike">
                <a:solidFill>
                  <a:srgbClr val="000000"/>
                </a:solidFill>
                <a:latin typeface="Chivo Light"/>
                <a:ea typeface="Chivo Light"/>
                <a:cs typeface="Chivo Light"/>
                <a:sym typeface="Chivo Light"/>
              </a:rPr>
              <a:t>&gt;</a:t>
            </a:r>
            <a:endParaRPr b="0" i="0" sz="300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c3fc404ba_0_41"/>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35" name="Google Shape;135;g5c3fc404ba_0_41"/>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Adding Images:</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To add an image into your website, use the &lt;img&gt; element, which is an empty element (doesn’t require a closing tag), that requires attributes</a:t>
            </a:r>
            <a:r>
              <a:rPr lang="en" sz="1800">
                <a:solidFill>
                  <a:srgbClr val="FFFFFF"/>
                </a:solidFill>
                <a:latin typeface="Chivo Light"/>
                <a:ea typeface="Chivo Light"/>
                <a:cs typeface="Chivo Light"/>
                <a:sym typeface="Chivo Light"/>
              </a:rPr>
              <a:t>.</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100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Using the src attribute tells the browser where to find the image (relative URL)</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Using the alt attribute will allow screen readers to describe the image for those who can not see it.</a:t>
            </a: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36" name="Google Shape;136;g5c3fc404ba_0_41"/>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5c3fc404ba_0_41"/>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38" name="Google Shape;138;g5c3fc404ba_0_41"/>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5c3fc404ba_0_46"/>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44" name="Google Shape;144;g5c3fc404ba_0_46"/>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lt1"/>
                </a:solidFill>
                <a:latin typeface="Chivo"/>
                <a:ea typeface="Chivo"/>
                <a:cs typeface="Chivo"/>
                <a:sym typeface="Chivo"/>
              </a:rPr>
              <a:t>Example</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&lt;img src="images/pasta-recipe.jpg" alt="Pasta Recipe" title="Image Title"&gt;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sz="1800">
              <a:solidFill>
                <a:srgbClr val="FFFFFF"/>
              </a:solidFill>
              <a:latin typeface="Chivo Light"/>
              <a:ea typeface="Chivo Light"/>
              <a:cs typeface="Chivo Light"/>
              <a:sym typeface="Chivo Light"/>
            </a:endParaRPr>
          </a:p>
        </p:txBody>
      </p:sp>
      <p:sp>
        <p:nvSpPr>
          <p:cNvPr id="145" name="Google Shape;145;g5c3fc404ba_0_46"/>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5c3fc404ba_0_46"/>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47" name="Google Shape;147;g5c3fc404ba_0_46"/>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5c3fc404ba_0_52"/>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53" name="Google Shape;153;g5c3fc404ba_0_52"/>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Height &amp; Width</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To specify the size, we can use the height and width attributes, both measured in pixels. Because images have a longer load time than the rest of the page, setting the size will allow the page to render accurately while leaving the right amount of room for the images. This can also be done in CSS.</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54" name="Google Shape;154;g5c3fc404ba_0_52"/>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5c3fc404ba_0_52"/>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56" name="Google Shape;156;g5c3fc404ba_0_52"/>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5c3fc404ba_0_57"/>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62" name="Google Shape;162;g5c3fc404ba_0_57"/>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lt1"/>
                </a:solidFill>
                <a:latin typeface="Chivo"/>
                <a:ea typeface="Chivo"/>
                <a:cs typeface="Chivo"/>
                <a:sym typeface="Chivo"/>
              </a:rPr>
              <a:t>Example</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&lt;img src="images/pasta-recipe.jpg" alt="Pasta Recipe" title="Image Title" width="450" height="600"&gt;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sz="1800">
              <a:solidFill>
                <a:srgbClr val="FFFFFF"/>
              </a:solidFill>
              <a:latin typeface="Chivo Light"/>
              <a:ea typeface="Chivo Light"/>
              <a:cs typeface="Chivo Light"/>
              <a:sym typeface="Chivo Light"/>
            </a:endParaRPr>
          </a:p>
        </p:txBody>
      </p:sp>
      <p:sp>
        <p:nvSpPr>
          <p:cNvPr id="163" name="Google Shape;163;g5c3fc404ba_0_57"/>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5c3fc404ba_0_57"/>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65" name="Google Shape;165;g5c3fc404ba_0_57"/>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5c3fc404ba_0_63"/>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71" name="Google Shape;171;g5c3fc404ba_0_63"/>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Images &amp; Text</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Where the image element is placed in the code will affect </a:t>
            </a:r>
            <a:br>
              <a:rPr lang="en" sz="1800">
                <a:solidFill>
                  <a:srgbClr val="FFFFFF"/>
                </a:solidFill>
                <a:latin typeface="Chivo Light"/>
                <a:ea typeface="Chivo Light"/>
                <a:cs typeface="Chivo Light"/>
                <a:sym typeface="Chivo Light"/>
              </a:rPr>
            </a:br>
            <a:r>
              <a:rPr lang="en" sz="1800">
                <a:solidFill>
                  <a:srgbClr val="FFFFFF"/>
                </a:solidFill>
                <a:latin typeface="Chivo Light"/>
                <a:ea typeface="Chivo Light"/>
                <a:cs typeface="Chivo Light"/>
                <a:sym typeface="Chivo Light"/>
              </a:rPr>
              <a:t>how it displays.</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1000"/>
              </a:spcBef>
              <a:spcAft>
                <a:spcPts val="0"/>
              </a:spcAft>
              <a:buClr>
                <a:srgbClr val="FFFFFF"/>
              </a:buClr>
              <a:buSzPts val="1800"/>
              <a:buFont typeface="Chivo Light"/>
              <a:buAutoNum type="arabicPeriod"/>
            </a:pPr>
            <a:r>
              <a:rPr b="1" lang="en" sz="1800">
                <a:solidFill>
                  <a:srgbClr val="FFFFFF"/>
                </a:solidFill>
                <a:latin typeface="Chivo"/>
                <a:ea typeface="Chivo"/>
                <a:cs typeface="Chivo"/>
                <a:sym typeface="Chivo"/>
              </a:rPr>
              <a:t>Before a paragraph </a:t>
            </a:r>
            <a:r>
              <a:rPr lang="en" sz="1800">
                <a:solidFill>
                  <a:srgbClr val="FFFFFF"/>
                </a:solidFill>
                <a:latin typeface="Chivo Light"/>
                <a:ea typeface="Chivo Light"/>
                <a:cs typeface="Chivo Light"/>
                <a:sym typeface="Chivo Light"/>
              </a:rPr>
              <a:t>- The paragraph will start on a new line under the image.</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AutoNum type="arabicPeriod"/>
            </a:pPr>
            <a:r>
              <a:rPr b="1" lang="en" sz="1800">
                <a:solidFill>
                  <a:srgbClr val="FFFFFF"/>
                </a:solidFill>
                <a:latin typeface="Chivo"/>
                <a:ea typeface="Chivo"/>
                <a:cs typeface="Chivo"/>
                <a:sym typeface="Chivo"/>
              </a:rPr>
              <a:t>Inside the &lt;p&gt; tags</a:t>
            </a:r>
            <a:r>
              <a:rPr lang="en" sz="1800">
                <a:solidFill>
                  <a:srgbClr val="FFFFFF"/>
                </a:solidFill>
                <a:latin typeface="Chivo Light"/>
                <a:ea typeface="Chivo Light"/>
                <a:cs typeface="Chivo Light"/>
                <a:sym typeface="Chivo Light"/>
              </a:rPr>
              <a:t> - Will start the text after the image.</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AutoNum type="arabicPeriod"/>
            </a:pPr>
            <a:r>
              <a:rPr b="1" lang="en" sz="1800">
                <a:solidFill>
                  <a:srgbClr val="FFFFFF"/>
                </a:solidFill>
                <a:latin typeface="Chivo"/>
                <a:ea typeface="Chivo"/>
                <a:cs typeface="Chivo"/>
                <a:sym typeface="Chivo"/>
              </a:rPr>
              <a:t>Within a paragraph</a:t>
            </a:r>
            <a:r>
              <a:rPr lang="en" sz="1800">
                <a:solidFill>
                  <a:srgbClr val="FFFFFF"/>
                </a:solidFill>
                <a:latin typeface="Chivo Light"/>
                <a:ea typeface="Chivo Light"/>
                <a:cs typeface="Chivo Light"/>
                <a:sym typeface="Chivo Light"/>
              </a:rPr>
              <a:t> - Will be in between the words of the paragraph.</a:t>
            </a: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72" name="Google Shape;172;g5c3fc404ba_0_63"/>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5c3fc404ba_0_63"/>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74" name="Google Shape;174;g5c3fc404ba_0_63"/>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5c3fc404ba_0_68"/>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80" name="Google Shape;180;g5c3fc404ba_0_68"/>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Figure</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The &lt;figure&gt; element groups the image and the caption together so that they are associated.</a:t>
            </a:r>
            <a:r>
              <a:rPr lang="en" sz="1800">
                <a:solidFill>
                  <a:srgbClr val="FFFFFF"/>
                </a:solidFill>
                <a:latin typeface="Chivo Light"/>
                <a:ea typeface="Chivo Light"/>
                <a:cs typeface="Chivo Light"/>
                <a:sym typeface="Chivo Light"/>
              </a:rPr>
              <a:t> You can have multiple images inside of a figure element, but only one caption.</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b="1" lang="en" sz="1800">
                <a:solidFill>
                  <a:srgbClr val="FFFFFF"/>
                </a:solidFill>
                <a:latin typeface="Chivo"/>
                <a:ea typeface="Chivo"/>
                <a:cs typeface="Chivo"/>
                <a:sym typeface="Chivo"/>
              </a:rPr>
              <a:t>Be aware </a:t>
            </a:r>
            <a:r>
              <a:rPr lang="en" sz="1800">
                <a:solidFill>
                  <a:srgbClr val="FFFFFF"/>
                </a:solidFill>
                <a:latin typeface="Chivo Light"/>
                <a:ea typeface="Chivo Light"/>
                <a:cs typeface="Chivo Light"/>
                <a:sym typeface="Chivo Light"/>
              </a:rPr>
              <a:t>the browsers will sometimes automatically indent &lt;figure&gt; contents.</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To include a caption, wrap the caption text in </a:t>
            </a:r>
            <a:br>
              <a:rPr lang="en" sz="1800">
                <a:solidFill>
                  <a:srgbClr val="FFFFFF"/>
                </a:solidFill>
                <a:latin typeface="Chivo Light"/>
                <a:ea typeface="Chivo Light"/>
                <a:cs typeface="Chivo Light"/>
                <a:sym typeface="Chivo Light"/>
              </a:rPr>
            </a:br>
            <a:r>
              <a:rPr lang="en" sz="1800">
                <a:solidFill>
                  <a:srgbClr val="FFFFFF"/>
                </a:solidFill>
                <a:latin typeface="Chivo Light"/>
                <a:ea typeface="Chivo Light"/>
                <a:cs typeface="Chivo Light"/>
                <a:sym typeface="Chivo Light"/>
              </a:rPr>
              <a:t>&lt;figcaption&gt; tags.</a:t>
            </a: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81" name="Google Shape;181;g5c3fc404ba_0_68"/>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5c3fc404ba_0_68"/>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83" name="Google Shape;183;g5c3fc404ba_0_68"/>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5c3fc404ba_0_73"/>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89" name="Google Shape;189;g5c3fc404ba_0_73"/>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lt1"/>
                </a:solidFill>
                <a:latin typeface="Chivo"/>
                <a:ea typeface="Chivo"/>
                <a:cs typeface="Chivo"/>
                <a:sym typeface="Chivo"/>
              </a:rPr>
              <a:t>Example</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&lt;figure&gt;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  &lt;img src="images/trulli.jpg" alt="Trulli" title="Image Title" width="450" height="600"&gt;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  &lt;figcaption&gt;Fig.1 - Trulli, Puglia, Italy.&lt;/figcaption&gt;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&lt;/figure&gt;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sz="1800">
              <a:solidFill>
                <a:srgbClr val="FFFFFF"/>
              </a:solidFill>
              <a:latin typeface="Chivo Light"/>
              <a:ea typeface="Chivo Light"/>
              <a:cs typeface="Chivo Light"/>
              <a:sym typeface="Chivo Light"/>
            </a:endParaRPr>
          </a:p>
        </p:txBody>
      </p:sp>
      <p:sp>
        <p:nvSpPr>
          <p:cNvPr id="190" name="Google Shape;190;g5c3fc404ba_0_73"/>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5c3fc404ba_0_73"/>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92" name="Google Shape;192;g5c3fc404ba_0_73"/>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5c3fc404ba_0_79"/>
          <p:cNvSpPr txBox="1"/>
          <p:nvPr/>
        </p:nvSpPr>
        <p:spPr>
          <a:xfrm>
            <a:off x="1523325" y="6754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98" name="Google Shape;198;g5c3fc404ba_0_79"/>
          <p:cNvSpPr txBox="1"/>
          <p:nvPr/>
        </p:nvSpPr>
        <p:spPr>
          <a:xfrm>
            <a:off x="1523325" y="20742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Application:</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Add images with captions to your recipe website.</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sz="1800">
              <a:solidFill>
                <a:srgbClr val="FFFFFF"/>
              </a:solidFill>
              <a:latin typeface="Chivo Light"/>
              <a:ea typeface="Chivo Light"/>
              <a:cs typeface="Chivo Light"/>
              <a:sym typeface="Chivo Light"/>
            </a:endParaRPr>
          </a:p>
        </p:txBody>
      </p:sp>
      <p:sp>
        <p:nvSpPr>
          <p:cNvPr id="199" name="Google Shape;199;g5c3fc404ba_0_79"/>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5c3fc404ba_0_79"/>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201" name="Google Shape;201;g5c3fc404ba_0_79"/>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5c3fc404ba_0_84"/>
          <p:cNvSpPr txBox="1"/>
          <p:nvPr/>
        </p:nvSpPr>
        <p:spPr>
          <a:xfrm>
            <a:off x="1523325" y="6754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207" name="Google Shape;207;g5c3fc404ba_0_84"/>
          <p:cNvSpPr txBox="1"/>
          <p:nvPr/>
        </p:nvSpPr>
        <p:spPr>
          <a:xfrm>
            <a:off x="1523325" y="20742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Reflection</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Clr>
                <a:schemeClr val="dk1"/>
              </a:buClr>
              <a:buSzPts val="1100"/>
              <a:buFont typeface="Arial"/>
              <a:buNone/>
            </a:pPr>
            <a:r>
              <a:rPr lang="en" sz="1800">
                <a:solidFill>
                  <a:srgbClr val="FFFFFF"/>
                </a:solidFill>
                <a:latin typeface="Chivo Light"/>
                <a:ea typeface="Chivo Light"/>
                <a:cs typeface="Chivo Light"/>
                <a:sym typeface="Chivo Light"/>
              </a:rPr>
              <a:t>Know, Challenge, Change, and Feel</a:t>
            </a:r>
            <a:r>
              <a:rPr lang="en" sz="1800">
                <a:solidFill>
                  <a:srgbClr val="FFFFFF"/>
                </a:solidFill>
                <a:latin typeface="Chivo Light"/>
                <a:ea typeface="Chivo Light"/>
                <a:cs typeface="Chivo Light"/>
                <a:sym typeface="Chivo Light"/>
              </a:rPr>
              <a:t>.</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chemeClr val="dk1"/>
              </a:buClr>
              <a:buSzPts val="1100"/>
              <a:buFont typeface="Arial"/>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sz="1800">
              <a:solidFill>
                <a:srgbClr val="FFFFFF"/>
              </a:solidFill>
              <a:latin typeface="Chivo Light"/>
              <a:ea typeface="Chivo Light"/>
              <a:cs typeface="Chivo Light"/>
              <a:sym typeface="Chivo Light"/>
            </a:endParaRPr>
          </a:p>
        </p:txBody>
      </p:sp>
      <p:sp>
        <p:nvSpPr>
          <p:cNvPr id="208" name="Google Shape;208;g5c3fc404ba_0_84"/>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5c3fc404ba_0_84"/>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210" name="Google Shape;210;g5c3fc404ba_0_84"/>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2"/>
          <p:cNvSpPr txBox="1"/>
          <p:nvPr/>
        </p:nvSpPr>
        <p:spPr>
          <a:xfrm>
            <a:off x="1523325" y="218275"/>
            <a:ext cx="40197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62" name="Google Shape;62;p2"/>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64" name="Google Shape;64;p2"/>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g5c3fc404ba_0_0"/>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70" name="Google Shape;70;g5c3fc404ba_0_0"/>
          <p:cNvSpPr txBox="1"/>
          <p:nvPr/>
        </p:nvSpPr>
        <p:spPr>
          <a:xfrm>
            <a:off x="1523325" y="1617050"/>
            <a:ext cx="6187800" cy="3465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Learning Outcome:</a:t>
            </a:r>
            <a:br>
              <a:rPr b="1" lang="en" sz="1800">
                <a:solidFill>
                  <a:srgbClr val="FFFFFF"/>
                </a:solidFill>
                <a:latin typeface="Chivo"/>
                <a:ea typeface="Chivo"/>
                <a:cs typeface="Chivo"/>
                <a:sym typeface="Chivo"/>
              </a:rPr>
            </a:br>
            <a:endParaRPr sz="1000">
              <a:solidFill>
                <a:srgbClr val="111111"/>
              </a:solidFill>
            </a:endParaRPr>
          </a:p>
          <a:p>
            <a:pPr indent="-342900" lvl="0" marL="457200" marR="0" rtl="0" algn="l">
              <a:lnSpc>
                <a:spcPct val="100000"/>
              </a:lnSpc>
              <a:spcBef>
                <a:spcPts val="100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Create valid HTML as part of a web design solution</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a:buChar char="❖"/>
            </a:pPr>
            <a:r>
              <a:rPr lang="en" sz="1800">
                <a:solidFill>
                  <a:srgbClr val="FFFFFF"/>
                </a:solidFill>
                <a:latin typeface="Chivo Light"/>
                <a:ea typeface="Chivo Light"/>
                <a:cs typeface="Chivo Light"/>
                <a:sym typeface="Chivo Light"/>
              </a:rPr>
              <a:t>Apply problem-solving skills in the creation of web design solution.</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71" name="Google Shape;71;g5c3fc404ba_0_0"/>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5c3fc404ba_0_0"/>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73" name="Google Shape;73;g5c3fc404ba_0_0"/>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g5c3fc404ba_0_7"/>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79" name="Google Shape;79;g5c3fc404ba_0_7"/>
          <p:cNvSpPr txBox="1"/>
          <p:nvPr/>
        </p:nvSpPr>
        <p:spPr>
          <a:xfrm>
            <a:off x="1523325" y="1617050"/>
            <a:ext cx="6187800" cy="1621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Image Prep</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Images are great for setting the tone and stylising </a:t>
            </a:r>
            <a:br>
              <a:rPr lang="en" sz="1800">
                <a:solidFill>
                  <a:srgbClr val="FFFFFF"/>
                </a:solidFill>
                <a:latin typeface="Chivo Light"/>
                <a:ea typeface="Chivo Light"/>
                <a:cs typeface="Chivo Light"/>
                <a:sym typeface="Chivo Light"/>
              </a:rPr>
            </a:br>
            <a:r>
              <a:rPr lang="en" sz="1800">
                <a:solidFill>
                  <a:srgbClr val="FFFFFF"/>
                </a:solidFill>
                <a:latin typeface="Chivo Light"/>
                <a:ea typeface="Chivo Light"/>
                <a:cs typeface="Chivo Light"/>
                <a:sym typeface="Chivo Light"/>
              </a:rPr>
              <a:t>your site. </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80" name="Google Shape;80;g5c3fc404ba_0_7"/>
          <p:cNvSpPr txBox="1"/>
          <p:nvPr/>
        </p:nvSpPr>
        <p:spPr>
          <a:xfrm>
            <a:off x="1523325" y="2934200"/>
            <a:ext cx="3403500" cy="1950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FFFFFF"/>
                </a:solidFill>
                <a:latin typeface="Chivo"/>
                <a:ea typeface="Chivo"/>
                <a:cs typeface="Chivo"/>
                <a:sym typeface="Chivo"/>
              </a:rPr>
              <a:t>Images should:</a:t>
            </a:r>
            <a:endParaRPr sz="1800">
              <a:solidFill>
                <a:srgbClr val="FFFFFF"/>
              </a:solidFill>
              <a:latin typeface="Chivo"/>
              <a:ea typeface="Chivo"/>
              <a:cs typeface="Chivo"/>
              <a:sym typeface="Chivo"/>
            </a:endParaRPr>
          </a:p>
          <a:p>
            <a:pPr indent="-342900" lvl="0" marL="457200" rtl="0" algn="l">
              <a:spcBef>
                <a:spcPts val="1000"/>
              </a:spcBef>
              <a:spcAft>
                <a:spcPts val="0"/>
              </a:spcAft>
              <a:buClr>
                <a:srgbClr val="FFFFFF"/>
              </a:buClr>
              <a:buSzPts val="1800"/>
              <a:buFont typeface="Chivo"/>
              <a:buChar char="❖"/>
            </a:pPr>
            <a:r>
              <a:rPr lang="en" sz="1800">
                <a:solidFill>
                  <a:srgbClr val="FFFFFF"/>
                </a:solidFill>
                <a:latin typeface="Chivo Light"/>
                <a:ea typeface="Chivo Light"/>
                <a:cs typeface="Chivo Light"/>
                <a:sym typeface="Chivo Light"/>
              </a:rPr>
              <a:t>Be relevant</a:t>
            </a:r>
            <a:endParaRPr sz="1800">
              <a:solidFill>
                <a:srgbClr val="FFFFFF"/>
              </a:solidFill>
              <a:latin typeface="Chivo Light"/>
              <a:ea typeface="Chivo Light"/>
              <a:cs typeface="Chivo Light"/>
              <a:sym typeface="Chivo Light"/>
            </a:endParaRPr>
          </a:p>
          <a:p>
            <a:pPr indent="-342900" lvl="0" marL="457200" rtl="0" algn="l">
              <a:spcBef>
                <a:spcPts val="0"/>
              </a:spcBef>
              <a:spcAft>
                <a:spcPts val="0"/>
              </a:spcAft>
              <a:buClr>
                <a:srgbClr val="FFFFFF"/>
              </a:buClr>
              <a:buSzPts val="1800"/>
              <a:buFont typeface="Chivo"/>
              <a:buChar char="❖"/>
            </a:pPr>
            <a:r>
              <a:rPr lang="en" sz="1800">
                <a:solidFill>
                  <a:srgbClr val="FFFFFF"/>
                </a:solidFill>
                <a:latin typeface="Chivo Light"/>
                <a:ea typeface="Chivo Light"/>
                <a:cs typeface="Chivo Light"/>
                <a:sym typeface="Chivo Light"/>
              </a:rPr>
              <a:t>Convey information</a:t>
            </a:r>
            <a:endParaRPr sz="1800">
              <a:solidFill>
                <a:srgbClr val="FFFFFF"/>
              </a:solidFill>
              <a:latin typeface="Chivo Light"/>
              <a:ea typeface="Chivo Light"/>
              <a:cs typeface="Chivo Light"/>
              <a:sym typeface="Chivo Light"/>
            </a:endParaRPr>
          </a:p>
          <a:p>
            <a:pPr indent="-342900" lvl="0" marL="457200" rtl="0" algn="l">
              <a:spcBef>
                <a:spcPts val="0"/>
              </a:spcBef>
              <a:spcAft>
                <a:spcPts val="0"/>
              </a:spcAft>
              <a:buClr>
                <a:srgbClr val="FFFFFF"/>
              </a:buClr>
              <a:buSzPts val="1800"/>
              <a:buFont typeface="Chivo"/>
              <a:buChar char="❖"/>
            </a:pPr>
            <a:r>
              <a:rPr lang="en" sz="1800">
                <a:solidFill>
                  <a:srgbClr val="FFFFFF"/>
                </a:solidFill>
                <a:latin typeface="Chivo Light"/>
                <a:ea typeface="Chivo Light"/>
                <a:cs typeface="Chivo Light"/>
                <a:sym typeface="Chivo Light"/>
              </a:rPr>
              <a:t>Convey mood</a:t>
            </a:r>
            <a:endParaRPr/>
          </a:p>
        </p:txBody>
      </p:sp>
      <p:sp>
        <p:nvSpPr>
          <p:cNvPr id="81" name="Google Shape;81;g5c3fc404ba_0_7"/>
          <p:cNvSpPr txBox="1"/>
          <p:nvPr/>
        </p:nvSpPr>
        <p:spPr>
          <a:xfrm>
            <a:off x="4647525" y="2934200"/>
            <a:ext cx="3403500" cy="1950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800">
              <a:solidFill>
                <a:srgbClr val="FFFFFF"/>
              </a:solidFill>
              <a:latin typeface="Chivo Light"/>
              <a:ea typeface="Chivo Light"/>
              <a:cs typeface="Chivo Light"/>
              <a:sym typeface="Chivo Light"/>
            </a:endParaRPr>
          </a:p>
          <a:p>
            <a:pPr indent="-342900" lvl="0" marL="457200" rtl="0" algn="l">
              <a:spcBef>
                <a:spcPts val="1000"/>
              </a:spcBef>
              <a:spcAft>
                <a:spcPts val="0"/>
              </a:spcAft>
              <a:buClr>
                <a:srgbClr val="FFFFFF"/>
              </a:buClr>
              <a:buSzPts val="1800"/>
              <a:buFont typeface="Chivo"/>
              <a:buChar char="❖"/>
            </a:pPr>
            <a:r>
              <a:rPr lang="en" sz="1800">
                <a:solidFill>
                  <a:srgbClr val="FFFFFF"/>
                </a:solidFill>
                <a:latin typeface="Chivo Light"/>
                <a:ea typeface="Chivo Light"/>
                <a:cs typeface="Chivo Light"/>
                <a:sym typeface="Chivo Light"/>
              </a:rPr>
              <a:t>Be easily recognisable</a:t>
            </a:r>
            <a:endParaRPr sz="1800">
              <a:solidFill>
                <a:srgbClr val="FFFFFF"/>
              </a:solidFill>
              <a:latin typeface="Chivo Light"/>
              <a:ea typeface="Chivo Light"/>
              <a:cs typeface="Chivo Light"/>
              <a:sym typeface="Chivo Light"/>
            </a:endParaRPr>
          </a:p>
          <a:p>
            <a:pPr indent="-342900" lvl="0" marL="457200" rtl="0" algn="l">
              <a:spcBef>
                <a:spcPts val="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Fit the colour scheme</a:t>
            </a:r>
            <a:endParaRPr sz="1800">
              <a:solidFill>
                <a:srgbClr val="FFFFFF"/>
              </a:solidFill>
              <a:latin typeface="Chivo Light"/>
              <a:ea typeface="Chivo Light"/>
              <a:cs typeface="Chivo Light"/>
              <a:sym typeface="Chivo Light"/>
            </a:endParaRPr>
          </a:p>
        </p:txBody>
      </p:sp>
      <p:sp>
        <p:nvSpPr>
          <p:cNvPr id="82" name="Google Shape;82;g5c3fc404ba_0_7"/>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5c3fc404ba_0_7"/>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84" name="Google Shape;84;g5c3fc404ba_0_7"/>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5c3fc404ba_0_14"/>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90" name="Google Shape;90;g5c3fc404ba_0_14"/>
          <p:cNvSpPr txBox="1"/>
          <p:nvPr/>
        </p:nvSpPr>
        <p:spPr>
          <a:xfrm>
            <a:off x="1523325" y="1617050"/>
            <a:ext cx="61878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File Management</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It is best practice to </a:t>
            </a:r>
            <a:r>
              <a:rPr b="1" lang="en" sz="1800">
                <a:solidFill>
                  <a:srgbClr val="FFFFFF"/>
                </a:solidFill>
                <a:latin typeface="Chivo"/>
                <a:ea typeface="Chivo"/>
                <a:cs typeface="Chivo"/>
                <a:sym typeface="Chivo"/>
              </a:rPr>
              <a:t>create a folder of images</a:t>
            </a:r>
            <a:r>
              <a:rPr lang="en" sz="1800">
                <a:solidFill>
                  <a:srgbClr val="FFFFFF"/>
                </a:solidFill>
                <a:latin typeface="Chivo Light"/>
                <a:ea typeface="Chivo Light"/>
                <a:cs typeface="Chivo Light"/>
                <a:sym typeface="Chivo Light"/>
              </a:rPr>
              <a:t> that the site uses under the </a:t>
            </a:r>
            <a:r>
              <a:rPr b="1" lang="en" sz="1800">
                <a:solidFill>
                  <a:srgbClr val="FFFFFF"/>
                </a:solidFill>
                <a:latin typeface="Chivo"/>
                <a:ea typeface="Chivo"/>
                <a:cs typeface="Chivo"/>
                <a:sym typeface="Chivo"/>
              </a:rPr>
              <a:t>‘root’</a:t>
            </a:r>
            <a:r>
              <a:rPr lang="en" sz="1800">
                <a:solidFill>
                  <a:srgbClr val="FFFFFF"/>
                </a:solidFill>
                <a:latin typeface="Chivo Light"/>
                <a:ea typeface="Chivo Light"/>
                <a:cs typeface="Chivo Light"/>
                <a:sym typeface="Chivo Light"/>
              </a:rPr>
              <a:t> folder. On a particular big site, you can use subfolders within your </a:t>
            </a:r>
            <a:r>
              <a:rPr b="1" lang="en" sz="1800">
                <a:solidFill>
                  <a:srgbClr val="FFFFFF"/>
                </a:solidFill>
                <a:latin typeface="Chivo"/>
                <a:ea typeface="Chivo"/>
                <a:cs typeface="Chivo"/>
                <a:sym typeface="Chivo"/>
              </a:rPr>
              <a:t>‘images’</a:t>
            </a:r>
            <a:r>
              <a:rPr lang="en" sz="1800">
                <a:solidFill>
                  <a:srgbClr val="FFFFFF"/>
                </a:solidFill>
                <a:latin typeface="Chivo Light"/>
                <a:ea typeface="Chivo Light"/>
                <a:cs typeface="Chivo Light"/>
                <a:sym typeface="Chivo Light"/>
              </a:rPr>
              <a:t> folder to help your organisation.</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91" name="Google Shape;91;g5c3fc404ba_0_14"/>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5c3fc404ba_0_14"/>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93" name="Google Shape;93;g5c3fc404ba_0_14"/>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5c3fc404ba_0_21"/>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99" name="Google Shape;99;g5c3fc404ba_0_21"/>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Three Image Rules</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342900" lvl="0" marL="457200" marR="0" rtl="0" algn="l">
              <a:lnSpc>
                <a:spcPct val="100000"/>
              </a:lnSpc>
              <a:spcBef>
                <a:spcPts val="1000"/>
              </a:spcBef>
              <a:spcAft>
                <a:spcPts val="0"/>
              </a:spcAft>
              <a:buClr>
                <a:srgbClr val="FFFFFF"/>
              </a:buClr>
              <a:buSzPts val="1800"/>
              <a:buFont typeface="Chivo Light"/>
              <a:buAutoNum type="arabicPeriod"/>
            </a:pPr>
            <a:r>
              <a:rPr lang="en" sz="1800">
                <a:solidFill>
                  <a:srgbClr val="FFFFFF"/>
                </a:solidFill>
                <a:latin typeface="Chivo Light"/>
                <a:ea typeface="Chivo Light"/>
                <a:cs typeface="Chivo Light"/>
                <a:sym typeface="Chivo Light"/>
              </a:rPr>
              <a:t>Save images in the correct format (</a:t>
            </a:r>
            <a:r>
              <a:rPr b="1" lang="en" sz="1800">
                <a:solidFill>
                  <a:srgbClr val="FFFFFF"/>
                </a:solidFill>
                <a:latin typeface="Chivo"/>
                <a:ea typeface="Chivo"/>
                <a:cs typeface="Chivo"/>
                <a:sym typeface="Chivo"/>
              </a:rPr>
              <a:t>.png, .jpeg or .gif</a:t>
            </a:r>
            <a:r>
              <a:rPr lang="en" sz="1800">
                <a:solidFill>
                  <a:srgbClr val="FFFFFF"/>
                </a:solidFill>
                <a:latin typeface="Chivo Light"/>
                <a:ea typeface="Chivo Light"/>
                <a:cs typeface="Chivo Light"/>
                <a:sym typeface="Chivo Light"/>
              </a:rPr>
              <a:t>).</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AutoNum type="arabicPeriod"/>
            </a:pPr>
            <a:r>
              <a:rPr lang="en" sz="1800">
                <a:solidFill>
                  <a:srgbClr val="FFFFFF"/>
                </a:solidFill>
                <a:latin typeface="Chivo Light"/>
                <a:ea typeface="Chivo Light"/>
                <a:cs typeface="Chivo Light"/>
                <a:sym typeface="Chivo Light"/>
              </a:rPr>
              <a:t>Save images at the right size (correct </a:t>
            </a:r>
            <a:r>
              <a:rPr b="1" lang="en" sz="1800">
                <a:solidFill>
                  <a:srgbClr val="FFFFFF"/>
                </a:solidFill>
                <a:latin typeface="Chivo"/>
                <a:ea typeface="Chivo"/>
                <a:cs typeface="Chivo"/>
                <a:sym typeface="Chivo"/>
              </a:rPr>
              <a:t>height and width</a:t>
            </a:r>
            <a:r>
              <a:rPr lang="en" sz="1800">
                <a:solidFill>
                  <a:srgbClr val="FFFFFF"/>
                </a:solidFill>
                <a:latin typeface="Chivo Light"/>
                <a:ea typeface="Chivo Light"/>
                <a:cs typeface="Chivo Light"/>
                <a:sym typeface="Chivo Light"/>
              </a:rPr>
              <a:t>).</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AutoNum type="arabicPeriod"/>
            </a:pPr>
            <a:r>
              <a:rPr lang="en" sz="1800">
                <a:solidFill>
                  <a:srgbClr val="FFFFFF"/>
                </a:solidFill>
                <a:latin typeface="Chivo Light"/>
                <a:ea typeface="Chivo Light"/>
                <a:cs typeface="Chivo Light"/>
                <a:sym typeface="Chivo Light"/>
              </a:rPr>
              <a:t>Measure images in pixels (</a:t>
            </a:r>
            <a:r>
              <a:rPr b="1" lang="en" sz="1800">
                <a:solidFill>
                  <a:srgbClr val="FFFFFF"/>
                </a:solidFill>
                <a:latin typeface="Chivo"/>
                <a:ea typeface="Chivo"/>
                <a:cs typeface="Chivo"/>
                <a:sym typeface="Chivo"/>
              </a:rPr>
              <a:t>web ready images at 72 dpi</a:t>
            </a:r>
            <a:r>
              <a:rPr lang="en" sz="1800">
                <a:solidFill>
                  <a:srgbClr val="FFFFFF"/>
                </a:solidFill>
                <a:latin typeface="Chivo Light"/>
                <a:ea typeface="Chivo Light"/>
                <a:cs typeface="Chivo Light"/>
                <a:sym typeface="Chivo Light"/>
              </a:rPr>
              <a:t>).</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00" name="Google Shape;100;g5c3fc404ba_0_21"/>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5c3fc404ba_0_21"/>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02" name="Google Shape;102;g5c3fc404ba_0_21"/>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5c3fc404ba_0_26"/>
          <p:cNvSpPr txBox="1"/>
          <p:nvPr/>
        </p:nvSpPr>
        <p:spPr>
          <a:xfrm>
            <a:off x="1523325" y="-16272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08" name="Google Shape;108;g5c3fc404ba_0_26"/>
          <p:cNvSpPr txBox="1"/>
          <p:nvPr/>
        </p:nvSpPr>
        <p:spPr>
          <a:xfrm>
            <a:off x="1523325" y="1236050"/>
            <a:ext cx="6739200" cy="43404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Images Formats:</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b="1" lang="en" sz="1800">
                <a:solidFill>
                  <a:srgbClr val="FFFFFF"/>
                </a:solidFill>
                <a:latin typeface="Chivo"/>
                <a:ea typeface="Chivo"/>
                <a:cs typeface="Chivo"/>
                <a:sym typeface="Chivo"/>
              </a:rPr>
              <a:t>.jpeg</a:t>
            </a:r>
            <a:r>
              <a:rPr lang="en" sz="1800">
                <a:solidFill>
                  <a:srgbClr val="FFFFFF"/>
                </a:solidFill>
                <a:latin typeface="Chivo Light"/>
                <a:ea typeface="Chivo Light"/>
                <a:cs typeface="Chivo Light"/>
                <a:sym typeface="Chivo Light"/>
              </a:rPr>
              <a:t> - Best used for images with many different colours or</a:t>
            </a:r>
            <a:br>
              <a:rPr lang="en" sz="1800">
                <a:solidFill>
                  <a:srgbClr val="FFFFFF"/>
                </a:solidFill>
                <a:latin typeface="Chivo Light"/>
                <a:ea typeface="Chivo Light"/>
                <a:cs typeface="Chivo Light"/>
                <a:sym typeface="Chivo Light"/>
              </a:rPr>
            </a:br>
            <a:r>
              <a:rPr lang="en" sz="1800">
                <a:solidFill>
                  <a:srgbClr val="FFFFFF"/>
                </a:solidFill>
                <a:latin typeface="Chivo Light"/>
                <a:ea typeface="Chivo Light"/>
                <a:cs typeface="Chivo Light"/>
                <a:sym typeface="Chivo Light"/>
              </a:rPr>
              <a:t>tints/shades. Where images have high details.</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b="1" lang="en" sz="1800">
                <a:solidFill>
                  <a:srgbClr val="FFFFFF"/>
                </a:solidFill>
                <a:latin typeface="Chivo"/>
                <a:ea typeface="Chivo"/>
                <a:cs typeface="Chivo"/>
                <a:sym typeface="Chivo"/>
              </a:rPr>
              <a:t>.gif</a:t>
            </a:r>
            <a:r>
              <a:rPr lang="en" sz="1800">
                <a:solidFill>
                  <a:srgbClr val="FFFFFF"/>
                </a:solidFill>
                <a:latin typeface="Chivo Light"/>
                <a:ea typeface="Chivo Light"/>
                <a:cs typeface="Chivo Light"/>
                <a:sym typeface="Chivo Light"/>
              </a:rPr>
              <a:t> - Animated or moving images (low frame rate - not video)</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b="1" lang="en" sz="1800">
                <a:solidFill>
                  <a:srgbClr val="FFFFFF"/>
                </a:solidFill>
                <a:latin typeface="Chivo"/>
                <a:ea typeface="Chivo"/>
                <a:cs typeface="Chivo"/>
                <a:sym typeface="Chivo"/>
              </a:rPr>
              <a:t>.png</a:t>
            </a:r>
            <a:r>
              <a:rPr lang="en" sz="1800">
                <a:solidFill>
                  <a:srgbClr val="FFFFFF"/>
                </a:solidFill>
                <a:latin typeface="Chivo Light"/>
                <a:ea typeface="Chivo Light"/>
                <a:cs typeface="Chivo Light"/>
                <a:sym typeface="Chivo Light"/>
              </a:rPr>
              <a:t> - Best used for images that are flat colour and/or low detail (logos, illustrations, diagrams, graphs etc.), where the image is rounded, detailed or not 100% transparent (rounded edge rectangle, semi opaque, has a drop shadow). </a:t>
            </a:r>
            <a:endParaRPr sz="18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b="1" lang="en" sz="1800">
                <a:solidFill>
                  <a:srgbClr val="FFFFFF"/>
                </a:solidFill>
                <a:latin typeface="Chivo"/>
                <a:ea typeface="Chivo"/>
                <a:cs typeface="Chivo"/>
                <a:sym typeface="Chivo"/>
              </a:rPr>
              <a:t>.svg</a:t>
            </a:r>
            <a:r>
              <a:rPr lang="en" sz="1800">
                <a:solidFill>
                  <a:srgbClr val="FFFFFF"/>
                </a:solidFill>
                <a:latin typeface="Chivo Light"/>
                <a:ea typeface="Chivo Light"/>
                <a:cs typeface="Chivo Light"/>
                <a:sym typeface="Chivo Light"/>
              </a:rPr>
              <a:t> - Best used for vector graphics (logos and illustrations).</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09" name="Google Shape;109;g5c3fc404ba_0_26"/>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5c3fc404ba_0_26"/>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11" name="Google Shape;111;g5c3fc404ba_0_26"/>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5c3fc404ba_0_31"/>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17" name="Google Shape;117;g5c3fc404ba_0_31"/>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Resizing &amp; Saving Images for the Web</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Photoshop recap demo on resizing and saving for the Web.</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18" name="Google Shape;118;g5c3fc404ba_0_31"/>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5c3fc404ba_0_31"/>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20" name="Google Shape;120;g5c3fc404ba_0_31"/>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5c3fc404ba_0_36"/>
          <p:cNvSpPr txBox="1"/>
          <p:nvPr/>
        </p:nvSpPr>
        <p:spPr>
          <a:xfrm>
            <a:off x="1523325" y="218275"/>
            <a:ext cx="60042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Images </a:t>
            </a:r>
            <a:r>
              <a:rPr b="0" i="0" lang="en" sz="3600" u="none" cap="none" strike="noStrike">
                <a:solidFill>
                  <a:srgbClr val="FFFFFF"/>
                </a:solidFill>
                <a:latin typeface="Chivo Light"/>
                <a:ea typeface="Chivo Light"/>
                <a:cs typeface="Chivo Light"/>
                <a:sym typeface="Chivo Light"/>
              </a:rPr>
              <a:t>&amp; </a:t>
            </a:r>
            <a:r>
              <a:rPr lang="en" sz="3600">
                <a:solidFill>
                  <a:srgbClr val="FFFFFF"/>
                </a:solidFill>
                <a:latin typeface="Chivo Light"/>
                <a:ea typeface="Chivo Light"/>
                <a:cs typeface="Chivo Light"/>
                <a:sym typeface="Chivo Light"/>
              </a:rPr>
              <a:t>Media</a:t>
            </a:r>
            <a:endParaRPr b="0" i="0" sz="3600" u="none" cap="none" strike="noStrike">
              <a:solidFill>
                <a:srgbClr val="FFFFFF"/>
              </a:solidFill>
              <a:latin typeface="Chivo Light"/>
              <a:ea typeface="Chivo Light"/>
              <a:cs typeface="Chivo Light"/>
              <a:sym typeface="Chivo Light"/>
            </a:endParaRPr>
          </a:p>
        </p:txBody>
      </p:sp>
      <p:sp>
        <p:nvSpPr>
          <p:cNvPr id="126" name="Google Shape;126;g5c3fc404ba_0_36"/>
          <p:cNvSpPr txBox="1"/>
          <p:nvPr/>
        </p:nvSpPr>
        <p:spPr>
          <a:xfrm>
            <a:off x="1523325" y="1617050"/>
            <a:ext cx="6739200" cy="3189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lt1"/>
                </a:solidFill>
                <a:latin typeface="Chivo"/>
                <a:ea typeface="Chivo"/>
                <a:cs typeface="Chivo"/>
                <a:sym typeface="Chivo"/>
              </a:rPr>
              <a:t>Application</a:t>
            </a:r>
            <a:r>
              <a:rPr b="1" lang="en" sz="1800">
                <a:solidFill>
                  <a:schemeClr val="lt1"/>
                </a:solidFill>
                <a:latin typeface="Chivo"/>
                <a:ea typeface="Chivo"/>
                <a:cs typeface="Chivo"/>
                <a:sym typeface="Chivo"/>
              </a:rPr>
              <a:t>:</a:t>
            </a:r>
            <a:br>
              <a:rPr b="1" lang="en" sz="1800">
                <a:solidFill>
                  <a:srgbClr val="FFFFFF"/>
                </a:solidFill>
                <a:latin typeface="Chivo"/>
                <a:ea typeface="Chivo"/>
                <a:cs typeface="Chivo"/>
                <a:sym typeface="Chivo"/>
              </a:rPr>
            </a:br>
            <a:endParaRPr sz="1000">
              <a:solidFill>
                <a:srgbClr val="111111"/>
              </a:solidFill>
            </a:endParaRPr>
          </a:p>
          <a:p>
            <a:pPr indent="0" lvl="0" marL="0" marR="0" rtl="0" algn="l">
              <a:lnSpc>
                <a:spcPct val="100000"/>
              </a:lnSpc>
              <a:spcBef>
                <a:spcPts val="1000"/>
              </a:spcBef>
              <a:spcAft>
                <a:spcPts val="0"/>
              </a:spcAft>
              <a:buNone/>
            </a:pPr>
            <a:r>
              <a:rPr lang="en" sz="1800">
                <a:solidFill>
                  <a:srgbClr val="FFFFFF"/>
                </a:solidFill>
                <a:latin typeface="Chivo Light"/>
                <a:ea typeface="Chivo Light"/>
                <a:cs typeface="Chivo Light"/>
                <a:sym typeface="Chivo Light"/>
              </a:rPr>
              <a:t>Source and adjust relevant images for your recipe website</a:t>
            </a:r>
            <a:r>
              <a:rPr lang="en" sz="1800">
                <a:solidFill>
                  <a:srgbClr val="FFFFFF"/>
                </a:solidFill>
                <a:latin typeface="Chivo Light"/>
                <a:ea typeface="Chivo Light"/>
                <a:cs typeface="Chivo Light"/>
                <a:sym typeface="Chivo Light"/>
              </a:rPr>
              <a:t>.</a:t>
            </a: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br>
              <a:rPr lang="en" sz="1800">
                <a:solidFill>
                  <a:srgbClr val="FFFFFF"/>
                </a:solidFill>
                <a:latin typeface="Chivo Light"/>
                <a:ea typeface="Chivo Light"/>
                <a:cs typeface="Chivo Light"/>
                <a:sym typeface="Chivo Light"/>
              </a:rPr>
            </a:b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lt1"/>
              </a:solidFill>
              <a:latin typeface="Chivo"/>
              <a:ea typeface="Chivo"/>
              <a:cs typeface="Chivo"/>
              <a:sym typeface="Chivo"/>
            </a:endParaRPr>
          </a:p>
        </p:txBody>
      </p:sp>
      <p:sp>
        <p:nvSpPr>
          <p:cNvPr id="127" name="Google Shape;127;g5c3fc404ba_0_36"/>
          <p:cNvSpPr/>
          <p:nvPr/>
        </p:nvSpPr>
        <p:spPr>
          <a:xfrm>
            <a:off x="6413406" y="218275"/>
            <a:ext cx="2452200" cy="1231500"/>
          </a:xfrm>
          <a:prstGeom prst="wedgeRectCallout">
            <a:avLst>
              <a:gd fmla="val -20833" name="adj1"/>
              <a:gd fmla="val 625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5c3fc404ba_0_36"/>
          <p:cNvSpPr txBox="1"/>
          <p:nvPr/>
        </p:nvSpPr>
        <p:spPr>
          <a:xfrm>
            <a:off x="6740080" y="306771"/>
            <a:ext cx="1823700" cy="67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3600" u="none" cap="none" strike="noStrike">
                <a:solidFill>
                  <a:srgbClr val="FFFFFF"/>
                </a:solidFill>
                <a:latin typeface="Chivo Black"/>
                <a:ea typeface="Chivo Black"/>
                <a:cs typeface="Chivo Black"/>
                <a:sym typeface="Chivo Black"/>
              </a:rPr>
              <a:t>HTML</a:t>
            </a:r>
            <a:endParaRPr b="0" i="0" sz="3600" u="none" cap="none" strike="noStrike">
              <a:solidFill>
                <a:srgbClr val="FFFFFF"/>
              </a:solidFill>
              <a:latin typeface="Chivo Black"/>
              <a:ea typeface="Chivo Black"/>
              <a:cs typeface="Chivo Black"/>
              <a:sym typeface="Chivo Black"/>
            </a:endParaRPr>
          </a:p>
        </p:txBody>
      </p:sp>
      <p:sp>
        <p:nvSpPr>
          <p:cNvPr id="129" name="Google Shape;129;g5c3fc404ba_0_36"/>
          <p:cNvSpPr txBox="1"/>
          <p:nvPr/>
        </p:nvSpPr>
        <p:spPr>
          <a:xfrm>
            <a:off x="6009550" y="908058"/>
            <a:ext cx="3285000" cy="37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u="none" cap="none" strike="noStrike">
                <a:solidFill>
                  <a:srgbClr val="000000"/>
                </a:solidFill>
                <a:latin typeface="Chivo Light"/>
                <a:ea typeface="Chivo Light"/>
                <a:cs typeface="Chivo Light"/>
                <a:sym typeface="Chivo Light"/>
              </a:rPr>
              <a:t>&lt;web design </a:t>
            </a:r>
            <a:r>
              <a:rPr i="0" lang="en" u="none" cap="none" strike="noStrike">
                <a:solidFill>
                  <a:srgbClr val="FFFFFF"/>
                </a:solidFill>
                <a:latin typeface="Chivo"/>
                <a:ea typeface="Chivo"/>
                <a:cs typeface="Chivo"/>
                <a:sym typeface="Chivo"/>
              </a:rPr>
              <a:t>module=”3”</a:t>
            </a:r>
            <a:r>
              <a:rPr b="0" i="0" lang="en" u="none" cap="none" strike="noStrike">
                <a:solidFill>
                  <a:srgbClr val="000000"/>
                </a:solidFill>
                <a:latin typeface="Chivo Light"/>
                <a:ea typeface="Chivo Light"/>
                <a:cs typeface="Chivo Light"/>
                <a:sym typeface="Chivo Light"/>
              </a:rPr>
              <a:t>&gt;</a:t>
            </a:r>
            <a:endParaRPr b="0" i="0" u="none" cap="none" strike="noStrike">
              <a:solidFill>
                <a:srgbClr val="000000"/>
              </a:solidFill>
              <a:latin typeface="Chivo Light"/>
              <a:ea typeface="Chivo Light"/>
              <a:cs typeface="Chivo Light"/>
              <a:sym typeface="Chiv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