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Chivo Light"/>
      <p:regular r:id="rId37"/>
      <p:bold r:id="rId38"/>
      <p:italic r:id="rId39"/>
      <p:boldItalic r:id="rId40"/>
    </p:embeddedFont>
    <p:embeddedFont>
      <p:font typeface="Chivo Black"/>
      <p:bold r:id="rId41"/>
      <p:boldItalic r:id="rId42"/>
    </p:embeddedFont>
    <p:embeddedFont>
      <p:font typeface="Chiv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i4yifDD5LCVScd0LuAS2RXWSWL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ivo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ChivoBlack-boldItalic.fntdata"/><Relationship Id="rId41" Type="http://schemas.openxmlformats.org/officeDocument/2006/relationships/font" Target="fonts/ChivoBlack-bold.fntdata"/><Relationship Id="rId22" Type="http://schemas.openxmlformats.org/officeDocument/2006/relationships/slide" Target="slides/slide17.xml"/><Relationship Id="rId44" Type="http://schemas.openxmlformats.org/officeDocument/2006/relationships/font" Target="fonts/Chivo-bold.fntdata"/><Relationship Id="rId21" Type="http://schemas.openxmlformats.org/officeDocument/2006/relationships/slide" Target="slides/slide16.xml"/><Relationship Id="rId43" Type="http://schemas.openxmlformats.org/officeDocument/2006/relationships/font" Target="fonts/Chivo-regular.fntdata"/><Relationship Id="rId24" Type="http://schemas.openxmlformats.org/officeDocument/2006/relationships/slide" Target="slides/slide19.xml"/><Relationship Id="rId46" Type="http://schemas.openxmlformats.org/officeDocument/2006/relationships/font" Target="fonts/Chivo-boldItalic.fntdata"/><Relationship Id="rId23" Type="http://schemas.openxmlformats.org/officeDocument/2006/relationships/slide" Target="slides/slide18.xml"/><Relationship Id="rId45" Type="http://schemas.openxmlformats.org/officeDocument/2006/relationships/font" Target="fonts/Chiv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hivoLigh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hivoLight-italic.fntdata"/><Relationship Id="rId16" Type="http://schemas.openxmlformats.org/officeDocument/2006/relationships/slide" Target="slides/slide11.xml"/><Relationship Id="rId38" Type="http://schemas.openxmlformats.org/officeDocument/2006/relationships/font" Target="fonts/Chiv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d93e6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d93e6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https://wordpress.org/support/article/overview-of-wordpress/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0a335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10a335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https://wordpress.org/support/article/overview-of-wordpress/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d8f9c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60d8f9c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0a335d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610a335d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cd93e6702_0_0"/>
          <p:cNvSpPr/>
          <p:nvPr/>
        </p:nvSpPr>
        <p:spPr>
          <a:xfrm>
            <a:off x="1703450" y="998050"/>
            <a:ext cx="5679000" cy="2852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5cd93e6702_0_0"/>
          <p:cNvSpPr txBox="1"/>
          <p:nvPr/>
        </p:nvSpPr>
        <p:spPr>
          <a:xfrm>
            <a:off x="2460000" y="1355400"/>
            <a:ext cx="4224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WEB</a:t>
            </a:r>
            <a:endParaRPr b="0" i="0" sz="96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56" name="Google Shape;56;g5cd93e6702_0_0"/>
          <p:cNvSpPr txBox="1"/>
          <p:nvPr/>
        </p:nvSpPr>
        <p:spPr>
          <a:xfrm>
            <a:off x="768150" y="2924400"/>
            <a:ext cx="76077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b="0" i="0" lang="en" sz="3000" u="none" cap="none" strike="noStrike">
                <a:solidFill>
                  <a:srgbClr val="01AFD1"/>
                </a:solidFill>
                <a:latin typeface="Chivo Light"/>
                <a:ea typeface="Chivo Light"/>
                <a:cs typeface="Chivo Light"/>
                <a:sym typeface="Chivo Light"/>
              </a:rPr>
              <a:t>module=”3”</a:t>
            </a:r>
            <a:r>
              <a:rPr b="0" i="0" lang="en" sz="30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b="0" i="0" sz="30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4220300" y="1255050"/>
            <a:ext cx="47151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Paid vs Free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If using free, (totally fine!), just be aware that you will need to be flexible with your design and layout.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For client work, you might find that support and updates are limited or completely non-existent.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themes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cxnSp>
        <p:nvCxnSpPr>
          <p:cNvPr id="143" name="Google Shape;143;p7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 THEMES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things to</a:t>
            </a:r>
            <a: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consider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4220300" y="1255050"/>
            <a:ext cx="45945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What is the purpose of the site? Who is the target audience?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 personal blog for friends and family to read looks different to a site focused on sharing articles and content.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53" name="Google Shape;153;p8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4220300" y="1255050"/>
            <a:ext cx="45945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What content you will have </a:t>
            </a:r>
            <a:b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for your site?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Will photography be a main focus?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If so, you may want to choose a theme that has large featured image areas.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Will your site just focus on </a:t>
            </a:r>
            <a:b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written content?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If so, choose one with striking typography and a smaller emphasis </a:t>
            </a:r>
            <a:b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on images.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 THEMES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things to</a:t>
            </a:r>
            <a: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consider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63" name="Google Shape;163;p9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4220300" y="1255050"/>
            <a:ext cx="45945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How will the theme display </a:t>
            </a:r>
            <a:b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your content?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It’s not entirely about the features.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You can always add specific features such as restaurant menus, calendars, contact forms and photo galleries </a:t>
            </a:r>
            <a:b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via plugins.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 THEMES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things to</a:t>
            </a:r>
            <a: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consider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73" name="Google Shape;173;p10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4220300" y="1255050"/>
            <a:ext cx="40539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What can be customised in each theme?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Many themes come with additional colour palettes, font choices and custom widget areas.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These can be adjusted in the WordPress Customiser.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 THEMES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things to</a:t>
            </a:r>
            <a: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consider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83" name="Google Shape;183;p11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POSTS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adding</a:t>
            </a:r>
            <a:b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content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An object, typically made up of text and images, that is organised in categories and tags and displayed in reverse chronological order on the index page of a site.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This can be an article, a photo </a:t>
            </a:r>
            <a:b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or a video or really anything </a:t>
            </a:r>
            <a:b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else you publish that shows up </a:t>
            </a:r>
            <a:b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 a stream.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POSTS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adding</a:t>
            </a:r>
            <a:b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content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03" name="Google Shape;203;p14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4336325" y="1255050"/>
            <a:ext cx="48666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Time dependant: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when it was published matters.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POSTS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adding</a:t>
            </a:r>
            <a:b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content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13" name="Google Shape;213;p15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4336325" y="1255050"/>
            <a:ext cx="41709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Permanent content that doesn't change and is infrequently updated </a:t>
            </a:r>
            <a:b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(i.e About, Contact, Legal)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POSTS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adding</a:t>
            </a:r>
            <a:b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content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23" name="Google Shape;223;p16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4336325" y="1255050"/>
            <a:ext cx="45312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Summary pages that provide links to further content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POSTS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adding</a:t>
            </a:r>
            <a:b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content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33" name="Google Shape;233;p17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1703450" y="998050"/>
            <a:ext cx="5679000" cy="2852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930375" y="1295125"/>
            <a:ext cx="727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0" lang="en" sz="60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CMS</a:t>
            </a:r>
            <a:endParaRPr i="0" sz="60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930375" y="2070200"/>
            <a:ext cx="7275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60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4336325" y="1255050"/>
            <a:ext cx="45741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Bio Pages for contributors etc.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POSTS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adding</a:t>
            </a:r>
            <a:b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content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43" name="Google Shape;243;p18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9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4336325" y="1255050"/>
            <a:ext cx="41709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Require navigation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(i.e Main Menu, Sub Menu </a:t>
            </a:r>
            <a:b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or other link)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POSTS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adding</a:t>
            </a:r>
            <a:b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</a:b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content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53" name="Google Shape;253;p19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/>
          <p:nvPr/>
        </p:nvSpPr>
        <p:spPr>
          <a:xfrm>
            <a:off x="-7275" y="-14575"/>
            <a:ext cx="45792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222375" y="93175"/>
            <a:ext cx="32844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posts</a:t>
            </a:r>
            <a:endParaRPr i="0" sz="36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4572000" y="-14575"/>
            <a:ext cx="4579200" cy="5158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5664050" y="93175"/>
            <a:ext cx="32844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pages</a:t>
            </a:r>
            <a:endParaRPr i="0" sz="3600" u="none" cap="none" strike="noStrike">
              <a:solidFill>
                <a:srgbClr val="FFFFFF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311700" y="1063425"/>
            <a:ext cx="36852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600" u="none" cap="none" strike="noStrike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Published in a stream</a:t>
            </a:r>
            <a:endParaRPr i="0" sz="16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600" u="none" cap="none" strike="noStrike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Organised by categories, tags </a:t>
            </a:r>
            <a:br>
              <a:rPr i="0" lang="en" sz="1600" u="none" cap="none" strike="noStrike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1600" u="none" cap="none" strike="noStrike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and publishing date</a:t>
            </a:r>
            <a:endParaRPr i="0" sz="16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600" u="none" cap="none" strike="noStrike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Sortable by Author</a:t>
            </a:r>
            <a:endParaRPr i="0" sz="16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600" u="none" cap="none" strike="noStrike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Comments on by default</a:t>
            </a:r>
            <a:endParaRPr i="0" sz="16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600" u="none" cap="none" strike="noStrike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Timely, Current, Relational, Sortable, Often Shared (i.e magazine articles, portfolio items - think social media)</a:t>
            </a:r>
            <a:endParaRPr i="0" sz="16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5147700" y="1063425"/>
            <a:ext cx="36852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Published as individual objects</a:t>
            </a:r>
            <a:endParaRPr i="0" sz="1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Organised by parent/child - </a:t>
            </a:r>
            <a:br>
              <a:rPr i="0" lang="en" sz="1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1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Hidden publication date</a:t>
            </a:r>
            <a:endParaRPr i="0" sz="1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Hidden Author</a:t>
            </a:r>
            <a:endParaRPr i="0" sz="1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Comments off by default</a:t>
            </a:r>
            <a:endParaRPr i="0" sz="1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           Timeless, static, permanent</a:t>
            </a:r>
            <a:endParaRPr i="0" sz="1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(Always be there - think Main Menu items)</a:t>
            </a:r>
            <a:endParaRPr i="0" sz="1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 rot="-5400000">
            <a:off x="3764313" y="614975"/>
            <a:ext cx="1642200" cy="750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V S</a:t>
            </a:r>
            <a:endParaRPr i="0" sz="36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269925" y="2797265"/>
            <a:ext cx="31893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PAGES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post or</a:t>
            </a:r>
            <a: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page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73" name="Google Shape;273;p21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1"/>
          <p:cNvSpPr txBox="1"/>
          <p:nvPr/>
        </p:nvSpPr>
        <p:spPr>
          <a:xfrm>
            <a:off x="4877650" y="398615"/>
            <a:ext cx="31893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Will a viewer what to see more related to this item?</a:t>
            </a:r>
            <a:endParaRPr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7270388" y="2717825"/>
            <a:ext cx="1491900" cy="1491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4118488" y="2717825"/>
            <a:ext cx="1491900" cy="14919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3736425" y="3090000"/>
            <a:ext cx="2256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Yes</a:t>
            </a:r>
            <a:endParaRPr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POST</a:t>
            </a:r>
            <a:endParaRPr i="0" sz="1400" u="none" cap="none" strike="noStrike">
              <a:solidFill>
                <a:srgbClr val="6FA8DC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6888325" y="3090000"/>
            <a:ext cx="2256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212121"/>
                </a:solidFill>
                <a:latin typeface="Chivo"/>
                <a:ea typeface="Chivo"/>
                <a:cs typeface="Chivo"/>
                <a:sym typeface="Chivo"/>
              </a:rPr>
              <a:t>No</a:t>
            </a:r>
            <a:endParaRPr i="0" sz="1800" u="none" cap="none" strike="noStrike">
              <a:solidFill>
                <a:srgbClr val="21212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12121"/>
                </a:solidFill>
                <a:latin typeface="Chivo Light"/>
                <a:ea typeface="Chivo Light"/>
                <a:cs typeface="Chivo Light"/>
                <a:sym typeface="Chivo Light"/>
              </a:rPr>
              <a:t>PAGE</a:t>
            </a:r>
            <a:endParaRPr i="0" sz="1800" u="none" cap="none" strike="noStrike">
              <a:solidFill>
                <a:srgbClr val="212121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79" name="Google Shape;279;p21"/>
          <p:cNvCxnSpPr/>
          <p:nvPr/>
        </p:nvCxnSpPr>
        <p:spPr>
          <a:xfrm>
            <a:off x="6440363" y="2505575"/>
            <a:ext cx="0" cy="99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21"/>
          <p:cNvCxnSpPr/>
          <p:nvPr/>
        </p:nvCxnSpPr>
        <p:spPr>
          <a:xfrm rot="10800000">
            <a:off x="5654963" y="3502775"/>
            <a:ext cx="785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6440350" y="3502775"/>
            <a:ext cx="793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 txBox="1"/>
          <p:nvPr/>
        </p:nvSpPr>
        <p:spPr>
          <a:xfrm>
            <a:off x="4877650" y="398615"/>
            <a:ext cx="31893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Should I have a like to this item on my main menu?</a:t>
            </a:r>
            <a:endParaRPr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269925" y="2797265"/>
            <a:ext cx="31893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PAGES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post or</a:t>
            </a:r>
            <a:r>
              <a:rPr b="1" i="0" lang="en" sz="4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4800" u="none" cap="none" strike="noStrike">
                <a:latin typeface="Chivo Light"/>
                <a:ea typeface="Chivo Light"/>
                <a:cs typeface="Chivo Light"/>
                <a:sym typeface="Chivo Light"/>
              </a:rPr>
              <a:t>page</a:t>
            </a:r>
            <a:endParaRPr i="0" sz="4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91" name="Google Shape;291;p22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22"/>
          <p:cNvSpPr/>
          <p:nvPr/>
        </p:nvSpPr>
        <p:spPr>
          <a:xfrm>
            <a:off x="7270388" y="2717825"/>
            <a:ext cx="1491900" cy="1491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4118488" y="2717825"/>
            <a:ext cx="1491900" cy="14919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3736425" y="3090000"/>
            <a:ext cx="2256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Yes</a:t>
            </a:r>
            <a:endParaRPr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PAGE</a:t>
            </a:r>
            <a:endParaRPr i="0" sz="1400" u="none" cap="none" strike="noStrike">
              <a:solidFill>
                <a:srgbClr val="6FA8DC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6888325" y="3090000"/>
            <a:ext cx="2256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212121"/>
                </a:solidFill>
                <a:latin typeface="Chivo"/>
                <a:ea typeface="Chivo"/>
                <a:cs typeface="Chivo"/>
                <a:sym typeface="Chivo"/>
              </a:rPr>
              <a:t>No</a:t>
            </a:r>
            <a:endParaRPr i="0" sz="1800" u="none" cap="none" strike="noStrike">
              <a:solidFill>
                <a:srgbClr val="21212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212121"/>
                </a:solidFill>
                <a:latin typeface="Chivo Light"/>
                <a:ea typeface="Chivo Light"/>
                <a:cs typeface="Chivo Light"/>
                <a:sym typeface="Chivo Light"/>
              </a:rPr>
              <a:t>POST</a:t>
            </a:r>
            <a:endParaRPr i="0" sz="1800" u="none" cap="none" strike="noStrike">
              <a:solidFill>
                <a:srgbClr val="212121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96" name="Google Shape;296;p22"/>
          <p:cNvCxnSpPr/>
          <p:nvPr/>
        </p:nvCxnSpPr>
        <p:spPr>
          <a:xfrm>
            <a:off x="6440363" y="2505575"/>
            <a:ext cx="0" cy="997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22"/>
          <p:cNvCxnSpPr/>
          <p:nvPr/>
        </p:nvCxnSpPr>
        <p:spPr>
          <a:xfrm rot="10800000">
            <a:off x="5654963" y="3502775"/>
            <a:ext cx="7854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98" name="Google Shape;298;p22"/>
          <p:cNvCxnSpPr/>
          <p:nvPr/>
        </p:nvCxnSpPr>
        <p:spPr>
          <a:xfrm>
            <a:off x="6440350" y="3502775"/>
            <a:ext cx="793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plugins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Bits of software that can be uploaded to to extend and expand the functionality of your WordPress site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308" name="Google Shape;308;p24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6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Plugins do many things, including customising the results of your site information, adding weather reports, adding spell check capability, and presenting custom lists of posts.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plugins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cxnSp>
        <p:nvCxnSpPr>
          <p:cNvPr id="318" name="Google Shape;318;p26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7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Just like Themes, there are literally tons of WordPress plugins available for free download from the Plugin Directory in WordPress.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There are also premium or paid WordPress plugins.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plugins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cxnSp>
        <p:nvCxnSpPr>
          <p:cNvPr id="328" name="Google Shape;328;p27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Paid vs Free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Just like Themes, it’s all about support and compatibility.</a:t>
            </a:r>
            <a:endParaRPr i="0" sz="2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plugins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cxnSp>
        <p:nvCxnSpPr>
          <p:cNvPr id="338" name="Google Shape;338;p28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0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 txBox="1"/>
          <p:nvPr/>
        </p:nvSpPr>
        <p:spPr>
          <a:xfrm>
            <a:off x="4370100" y="872025"/>
            <a:ext cx="41559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Keys to a good plugin: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How many downloads does it have?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How long has it been since it was updated last?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Is it compatible with the latest version of WordPress?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Are people getting answers to their support questions?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What type of rating does it have?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plugins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cxnSp>
        <p:nvCxnSpPr>
          <p:cNvPr id="348" name="Google Shape;348;p30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269925" y="3128550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ACTIVITY</a:t>
            </a:r>
            <a:endParaRPr i="0" sz="18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37625" y="879350"/>
            <a:ext cx="34539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i="0" lang="en" sz="5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theme</a:t>
            </a:r>
            <a:r>
              <a:rPr i="0" lang="en" sz="5800" u="none" cap="none" strike="noStrike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 </a:t>
            </a:r>
            <a:r>
              <a:rPr i="0" lang="en" sz="5800" u="none" cap="none" strike="noStrike">
                <a:latin typeface="Chivo Light"/>
                <a:ea typeface="Chivo Light"/>
                <a:cs typeface="Chivo Light"/>
                <a:sym typeface="Chivo Light"/>
              </a:rPr>
              <a:t>research</a:t>
            </a:r>
            <a:endParaRPr i="0" sz="5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269825" y="139000"/>
            <a:ext cx="46902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Look at the WordPress </a:t>
            </a:r>
            <a:b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showcase sites https://wordpress.org/showcase/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Choose 2 sites and identify the following for each of your selected sites. Compare and contrast your two chosen sites.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ivo Light"/>
              <a:buChar char="❖"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What is the purpose of the site?</a:t>
            </a:r>
            <a:endParaRPr sz="20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ivo Light"/>
              <a:buChar char="❖"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Who is the audience?</a:t>
            </a:r>
            <a:endParaRPr sz="20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ivo Light"/>
              <a:buChar char="❖"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What content is displayed?</a:t>
            </a:r>
            <a:endParaRPr sz="20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hivo Light"/>
              <a:buChar char="❖"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How is the content displayed?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72" name="Google Shape;72;p2"/>
          <p:cNvCxnSpPr/>
          <p:nvPr/>
        </p:nvCxnSpPr>
        <p:spPr>
          <a:xfrm>
            <a:off x="1394025" y="2982700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2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plugins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4370100" y="1255050"/>
            <a:ext cx="41559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Be careful with Plugins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They can cause plenty of headaches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.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Only use few.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358" name="Google Shape;358;p32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1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269925" y="3128550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Chivo Light"/>
                <a:ea typeface="Chivo Light"/>
                <a:cs typeface="Chivo Light"/>
                <a:sym typeface="Chivo Light"/>
              </a:rPr>
              <a:t>ACTIVITY</a:t>
            </a:r>
            <a:endParaRPr i="0" sz="1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137625" y="879350"/>
            <a:ext cx="34539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i="0" lang="en" sz="5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find me a</a:t>
            </a:r>
            <a:r>
              <a:rPr b="1" i="0" lang="en" sz="5800" u="none" cap="none" strike="noStrike">
                <a:solidFill>
                  <a:srgbClr val="42424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5800" u="none" cap="none" strike="noStrike">
                <a:latin typeface="Chivo Light"/>
                <a:ea typeface="Chivo Light"/>
                <a:cs typeface="Chivo Light"/>
                <a:sym typeface="Chivo Light"/>
              </a:rPr>
              <a:t>plugin</a:t>
            </a:r>
            <a:endParaRPr i="0" sz="58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3978750" y="139000"/>
            <a:ext cx="49812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In pairs, research and evaluate plugins to put forward two suggestions to the class to extend the functionality of your sites. Justify your recommendation.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Possible Categories: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-"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Image Sliders		- Image Gallery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-"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Social Media		- Contact Forms	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-"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Page Builders		- Maps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-"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SEO					- Marketing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Char char="-"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Security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368" name="Google Shape;368;p31"/>
          <p:cNvCxnSpPr/>
          <p:nvPr/>
        </p:nvCxnSpPr>
        <p:spPr>
          <a:xfrm>
            <a:off x="1394025" y="2982700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-6225" y="922475"/>
            <a:ext cx="36231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WordPress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What is WordPress ?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83" name="Google Shape;83;p4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0a335d57_0_0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610a335d57_0_0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10a335d57_0_0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91" name="Google Shape;91;g610a335d57_0_0"/>
          <p:cNvSpPr txBox="1"/>
          <p:nvPr/>
        </p:nvSpPr>
        <p:spPr>
          <a:xfrm>
            <a:off x="-6225" y="922475"/>
            <a:ext cx="36231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WordPress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92" name="Google Shape;92;g610a335d57_0_0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What is WordPress ?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Is a free content management system (CMS). Powered by PHP and MySQL. It was a blogging system.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93" name="Google Shape;93;g610a335d57_0_0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d8f9cd4c_0_0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60d8f9cd4c_0_0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0d8f9cd4c_0_0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01" name="Google Shape;101;g60d8f9cd4c_0_0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themes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02" name="Google Shape;102;g60d8f9cd4c_0_0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What is a WordPress Theme?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03" name="Google Shape;103;g60d8f9cd4c_0_0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0a335d57_0_9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610a335d57_0_9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10a335d57_0_9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11" name="Google Shape;111;g610a335d57_0_9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themes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12" name="Google Shape;112;g610a335d57_0_9"/>
          <p:cNvSpPr txBox="1"/>
          <p:nvPr/>
        </p:nvSpPr>
        <p:spPr>
          <a:xfrm>
            <a:off x="4336325" y="1255050"/>
            <a:ext cx="45990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What is a WordPress Theme?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 template, separate to the content, that helps to create a consistent design throughout a site.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Can provide more functions and features to help create a site.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113" name="Google Shape;113;g610a335d57_0_9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4220300" y="1255050"/>
            <a:ext cx="47151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Choosing a Theme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Look for something that is trusted and suits the overall need of your site.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Start with the WordPress theme directory, and go from there.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Avoid using themes for just </a:t>
            </a:r>
            <a:b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one feature.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themes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cxnSp>
        <p:nvCxnSpPr>
          <p:cNvPr id="123" name="Google Shape;123;p5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-7275" y="-14575"/>
            <a:ext cx="3743700" cy="515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 rot="5400000">
            <a:off x="3627076" y="1152850"/>
            <a:ext cx="499400" cy="431900"/>
          </a:xfrm>
          <a:prstGeom prst="flowChartExtra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4220300" y="1255050"/>
            <a:ext cx="47151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Paid vs Free</a:t>
            </a:r>
            <a:endParaRPr b="1" i="0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You get what you pay for.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It’s up to you, what your client’s requirements are and the timeframe.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Sometimes, it’s worth paying for a theme that does what you need rather than having to perform extensive customisations and use lots of plugins.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You can usually forward on the cost when working for clients too.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69925" y="2797238"/>
            <a:ext cx="3189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24242"/>
                </a:solidFill>
                <a:latin typeface="Chivo Light"/>
                <a:ea typeface="Chivo Light"/>
                <a:cs typeface="Chivo Light"/>
                <a:sym typeface="Chivo Light"/>
              </a:rPr>
              <a:t>WORDPRESS</a:t>
            </a:r>
            <a:endParaRPr i="0" sz="1800" u="none" cap="none" strike="noStrike">
              <a:solidFill>
                <a:srgbClr val="424242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22375" y="922476"/>
            <a:ext cx="3284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themes</a:t>
            </a:r>
            <a:endParaRPr i="0" sz="48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cxnSp>
        <p:nvCxnSpPr>
          <p:cNvPr id="133" name="Google Shape;133;p6"/>
          <p:cNvCxnSpPr/>
          <p:nvPr/>
        </p:nvCxnSpPr>
        <p:spPr>
          <a:xfrm>
            <a:off x="1394025" y="2651388"/>
            <a:ext cx="941100" cy="0"/>
          </a:xfrm>
          <a:prstGeom prst="straightConnector1">
            <a:avLst/>
          </a:prstGeom>
          <a:noFill/>
          <a:ln cap="flat" cmpd="sng" w="28575">
            <a:solidFill>
              <a:srgbClr val="01AFD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