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1" r:id="rId5"/>
    <p:sldId id="262" r:id="rId6"/>
    <p:sldId id="263" r:id="rId7"/>
    <p:sldId id="264" r:id="rId8"/>
    <p:sldId id="260"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E81"/>
    <a:srgbClr val="EC88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7E31C2-3AF1-3C66-8D42-089F726A6E9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4880280-1396-EBE3-8AED-94C4D978A4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3265928-92AE-FF56-71AC-D5FDA2C6D0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91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39E34E2-1EA3-F006-2812-791AC18AE65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A060403-D678-804A-4D06-23CAA2B5890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D80137B-DE25-CCE4-6AC6-D027E5BAA16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22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92FE8DB-05E4-758D-9DDF-FE0018DA401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45DD4FA-5092-62CE-F5C8-DAB7210518B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202E6ED-937A-3A1F-16B7-09CDEDD1E1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33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FF5D8F5-D807-548C-E117-D6BB8DCE087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540A8976-AC7D-4EF7-0BA5-55DA5E14E9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98613F9-1A5E-0743-B2E7-6F084062C5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746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1" i="0" u="none" strike="noStrike" cap="none" dirty="0">
                <a:solidFill>
                  <a:schemeClr val="dk1"/>
                </a:solidFill>
                <a:latin typeface="Calibri"/>
                <a:ea typeface="Calibri"/>
                <a:cs typeface="Calibri"/>
                <a:sym typeface="Calibri"/>
              </a:rPr>
              <a:t>Exploratory Data Analysis(EDA)</a:t>
            </a:r>
            <a:endParaRP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2031285"/>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Calibri"/>
              <a:buChar char="•"/>
            </a:pPr>
            <a:r>
              <a:rPr lang="en-US" sz="1800" b="1" dirty="0">
                <a:solidFill>
                  <a:schemeClr val="dk1"/>
                </a:solidFill>
                <a:latin typeface="Calibri"/>
                <a:ea typeface="Calibri"/>
                <a:cs typeface="Calibri"/>
                <a:sym typeface="Calibri"/>
              </a:rPr>
              <a:t>My name is Magbuwe Vera </a:t>
            </a:r>
            <a:r>
              <a:rPr lang="en-US" sz="1800" b="1" dirty="0" err="1">
                <a:solidFill>
                  <a:schemeClr val="dk1"/>
                </a:solidFill>
                <a:latin typeface="Calibri"/>
                <a:ea typeface="Calibri"/>
                <a:cs typeface="Calibri"/>
                <a:sym typeface="Calibri"/>
              </a:rPr>
              <a:t>Ogheneovo</a:t>
            </a:r>
            <a:endParaRPr lang="en-US" sz="1800" b="1" dirty="0">
              <a:solidFill>
                <a:schemeClr val="dk1"/>
              </a:solidFill>
              <a:latin typeface="Calibri"/>
              <a:ea typeface="Calibri"/>
              <a:cs typeface="Calibri"/>
              <a:sym typeface="Calibri"/>
            </a:endParaRPr>
          </a:p>
          <a:p>
            <a:pPr marL="285750" lvl="0" indent="-285750">
              <a:buClr>
                <a:schemeClr val="dk1"/>
              </a:buClr>
              <a:buSzPts val="1800"/>
              <a:buFont typeface="Calibri"/>
              <a:buChar char="•"/>
            </a:pPr>
            <a:r>
              <a:rPr lang="en-US" sz="1800" b="1" dirty="0">
                <a:solidFill>
                  <a:schemeClr val="dk1"/>
                </a:solidFill>
                <a:latin typeface="Calibri"/>
                <a:ea typeface="Calibri"/>
                <a:cs typeface="Calibri"/>
                <a:sym typeface="Calibri"/>
              </a:rPr>
              <a:t>I am a Chemical Engineering Student at the University of Benin, Edo State, Nigeria and I am currently doing my undergraduate internship I have always loved Tech and my interest as always been machine learning / data science</a:t>
            </a:r>
          </a:p>
          <a:p>
            <a:pPr marL="285750" lvl="0" indent="-285750">
              <a:buClr>
                <a:schemeClr val="dk1"/>
              </a:buClr>
              <a:buSzPts val="1800"/>
              <a:buFont typeface="Calibri"/>
              <a:buChar char="•"/>
            </a:pPr>
            <a:r>
              <a:rPr lang="en-US" sz="1800" b="1" dirty="0" err="1">
                <a:solidFill>
                  <a:schemeClr val="dk1"/>
                </a:solidFill>
                <a:latin typeface="Calibri"/>
                <a:ea typeface="Calibri"/>
                <a:cs typeface="Calibri"/>
                <a:sym typeface="Calibri"/>
              </a:rPr>
              <a:t>Linkedin</a:t>
            </a:r>
            <a:r>
              <a:rPr lang="en-US" sz="1800" b="1" dirty="0">
                <a:solidFill>
                  <a:schemeClr val="dk1"/>
                </a:solidFill>
                <a:latin typeface="Calibri"/>
                <a:ea typeface="Calibri"/>
                <a:cs typeface="Calibri"/>
                <a:sym typeface="Calibri"/>
              </a:rPr>
              <a:t>: https://www.linkedin.com/in/vera-magbuwe-b60a4423b</a:t>
            </a:r>
          </a:p>
          <a:p>
            <a:pPr marL="285750" lvl="0" indent="-285750">
              <a:buClr>
                <a:schemeClr val="dk1"/>
              </a:buClr>
              <a:buSzPts val="1800"/>
              <a:buFont typeface="Calibri"/>
              <a:buChar char="•"/>
            </a:pPr>
            <a:r>
              <a:rPr lang="en-US" sz="1800" b="1" dirty="0" err="1">
                <a:solidFill>
                  <a:schemeClr val="dk1"/>
                </a:solidFill>
                <a:latin typeface="Calibri"/>
                <a:ea typeface="Calibri"/>
                <a:cs typeface="Calibri"/>
                <a:sym typeface="Calibri"/>
              </a:rPr>
              <a:t>Github</a:t>
            </a:r>
            <a:r>
              <a:rPr lang="en-US" sz="1800" b="1" dirty="0">
                <a:solidFill>
                  <a:schemeClr val="dk1"/>
                </a:solidFill>
                <a:latin typeface="Calibri"/>
                <a:ea typeface="Calibri"/>
                <a:cs typeface="Calibri"/>
                <a:sym typeface="Calibri"/>
              </a:rPr>
              <a:t>: www.github.com/vera-magbuwe</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84880" y="1168400"/>
            <a:ext cx="10515600" cy="54737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endParaRPr dirty="0"/>
          </a:p>
          <a:p>
            <a:pPr marL="0" indent="0" algn="just">
              <a:lnSpc>
                <a:spcPct val="110000"/>
              </a:lnSpc>
              <a:buSzPct val="100000"/>
              <a:buNone/>
            </a:pPr>
            <a:r>
              <a:rPr lang="en-US" sz="2100" b="1" i="1" dirty="0"/>
              <a:t>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39 independent variables and 3998 data points. The independent variables are both continuous and categorical in nature. The dataset contains a unique identifier for each candidate. Below mentioned table contains the details for the original dataset.</a:t>
            </a:r>
          </a:p>
          <a:p>
            <a:pPr marL="228600" lvl="0" indent="-228600" algn="l" rtl="0">
              <a:lnSpc>
                <a:spcPct val="90000"/>
              </a:lnSpc>
              <a:spcBef>
                <a:spcPts val="1000"/>
              </a:spcBef>
              <a:spcAft>
                <a:spcPts val="0"/>
              </a:spcAft>
              <a:buClr>
                <a:schemeClr val="dk1"/>
              </a:buClr>
              <a:buSzPct val="100000"/>
              <a:buChar char="•"/>
            </a:pP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sz="2600" b="1" i="1" dirty="0"/>
              <a:t>Data cleaning</a:t>
            </a:r>
            <a:endParaRPr sz="2600"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sz="2600" b="1" i="1" dirty="0"/>
              <a:t>Univariate analysis</a:t>
            </a:r>
          </a:p>
          <a:p>
            <a:pPr marL="514350" lvl="0" indent="-514350" algn="just" rtl="0">
              <a:lnSpc>
                <a:spcPct val="90000"/>
              </a:lnSpc>
              <a:spcBef>
                <a:spcPts val="1000"/>
              </a:spcBef>
              <a:spcAft>
                <a:spcPts val="0"/>
              </a:spcAft>
              <a:buClr>
                <a:schemeClr val="dk1"/>
              </a:buClr>
              <a:buSzPct val="100000"/>
              <a:buFont typeface="Calibri"/>
              <a:buAutoNum type="alphaLcPeriod"/>
            </a:pPr>
            <a:r>
              <a:rPr lang="en-US" sz="2600" b="1" i="1" dirty="0"/>
              <a:t>Bivariate analysis</a:t>
            </a:r>
            <a:endParaRPr sz="2600" dirty="0"/>
          </a:p>
          <a:p>
            <a:pPr marL="0" lvl="0" indent="0" algn="just" rtl="0">
              <a:lnSpc>
                <a:spcPct val="90000"/>
              </a:lnSpc>
              <a:spcBef>
                <a:spcPts val="1000"/>
              </a:spcBef>
              <a:spcAft>
                <a:spcPts val="0"/>
              </a:spcAft>
              <a:buClr>
                <a:schemeClr val="dk1"/>
              </a:buClr>
              <a:buSzPct val="100000"/>
              <a:buNone/>
            </a:pPr>
            <a:endParaRPr b="1" dirty="0"/>
          </a:p>
          <a:p>
            <a:pPr marL="0" lvl="0" indent="0" algn="l" rtl="0">
              <a:lnSpc>
                <a:spcPct val="90000"/>
              </a:lnSpc>
              <a:spcBef>
                <a:spcPts val="1000"/>
              </a:spcBef>
              <a:spcAft>
                <a:spcPts val="0"/>
              </a:spcAft>
              <a:buClr>
                <a:schemeClr val="dk1"/>
              </a:buClr>
              <a:buSzPct val="100000"/>
              <a:buNone/>
            </a:pPr>
            <a:r>
              <a:rPr lang="en-IN" b="1" dirty="0"/>
              <a:t> </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0870818-ECEB-2169-0498-3DB208C989E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3E88A002-AF32-2DC8-2478-84FCF36ABAFE}"/>
              </a:ext>
            </a:extLst>
          </p:cNvPr>
          <p:cNvSpPr txBox="1">
            <a:spLocks noGrp="1"/>
          </p:cNvSpPr>
          <p:nvPr>
            <p:ph type="title"/>
          </p:nvPr>
        </p:nvSpPr>
        <p:spPr>
          <a:xfrm>
            <a:off x="0" y="204186"/>
            <a:ext cx="4403324" cy="470017"/>
          </a:xfrm>
          <a:prstGeom prst="rect">
            <a:avLst/>
          </a:prstGeom>
          <a:noFill/>
          <a:ln>
            <a:solidFill>
              <a:srgbClr val="EC888B"/>
            </a:solid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07E81"/>
                </a:solidFill>
              </a:rPr>
              <a:t>Univariate Analysis </a:t>
            </a:r>
            <a:endParaRPr sz="3200" b="1" dirty="0">
              <a:solidFill>
                <a:srgbClr val="F07E81"/>
              </a:solidFill>
            </a:endParaRPr>
          </a:p>
        </p:txBody>
      </p:sp>
      <p:sp>
        <p:nvSpPr>
          <p:cNvPr id="111" name="Google Shape;111;p4">
            <a:extLst>
              <a:ext uri="{FF2B5EF4-FFF2-40B4-BE49-F238E27FC236}">
                <a16:creationId xmlns:a16="http://schemas.microsoft.com/office/drawing/2014/main" id="{7F81F508-6966-66BF-8E6B-87DA11BA539D}"/>
              </a:ext>
            </a:extLst>
          </p:cNvPr>
          <p:cNvSpPr txBox="1">
            <a:spLocks noGrp="1"/>
          </p:cNvSpPr>
          <p:nvPr>
            <p:ph type="body" idx="1"/>
          </p:nvPr>
        </p:nvSpPr>
        <p:spPr>
          <a:xfrm>
            <a:off x="960088" y="1144219"/>
            <a:ext cx="4801519" cy="2424602"/>
          </a:xfrm>
          <a:prstGeom prst="rect">
            <a:avLst/>
          </a:prstGeom>
          <a:noFill/>
          <a:ln>
            <a:noFill/>
          </a:ln>
        </p:spPr>
        <p:txBody>
          <a:bodyPr spcFirstLastPara="1" wrap="square" lIns="91425" tIns="45700" rIns="91425" bIns="45700" anchor="t" anchorCtr="0">
            <a:normAutofit fontScale="62500" lnSpcReduction="20000"/>
          </a:bodyPr>
          <a:lstStyle/>
          <a:p>
            <a:pPr indent="-457200">
              <a:lnSpc>
                <a:spcPct val="120000"/>
              </a:lnSpc>
              <a:buSzPct val="100000"/>
            </a:pPr>
            <a:r>
              <a:rPr lang="en-US" dirty="0">
                <a:latin typeface="+mn-lt"/>
                <a:cs typeface="Biome Light" panose="020B0502040204020203" pitchFamily="34" charset="0"/>
              </a:rPr>
              <a:t>The salary ranged from 35,000 to 4,000,000 and most employees are paid around 300,000. </a:t>
            </a:r>
          </a:p>
          <a:p>
            <a:pPr indent="-457200">
              <a:lnSpc>
                <a:spcPct val="120000"/>
              </a:lnSpc>
              <a:buSzPct val="100000"/>
            </a:pPr>
            <a:r>
              <a:rPr lang="en-US" dirty="0">
                <a:latin typeface="+mn-lt"/>
                <a:cs typeface="Biome Light" panose="020B0502040204020203" pitchFamily="34" charset="0"/>
              </a:rPr>
              <a:t>The salary column also has a lot of outliers</a:t>
            </a:r>
          </a:p>
          <a:p>
            <a:pPr marL="0" lvl="0" indent="0" algn="just" rtl="0">
              <a:lnSpc>
                <a:spcPct val="90000"/>
              </a:lnSpc>
              <a:spcBef>
                <a:spcPts val="1000"/>
              </a:spcBef>
              <a:spcAft>
                <a:spcPts val="0"/>
              </a:spcAft>
              <a:buClr>
                <a:schemeClr val="dk1"/>
              </a:buClr>
              <a:buSzPct val="100000"/>
              <a:buNone/>
            </a:pPr>
            <a:endParaRPr b="1" dirty="0"/>
          </a:p>
          <a:p>
            <a:pPr marL="0" lvl="0" indent="0" algn="l" rtl="0">
              <a:lnSpc>
                <a:spcPct val="90000"/>
              </a:lnSpc>
              <a:spcBef>
                <a:spcPts val="1000"/>
              </a:spcBef>
              <a:spcAft>
                <a:spcPts val="0"/>
              </a:spcAft>
              <a:buClr>
                <a:schemeClr val="dk1"/>
              </a:buClr>
              <a:buSzPct val="100000"/>
              <a:buNone/>
            </a:pPr>
            <a:r>
              <a:rPr lang="en-IN" b="1" dirty="0"/>
              <a:t> </a:t>
            </a:r>
            <a:endParaRPr dirty="0"/>
          </a:p>
          <a:p>
            <a:pPr marL="228600" lvl="0" indent="-130810" algn="l" rtl="0">
              <a:lnSpc>
                <a:spcPct val="90000"/>
              </a:lnSpc>
              <a:spcBef>
                <a:spcPts val="1000"/>
              </a:spcBef>
              <a:spcAft>
                <a:spcPts val="0"/>
              </a:spcAft>
              <a:buClr>
                <a:schemeClr val="dk1"/>
              </a:buClr>
              <a:buSzPct val="100000"/>
              <a:buNone/>
            </a:pPr>
            <a:endParaRPr dirty="0"/>
          </a:p>
        </p:txBody>
      </p:sp>
      <p:sp>
        <p:nvSpPr>
          <p:cNvPr id="2" name="Google Shape;110;p4">
            <a:extLst>
              <a:ext uri="{FF2B5EF4-FFF2-40B4-BE49-F238E27FC236}">
                <a16:creationId xmlns:a16="http://schemas.microsoft.com/office/drawing/2014/main" id="{9DA3926A-2D04-42EF-B3D7-67CDBD2BC363}"/>
              </a:ext>
            </a:extLst>
          </p:cNvPr>
          <p:cNvSpPr txBox="1">
            <a:spLocks/>
          </p:cNvSpPr>
          <p:nvPr/>
        </p:nvSpPr>
        <p:spPr>
          <a:xfrm>
            <a:off x="454240" y="674203"/>
            <a:ext cx="1747419" cy="4956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2400" b="1" dirty="0">
                <a:solidFill>
                  <a:srgbClr val="F07E81"/>
                </a:solidFill>
              </a:rPr>
              <a:t>Numerical</a:t>
            </a:r>
          </a:p>
        </p:txBody>
      </p:sp>
      <p:cxnSp>
        <p:nvCxnSpPr>
          <p:cNvPr id="4" name="Straight Connector 3">
            <a:extLst>
              <a:ext uri="{FF2B5EF4-FFF2-40B4-BE49-F238E27FC236}">
                <a16:creationId xmlns:a16="http://schemas.microsoft.com/office/drawing/2014/main" id="{DA193771-00EC-917C-4630-6B1E34873B79}"/>
              </a:ext>
            </a:extLst>
          </p:cNvPr>
          <p:cNvCxnSpPr>
            <a:cxnSpLocks/>
          </p:cNvCxnSpPr>
          <p:nvPr/>
        </p:nvCxnSpPr>
        <p:spPr>
          <a:xfrm>
            <a:off x="0" y="674203"/>
            <a:ext cx="12192000" cy="0"/>
          </a:xfrm>
          <a:prstGeom prst="line">
            <a:avLst/>
          </a:prstGeom>
          <a:ln>
            <a:solidFill>
              <a:srgbClr val="F07E81"/>
            </a:solidFill>
          </a:ln>
        </p:spPr>
        <p:style>
          <a:lnRef idx="2">
            <a:schemeClr val="dk1"/>
          </a:lnRef>
          <a:fillRef idx="0">
            <a:schemeClr val="dk1"/>
          </a:fillRef>
          <a:effectRef idx="1">
            <a:schemeClr val="dk1"/>
          </a:effectRef>
          <a:fontRef idx="minor">
            <a:schemeClr val="tx1"/>
          </a:fontRef>
        </p:style>
      </p:cxnSp>
      <p:sp>
        <p:nvSpPr>
          <p:cNvPr id="12" name="Google Shape;110;p4">
            <a:extLst>
              <a:ext uri="{FF2B5EF4-FFF2-40B4-BE49-F238E27FC236}">
                <a16:creationId xmlns:a16="http://schemas.microsoft.com/office/drawing/2014/main" id="{50D687EB-EFA0-0451-B728-AF36415F758D}"/>
              </a:ext>
            </a:extLst>
          </p:cNvPr>
          <p:cNvSpPr txBox="1">
            <a:spLocks/>
          </p:cNvSpPr>
          <p:nvPr/>
        </p:nvSpPr>
        <p:spPr>
          <a:xfrm>
            <a:off x="454239" y="2985105"/>
            <a:ext cx="1747419" cy="4956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2400" b="1" dirty="0">
                <a:solidFill>
                  <a:srgbClr val="F07E81"/>
                </a:solidFill>
              </a:rPr>
              <a:t>Categorical</a:t>
            </a:r>
          </a:p>
        </p:txBody>
      </p:sp>
      <p:pic>
        <p:nvPicPr>
          <p:cNvPr id="1026" name="Picture 2">
            <a:extLst>
              <a:ext uri="{FF2B5EF4-FFF2-40B4-BE49-F238E27FC236}">
                <a16:creationId xmlns:a16="http://schemas.microsoft.com/office/drawing/2014/main" id="{E0B135AE-70F2-02D5-AA00-914EC848B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079" y="3289478"/>
            <a:ext cx="2974744" cy="2679237"/>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11;p4">
            <a:extLst>
              <a:ext uri="{FF2B5EF4-FFF2-40B4-BE49-F238E27FC236}">
                <a16:creationId xmlns:a16="http://schemas.microsoft.com/office/drawing/2014/main" id="{916BC06D-4515-76B3-F833-2A82742E4B1A}"/>
              </a:ext>
            </a:extLst>
          </p:cNvPr>
          <p:cNvSpPr txBox="1">
            <a:spLocks/>
          </p:cNvSpPr>
          <p:nvPr/>
        </p:nvSpPr>
        <p:spPr>
          <a:xfrm>
            <a:off x="960088" y="3589899"/>
            <a:ext cx="4801519" cy="2424602"/>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nSpc>
                <a:spcPct val="120000"/>
              </a:lnSpc>
              <a:buSzPct val="100000"/>
            </a:pPr>
            <a:r>
              <a:rPr lang="en-US" dirty="0">
                <a:latin typeface="+mn-lt"/>
                <a:cs typeface="Biome Light" panose="020B0502040204020203" pitchFamily="34" charset="0"/>
              </a:rPr>
              <a:t>There are way more males than females</a:t>
            </a:r>
          </a:p>
          <a:p>
            <a:pPr indent="-457200">
              <a:lnSpc>
                <a:spcPct val="120000"/>
              </a:lnSpc>
              <a:buSzPct val="100000"/>
            </a:pPr>
            <a:r>
              <a:rPr lang="en-US" dirty="0">
                <a:latin typeface="+mn-lt"/>
                <a:cs typeface="Biome Light" panose="020B0502040204020203" pitchFamily="34" charset="0"/>
              </a:rPr>
              <a:t>Majority of the employees graduated with a </a:t>
            </a:r>
            <a:r>
              <a:rPr lang="en-US" dirty="0" err="1">
                <a:latin typeface="+mn-lt"/>
                <a:cs typeface="Biome Light" panose="020B0502040204020203" pitchFamily="34" charset="0"/>
              </a:rPr>
              <a:t>B.Tech</a:t>
            </a:r>
            <a:r>
              <a:rPr lang="en-US" dirty="0">
                <a:latin typeface="+mn-lt"/>
                <a:cs typeface="Biome Light" panose="020B0502040204020203" pitchFamily="34" charset="0"/>
              </a:rPr>
              <a:t>/B.E, studied electronics/computer engineering and studied at </a:t>
            </a:r>
            <a:r>
              <a:rPr lang="en-US" dirty="0" err="1">
                <a:latin typeface="+mn-lt"/>
                <a:cs typeface="Biome Light" panose="020B0502040204020203" pitchFamily="34" charset="0"/>
              </a:rPr>
              <a:t>uttar</a:t>
            </a:r>
            <a:r>
              <a:rPr lang="en-US" dirty="0">
                <a:latin typeface="+mn-lt"/>
                <a:cs typeface="Biome Light" panose="020B0502040204020203" pitchFamily="34" charset="0"/>
              </a:rPr>
              <a:t> </a:t>
            </a:r>
            <a:r>
              <a:rPr lang="en-US" dirty="0" err="1">
                <a:latin typeface="+mn-lt"/>
                <a:cs typeface="Biome Light" panose="020B0502040204020203" pitchFamily="34" charset="0"/>
              </a:rPr>
              <a:t>pradesh</a:t>
            </a:r>
            <a:endParaRPr lang="en-US" dirty="0"/>
          </a:p>
          <a:p>
            <a:pPr marL="0" indent="0">
              <a:buSzPct val="100000"/>
              <a:buFont typeface="Arial"/>
              <a:buNone/>
            </a:pPr>
            <a:r>
              <a:rPr lang="en-US" b="1" dirty="0"/>
              <a:t> </a:t>
            </a:r>
            <a:endParaRPr lang="en-US" dirty="0"/>
          </a:p>
          <a:p>
            <a:pPr marL="228600" indent="-130810">
              <a:buSzPct val="100000"/>
              <a:buFont typeface="Arial"/>
              <a:buNone/>
            </a:pPr>
            <a:endParaRPr lang="en-US" dirty="0"/>
          </a:p>
        </p:txBody>
      </p:sp>
      <p:pic>
        <p:nvPicPr>
          <p:cNvPr id="1030" name="Picture 6">
            <a:extLst>
              <a:ext uri="{FF2B5EF4-FFF2-40B4-BE49-F238E27FC236}">
                <a16:creationId xmlns:a16="http://schemas.microsoft.com/office/drawing/2014/main" id="{9C852A54-A01F-7519-DFD8-392796C75D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2356" y="3289478"/>
            <a:ext cx="2974744" cy="2725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C934BAD-ED9C-48FC-C540-A1C0D57AD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022" y="1023615"/>
            <a:ext cx="2506857" cy="19614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7078671-4D1C-BCF7-674A-0475A9B43F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1961" y="948850"/>
            <a:ext cx="2585898" cy="206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84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B0AA9F-65B3-A513-B590-CC4EEAACCC2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DF9C1C9-350B-A785-3DBC-C4B72C3349A0}"/>
              </a:ext>
            </a:extLst>
          </p:cNvPr>
          <p:cNvSpPr txBox="1">
            <a:spLocks noGrp="1"/>
          </p:cNvSpPr>
          <p:nvPr>
            <p:ph type="title"/>
          </p:nvPr>
        </p:nvSpPr>
        <p:spPr>
          <a:xfrm>
            <a:off x="0" y="204186"/>
            <a:ext cx="4403324" cy="470017"/>
          </a:xfrm>
          <a:prstGeom prst="rect">
            <a:avLst/>
          </a:prstGeom>
          <a:noFill/>
          <a:ln>
            <a:solidFill>
              <a:srgbClr val="EC888B"/>
            </a:solid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07E81"/>
                </a:solidFill>
              </a:rPr>
              <a:t>Bivariate Analysis </a:t>
            </a:r>
            <a:endParaRPr sz="3200" b="1" dirty="0">
              <a:solidFill>
                <a:srgbClr val="F07E81"/>
              </a:solidFill>
            </a:endParaRPr>
          </a:p>
        </p:txBody>
      </p:sp>
      <p:sp>
        <p:nvSpPr>
          <p:cNvPr id="111" name="Google Shape;111;p4">
            <a:extLst>
              <a:ext uri="{FF2B5EF4-FFF2-40B4-BE49-F238E27FC236}">
                <a16:creationId xmlns:a16="http://schemas.microsoft.com/office/drawing/2014/main" id="{F0AB7790-404C-DD1F-DD54-EA8C35929751}"/>
              </a:ext>
            </a:extLst>
          </p:cNvPr>
          <p:cNvSpPr txBox="1">
            <a:spLocks noGrp="1"/>
          </p:cNvSpPr>
          <p:nvPr>
            <p:ph type="body" idx="1"/>
          </p:nvPr>
        </p:nvSpPr>
        <p:spPr>
          <a:xfrm>
            <a:off x="960088" y="1144220"/>
            <a:ext cx="4384269" cy="968666"/>
          </a:xfrm>
          <a:prstGeom prst="rect">
            <a:avLst/>
          </a:prstGeom>
          <a:noFill/>
          <a:ln>
            <a:noFill/>
          </a:ln>
        </p:spPr>
        <p:txBody>
          <a:bodyPr spcFirstLastPara="1" wrap="square" lIns="91425" tIns="45700" rIns="91425" bIns="45700" anchor="t" anchorCtr="0">
            <a:normAutofit fontScale="55000" lnSpcReduction="20000"/>
          </a:bodyPr>
          <a:lstStyle/>
          <a:p>
            <a:pPr indent="-457200">
              <a:lnSpc>
                <a:spcPct val="120000"/>
              </a:lnSpc>
              <a:buSzPct val="100000"/>
            </a:pPr>
            <a:r>
              <a:rPr lang="en-US" dirty="0">
                <a:latin typeface="+mn-lt"/>
                <a:cs typeface="Biome Light" panose="020B0502040204020203" pitchFamily="34" charset="0"/>
              </a:rPr>
              <a:t>Only graduates with a </a:t>
            </a:r>
            <a:r>
              <a:rPr lang="en-US" dirty="0" err="1">
                <a:latin typeface="+mn-lt"/>
                <a:cs typeface="Biome Light" panose="020B0502040204020203" pitchFamily="34" charset="0"/>
              </a:rPr>
              <a:t>gpa</a:t>
            </a:r>
            <a:r>
              <a:rPr lang="en-US" dirty="0">
                <a:latin typeface="+mn-lt"/>
                <a:cs typeface="Biome Light" panose="020B0502040204020203" pitchFamily="34" charset="0"/>
              </a:rPr>
              <a:t> above 40 are employed, the others can be seen as outliers </a:t>
            </a:r>
          </a:p>
          <a:p>
            <a:pPr marL="228600" lvl="0" indent="-130810" algn="l" rtl="0">
              <a:lnSpc>
                <a:spcPct val="90000"/>
              </a:lnSpc>
              <a:spcBef>
                <a:spcPts val="1000"/>
              </a:spcBef>
              <a:spcAft>
                <a:spcPts val="0"/>
              </a:spcAft>
              <a:buClr>
                <a:schemeClr val="dk1"/>
              </a:buClr>
              <a:buSzPct val="100000"/>
              <a:buNone/>
            </a:pPr>
            <a:endParaRPr dirty="0"/>
          </a:p>
        </p:txBody>
      </p:sp>
      <p:sp>
        <p:nvSpPr>
          <p:cNvPr id="2" name="Google Shape;110;p4">
            <a:extLst>
              <a:ext uri="{FF2B5EF4-FFF2-40B4-BE49-F238E27FC236}">
                <a16:creationId xmlns:a16="http://schemas.microsoft.com/office/drawing/2014/main" id="{7D3D1D6E-6242-3E3B-F1DD-5F116D34078B}"/>
              </a:ext>
            </a:extLst>
          </p:cNvPr>
          <p:cNvSpPr txBox="1">
            <a:spLocks/>
          </p:cNvSpPr>
          <p:nvPr/>
        </p:nvSpPr>
        <p:spPr>
          <a:xfrm>
            <a:off x="454240" y="826295"/>
            <a:ext cx="2359981" cy="495670"/>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2400" b="1" dirty="0">
                <a:solidFill>
                  <a:srgbClr val="F07E81"/>
                </a:solidFill>
              </a:rPr>
              <a:t>Numerical vs Numerical</a:t>
            </a:r>
          </a:p>
        </p:txBody>
      </p:sp>
      <p:cxnSp>
        <p:nvCxnSpPr>
          <p:cNvPr id="4" name="Straight Connector 3">
            <a:extLst>
              <a:ext uri="{FF2B5EF4-FFF2-40B4-BE49-F238E27FC236}">
                <a16:creationId xmlns:a16="http://schemas.microsoft.com/office/drawing/2014/main" id="{D1009811-6DA3-979F-75FE-1109EE9854D8}"/>
              </a:ext>
            </a:extLst>
          </p:cNvPr>
          <p:cNvCxnSpPr>
            <a:cxnSpLocks/>
          </p:cNvCxnSpPr>
          <p:nvPr/>
        </p:nvCxnSpPr>
        <p:spPr>
          <a:xfrm>
            <a:off x="0" y="674203"/>
            <a:ext cx="12192000" cy="0"/>
          </a:xfrm>
          <a:prstGeom prst="line">
            <a:avLst/>
          </a:prstGeom>
          <a:ln>
            <a:solidFill>
              <a:srgbClr val="F07E81"/>
            </a:solidFill>
          </a:ln>
        </p:spPr>
        <p:style>
          <a:lnRef idx="2">
            <a:schemeClr val="dk1"/>
          </a:lnRef>
          <a:fillRef idx="0">
            <a:schemeClr val="dk1"/>
          </a:fillRef>
          <a:effectRef idx="1">
            <a:schemeClr val="dk1"/>
          </a:effectRef>
          <a:fontRef idx="minor">
            <a:schemeClr val="tx1"/>
          </a:fontRef>
        </p:style>
      </p:cxnSp>
      <p:sp>
        <p:nvSpPr>
          <p:cNvPr id="12" name="Google Shape;110;p4">
            <a:extLst>
              <a:ext uri="{FF2B5EF4-FFF2-40B4-BE49-F238E27FC236}">
                <a16:creationId xmlns:a16="http://schemas.microsoft.com/office/drawing/2014/main" id="{8DAE33C1-5549-6701-5510-423416E2C3CF}"/>
              </a:ext>
            </a:extLst>
          </p:cNvPr>
          <p:cNvSpPr txBox="1">
            <a:spLocks/>
          </p:cNvSpPr>
          <p:nvPr/>
        </p:nvSpPr>
        <p:spPr>
          <a:xfrm>
            <a:off x="6581493" y="799403"/>
            <a:ext cx="2879655" cy="4956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1600" b="1" dirty="0">
                <a:solidFill>
                  <a:srgbClr val="F07E81"/>
                </a:solidFill>
              </a:rPr>
              <a:t>Categorical vs Categorical</a:t>
            </a:r>
          </a:p>
        </p:txBody>
      </p:sp>
      <p:sp>
        <p:nvSpPr>
          <p:cNvPr id="13" name="Google Shape;111;p4">
            <a:extLst>
              <a:ext uri="{FF2B5EF4-FFF2-40B4-BE49-F238E27FC236}">
                <a16:creationId xmlns:a16="http://schemas.microsoft.com/office/drawing/2014/main" id="{AF5FC410-1D69-50C7-A416-BD8C5BB938A4}"/>
              </a:ext>
            </a:extLst>
          </p:cNvPr>
          <p:cNvSpPr txBox="1">
            <a:spLocks/>
          </p:cNvSpPr>
          <p:nvPr/>
        </p:nvSpPr>
        <p:spPr>
          <a:xfrm>
            <a:off x="6847645" y="1278228"/>
            <a:ext cx="5181598" cy="1314052"/>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nSpc>
                <a:spcPct val="120000"/>
              </a:lnSpc>
              <a:buSzPct val="100000"/>
            </a:pPr>
            <a:r>
              <a:rPr lang="en-US" sz="3500" dirty="0">
                <a:latin typeface="+mn-lt"/>
                <a:cs typeface="Biome Light" panose="020B0502040204020203" pitchFamily="34" charset="0"/>
              </a:rPr>
              <a:t>The number of males getting a degree are higher than females but equal for M.Sc. (Tech)</a:t>
            </a:r>
            <a:endParaRPr lang="en-US" dirty="0"/>
          </a:p>
        </p:txBody>
      </p:sp>
      <p:pic>
        <p:nvPicPr>
          <p:cNvPr id="2050" name="Picture 2">
            <a:extLst>
              <a:ext uri="{FF2B5EF4-FFF2-40B4-BE49-F238E27FC236}">
                <a16:creationId xmlns:a16="http://schemas.microsoft.com/office/drawing/2014/main" id="{67A4165D-8830-6B64-DFF6-88E0B4E2B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130" y="1858328"/>
            <a:ext cx="1948262" cy="140977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11;p4">
            <a:extLst>
              <a:ext uri="{FF2B5EF4-FFF2-40B4-BE49-F238E27FC236}">
                <a16:creationId xmlns:a16="http://schemas.microsoft.com/office/drawing/2014/main" id="{6A31FA01-03C6-6D2D-8E7A-FCA1B3902E30}"/>
              </a:ext>
            </a:extLst>
          </p:cNvPr>
          <p:cNvSpPr txBox="1">
            <a:spLocks/>
          </p:cNvSpPr>
          <p:nvPr/>
        </p:nvSpPr>
        <p:spPr>
          <a:xfrm>
            <a:off x="884627" y="3479046"/>
            <a:ext cx="4770234" cy="1252749"/>
          </a:xfrm>
          <a:prstGeom prst="rect">
            <a:avLst/>
          </a:prstGeom>
          <a:noFill/>
          <a:ln>
            <a:noFill/>
          </a:ln>
        </p:spPr>
        <p:txBody>
          <a:bodyPr spcFirstLastPara="1" wrap="square" lIns="91425" tIns="45700" rIns="91425" bIns="45700" anchor="t" anchorCtr="0">
            <a:normAutofit fontScale="3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nSpc>
                <a:spcPct val="120000"/>
              </a:lnSpc>
              <a:buSzPct val="100000"/>
            </a:pPr>
            <a:r>
              <a:rPr lang="en-US" sz="4300" dirty="0">
                <a:latin typeface="+mn-lt"/>
                <a:cs typeface="Biome Light" panose="020B0502040204020203" pitchFamily="34" charset="0"/>
              </a:rPr>
              <a:t>computer applications/engineering graduates are the highest paid</a:t>
            </a:r>
          </a:p>
          <a:p>
            <a:pPr indent="-457200">
              <a:lnSpc>
                <a:spcPct val="120000"/>
              </a:lnSpc>
              <a:buSzPct val="100000"/>
            </a:pPr>
            <a:r>
              <a:rPr lang="en-US" sz="4300" dirty="0">
                <a:latin typeface="+mn-lt"/>
                <a:cs typeface="Biome Light" panose="020B0502040204020203" pitchFamily="34" charset="0"/>
              </a:rPr>
              <a:t>Graduates with MCA or </a:t>
            </a:r>
            <a:r>
              <a:rPr lang="en-US" sz="4300" dirty="0" err="1">
                <a:latin typeface="+mn-lt"/>
                <a:cs typeface="Biome Light" panose="020B0502040204020203" pitchFamily="34" charset="0"/>
              </a:rPr>
              <a:t>B.Tech</a:t>
            </a:r>
            <a:r>
              <a:rPr lang="en-US" sz="4300" dirty="0">
                <a:latin typeface="+mn-lt"/>
                <a:cs typeface="Biome Light" panose="020B0502040204020203" pitchFamily="34" charset="0"/>
              </a:rPr>
              <a:t>/B.E are the highest paid </a:t>
            </a:r>
          </a:p>
          <a:p>
            <a:pPr indent="-457200">
              <a:lnSpc>
                <a:spcPct val="120000"/>
              </a:lnSpc>
              <a:buSzPct val="100000"/>
            </a:pPr>
            <a:endParaRPr lang="en-US" dirty="0">
              <a:latin typeface="+mn-lt"/>
              <a:cs typeface="Biome Light" panose="020B0502040204020203" pitchFamily="34" charset="0"/>
            </a:endParaRPr>
          </a:p>
        </p:txBody>
      </p:sp>
      <p:sp>
        <p:nvSpPr>
          <p:cNvPr id="5" name="Google Shape;110;p4">
            <a:extLst>
              <a:ext uri="{FF2B5EF4-FFF2-40B4-BE49-F238E27FC236}">
                <a16:creationId xmlns:a16="http://schemas.microsoft.com/office/drawing/2014/main" id="{F148D675-B374-DCAE-36DF-F62A510B8A57}"/>
              </a:ext>
            </a:extLst>
          </p:cNvPr>
          <p:cNvSpPr txBox="1">
            <a:spLocks/>
          </p:cNvSpPr>
          <p:nvPr/>
        </p:nvSpPr>
        <p:spPr>
          <a:xfrm>
            <a:off x="449800" y="3112315"/>
            <a:ext cx="2452984" cy="495670"/>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2400" b="1" dirty="0">
                <a:solidFill>
                  <a:srgbClr val="F07E81"/>
                </a:solidFill>
              </a:rPr>
              <a:t>Numerical vs Categorical</a:t>
            </a:r>
          </a:p>
        </p:txBody>
      </p:sp>
      <p:pic>
        <p:nvPicPr>
          <p:cNvPr id="2058" name="Picture 10">
            <a:extLst>
              <a:ext uri="{FF2B5EF4-FFF2-40B4-BE49-F238E27FC236}">
                <a16:creationId xmlns:a16="http://schemas.microsoft.com/office/drawing/2014/main" id="{671747A8-1BD1-046D-7FE6-E8D0BFEB3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306" y="4620576"/>
            <a:ext cx="3763439" cy="16295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80D2998-405B-490B-EEDB-F78D433555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8004" y="2867602"/>
            <a:ext cx="3966287" cy="233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8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96CA5B2-F533-C256-E3B7-2BDA3848097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C415EB2E-5225-A185-7FDD-342580D2A244}"/>
              </a:ext>
            </a:extLst>
          </p:cNvPr>
          <p:cNvSpPr txBox="1">
            <a:spLocks noGrp="1"/>
          </p:cNvSpPr>
          <p:nvPr>
            <p:ph type="title"/>
          </p:nvPr>
        </p:nvSpPr>
        <p:spPr>
          <a:xfrm>
            <a:off x="0" y="204186"/>
            <a:ext cx="4403324" cy="470017"/>
          </a:xfrm>
          <a:prstGeom prst="rect">
            <a:avLst/>
          </a:prstGeom>
          <a:noFill/>
          <a:ln>
            <a:solidFill>
              <a:srgbClr val="EC888B"/>
            </a:solid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07E81"/>
                </a:solidFill>
              </a:rPr>
              <a:t>Research Questions </a:t>
            </a:r>
          </a:p>
        </p:txBody>
      </p:sp>
      <p:cxnSp>
        <p:nvCxnSpPr>
          <p:cNvPr id="4" name="Straight Connector 3">
            <a:extLst>
              <a:ext uri="{FF2B5EF4-FFF2-40B4-BE49-F238E27FC236}">
                <a16:creationId xmlns:a16="http://schemas.microsoft.com/office/drawing/2014/main" id="{E3C3EF89-4F31-F235-7791-D94A81EF46AB}"/>
              </a:ext>
            </a:extLst>
          </p:cNvPr>
          <p:cNvCxnSpPr>
            <a:cxnSpLocks/>
          </p:cNvCxnSpPr>
          <p:nvPr/>
        </p:nvCxnSpPr>
        <p:spPr>
          <a:xfrm>
            <a:off x="0" y="674203"/>
            <a:ext cx="12192000" cy="0"/>
          </a:xfrm>
          <a:prstGeom prst="line">
            <a:avLst/>
          </a:prstGeom>
          <a:ln>
            <a:solidFill>
              <a:srgbClr val="F07E81"/>
            </a:solidFill>
          </a:ln>
        </p:spPr>
        <p:style>
          <a:lnRef idx="2">
            <a:schemeClr val="dk1"/>
          </a:lnRef>
          <a:fillRef idx="0">
            <a:schemeClr val="dk1"/>
          </a:fillRef>
          <a:effectRef idx="1">
            <a:schemeClr val="dk1"/>
          </a:effectRef>
          <a:fontRef idx="minor">
            <a:schemeClr val="tx1"/>
          </a:fontRef>
        </p:style>
      </p:cxnSp>
      <p:sp>
        <p:nvSpPr>
          <p:cNvPr id="14" name="Google Shape;111;p4">
            <a:extLst>
              <a:ext uri="{FF2B5EF4-FFF2-40B4-BE49-F238E27FC236}">
                <a16:creationId xmlns:a16="http://schemas.microsoft.com/office/drawing/2014/main" id="{CFCBC656-511F-3AF4-45EF-36EBCE25DAC2}"/>
              </a:ext>
            </a:extLst>
          </p:cNvPr>
          <p:cNvSpPr txBox="1">
            <a:spLocks noGrp="1"/>
          </p:cNvSpPr>
          <p:nvPr>
            <p:ph type="body" idx="1"/>
          </p:nvPr>
        </p:nvSpPr>
        <p:spPr>
          <a:xfrm>
            <a:off x="643565" y="803103"/>
            <a:ext cx="10593004" cy="956269"/>
          </a:xfrm>
          <a:prstGeom prst="rect">
            <a:avLst/>
          </a:prstGeom>
          <a:noFill/>
          <a:ln>
            <a:noFill/>
          </a:ln>
        </p:spPr>
        <p:txBody>
          <a:bodyPr spcFirstLastPara="1" wrap="square" lIns="91425" tIns="45700" rIns="91425" bIns="45700" anchor="t" anchorCtr="0">
            <a:normAutofit fontScale="85000" lnSpcReduction="20000"/>
          </a:bodyPr>
          <a:lstStyle/>
          <a:p>
            <a:pPr indent="-457200">
              <a:lnSpc>
                <a:spcPct val="120000"/>
              </a:lnSpc>
              <a:buSzPct val="100000"/>
            </a:pPr>
            <a:r>
              <a:rPr lang="en-US" sz="2800" u="none" strike="noStrike" dirty="0">
                <a:effectLst/>
                <a:latin typeface="Arial" panose="020B0604020202020204" pitchFamily="34" charset="0"/>
                <a:ea typeface="Arial" panose="020B0604020202020204" pitchFamily="34" charset="0"/>
              </a:rPr>
              <a:t>Is there a relationship between gender and specialization? (i.e. Does the preference of </a:t>
            </a:r>
            <a:r>
              <a:rPr lang="en-US" sz="2800" u="none" strike="noStrike" dirty="0" err="1">
                <a:effectLst/>
                <a:latin typeface="Arial" panose="020B0604020202020204" pitchFamily="34" charset="0"/>
                <a:ea typeface="Arial" panose="020B0604020202020204" pitchFamily="34" charset="0"/>
              </a:rPr>
              <a:t>Specialisation</a:t>
            </a:r>
            <a:r>
              <a:rPr lang="en-US" sz="2800" u="none" strike="noStrike" dirty="0">
                <a:effectLst/>
                <a:latin typeface="Arial" panose="020B0604020202020204" pitchFamily="34" charset="0"/>
                <a:ea typeface="Arial" panose="020B0604020202020204" pitchFamily="34" charset="0"/>
              </a:rPr>
              <a:t> depend on the Gender?) </a:t>
            </a:r>
            <a:endParaRPr b="1" dirty="0"/>
          </a:p>
          <a:p>
            <a:pPr marL="0" lvl="0" indent="0" algn="l" rtl="0">
              <a:lnSpc>
                <a:spcPct val="90000"/>
              </a:lnSpc>
              <a:spcBef>
                <a:spcPts val="1000"/>
              </a:spcBef>
              <a:spcAft>
                <a:spcPts val="0"/>
              </a:spcAft>
              <a:buClr>
                <a:schemeClr val="dk1"/>
              </a:buClr>
              <a:buSzPct val="100000"/>
              <a:buNone/>
            </a:pPr>
            <a:endParaRPr dirty="0"/>
          </a:p>
        </p:txBody>
      </p:sp>
      <p:pic>
        <p:nvPicPr>
          <p:cNvPr id="1026" name="Picture 2">
            <a:extLst>
              <a:ext uri="{FF2B5EF4-FFF2-40B4-BE49-F238E27FC236}">
                <a16:creationId xmlns:a16="http://schemas.microsoft.com/office/drawing/2014/main" id="{2FE2ECB9-593D-E6F0-F31D-BC5F86EBE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46" y="1826482"/>
            <a:ext cx="8615640" cy="341480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1;p4">
            <a:extLst>
              <a:ext uri="{FF2B5EF4-FFF2-40B4-BE49-F238E27FC236}">
                <a16:creationId xmlns:a16="http://schemas.microsoft.com/office/drawing/2014/main" id="{FC4E3219-1359-ED57-CABE-207E7F589F50}"/>
              </a:ext>
            </a:extLst>
          </p:cNvPr>
          <p:cNvSpPr txBox="1">
            <a:spLocks/>
          </p:cNvSpPr>
          <p:nvPr/>
        </p:nvSpPr>
        <p:spPr>
          <a:xfrm>
            <a:off x="643565" y="5308394"/>
            <a:ext cx="8708762" cy="956269"/>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nSpc>
                <a:spcPct val="120000"/>
              </a:lnSpc>
              <a:buSzPct val="100000"/>
            </a:pPr>
            <a:r>
              <a:rPr lang="en-US" dirty="0">
                <a:latin typeface="Arial" panose="020B0604020202020204" pitchFamily="34" charset="0"/>
                <a:ea typeface="Arial" panose="020B0604020202020204" pitchFamily="34" charset="0"/>
              </a:rPr>
              <a:t>It can be seen that the Specializations are male dominated, and in some specializations females are relatively concentrated, so yes the preference of specialization is usually influenced by gender </a:t>
            </a:r>
          </a:p>
          <a:p>
            <a:pPr indent="-457200">
              <a:lnSpc>
                <a:spcPct val="120000"/>
              </a:lnSpc>
              <a:buSzPct val="100000"/>
            </a:pPr>
            <a:r>
              <a:rPr lang="en-US" dirty="0"/>
              <a:t>Also note that in the biotech specialization, there are more females than males and in some others no females at all</a:t>
            </a:r>
          </a:p>
          <a:p>
            <a:pPr marL="0" indent="0">
              <a:buSzPct val="100000"/>
              <a:buFont typeface="Arial"/>
              <a:buNone/>
            </a:pPr>
            <a:endParaRPr lang="en-US" dirty="0"/>
          </a:p>
          <a:p>
            <a:pPr marL="228600" indent="-130810">
              <a:buSzPct val="100000"/>
              <a:buFont typeface="Arial"/>
              <a:buNone/>
            </a:pPr>
            <a:endParaRPr lang="en-US" dirty="0"/>
          </a:p>
        </p:txBody>
      </p:sp>
    </p:spTree>
    <p:extLst>
      <p:ext uri="{BB962C8B-B14F-4D97-AF65-F5344CB8AC3E}">
        <p14:creationId xmlns:p14="http://schemas.microsoft.com/office/powerpoint/2010/main" val="22279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2BF6886-A269-B89F-8DF1-8BD7AAEEC2A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B182ABE9-3ECD-F709-9C29-111B7FA85D4A}"/>
              </a:ext>
            </a:extLst>
          </p:cNvPr>
          <p:cNvSpPr txBox="1">
            <a:spLocks noGrp="1"/>
          </p:cNvSpPr>
          <p:nvPr>
            <p:ph type="title"/>
          </p:nvPr>
        </p:nvSpPr>
        <p:spPr>
          <a:xfrm>
            <a:off x="0" y="204186"/>
            <a:ext cx="4403324" cy="470017"/>
          </a:xfrm>
          <a:prstGeom prst="rect">
            <a:avLst/>
          </a:prstGeom>
          <a:noFill/>
          <a:ln>
            <a:solidFill>
              <a:srgbClr val="EC888B"/>
            </a:solid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07E81"/>
                </a:solidFill>
              </a:rPr>
              <a:t>Research Questions </a:t>
            </a:r>
          </a:p>
        </p:txBody>
      </p:sp>
      <p:cxnSp>
        <p:nvCxnSpPr>
          <p:cNvPr id="4" name="Straight Connector 3">
            <a:extLst>
              <a:ext uri="{FF2B5EF4-FFF2-40B4-BE49-F238E27FC236}">
                <a16:creationId xmlns:a16="http://schemas.microsoft.com/office/drawing/2014/main" id="{439093B8-7309-3BE3-A3F6-D31274B555B1}"/>
              </a:ext>
            </a:extLst>
          </p:cNvPr>
          <p:cNvCxnSpPr>
            <a:cxnSpLocks/>
          </p:cNvCxnSpPr>
          <p:nvPr/>
        </p:nvCxnSpPr>
        <p:spPr>
          <a:xfrm>
            <a:off x="0" y="674203"/>
            <a:ext cx="12192000" cy="0"/>
          </a:xfrm>
          <a:prstGeom prst="line">
            <a:avLst/>
          </a:prstGeom>
          <a:ln>
            <a:solidFill>
              <a:srgbClr val="F07E81"/>
            </a:solidFill>
          </a:ln>
        </p:spPr>
        <p:style>
          <a:lnRef idx="2">
            <a:schemeClr val="dk1"/>
          </a:lnRef>
          <a:fillRef idx="0">
            <a:schemeClr val="dk1"/>
          </a:fillRef>
          <a:effectRef idx="1">
            <a:schemeClr val="dk1"/>
          </a:effectRef>
          <a:fontRef idx="minor">
            <a:schemeClr val="tx1"/>
          </a:fontRef>
        </p:style>
      </p:cxnSp>
      <p:sp>
        <p:nvSpPr>
          <p:cNvPr id="14" name="Google Shape;111;p4">
            <a:extLst>
              <a:ext uri="{FF2B5EF4-FFF2-40B4-BE49-F238E27FC236}">
                <a16:creationId xmlns:a16="http://schemas.microsoft.com/office/drawing/2014/main" id="{B7ABF12E-5CA0-53EC-9D61-2BEDDAF29486}"/>
              </a:ext>
            </a:extLst>
          </p:cNvPr>
          <p:cNvSpPr txBox="1">
            <a:spLocks noGrp="1"/>
          </p:cNvSpPr>
          <p:nvPr>
            <p:ph type="body" idx="1"/>
          </p:nvPr>
        </p:nvSpPr>
        <p:spPr>
          <a:xfrm>
            <a:off x="643565" y="1004398"/>
            <a:ext cx="10593004" cy="1529076"/>
          </a:xfrm>
          <a:prstGeom prst="rect">
            <a:avLst/>
          </a:prstGeom>
          <a:noFill/>
          <a:ln>
            <a:noFill/>
          </a:ln>
        </p:spPr>
        <p:txBody>
          <a:bodyPr spcFirstLastPara="1" wrap="square" lIns="91425" tIns="45700" rIns="91425" bIns="45700" anchor="t" anchorCtr="0">
            <a:normAutofit fontScale="25000" lnSpcReduction="20000"/>
          </a:bodyPr>
          <a:lstStyle/>
          <a:p>
            <a:pPr indent="-457200">
              <a:lnSpc>
                <a:spcPct val="120000"/>
              </a:lnSpc>
              <a:buSzPct val="100000"/>
            </a:pPr>
            <a:r>
              <a:rPr lang="en-US" sz="8000" u="none" strike="noStrike" dirty="0">
                <a:effectLst/>
                <a:latin typeface="Calibri" panose="020F0502020204030204" pitchFamily="34" charset="0"/>
                <a:ea typeface="Arial" panose="020B0604020202020204" pitchFamily="34" charset="0"/>
                <a:cs typeface="Calibri" panose="020F0502020204030204" pitchFamily="34" charset="0"/>
              </a:rPr>
              <a:t>Times of India article dated Jan 18, 2019 states that “</a:t>
            </a:r>
            <a:r>
              <a:rPr lang="en-US" sz="8000" i="1" u="none" strike="noStrike" dirty="0">
                <a:effectLst/>
                <a:latin typeface="Calibri" panose="020F0502020204030204" pitchFamily="34" charset="0"/>
                <a:ea typeface="Arial" panose="020B0604020202020204" pitchFamily="34" charset="0"/>
                <a:cs typeface="Calibri" panose="020F0502020204030204" pitchFamily="34" charset="0"/>
              </a:rPr>
              <a:t>After doing your Computer Science Engineering if you take up jobs as a Programming Analyst, Software Engineer, Hardware Engineer and Associate Engineer you can earn up to 2.5-3 lakhs as a fresh graduate.</a:t>
            </a:r>
            <a:r>
              <a:rPr lang="en-US" sz="8000" u="none" strike="noStrike" dirty="0">
                <a:effectLst/>
                <a:latin typeface="Calibri" panose="020F0502020204030204" pitchFamily="34" charset="0"/>
                <a:ea typeface="Arial" panose="020B0604020202020204" pitchFamily="34" charset="0"/>
                <a:cs typeface="Calibri" panose="020F0502020204030204" pitchFamily="34" charset="0"/>
              </a:rPr>
              <a:t>” Test this claim with the data given to you</a:t>
            </a:r>
            <a:endParaRPr dirty="0">
              <a:latin typeface="Calibri" panose="020F0502020204030204" pitchFamily="34" charset="0"/>
              <a:cs typeface="Calibri" panose="020F0502020204030204" pitchFamily="34" charset="0"/>
            </a:endParaRPr>
          </a:p>
          <a:p>
            <a:pPr marL="228600" lvl="0" indent="-130810" algn="l" rtl="0">
              <a:lnSpc>
                <a:spcPct val="90000"/>
              </a:lnSpc>
              <a:spcBef>
                <a:spcPts val="1000"/>
              </a:spcBef>
              <a:spcAft>
                <a:spcPts val="0"/>
              </a:spcAft>
              <a:buClr>
                <a:schemeClr val="dk1"/>
              </a:buClr>
              <a:buSzPct val="100000"/>
              <a:buNone/>
            </a:pPr>
            <a:endParaRPr dirty="0"/>
          </a:p>
        </p:txBody>
      </p:sp>
      <p:sp>
        <p:nvSpPr>
          <p:cNvPr id="2" name="Google Shape;111;p4">
            <a:extLst>
              <a:ext uri="{FF2B5EF4-FFF2-40B4-BE49-F238E27FC236}">
                <a16:creationId xmlns:a16="http://schemas.microsoft.com/office/drawing/2014/main" id="{FB198A76-E45C-4088-05E2-708C6400E52E}"/>
              </a:ext>
            </a:extLst>
          </p:cNvPr>
          <p:cNvSpPr txBox="1">
            <a:spLocks/>
          </p:cNvSpPr>
          <p:nvPr/>
        </p:nvSpPr>
        <p:spPr>
          <a:xfrm>
            <a:off x="1408361" y="2364813"/>
            <a:ext cx="9438604" cy="1128757"/>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nSpc>
                <a:spcPct val="120000"/>
              </a:lnSpc>
              <a:buSzPct val="100000"/>
            </a:pPr>
            <a:r>
              <a:rPr lang="en-US" sz="2000" dirty="0"/>
              <a:t>After </a:t>
            </a:r>
            <a:r>
              <a:rPr lang="en-US" sz="2000" dirty="0" err="1"/>
              <a:t>analysing</a:t>
            </a:r>
            <a:r>
              <a:rPr lang="en-US" sz="2000" dirty="0"/>
              <a:t> it was found out that even 25% of these engineers earn over 3 lakhs so the claim by times of </a:t>
            </a:r>
            <a:r>
              <a:rPr lang="en-US" sz="2000" dirty="0" err="1"/>
              <a:t>india</a:t>
            </a:r>
            <a:r>
              <a:rPr lang="en-US" sz="2000" dirty="0"/>
              <a:t> article was true </a:t>
            </a:r>
          </a:p>
          <a:p>
            <a:pPr indent="-457200">
              <a:lnSpc>
                <a:spcPct val="120000"/>
              </a:lnSpc>
              <a:buSzPct val="100000"/>
            </a:pPr>
            <a:r>
              <a:rPr lang="en-US" sz="2000" dirty="0"/>
              <a:t>In total only 2 fresh graduates earn up 2.5 lakhs</a:t>
            </a:r>
          </a:p>
          <a:p>
            <a:pPr marL="228600" indent="-130810">
              <a:buSzPct val="100000"/>
              <a:buFont typeface="Arial"/>
              <a:buNone/>
            </a:pPr>
            <a:endParaRPr lang="en-US" sz="2000" dirty="0"/>
          </a:p>
        </p:txBody>
      </p:sp>
      <p:sp>
        <p:nvSpPr>
          <p:cNvPr id="5" name="Google Shape;110;p4">
            <a:extLst>
              <a:ext uri="{FF2B5EF4-FFF2-40B4-BE49-F238E27FC236}">
                <a16:creationId xmlns:a16="http://schemas.microsoft.com/office/drawing/2014/main" id="{75B5E857-49D6-AD54-22FE-803F43E4248E}"/>
              </a:ext>
            </a:extLst>
          </p:cNvPr>
          <p:cNvSpPr txBox="1">
            <a:spLocks/>
          </p:cNvSpPr>
          <p:nvPr/>
        </p:nvSpPr>
        <p:spPr>
          <a:xfrm>
            <a:off x="0" y="3429000"/>
            <a:ext cx="4403324" cy="470017"/>
          </a:xfrm>
          <a:prstGeom prst="rect">
            <a:avLst/>
          </a:prstGeom>
          <a:noFill/>
          <a:ln>
            <a:solidFill>
              <a:srgbClr val="EC888B"/>
            </a:solidFill>
          </a:ln>
        </p:spPr>
        <p:txBody>
          <a:bodyPr spcFirstLastPara="1" wrap="square" lIns="91425" tIns="45700" rIns="91425"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3200" b="1" dirty="0">
                <a:solidFill>
                  <a:srgbClr val="F07E81"/>
                </a:solidFill>
              </a:rPr>
              <a:t>Further Research</a:t>
            </a:r>
          </a:p>
        </p:txBody>
      </p:sp>
      <p:cxnSp>
        <p:nvCxnSpPr>
          <p:cNvPr id="6" name="Straight Connector 5">
            <a:extLst>
              <a:ext uri="{FF2B5EF4-FFF2-40B4-BE49-F238E27FC236}">
                <a16:creationId xmlns:a16="http://schemas.microsoft.com/office/drawing/2014/main" id="{3B36628B-5234-2688-67AF-BAC7B195C8AE}"/>
              </a:ext>
            </a:extLst>
          </p:cNvPr>
          <p:cNvCxnSpPr>
            <a:cxnSpLocks/>
          </p:cNvCxnSpPr>
          <p:nvPr/>
        </p:nvCxnSpPr>
        <p:spPr>
          <a:xfrm>
            <a:off x="0" y="3899017"/>
            <a:ext cx="12192000" cy="0"/>
          </a:xfrm>
          <a:prstGeom prst="line">
            <a:avLst/>
          </a:prstGeom>
          <a:ln>
            <a:solidFill>
              <a:srgbClr val="F07E81"/>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5F358D1-37A9-0C0B-EAE0-AFA7358F552A}"/>
              </a:ext>
            </a:extLst>
          </p:cNvPr>
          <p:cNvSpPr txBox="1"/>
          <p:nvPr/>
        </p:nvSpPr>
        <p:spPr>
          <a:xfrm>
            <a:off x="933275" y="4224083"/>
            <a:ext cx="9913690"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Checking for the relationship btw college tier and </a:t>
            </a:r>
            <a:r>
              <a:rPr lang="en-US" sz="2000" dirty="0" err="1">
                <a:latin typeface="Calibri" panose="020F0502020204030204" pitchFamily="34" charset="0"/>
                <a:cs typeface="Calibri" panose="020F0502020204030204" pitchFamily="34" charset="0"/>
              </a:rPr>
              <a:t>collegecitytier</a:t>
            </a:r>
            <a:r>
              <a:rPr lang="en-US" sz="2000" dirty="0">
                <a:latin typeface="Calibri" panose="020F0502020204030204" pitchFamily="34" charset="0"/>
                <a:cs typeface="Calibri" panose="020F0502020204030204" pitchFamily="34" charset="0"/>
              </a:rPr>
              <a:t> in order words checking to see if the </a:t>
            </a:r>
            <a:r>
              <a:rPr lang="en-US" sz="2000" dirty="0" err="1">
                <a:latin typeface="Calibri" panose="020F0502020204030204" pitchFamily="34" charset="0"/>
                <a:cs typeface="Calibri" panose="020F0502020204030204" pitchFamily="34" charset="0"/>
              </a:rPr>
              <a:t>colledge</a:t>
            </a:r>
            <a:r>
              <a:rPr lang="en-US" sz="2000" dirty="0">
                <a:latin typeface="Calibri" panose="020F0502020204030204" pitchFamily="34" charset="0"/>
                <a:cs typeface="Calibri" panose="020F0502020204030204" pitchFamily="34" charset="0"/>
              </a:rPr>
              <a:t> city tier has an influence on the </a:t>
            </a:r>
            <a:r>
              <a:rPr lang="en-US" sz="2000" dirty="0" err="1">
                <a:latin typeface="Calibri" panose="020F0502020204030204" pitchFamily="34" charset="0"/>
                <a:cs typeface="Calibri" panose="020F0502020204030204" pitchFamily="34" charset="0"/>
              </a:rPr>
              <a:t>colledgetier</a:t>
            </a:r>
            <a:endParaRPr lang="en-US" sz="20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97A7DB88-9AE5-FB99-B693-A0E225677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240" y="5113300"/>
            <a:ext cx="2015193" cy="15353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1DC3459-BA1C-606A-1806-5AEF004E1520}"/>
              </a:ext>
            </a:extLst>
          </p:cNvPr>
          <p:cNvSpPr txBox="1"/>
          <p:nvPr/>
        </p:nvSpPr>
        <p:spPr>
          <a:xfrm>
            <a:off x="3697710" y="5337415"/>
            <a:ext cx="6377468"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It can be seen that there are no relationships between both variables</a:t>
            </a:r>
          </a:p>
        </p:txBody>
      </p:sp>
    </p:spTree>
    <p:extLst>
      <p:ext uri="{BB962C8B-B14F-4D97-AF65-F5344CB8AC3E}">
        <p14:creationId xmlns:p14="http://schemas.microsoft.com/office/powerpoint/2010/main" val="278820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lvl="0" indent="0" algn="l" rtl="0">
              <a:lnSpc>
                <a:spcPct val="90000"/>
              </a:lnSpc>
              <a:spcBef>
                <a:spcPts val="1000"/>
              </a:spcBef>
              <a:spcAft>
                <a:spcPts val="0"/>
              </a:spcAft>
              <a:buClr>
                <a:schemeClr val="dk1"/>
              </a:buClr>
              <a:buSzPct val="100000"/>
              <a:buNone/>
            </a:pPr>
            <a:r>
              <a:rPr lang="en-US" b="1" dirty="0"/>
              <a:t>Conclusion </a:t>
            </a:r>
          </a:p>
          <a:p>
            <a:pPr marL="0" lvl="0" indent="0" algn="l" rtl="0">
              <a:lnSpc>
                <a:spcPct val="90000"/>
              </a:lnSpc>
              <a:spcBef>
                <a:spcPts val="1000"/>
              </a:spcBef>
              <a:spcAft>
                <a:spcPts val="0"/>
              </a:spcAft>
              <a:buClr>
                <a:schemeClr val="dk1"/>
              </a:buClr>
              <a:buSzPct val="100000"/>
              <a:buNone/>
            </a:pPr>
            <a:r>
              <a:rPr lang="en-US" dirty="0"/>
              <a:t>The research question was true because only 2 fresh graduates earned 2.5-3 lakhs </a:t>
            </a:r>
          </a:p>
          <a:p>
            <a:pPr marL="114300" indent="0">
              <a:buNone/>
            </a:pPr>
            <a:endParaRPr lang="en-US" dirty="0"/>
          </a:p>
        </p:txBody>
      </p:sp>
    </p:spTree>
    <p:extLst>
      <p:ext uri="{BB962C8B-B14F-4D97-AF65-F5344CB8AC3E}">
        <p14:creationId xmlns:p14="http://schemas.microsoft.com/office/powerpoint/2010/main" val="211629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547</Words>
  <Application>Microsoft Office PowerPoint</Application>
  <PresentationFormat>Widescreen</PresentationFormat>
  <Paragraphs>48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Lato Black</vt:lpstr>
      <vt:lpstr>Libre Baskerville</vt:lpstr>
      <vt:lpstr>Arial</vt:lpstr>
      <vt:lpstr>Calibri</vt:lpstr>
      <vt:lpstr>Office Theme</vt:lpstr>
      <vt:lpstr>PowerPoint Presentation</vt:lpstr>
      <vt:lpstr>PowerPoint Presentation</vt:lpstr>
      <vt:lpstr>Agenda </vt:lpstr>
      <vt:lpstr>Univariate Analysis </vt:lpstr>
      <vt:lpstr>Bivariate Analysis </vt:lpstr>
      <vt:lpstr>Research Questions </vt:lpstr>
      <vt:lpstr>Research 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vera magbuwe</cp:lastModifiedBy>
  <cp:revision>10</cp:revision>
  <dcterms:created xsi:type="dcterms:W3CDTF">2021-02-16T05:19:01Z</dcterms:created>
  <dcterms:modified xsi:type="dcterms:W3CDTF">2024-03-08T16:43:15Z</dcterms:modified>
</cp:coreProperties>
</file>