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8" r:id="rId4"/>
    <p:sldId id="262" r:id="rId5"/>
    <p:sldId id="264" r:id="rId6"/>
    <p:sldId id="267" r:id="rId7"/>
    <p:sldId id="268" r:id="rId8"/>
    <p:sldId id="266" r:id="rId9"/>
    <p:sldId id="265" r:id="rId10"/>
    <p:sldId id="269" r:id="rId11"/>
    <p:sldId id="260" r:id="rId12"/>
    <p:sldId id="263" r:id="rId13"/>
    <p:sldId id="261"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11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7/17/14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7/17/14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7/17/14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7/17/14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7/17/14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7/17/14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7/17/14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199" y="4018177"/>
            <a:ext cx="6936777" cy="591231"/>
          </a:xfrm>
        </p:spPr>
        <p:txBody>
          <a:bodyPr>
            <a:normAutofit/>
          </a:bodyPr>
          <a:lstStyle/>
          <a:p>
            <a:endParaRPr lang="en-US" dirty="0"/>
          </a:p>
        </p:txBody>
      </p:sp>
      <p:sp>
        <p:nvSpPr>
          <p:cNvPr id="3" name="Title 2"/>
          <p:cNvSpPr>
            <a:spLocks noGrp="1"/>
          </p:cNvSpPr>
          <p:nvPr>
            <p:ph type="ctrTitle"/>
          </p:nvPr>
        </p:nvSpPr>
        <p:spPr/>
        <p:txBody>
          <a:bodyPr/>
          <a:lstStyle/>
          <a:p>
            <a:r>
              <a:rPr lang="en-US" dirty="0" smtClean="0"/>
              <a:t>Game Theory and R</a:t>
            </a:r>
            <a:endParaRPr lang="en-US" dirty="0"/>
          </a:p>
        </p:txBody>
      </p:sp>
    </p:spTree>
    <p:extLst>
      <p:ext uri="{BB962C8B-B14F-4D97-AF65-F5344CB8AC3E}">
        <p14:creationId xmlns:p14="http://schemas.microsoft.com/office/powerpoint/2010/main" val="25428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Two terms, A and B, play a series of games. If team A has </a:t>
            </a:r>
            <a:r>
              <a:rPr lang="en-US" sz="1200" dirty="0"/>
              <a:t/>
            </a:r>
            <a:br>
              <a:rPr lang="en-US" sz="1200" dirty="0"/>
            </a:br>
            <a:r>
              <a:rPr lang="en-US" sz="1200" b="1" dirty="0"/>
              <a:t>probability </a:t>
            </a:r>
            <a:r>
              <a:rPr lang="en-US" sz="1200" b="1" dirty="0" smtClean="0"/>
              <a:t>0.126 </a:t>
            </a:r>
            <a:r>
              <a:rPr lang="en-US" sz="1200" b="1" dirty="0"/>
              <a:t>of winning each game, is it to its advantage to </a:t>
            </a:r>
            <a:r>
              <a:rPr lang="en-US" sz="1200" dirty="0"/>
              <a:t/>
            </a:r>
            <a:br>
              <a:rPr lang="en-US" sz="1200" dirty="0"/>
            </a:br>
            <a:r>
              <a:rPr lang="en-US" sz="1200" b="1" dirty="0"/>
              <a:t>play the best three out of five games or the best four out of </a:t>
            </a:r>
            <a:r>
              <a:rPr lang="en-US" sz="1200" dirty="0"/>
              <a:t/>
            </a:r>
            <a:br>
              <a:rPr lang="en-US" sz="1200" dirty="0"/>
            </a:br>
            <a:r>
              <a:rPr lang="en-US" sz="1200" b="1" dirty="0"/>
              <a:t>seven? Assume the outcomes of successive games are </a:t>
            </a:r>
            <a:r>
              <a:rPr lang="en-US" sz="1200" dirty="0"/>
              <a:t/>
            </a:r>
            <a:br>
              <a:rPr lang="en-US" sz="1200" dirty="0"/>
            </a:br>
            <a:r>
              <a:rPr lang="en-US" sz="1200" b="1" dirty="0"/>
              <a:t>independent.</a:t>
            </a:r>
            <a:r>
              <a:rPr lang="en-US" sz="1200" dirty="0"/>
              <a:t/>
            </a:r>
            <a:br>
              <a:rPr lang="en-US" sz="1200" dirty="0"/>
            </a:br>
            <a:endParaRPr lang="en-US" sz="1200"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65481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Verification. Analysis.</a:t>
            </a:r>
            <a:endParaRPr lang="en-US" dirty="0"/>
          </a:p>
        </p:txBody>
      </p:sp>
      <p:pic>
        <p:nvPicPr>
          <p:cNvPr id="4" name="Content Placeholder 3" descr="Screen Shot 2014-07-11 at 11.54.57 AM.png"/>
          <p:cNvPicPr>
            <a:picLocks noGrp="1" noChangeAspect="1"/>
          </p:cNvPicPr>
          <p:nvPr>
            <p:ph sz="quarter" idx="13"/>
          </p:nvPr>
        </p:nvPicPr>
        <p:blipFill>
          <a:blip r:embed="rId2">
            <a:extLst>
              <a:ext uri="{28A0092B-C50C-407E-A947-70E740481C1C}">
                <a14:useLocalDpi xmlns:a14="http://schemas.microsoft.com/office/drawing/2010/main" val="0"/>
              </a:ext>
            </a:extLst>
          </a:blip>
          <a:srcRect l="-77132" r="-77132"/>
          <a:stretch>
            <a:fillRect/>
          </a:stretch>
        </p:blipFill>
        <p:spPr/>
      </p:pic>
    </p:spTree>
    <p:extLst>
      <p:ext uri="{BB962C8B-B14F-4D97-AF65-F5344CB8AC3E}">
        <p14:creationId xmlns:p14="http://schemas.microsoft.com/office/powerpoint/2010/main" val="12851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and </a:t>
            </a:r>
            <a:r>
              <a:rPr lang="en-US" dirty="0" err="1" smtClean="0"/>
              <a:t>ElasticSearch</a:t>
            </a:r>
            <a:endParaRPr lang="en-US" dirty="0"/>
          </a:p>
        </p:txBody>
      </p:sp>
      <p:pic>
        <p:nvPicPr>
          <p:cNvPr id="4" name="Content Placeholder 3" descr="Screen Shot 2014-07-11 at 12.00.44 PM.png"/>
          <p:cNvPicPr>
            <a:picLocks noGrp="1" noChangeAspect="1"/>
          </p:cNvPicPr>
          <p:nvPr>
            <p:ph sz="quarter" idx="13"/>
          </p:nvPr>
        </p:nvPicPr>
        <p:blipFill>
          <a:blip r:embed="rId2">
            <a:extLst>
              <a:ext uri="{28A0092B-C50C-407E-A947-70E740481C1C}">
                <a14:useLocalDpi xmlns:a14="http://schemas.microsoft.com/office/drawing/2010/main" val="0"/>
              </a:ext>
            </a:extLst>
          </a:blip>
          <a:srcRect t="-47034" b="-47034"/>
          <a:stretch>
            <a:fillRect/>
          </a:stretch>
        </p:blipFill>
        <p:spPr/>
      </p:pic>
    </p:spTree>
    <p:extLst>
      <p:ext uri="{BB962C8B-B14F-4D97-AF65-F5344CB8AC3E}">
        <p14:creationId xmlns:p14="http://schemas.microsoft.com/office/powerpoint/2010/main" val="45678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Slots. Probability to win 12.6%.</a:t>
            </a:r>
            <a:endParaRPr lang="en-US" dirty="0"/>
          </a:p>
        </p:txBody>
      </p:sp>
      <p:pic>
        <p:nvPicPr>
          <p:cNvPr id="4" name="Content Placeholder 3" descr="Screen Shot 2014-07-15 at 12.25.25 PM.png"/>
          <p:cNvPicPr>
            <a:picLocks noGrp="1" noChangeAspect="1"/>
          </p:cNvPicPr>
          <p:nvPr>
            <p:ph sz="quarter" idx="13"/>
          </p:nvPr>
        </p:nvPicPr>
        <p:blipFill>
          <a:blip r:embed="rId2">
            <a:extLst>
              <a:ext uri="{28A0092B-C50C-407E-A947-70E740481C1C}">
                <a14:useLocalDpi xmlns:a14="http://schemas.microsoft.com/office/drawing/2010/main" val="0"/>
              </a:ext>
            </a:extLst>
          </a:blip>
          <a:srcRect l="-33192" r="-33192"/>
          <a:stretch>
            <a:fillRect/>
          </a:stretch>
        </p:blipFill>
        <p:spPr/>
      </p:pic>
    </p:spTree>
    <p:extLst>
      <p:ext uri="{BB962C8B-B14F-4D97-AF65-F5344CB8AC3E}">
        <p14:creationId xmlns:p14="http://schemas.microsoft.com/office/powerpoint/2010/main" val="29918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lstStyle/>
          <a:p>
            <a:r>
              <a:rPr lang="en-US" dirty="0" err="1"/>
              <a:t>Hankin</a:t>
            </a:r>
            <a:r>
              <a:rPr lang="en-US" dirty="0"/>
              <a:t> RKS (2007). “Urn sampling without replacement: enumerative </a:t>
            </a:r>
            <a:r>
              <a:rPr lang="en-US" dirty="0" err="1"/>
              <a:t>combinatorics</a:t>
            </a:r>
            <a:r>
              <a:rPr lang="en-US" dirty="0"/>
              <a:t> in </a:t>
            </a:r>
            <a:r>
              <a:rPr lang="en-US" dirty="0" err="1"/>
              <a:t>R.</a:t>
            </a:r>
            <a:r>
              <a:rPr lang="en-US" dirty="0" err="1" smtClean="0"/>
              <a:t>”Journal</a:t>
            </a:r>
            <a:r>
              <a:rPr lang="en-US" dirty="0" smtClean="0"/>
              <a:t> </a:t>
            </a:r>
            <a:r>
              <a:rPr lang="en-US" dirty="0"/>
              <a:t>of Statistical Software, Code Snippets, 17(1).</a:t>
            </a:r>
          </a:p>
          <a:p>
            <a:endParaRPr lang="en-US" dirty="0"/>
          </a:p>
        </p:txBody>
      </p:sp>
    </p:spTree>
    <p:extLst>
      <p:ext uri="{BB962C8B-B14F-4D97-AF65-F5344CB8AC3E}">
        <p14:creationId xmlns:p14="http://schemas.microsoft.com/office/powerpoint/2010/main" val="150728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Games</a:t>
            </a:r>
            <a:endParaRPr lang="en-US" dirty="0"/>
          </a:p>
        </p:txBody>
      </p:sp>
      <p:sp>
        <p:nvSpPr>
          <p:cNvPr id="3" name="Content Placeholder 2"/>
          <p:cNvSpPr>
            <a:spLocks noGrp="1"/>
          </p:cNvSpPr>
          <p:nvPr>
            <p:ph sz="quarter" idx="13"/>
          </p:nvPr>
        </p:nvSpPr>
        <p:spPr/>
        <p:txBody>
          <a:bodyPr/>
          <a:lstStyle/>
          <a:p>
            <a:r>
              <a:rPr lang="en-US" dirty="0" smtClean="0"/>
              <a:t>Chess</a:t>
            </a:r>
          </a:p>
          <a:p>
            <a:r>
              <a:rPr lang="en-US" dirty="0" smtClean="0"/>
              <a:t>Number of Arrangements</a:t>
            </a:r>
          </a:p>
          <a:p>
            <a:r>
              <a:rPr lang="en-US" dirty="0" smtClean="0"/>
              <a:t>Birthday problem. Randomness</a:t>
            </a:r>
          </a:p>
          <a:p>
            <a:r>
              <a:rPr lang="en-US" dirty="0" smtClean="0"/>
              <a:t>Cards</a:t>
            </a:r>
          </a:p>
          <a:p>
            <a:r>
              <a:rPr lang="en-US" dirty="0" smtClean="0"/>
              <a:t>And so on</a:t>
            </a:r>
            <a:endParaRPr lang="en-US" dirty="0"/>
          </a:p>
        </p:txBody>
      </p:sp>
    </p:spTree>
    <p:extLst>
      <p:ext uri="{BB962C8B-B14F-4D97-AF65-F5344CB8AC3E}">
        <p14:creationId xmlns:p14="http://schemas.microsoft.com/office/powerpoint/2010/main" val="134466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en-US" dirty="0"/>
          </a:p>
        </p:txBody>
      </p:sp>
      <p:sp>
        <p:nvSpPr>
          <p:cNvPr id="3" name="Content Placeholder 2"/>
          <p:cNvSpPr>
            <a:spLocks noGrp="1"/>
          </p:cNvSpPr>
          <p:nvPr>
            <p:ph sz="quarter" idx="13"/>
          </p:nvPr>
        </p:nvSpPr>
        <p:spPr/>
        <p:txBody>
          <a:bodyPr/>
          <a:lstStyle/>
          <a:p>
            <a:r>
              <a:rPr lang="en-US" dirty="0" smtClean="0"/>
              <a:t>Fun</a:t>
            </a:r>
          </a:p>
          <a:p>
            <a:r>
              <a:rPr lang="en-US" dirty="0" smtClean="0"/>
              <a:t>Fun</a:t>
            </a:r>
          </a:p>
          <a:p>
            <a:r>
              <a:rPr lang="en-US" dirty="0" smtClean="0"/>
              <a:t>And more Fun</a:t>
            </a:r>
            <a:endParaRPr lang="en-US" dirty="0"/>
          </a:p>
        </p:txBody>
      </p:sp>
    </p:spTree>
    <p:extLst>
      <p:ext uri="{BB962C8B-B14F-4D97-AF65-F5344CB8AC3E}">
        <p14:creationId xmlns:p14="http://schemas.microsoft.com/office/powerpoint/2010/main" val="242227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sz="quarter" idx="13"/>
          </p:nvPr>
        </p:nvSpPr>
        <p:spPr/>
        <p:txBody>
          <a:bodyPr/>
          <a:lstStyle/>
          <a:p>
            <a:r>
              <a:rPr lang="en-US" dirty="0"/>
              <a:t>A chess player is considering endgames in which White has a king, no pawns</a:t>
            </a:r>
            <a:r>
              <a:rPr lang="en-US" dirty="0" smtClean="0"/>
              <a:t>, </a:t>
            </a:r>
            <a:r>
              <a:rPr lang="en-US" smtClean="0"/>
              <a:t>no rooks </a:t>
            </a:r>
            <a:r>
              <a:rPr lang="en-US" dirty="0" smtClean="0"/>
              <a:t>and exactly </a:t>
            </a:r>
            <a:r>
              <a:rPr lang="en-US" dirty="0"/>
              <a:t>three other pieces. What combinations of white pieces are possible? No </a:t>
            </a:r>
            <a:r>
              <a:rPr lang="en-US" dirty="0" smtClean="0"/>
              <a:t>promotions have </a:t>
            </a:r>
            <a:r>
              <a:rPr lang="en-US" dirty="0"/>
              <a:t>occurred.</a:t>
            </a:r>
          </a:p>
        </p:txBody>
      </p:sp>
    </p:spTree>
    <p:extLst>
      <p:ext uri="{BB962C8B-B14F-4D97-AF65-F5344CB8AC3E}">
        <p14:creationId xmlns:p14="http://schemas.microsoft.com/office/powerpoint/2010/main" val="390699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sz="quarter" idx="13"/>
          </p:nvPr>
        </p:nvSpPr>
        <p:spPr/>
        <p:txBody>
          <a:bodyPr/>
          <a:lstStyle/>
          <a:p>
            <a:r>
              <a:rPr lang="en-US" dirty="0"/>
              <a:t>This is an urn problem with a pool of 7 objects, in this case non-king chess pieces. An</a:t>
            </a:r>
          </a:p>
          <a:p>
            <a:pPr marL="0" indent="0">
              <a:buNone/>
            </a:pPr>
            <a:r>
              <a:rPr lang="en-US" dirty="0" smtClean="0"/>
              <a:t> enumeration </a:t>
            </a:r>
            <a:r>
              <a:rPr lang="en-US" dirty="0"/>
              <a:t>of the size-3 draws is required, which is given by new function </a:t>
            </a:r>
            <a:r>
              <a:rPr lang="en-US" dirty="0" err="1"/>
              <a:t>blockparts</a:t>
            </a:r>
            <a:r>
              <a:rPr lang="en-US" dirty="0"/>
              <a:t>().</a:t>
            </a:r>
          </a:p>
          <a:p>
            <a:pPr marL="0" indent="0">
              <a:buNone/>
            </a:pPr>
            <a:r>
              <a:rPr lang="en-US" dirty="0" smtClean="0"/>
              <a:t>This </a:t>
            </a:r>
            <a:r>
              <a:rPr lang="en-US" dirty="0"/>
              <a:t>function enumerates the distinct solutions to equation 1 in columns which appear in</a:t>
            </a:r>
          </a:p>
          <a:p>
            <a:pPr marL="0" indent="0">
              <a:buNone/>
            </a:pPr>
            <a:r>
              <a:rPr lang="en-US" dirty="0" smtClean="0"/>
              <a:t> lexicographical </a:t>
            </a:r>
            <a:r>
              <a:rPr lang="en-US" dirty="0"/>
              <a:t>order:</a:t>
            </a:r>
          </a:p>
          <a:p>
            <a:pPr marL="0" indent="0">
              <a:buNone/>
            </a:pPr>
            <a:r>
              <a:rPr lang="en-US" dirty="0" smtClean="0"/>
              <a:t>&gt; </a:t>
            </a:r>
            <a:r>
              <a:rPr lang="en-US" dirty="0" err="1"/>
              <a:t>blockparts</a:t>
            </a:r>
            <a:r>
              <a:rPr lang="en-US" dirty="0"/>
              <a:t>(c(Bishops=2,Knights=</a:t>
            </a:r>
            <a:r>
              <a:rPr lang="en-US" dirty="0" smtClean="0"/>
              <a:t>2,Queens</a:t>
            </a:r>
            <a:r>
              <a:rPr lang="en-US" dirty="0"/>
              <a:t>=1),3)</a:t>
            </a:r>
          </a:p>
          <a:p>
            <a:endParaRPr lang="en-US" dirty="0"/>
          </a:p>
        </p:txBody>
      </p:sp>
      <p:pic>
        <p:nvPicPr>
          <p:cNvPr id="4" name="Picture 3" descr="Screen Shot 2014-07-11 at 12.07.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3696179"/>
            <a:ext cx="7277100" cy="1524000"/>
          </a:xfrm>
          <a:prstGeom prst="rect">
            <a:avLst/>
          </a:prstGeom>
        </p:spPr>
      </p:pic>
    </p:spTree>
    <p:extLst>
      <p:ext uri="{BB962C8B-B14F-4D97-AF65-F5344CB8AC3E}">
        <p14:creationId xmlns:p14="http://schemas.microsoft.com/office/powerpoint/2010/main" val="304616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Scary binomial. What’s that? Why do we need it?</a:t>
            </a:r>
            <a:endParaRPr lang="en-US" dirty="0"/>
          </a:p>
        </p:txBody>
      </p:sp>
      <p:sp>
        <p:nvSpPr>
          <p:cNvPr id="3" name="Content Placeholder 2"/>
          <p:cNvSpPr>
            <a:spLocks noGrp="1"/>
          </p:cNvSpPr>
          <p:nvPr>
            <p:ph sz="quarter" idx="13"/>
          </p:nvPr>
        </p:nvSpPr>
        <p:spPr/>
        <p:txBody>
          <a:bodyPr/>
          <a:lstStyle/>
          <a:p>
            <a:r>
              <a:rPr lang="en-US" dirty="0" smtClean="0"/>
              <a:t>Some need oxygen, some need math …</a:t>
            </a:r>
          </a:p>
          <a:p>
            <a:r>
              <a:rPr lang="en-US" dirty="0" smtClean="0"/>
              <a:t>It’s fun, I promise.</a:t>
            </a:r>
          </a:p>
          <a:p>
            <a:r>
              <a:rPr lang="en-US" dirty="0" smtClean="0"/>
              <a:t>Helpful in binary analysis</a:t>
            </a:r>
          </a:p>
          <a:p>
            <a:pPr lvl="1"/>
            <a:r>
              <a:rPr lang="en-US" dirty="0" smtClean="0"/>
              <a:t>Let’s consider any game, you either win or you lose. So the outcome results are binary.</a:t>
            </a:r>
          </a:p>
          <a:p>
            <a:pPr lvl="1"/>
            <a:r>
              <a:rPr lang="en-US" dirty="0" smtClean="0"/>
              <a:t>p – probability to win, q = 1-p probability to lose</a:t>
            </a:r>
          </a:p>
          <a:p>
            <a:pPr lvl="1"/>
            <a:endParaRPr lang="en-US" dirty="0" smtClean="0"/>
          </a:p>
          <a:p>
            <a:endParaRPr lang="en-US" dirty="0"/>
          </a:p>
        </p:txBody>
      </p:sp>
      <p:pic>
        <p:nvPicPr>
          <p:cNvPr id="6" name="Picture 5"/>
          <p:cNvPicPr>
            <a:picLocks noChangeAspect="1"/>
          </p:cNvPicPr>
          <p:nvPr/>
        </p:nvPicPr>
        <p:blipFill>
          <a:blip r:embed="rId2"/>
          <a:stretch>
            <a:fillRect/>
          </a:stretch>
        </p:blipFill>
        <p:spPr>
          <a:xfrm>
            <a:off x="1312962" y="3974383"/>
            <a:ext cx="5354138" cy="1046456"/>
          </a:xfrm>
          <a:prstGeom prst="rect">
            <a:avLst/>
          </a:prstGeom>
        </p:spPr>
      </p:pic>
    </p:spTree>
    <p:extLst>
      <p:ext uri="{BB962C8B-B14F-4D97-AF65-F5344CB8AC3E}">
        <p14:creationId xmlns:p14="http://schemas.microsoft.com/office/powerpoint/2010/main" val="91535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4638"/>
            <a:ext cx="6681516" cy="1143000"/>
          </a:xfrm>
        </p:spPr>
        <p:txBody>
          <a:bodyPr/>
          <a:lstStyle/>
          <a:p>
            <a:pPr algn="ctr"/>
            <a:r>
              <a:rPr lang="en-US" dirty="0" smtClean="0"/>
              <a:t>It’s binomial</a:t>
            </a:r>
            <a:endParaRPr lang="en-US" dirty="0"/>
          </a:p>
        </p:txBody>
      </p:sp>
      <p:pic>
        <p:nvPicPr>
          <p:cNvPr id="4" name="Content Placeholder 3" descr="Screen Shot 2014-07-17 at 4.04.08 PM.png"/>
          <p:cNvPicPr>
            <a:picLocks noGrp="1" noChangeAspect="1"/>
          </p:cNvPicPr>
          <p:nvPr>
            <p:ph sz="quarter" idx="13"/>
          </p:nvPr>
        </p:nvPicPr>
        <p:blipFill>
          <a:blip r:embed="rId2">
            <a:extLst>
              <a:ext uri="{28A0092B-C50C-407E-A947-70E740481C1C}">
                <a14:useLocalDpi xmlns:a14="http://schemas.microsoft.com/office/drawing/2010/main" val="0"/>
              </a:ext>
            </a:extLst>
          </a:blip>
          <a:srcRect t="-46404" b="-46404"/>
          <a:stretch>
            <a:fillRect/>
          </a:stretch>
        </p:blipFill>
        <p:spPr/>
      </p:pic>
    </p:spTree>
    <p:extLst>
      <p:ext uri="{BB962C8B-B14F-4D97-AF65-F5344CB8AC3E}">
        <p14:creationId xmlns:p14="http://schemas.microsoft.com/office/powerpoint/2010/main" val="109878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3360335"/>
          </a:xfrm>
        </p:spPr>
        <p:txBody>
          <a:bodyPr/>
          <a:lstStyle/>
          <a:p>
            <a:r>
              <a:rPr lang="en-US" sz="2000" dirty="0" smtClean="0"/>
              <a:t>What’s is the optimal number of games the player has to play attaining the maximum probability to win?</a:t>
            </a:r>
            <a:endParaRPr lang="en-US" sz="2000" dirty="0"/>
          </a:p>
        </p:txBody>
      </p:sp>
    </p:spTree>
    <p:extLst>
      <p:ext uri="{BB962C8B-B14F-4D97-AF65-F5344CB8AC3E}">
        <p14:creationId xmlns:p14="http://schemas.microsoft.com/office/powerpoint/2010/main" val="131368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7924800" cy="2407797"/>
          </a:xfrm>
        </p:spPr>
        <p:txBody>
          <a:bodyPr/>
          <a:lstStyle/>
          <a:p>
            <a:r>
              <a:rPr lang="en-US" sz="1200" dirty="0" smtClean="0"/>
              <a:t>Consider, the player is playing n –turns. Each outcome is either success(win) or a failure (loss).</a:t>
            </a:r>
            <a:br>
              <a:rPr lang="en-US" sz="1200" dirty="0" smtClean="0"/>
            </a:br>
            <a:r>
              <a:rPr lang="en-US" sz="1200" dirty="0" smtClean="0"/>
              <a:t>For what value of k (k &lt;=n), P(K) is maximized?</a:t>
            </a:r>
            <a:endParaRPr lang="en-US" sz="1200" dirty="0"/>
          </a:p>
        </p:txBody>
      </p:sp>
      <p:pic>
        <p:nvPicPr>
          <p:cNvPr id="4" name="Content Placeholder 3" descr="Screen Shot 2014-07-17 at 12.18.33 PM.png"/>
          <p:cNvPicPr>
            <a:picLocks noGrp="1" noChangeAspect="1"/>
          </p:cNvPicPr>
          <p:nvPr>
            <p:ph sz="quarter" idx="13"/>
          </p:nvPr>
        </p:nvPicPr>
        <p:blipFill>
          <a:blip r:embed="rId2">
            <a:extLst>
              <a:ext uri="{28A0092B-C50C-407E-A947-70E740481C1C}">
                <a14:useLocalDpi xmlns:a14="http://schemas.microsoft.com/office/drawing/2010/main" val="0"/>
              </a:ext>
            </a:extLst>
          </a:blip>
          <a:srcRect l="-39197" r="-39197"/>
          <a:stretch>
            <a:fillRect/>
          </a:stretch>
        </p:blipFill>
        <p:spPr>
          <a:xfrm>
            <a:off x="609600" y="2944813"/>
            <a:ext cx="7924800" cy="2770187"/>
          </a:xfrm>
        </p:spPr>
      </p:pic>
    </p:spTree>
    <p:extLst>
      <p:ext uri="{BB962C8B-B14F-4D97-AF65-F5344CB8AC3E}">
        <p14:creationId xmlns:p14="http://schemas.microsoft.com/office/powerpoint/2010/main" val="2277339791"/>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4864</TotalTime>
  <Words>324</Words>
  <Application>Microsoft Macintosh PowerPoint</Application>
  <PresentationFormat>On-screen Show (4:3)</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Horizon</vt:lpstr>
      <vt:lpstr>Game Theory and R</vt:lpstr>
      <vt:lpstr>Theory of Games</vt:lpstr>
      <vt:lpstr>Why is it important?</vt:lpstr>
      <vt:lpstr>Question</vt:lpstr>
      <vt:lpstr>Answer</vt:lpstr>
      <vt:lpstr>Scary binomial. What’s that? Why do we need it?</vt:lpstr>
      <vt:lpstr>It’s binomial</vt:lpstr>
      <vt:lpstr>What’s is the optimal number of games the player has to play attaining the maximum probability to win?</vt:lpstr>
      <vt:lpstr>Consider, the player is playing n –turns. Each outcome is either success(win) or a failure (loss). For what value of k (k &lt;=n), P(K) is maximized?</vt:lpstr>
      <vt:lpstr>Two terms, A and B, play a series of games. If team A has  probability 0.126 of winning each game, is it to its advantage to  play the best three out of five games or the best four out of  seven? Assume the outcomes of successive games are  independent. </vt:lpstr>
      <vt:lpstr>Distributions. Verification. Analysis.</vt:lpstr>
      <vt:lpstr>R and ElasticSearch</vt:lpstr>
      <vt:lpstr>Slots. Probability to win 12.6%.</vt:lpstr>
      <vt:lpstr>References</vt:lpstr>
    </vt:vector>
  </TitlesOfParts>
  <Company>Gamblit Gaming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 and using R</dc:title>
  <dc:creator>Vera Kalinichenko</dc:creator>
  <cp:lastModifiedBy>Vera Kalinichenko</cp:lastModifiedBy>
  <cp:revision>27</cp:revision>
  <dcterms:created xsi:type="dcterms:W3CDTF">2014-07-11T18:43:24Z</dcterms:created>
  <dcterms:modified xsi:type="dcterms:W3CDTF">2014-07-18T02:20:01Z</dcterms:modified>
</cp:coreProperties>
</file>