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67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200" y="-1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3190-0CB7-B146-8FFF-4E9FEC4399AE}" type="datetimeFigureOut">
              <a:rPr lang="en-US" smtClean="0"/>
              <a:t>2/24/14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ED55D-97B2-A04A-99D0-2A20DE01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1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more details, let’s slices</a:t>
            </a:r>
            <a:r>
              <a:rPr lang="en-US" baseline="0" dirty="0" smtClean="0"/>
              <a:t> into more chucks. Make conclusions based on that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D55D-97B2-A04A-99D0-2A20DE0141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6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they are outliers? Only because the cluster</a:t>
            </a:r>
            <a:r>
              <a:rPr lang="en-US" baseline="0" dirty="0" smtClean="0"/>
              <a:t> size to which they belong is equal to 1..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D55D-97B2-A04A-99D0-2A20DE0141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1904999"/>
            <a:ext cx="6938963" cy="1582271"/>
          </a:xfrm>
        </p:spPr>
        <p:txBody>
          <a:bodyPr anchor="b" anchorCtr="0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487271"/>
            <a:ext cx="6938961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741" y="5715000"/>
            <a:ext cx="2133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659" y="5715000"/>
            <a:ext cx="2895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5715000"/>
            <a:ext cx="4572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686766"/>
            <a:ext cx="7315200" cy="400705"/>
          </a:xfrm>
          <a:prstGeom prst="rect">
            <a:avLst/>
          </a:prstGeom>
        </p:spPr>
      </p:pic>
      <p:pic>
        <p:nvPicPr>
          <p:cNvPr id="10" name="Picture 9" descr="coverAccentTo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619136"/>
            <a:ext cx="7315200" cy="3913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4754083" y="673398"/>
            <a:ext cx="74295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4754083" y="5636584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4169" y="5636584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4169" y="673398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1121" y="914400"/>
            <a:ext cx="310896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aption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326341"/>
            <a:ext cx="3429000" cy="2403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752600" y="565897"/>
            <a:ext cx="74295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752600" y="4128247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8450" y="4128247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565897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780826"/>
            <a:ext cx="4572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5204012"/>
            <a:ext cx="6362700" cy="2476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93402" y="4128247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7649" y="4128247"/>
            <a:ext cx="742950" cy="361950"/>
          </a:xfrm>
          <a:prstGeom prst="rect">
            <a:avLst/>
          </a:prstGeom>
          <a:noFill/>
        </p:spPr>
      </p:pic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93402" y="565897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7649" y="565897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5204012"/>
            <a:ext cx="6362700" cy="247650"/>
          </a:xfrm>
          <a:prstGeom prst="rect">
            <a:avLst/>
          </a:prstGeom>
          <a:noFill/>
        </p:spPr>
      </p:pic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4912659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84294"/>
            <a:ext cx="75438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922048"/>
            <a:ext cx="1676400" cy="4814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2048"/>
            <a:ext cx="56388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5122" name="Picture 2" descr="vertical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6225" y="860612"/>
            <a:ext cx="247364" cy="493776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4038600"/>
            <a:ext cx="6938963" cy="1174376"/>
          </a:xfrm>
        </p:spPr>
        <p:txBody>
          <a:bodyPr anchor="b" anchorCtr="0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20" y="5212977"/>
            <a:ext cx="6938961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741" y="6214969"/>
            <a:ext cx="2133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659" y="6214969"/>
            <a:ext cx="2895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214969"/>
            <a:ext cx="4572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915801"/>
            <a:ext cx="7315200" cy="400705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88720" y="1004455"/>
            <a:ext cx="676656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1904998"/>
            <a:ext cx="6938964" cy="158227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12" y="3487271"/>
            <a:ext cx="6938960" cy="11430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SectionAccent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18488"/>
            <a:ext cx="7315200" cy="356382"/>
          </a:xfrm>
          <a:prstGeom prst="rect">
            <a:avLst/>
          </a:prstGeom>
          <a:noFill/>
        </p:spPr>
      </p:pic>
      <p:pic>
        <p:nvPicPr>
          <p:cNvPr id="1027" name="Picture 3" descr="SectionAccent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690872"/>
            <a:ext cx="7315200" cy="35638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06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839913"/>
            <a:ext cx="27432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9006" y="1839913"/>
            <a:ext cx="27432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6106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7775" y="2686050"/>
            <a:ext cx="2609850" cy="133350"/>
          </a:xfrm>
          <a:prstGeom prst="rect">
            <a:avLst/>
          </a:prstGeom>
          <a:noFill/>
        </p:spPr>
      </p:pic>
      <p:pic>
        <p:nvPicPr>
          <p:cNvPr id="12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5681" y="2686050"/>
            <a:ext cx="2609850" cy="1333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106" y="914400"/>
            <a:ext cx="3429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3074" name="Picture 2" descr="caption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26341"/>
            <a:ext cx="3429000" cy="2403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Edging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381000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84294"/>
            <a:ext cx="6949440" cy="363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118412"/>
            <a:ext cx="2133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18412"/>
            <a:ext cx="2895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118412"/>
            <a:ext cx="4572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SzPct val="100000"/>
        <a:buFont typeface="Wingdings" pitchFamily="2" charset="2"/>
        <a:buChar char="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Predictions </a:t>
            </a:r>
          </a:p>
          <a:p>
            <a:r>
              <a:rPr lang="en-US" dirty="0" smtClean="0"/>
              <a:t>By </a:t>
            </a:r>
            <a:r>
              <a:rPr lang="en-US" smtClean="0"/>
              <a:t>Vera Kalinichenko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6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Results</a:t>
            </a:r>
            <a:br>
              <a:rPr lang="en-US" dirty="0" smtClean="0"/>
            </a:br>
            <a:r>
              <a:rPr lang="en-US" dirty="0" smtClean="0"/>
              <a:t>grouped by </a:t>
            </a:r>
            <a:r>
              <a:rPr lang="en-US" dirty="0" err="1" smtClean="0"/>
              <a:t>msrp</a:t>
            </a:r>
            <a:r>
              <a:rPr lang="en-US" dirty="0" smtClean="0"/>
              <a:t> only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425630"/>
              </p:ext>
            </p:extLst>
          </p:nvPr>
        </p:nvGraphicFramePr>
        <p:xfrm>
          <a:off x="800101" y="2236051"/>
          <a:ext cx="7543796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2"/>
                <a:gridCol w="580292"/>
                <a:gridCol w="580292"/>
                <a:gridCol w="580292"/>
                <a:gridCol w="580292"/>
                <a:gridCol w="580292"/>
                <a:gridCol w="580292"/>
                <a:gridCol w="580292"/>
                <a:gridCol w="580292"/>
                <a:gridCol w="580292"/>
                <a:gridCol w="580292"/>
                <a:gridCol w="580292"/>
                <a:gridCol w="580292"/>
              </a:tblGrid>
              <a:tr h="17157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BMW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Series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2dr Coupe 128i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331732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Coupe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32095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29600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0.04562938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331732</a:t>
                      </a:r>
                    </a:p>
                  </a:txBody>
                  <a:tcPr marL="12700" marR="12700" marT="12700" marB="0" anchor="b"/>
                </a:tc>
              </a:tr>
              <a:tr h="22747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Super Duty F-350 DRW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4WD Reg Cab 137" XL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335910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Truck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34790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32441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0.06874715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335910</a:t>
                      </a:r>
                    </a:p>
                  </a:txBody>
                  <a:tcPr marL="12700" marR="12700" marT="12700" marB="0" anchor="b"/>
                </a:tc>
              </a:tr>
              <a:tr h="17157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Econoline Cargo Van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E-250 Recreational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335442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31350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28985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0.049706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335442</a:t>
                      </a:r>
                    </a:p>
                  </a:txBody>
                  <a:tcPr marL="12700" marR="12700" marT="12700" marB="0" anchor="b"/>
                </a:tc>
              </a:tr>
              <a:tr h="22747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Dodge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Challenger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2dr Coupe R/T Classic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335849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Coupe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30990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29770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0.03758244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335849</a:t>
                      </a:r>
                    </a:p>
                  </a:txBody>
                  <a:tcPr marL="12700" marR="12700" marT="12700" marB="0" anchor="b"/>
                </a:tc>
              </a:tr>
              <a:tr h="22747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Super Duty F-350 SRW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2WD SuperCab 142" XL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335921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Truck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33235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31041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0.0691706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335921</a:t>
                      </a:r>
                    </a:p>
                  </a:txBody>
                  <a:tcPr marL="12700" marR="12700" marT="12700" marB="0" anchor="b"/>
                </a:tc>
              </a:tr>
              <a:tr h="22747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Volkswagen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Golf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4dr HB DSG TDI w/Tech Pkg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334382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Hatchback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30210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0.07386765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334382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1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try MSRP and </a:t>
            </a:r>
            <a:r>
              <a:rPr lang="en-US" dirty="0" err="1" smtClean="0"/>
              <a:t>body_type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956003"/>
              </p:ext>
            </p:extLst>
          </p:nvPr>
        </p:nvGraphicFramePr>
        <p:xfrm>
          <a:off x="1096963" y="2084388"/>
          <a:ext cx="69500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692"/>
                <a:gridCol w="2316692"/>
                <a:gridCol w="23166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Trim_id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(35000,SUV)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334904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(35000,SUV)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337073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(35000,SUV)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331240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(35000,SUV)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334408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(35000,SUV)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334410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(35000,SUV)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334413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(35000,SUV)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334889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(35000,SUV)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334892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31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in cl-price-body-</a:t>
            </a:r>
            <a:r>
              <a:rPr lang="en-US" dirty="0" err="1"/>
              <a:t>type.csv</a:t>
            </a:r>
            <a:endParaRPr lang="en-US" dirty="0" smtClean="0"/>
          </a:p>
          <a:p>
            <a:r>
              <a:rPr lang="en-US" dirty="0" smtClean="0"/>
              <a:t>123 different clusters</a:t>
            </a:r>
          </a:p>
          <a:p>
            <a:r>
              <a:rPr lang="en-US" dirty="0" smtClean="0"/>
              <a:t>Outliers – 15 singletons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6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Perhaps - Outliers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083296"/>
              </p:ext>
            </p:extLst>
          </p:nvPr>
        </p:nvGraphicFramePr>
        <p:xfrm>
          <a:off x="1096963" y="2606499"/>
          <a:ext cx="6950076" cy="130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73"/>
                <a:gridCol w="579173"/>
                <a:gridCol w="579173"/>
                <a:gridCol w="579173"/>
                <a:gridCol w="579173"/>
                <a:gridCol w="579173"/>
                <a:gridCol w="579173"/>
                <a:gridCol w="579173"/>
                <a:gridCol w="579173"/>
                <a:gridCol w="579173"/>
                <a:gridCol w="579173"/>
                <a:gridCol w="579173"/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Cadillac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Escalade EXT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AWD 4dr Premium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331340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Truck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70635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66108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0.05794287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(70000,Truck)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Cadillac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CTS-V Wagon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5dr Wagon 6.2L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331824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Wagon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64110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60001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0.06725283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(60000,Wagon)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033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5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Visualize</a:t>
            </a:r>
          </a:p>
          <a:p>
            <a:r>
              <a:rPr lang="en-US" dirty="0" smtClean="0"/>
              <a:t>Extract Information</a:t>
            </a:r>
          </a:p>
          <a:p>
            <a:r>
              <a:rPr lang="en-US" dirty="0" smtClean="0"/>
              <a:t>Formulate Initial Thoughts</a:t>
            </a:r>
          </a:p>
          <a:p>
            <a:r>
              <a:rPr lang="en-US" dirty="0" smtClean="0"/>
              <a:t>Zoom in </a:t>
            </a:r>
          </a:p>
          <a:p>
            <a:r>
              <a:rPr lang="en-US" dirty="0" smtClean="0"/>
              <a:t>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</a:t>
            </a:r>
            <a:endParaRPr lang="en-US" dirty="0"/>
          </a:p>
        </p:txBody>
      </p:sp>
      <p:pic>
        <p:nvPicPr>
          <p:cNvPr id="4" name="Content Placeholder 3" descr="cfbb061ec38ad6c5e066b4877d9c7b50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79" r="-38279"/>
          <a:stretch/>
        </p:blipFill>
        <p:spPr>
          <a:xfrm>
            <a:off x="-284342" y="2084387"/>
            <a:ext cx="3677504" cy="3355975"/>
          </a:xfrm>
        </p:spPr>
      </p:pic>
      <p:pic>
        <p:nvPicPr>
          <p:cNvPr id="5" name="Picture 4" descr="1929dfd94a68a2e335cd085a38c38102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94" y="2084388"/>
            <a:ext cx="3108818" cy="3355974"/>
          </a:xfrm>
          <a:prstGeom prst="rect">
            <a:avLst/>
          </a:prstGeom>
        </p:spPr>
      </p:pic>
      <p:pic>
        <p:nvPicPr>
          <p:cNvPr id="6" name="Picture 5" descr="11d17e1752305a6d9f30566472c55a75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075" y="2084387"/>
            <a:ext cx="2502218" cy="335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0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Column -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the price column looks at the extremes.</a:t>
            </a:r>
          </a:p>
          <a:p>
            <a:pPr lvl="1"/>
            <a:r>
              <a:rPr lang="en-US" dirty="0" smtClean="0"/>
              <a:t>Found that there are 10 rows with prices greater or equal to 1mm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7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Prices -Plot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41354" r="-41354"/>
          <a:stretch>
            <a:fillRect/>
          </a:stretch>
        </p:blipFill>
        <p:spPr>
          <a:xfrm>
            <a:off x="550863" y="2262188"/>
            <a:ext cx="6950075" cy="3640137"/>
          </a:xfrm>
        </p:spPr>
      </p:pic>
    </p:spTree>
    <p:extLst>
      <p:ext uri="{BB962C8B-B14F-4D97-AF65-F5344CB8AC3E}">
        <p14:creationId xmlns:p14="http://schemas.microsoft.com/office/powerpoint/2010/main" val="45144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on Prices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Avg</a:t>
            </a:r>
            <a:r>
              <a:rPr lang="en-US" dirty="0" smtClean="0"/>
              <a:t> Price of Base MSRP is 31255</a:t>
            </a:r>
          </a:p>
          <a:p>
            <a:r>
              <a:rPr lang="en-US" dirty="0" err="1" smtClean="0"/>
              <a:t>Avg</a:t>
            </a:r>
            <a:r>
              <a:rPr lang="en-US" dirty="0" smtClean="0"/>
              <a:t> Price of Trans </a:t>
            </a:r>
            <a:r>
              <a:rPr lang="en-US" smtClean="0"/>
              <a:t>MSRP is 33118</a:t>
            </a:r>
            <a:endParaRPr lang="en-US" dirty="0" smtClean="0"/>
          </a:p>
          <a:p>
            <a:r>
              <a:rPr lang="en-US" dirty="0" smtClean="0"/>
              <a:t>Mean 32047</a:t>
            </a:r>
          </a:p>
          <a:p>
            <a:r>
              <a:rPr lang="en-US" dirty="0" smtClean="0"/>
              <a:t>Median 31360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6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Observe the Prices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the Proposal/ Model/ Look at the Results </a:t>
            </a:r>
            <a:endParaRPr lang="en-US" dirty="0" smtClean="0"/>
          </a:p>
          <a:p>
            <a:r>
              <a:rPr lang="en-US" dirty="0" smtClean="0"/>
              <a:t>Order by large size groups</a:t>
            </a:r>
          </a:p>
          <a:p>
            <a:r>
              <a:rPr lang="en-US" dirty="0" smtClean="0"/>
              <a:t>Regroups Again and Model Again (Iterate)</a:t>
            </a:r>
          </a:p>
        </p:txBody>
      </p:sp>
    </p:spTree>
    <p:extLst>
      <p:ext uri="{BB962C8B-B14F-4D97-AF65-F5344CB8AC3E}">
        <p14:creationId xmlns:p14="http://schemas.microsoft.com/office/powerpoint/2010/main" val="366973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Zoom in Large Size Clusters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640121"/>
              </p:ext>
            </p:extLst>
          </p:nvPr>
        </p:nvGraphicFramePr>
        <p:xfrm>
          <a:off x="1096963" y="2331814"/>
          <a:ext cx="6950076" cy="424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5038"/>
                <a:gridCol w="3475038"/>
              </a:tblGrid>
              <a:tr h="530820">
                <a:tc>
                  <a:txBody>
                    <a:bodyPr/>
                    <a:lstStyle/>
                    <a:p>
                      <a:r>
                        <a:rPr lang="en-US" dirty="0" smtClean="0"/>
                        <a:t>MSRP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of </a:t>
                      </a:r>
                      <a:r>
                        <a:rPr lang="en-US" dirty="0" err="1" smtClean="0"/>
                        <a:t>Grp</a:t>
                      </a:r>
                      <a:endParaRPr lang="en-US" dirty="0"/>
                    </a:p>
                  </a:txBody>
                  <a:tcPr/>
                </a:tc>
              </a:tr>
              <a:tr h="530820"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</a:t>
                      </a:r>
                      <a:endParaRPr lang="en-US" dirty="0"/>
                    </a:p>
                  </a:txBody>
                  <a:tcPr/>
                </a:tc>
              </a:tr>
              <a:tr h="530820"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174</a:t>
                      </a:r>
                    </a:p>
                  </a:txBody>
                  <a:tcPr/>
                </a:tc>
              </a:tr>
              <a:tr h="530820">
                <a:tc>
                  <a:txBody>
                    <a:bodyPr/>
                    <a:lstStyle/>
                    <a:p>
                      <a:r>
                        <a:rPr lang="en-US" dirty="0" smtClean="0"/>
                        <a:t>45000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</a:t>
                      </a:r>
                    </a:p>
                  </a:txBody>
                  <a:tcPr/>
                </a:tc>
              </a:tr>
              <a:tr h="530820">
                <a:tc>
                  <a:txBody>
                    <a:bodyPr/>
                    <a:lstStyle/>
                    <a:p>
                      <a:r>
                        <a:rPr lang="en-US" dirty="0" smtClean="0"/>
                        <a:t>22000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</a:p>
                  </a:txBody>
                  <a:tcPr/>
                </a:tc>
              </a:tr>
              <a:tr h="530820">
                <a:tc>
                  <a:txBody>
                    <a:bodyPr/>
                    <a:lstStyle/>
                    <a:p>
                      <a:r>
                        <a:rPr lang="en-US" dirty="0" smtClean="0"/>
                        <a:t>17000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</a:p>
                  </a:txBody>
                  <a:tcPr/>
                </a:tc>
              </a:tr>
              <a:tr h="530820">
                <a:tc>
                  <a:txBody>
                    <a:bodyPr/>
                    <a:lstStyle/>
                    <a:p>
                      <a:r>
                        <a:rPr lang="en-US" dirty="0" smtClean="0"/>
                        <a:t>70000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</a:p>
                  </a:txBody>
                  <a:tcPr/>
                </a:tc>
              </a:tr>
              <a:tr h="530820"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39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- Labels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725503"/>
              </p:ext>
            </p:extLst>
          </p:nvPr>
        </p:nvGraphicFramePr>
        <p:xfrm>
          <a:off x="1096963" y="2084388"/>
          <a:ext cx="69500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692"/>
                <a:gridCol w="2316692"/>
                <a:gridCol w="23166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of Cluster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[40000; 45000)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[50000;</a:t>
                      </a:r>
                      <a:r>
                        <a:rPr lang="en-US" baseline="0" dirty="0" smtClean="0"/>
                        <a:t> 70000)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[45000,40000)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[22000,20000)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[17000, 15000)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[70000, 100000)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[20000,</a:t>
                      </a:r>
                      <a:r>
                        <a:rPr lang="en-US" baseline="0" dirty="0" smtClean="0"/>
                        <a:t> 22000)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409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rmal">
  <a:themeElements>
    <a:clrScheme name="Formal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Form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Formal.thmx</Template>
  <TotalTime>214</TotalTime>
  <Words>456</Words>
  <Application>Microsoft Macintosh PowerPoint</Application>
  <PresentationFormat>On-screen Show (4:3)</PresentationFormat>
  <Paragraphs>207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Formal</vt:lpstr>
      <vt:lpstr>Recommendations</vt:lpstr>
      <vt:lpstr>Understand your Data</vt:lpstr>
      <vt:lpstr>Visualize</vt:lpstr>
      <vt:lpstr>Price Column - Outliers</vt:lpstr>
      <vt:lpstr>Prices -Plot</vt:lpstr>
      <vt:lpstr>Statistics on Prices</vt:lpstr>
      <vt:lpstr>Let’s Observe the Prices</vt:lpstr>
      <vt:lpstr>Zoom in Large Size Clusters</vt:lpstr>
      <vt:lpstr>Blocks - Labels</vt:lpstr>
      <vt:lpstr>Some Results grouped by msrp only</vt:lpstr>
      <vt:lpstr>Let’s try MSRP and body_type</vt:lpstr>
      <vt:lpstr>Results</vt:lpstr>
      <vt:lpstr>Perhaps - Outliers</vt:lpstr>
      <vt:lpstr>Questions</vt:lpstr>
    </vt:vector>
  </TitlesOfParts>
  <Company>Gamblit Gaming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Kalinichenko</dc:creator>
  <cp:lastModifiedBy>Vera Kalinichenko</cp:lastModifiedBy>
  <cp:revision>23</cp:revision>
  <dcterms:created xsi:type="dcterms:W3CDTF">2014-02-21T22:15:06Z</dcterms:created>
  <dcterms:modified xsi:type="dcterms:W3CDTF">2014-02-25T06:24:01Z</dcterms:modified>
</cp:coreProperties>
</file>