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7" r:id="rId4"/>
    <p:sldId id="269" r:id="rId5"/>
    <p:sldId id="266" r:id="rId6"/>
    <p:sldId id="259" r:id="rId7"/>
    <p:sldId id="270" r:id="rId8"/>
    <p:sldId id="275" r:id="rId9"/>
    <p:sldId id="273" r:id="rId10"/>
    <p:sldId id="258" r:id="rId11"/>
    <p:sldId id="260" r:id="rId12"/>
    <p:sldId id="271" r:id="rId13"/>
    <p:sldId id="272" r:id="rId14"/>
    <p:sldId id="261" r:id="rId15"/>
    <p:sldId id="262" r:id="rId16"/>
    <p:sldId id="263" r:id="rId17"/>
    <p:sldId id="264" r:id="rId18"/>
    <p:sldId id="274" r:id="rId19"/>
    <p:sldId id="265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200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3190-0CB7-B146-8FFF-4E9FEC4399AE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ED55D-97B2-A04A-99D0-2A20DE01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more details, let’s slices</a:t>
            </a:r>
            <a:r>
              <a:rPr lang="en-US" baseline="0" dirty="0" smtClean="0"/>
              <a:t> into more chucks. Make conclusions based on the visual representation. I used the graph to construct UDF that created price – bucket!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D55D-97B2-A04A-99D0-2A20DE0141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they are outliers? Only because the cluster</a:t>
            </a:r>
            <a:r>
              <a:rPr lang="en-US" baseline="0" dirty="0" smtClean="0"/>
              <a:t> size to which they belong is equal to 1..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D55D-97B2-A04A-99D0-2A20DE0141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Recommendations for Similar Cars </a:t>
            </a:r>
            <a:r>
              <a:rPr lang="en-US" smtClean="0"/>
              <a:t>based on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dirty="0" smtClean="0"/>
              <a:t>Price Prediction</a:t>
            </a:r>
            <a:endParaRPr lang="en-US" dirty="0" smtClean="0"/>
          </a:p>
          <a:p>
            <a:r>
              <a:rPr lang="en-US" dirty="0" smtClean="0"/>
              <a:t>By Vera </a:t>
            </a:r>
            <a:r>
              <a:rPr lang="en-US" dirty="0" err="1" smtClean="0"/>
              <a:t>Kalinichenko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6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</a:t>
            </a:r>
            <a:endParaRPr lang="en-US" dirty="0"/>
          </a:p>
        </p:txBody>
      </p:sp>
      <p:pic>
        <p:nvPicPr>
          <p:cNvPr id="4" name="Content Placeholder 3" descr="cfbb061ec38ad6c5e066b4877d9c7b50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79" r="-38279"/>
          <a:stretch/>
        </p:blipFill>
        <p:spPr>
          <a:xfrm>
            <a:off x="-284342" y="2084387"/>
            <a:ext cx="3677504" cy="3355975"/>
          </a:xfrm>
        </p:spPr>
      </p:pic>
      <p:pic>
        <p:nvPicPr>
          <p:cNvPr id="5" name="Picture 4" descr="1929dfd94a68a2e335cd085a38c3810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94" y="2084388"/>
            <a:ext cx="3108818" cy="3355974"/>
          </a:xfrm>
          <a:prstGeom prst="rect">
            <a:avLst/>
          </a:prstGeom>
        </p:spPr>
      </p:pic>
      <p:pic>
        <p:nvPicPr>
          <p:cNvPr id="6" name="Picture 5" descr="11d17e1752305a6d9f30566472c55a75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75" y="2084387"/>
            <a:ext cx="2502218" cy="33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0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Zoom in Large Size Clusters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640121"/>
              </p:ext>
            </p:extLst>
          </p:nvPr>
        </p:nvGraphicFramePr>
        <p:xfrm>
          <a:off x="1096963" y="2331814"/>
          <a:ext cx="6950076" cy="424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038"/>
                <a:gridCol w="3475038"/>
              </a:tblGrid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MSRP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</a:t>
                      </a:r>
                      <a:r>
                        <a:rPr lang="en-US" dirty="0" err="1" smtClean="0"/>
                        <a:t>Grp</a:t>
                      </a:r>
                      <a:endParaRPr lang="en-US" dirty="0"/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</a:t>
                      </a:r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</a:t>
                      </a:r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17000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</a:p>
                  </a:txBody>
                  <a:tcPr/>
                </a:tc>
              </a:tr>
              <a:tr h="530820"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39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Price Buckets –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clusters based by price buckets</a:t>
            </a:r>
          </a:p>
          <a:p>
            <a:r>
              <a:rPr lang="en-US" dirty="0" smtClean="0"/>
              <a:t>Details in </a:t>
            </a:r>
            <a:r>
              <a:rPr lang="en-US" dirty="0" err="1" smtClean="0"/>
              <a:t>com.sample.pig.PriceClusterUDF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7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PriceClusterUDF</a:t>
            </a:r>
            <a:r>
              <a:rPr lang="en-US" dirty="0" smtClean="0"/>
              <a:t> - sample</a:t>
            </a:r>
            <a:endParaRPr lang="en-US" dirty="0"/>
          </a:p>
        </p:txBody>
      </p:sp>
      <p:pic>
        <p:nvPicPr>
          <p:cNvPr id="4" name="Content Placeholder 3" descr="Screen Shot 2014-02-24 at 11.22.5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/>
          <a:stretch/>
        </p:blipFill>
        <p:spPr>
          <a:xfrm>
            <a:off x="1096963" y="2084388"/>
            <a:ext cx="5189537" cy="4024312"/>
          </a:xfrm>
        </p:spPr>
      </p:pic>
    </p:spTree>
    <p:extLst>
      <p:ext uri="{BB962C8B-B14F-4D97-AF65-F5344CB8AC3E}">
        <p14:creationId xmlns:p14="http://schemas.microsoft.com/office/powerpoint/2010/main" val="240402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- Labels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725503"/>
              </p:ext>
            </p:extLst>
          </p:nvPr>
        </p:nvGraphicFramePr>
        <p:xfrm>
          <a:off x="1096963" y="2084388"/>
          <a:ext cx="69500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692"/>
                <a:gridCol w="2316692"/>
                <a:gridCol w="23166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Cluster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[40000; 45000)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[50000;</a:t>
                      </a:r>
                      <a:r>
                        <a:rPr lang="en-US" baseline="0" dirty="0" smtClean="0"/>
                        <a:t> 70000)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[45000,40000)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[22000,20000)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[17000, 15000)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[70000, 100000)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[20000,</a:t>
                      </a:r>
                      <a:r>
                        <a:rPr lang="en-US" baseline="0" dirty="0" smtClean="0"/>
                        <a:t> 22000)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0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Results</a:t>
            </a:r>
            <a:br>
              <a:rPr lang="en-US" dirty="0" smtClean="0"/>
            </a:br>
            <a:r>
              <a:rPr lang="en-US" dirty="0" smtClean="0"/>
              <a:t>grouped by </a:t>
            </a:r>
            <a:r>
              <a:rPr lang="en-US" dirty="0" err="1" smtClean="0"/>
              <a:t>msrp</a:t>
            </a:r>
            <a:r>
              <a:rPr lang="en-US" dirty="0" smtClean="0"/>
              <a:t> only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425630"/>
              </p:ext>
            </p:extLst>
          </p:nvPr>
        </p:nvGraphicFramePr>
        <p:xfrm>
          <a:off x="800101" y="2236051"/>
          <a:ext cx="7543796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  <a:gridCol w="580292"/>
              </a:tblGrid>
              <a:tr h="17157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BMW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Series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2dr Coupe 128i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331732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Coupe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0.04562938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331732</a:t>
                      </a:r>
                    </a:p>
                  </a:txBody>
                  <a:tcPr marL="12700" marR="12700" marT="12700" marB="0" anchor="b"/>
                </a:tc>
              </a:tr>
              <a:tr h="22747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 Duty F-350 DRW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4WD Reg Cab 137" XL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335910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Truck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0.06874715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335910</a:t>
                      </a:r>
                    </a:p>
                  </a:txBody>
                  <a:tcPr marL="12700" marR="12700" marT="12700" marB="0" anchor="b"/>
                </a:tc>
              </a:tr>
              <a:tr h="17157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Econoline Cargo Van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E-250 Recreational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335442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0.049706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335442</a:t>
                      </a:r>
                    </a:p>
                  </a:txBody>
                  <a:tcPr marL="12700" marR="12700" marT="12700" marB="0" anchor="b"/>
                </a:tc>
              </a:tr>
              <a:tr h="22747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Challenger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2dr Coupe R/T Classic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335849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Coupe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30990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0.03758244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335849</a:t>
                      </a:r>
                    </a:p>
                  </a:txBody>
                  <a:tcPr marL="12700" marR="12700" marT="12700" marB="0" anchor="b"/>
                </a:tc>
              </a:tr>
              <a:tr h="22747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 Duty F-350 SRW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2WD SuperCab 142" XL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335921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Truck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33235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31041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0.0691706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335921</a:t>
                      </a:r>
                    </a:p>
                  </a:txBody>
                  <a:tcPr marL="12700" marR="12700" marT="12700" marB="0" anchor="b"/>
                </a:tc>
              </a:tr>
              <a:tr h="22747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Volkswagen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4dr HB DSG TDI w/Tech Pkg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334382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Hatchback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30210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0.07386765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334382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try MSRP and </a:t>
            </a:r>
            <a:r>
              <a:rPr lang="en-US" dirty="0" err="1" smtClean="0"/>
              <a:t>body_type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956003"/>
              </p:ext>
            </p:extLst>
          </p:nvPr>
        </p:nvGraphicFramePr>
        <p:xfrm>
          <a:off x="1096963" y="2084388"/>
          <a:ext cx="69500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692"/>
                <a:gridCol w="2316692"/>
                <a:gridCol w="23166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Trim_id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334904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337073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331240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334408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334410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334413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334889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(35000,SUV)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334892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31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in cl-price-body-</a:t>
            </a:r>
            <a:r>
              <a:rPr lang="en-US" dirty="0" err="1"/>
              <a:t>type.csv</a:t>
            </a:r>
            <a:endParaRPr lang="en-US" dirty="0" smtClean="0"/>
          </a:p>
          <a:p>
            <a:r>
              <a:rPr lang="en-US" dirty="0" smtClean="0"/>
              <a:t>Outliers – 15 singletons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 cars similar to </a:t>
            </a:r>
            <a:r>
              <a:rPr lang="en-US" dirty="0" err="1" smtClean="0"/>
              <a:t>trim_id</a:t>
            </a:r>
            <a:r>
              <a:rPr lang="en-US" dirty="0" smtClean="0"/>
              <a:t> 33041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411581"/>
              </p:ext>
            </p:extLst>
          </p:nvPr>
        </p:nvGraphicFramePr>
        <p:xfrm>
          <a:off x="1096963" y="2084388"/>
          <a:ext cx="6950072" cy="187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759"/>
                <a:gridCol w="868759"/>
                <a:gridCol w="868759"/>
                <a:gridCol w="868759"/>
                <a:gridCol w="868759"/>
                <a:gridCol w="868759"/>
                <a:gridCol w="868759"/>
                <a:gridCol w="868759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Focus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4dr Sedan 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330541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16430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Nissan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Sentra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4dr Sedan I4 Manual 2.0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336111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16539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Volkswagen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Jetta Sedan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4dr Auto Base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16720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Fiesta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4dr Sedan SEL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335679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16779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Volkswagen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Jetta Sedan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4dr Manual 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334016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4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Perhaps - Outliers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083296"/>
              </p:ext>
            </p:extLst>
          </p:nvPr>
        </p:nvGraphicFramePr>
        <p:xfrm>
          <a:off x="1096963" y="2606499"/>
          <a:ext cx="6950076" cy="130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  <a:gridCol w="579173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Cadillac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Escalade EXT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AWD 4dr Premium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331340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Truck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70635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66108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0.05794287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(70000,Truck)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Cadillac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CTS-V Wagon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5dr Wagon 6.2L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331824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Wagon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64110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0.06725283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(60000,Wagon)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3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</a:t>
            </a:r>
          </a:p>
          <a:p>
            <a:r>
              <a:rPr lang="en-US" dirty="0" smtClean="0"/>
              <a:t>Extract Information</a:t>
            </a:r>
          </a:p>
          <a:p>
            <a:r>
              <a:rPr lang="en-US" dirty="0" smtClean="0"/>
              <a:t>Formulate Initial Thoughts</a:t>
            </a:r>
          </a:p>
          <a:p>
            <a:r>
              <a:rPr lang="en-US" dirty="0" smtClean="0"/>
              <a:t>Zoom in </a:t>
            </a:r>
          </a:p>
          <a:p>
            <a:r>
              <a:rPr lang="en-US" dirty="0" smtClean="0"/>
              <a:t>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Prices -Plot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1354" r="-41354"/>
          <a:stretch>
            <a:fillRect/>
          </a:stretch>
        </p:blipFill>
        <p:spPr>
          <a:xfrm>
            <a:off x="550863" y="2262188"/>
            <a:ext cx="6950075" cy="3640137"/>
          </a:xfrm>
        </p:spPr>
      </p:pic>
    </p:spTree>
    <p:extLst>
      <p:ext uri="{BB962C8B-B14F-4D97-AF65-F5344CB8AC3E}">
        <p14:creationId xmlns:p14="http://schemas.microsoft.com/office/powerpoint/2010/main" val="45144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on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Price of Base MSRP is 31255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Price of Trans </a:t>
            </a:r>
            <a:r>
              <a:rPr lang="en-US" smtClean="0"/>
              <a:t>MSRP is 33118</a:t>
            </a:r>
            <a:endParaRPr lang="en-US" dirty="0" smtClean="0"/>
          </a:p>
          <a:p>
            <a:r>
              <a:rPr lang="en-US" dirty="0" smtClean="0"/>
              <a:t>Mean 32047</a:t>
            </a:r>
          </a:p>
          <a:p>
            <a:r>
              <a:rPr lang="en-US" dirty="0" smtClean="0"/>
              <a:t>Median 31360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6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Column -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the price column looks at the extremes.</a:t>
            </a:r>
          </a:p>
          <a:p>
            <a:pPr lvl="1"/>
            <a:r>
              <a:rPr lang="en-US" dirty="0" smtClean="0"/>
              <a:t>Found that there are 10 rows with prices greater or equal to 1mm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7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Observe Data</a:t>
            </a:r>
            <a:br>
              <a:rPr lang="en-US" dirty="0" smtClean="0"/>
            </a:br>
            <a:r>
              <a:rPr lang="en-US" dirty="0" smtClean="0"/>
              <a:t>or how to predict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the Proposal/ Model/ Look at the Results </a:t>
            </a:r>
            <a:endParaRPr lang="en-US" dirty="0" smtClean="0"/>
          </a:p>
          <a:p>
            <a:r>
              <a:rPr lang="en-US" dirty="0" smtClean="0"/>
              <a:t>Order by large size groups</a:t>
            </a:r>
          </a:p>
          <a:p>
            <a:r>
              <a:rPr lang="en-US" dirty="0" smtClean="0"/>
              <a:t>Regroups Again and Model Again (Iterate)</a:t>
            </a:r>
          </a:p>
        </p:txBody>
      </p:sp>
    </p:spTree>
    <p:extLst>
      <p:ext uri="{BB962C8B-B14F-4D97-AF65-F5344CB8AC3E}">
        <p14:creationId xmlns:p14="http://schemas.microsoft.com/office/powerpoint/2010/main" val="366973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596900"/>
            <a:ext cx="7543800" cy="1371600"/>
          </a:xfrm>
        </p:spPr>
        <p:txBody>
          <a:bodyPr/>
          <a:lstStyle/>
          <a:p>
            <a:r>
              <a:rPr lang="en-US" dirty="0" smtClean="0"/>
              <a:t>How to Predict Price?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Clusters by grouping the data by year, </a:t>
            </a:r>
            <a:r>
              <a:rPr lang="en-US" dirty="0" err="1" smtClean="0"/>
              <a:t>model_id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door and transmission</a:t>
            </a:r>
          </a:p>
          <a:p>
            <a:r>
              <a:rPr lang="en-US" dirty="0" smtClean="0"/>
              <a:t>Compute average of </a:t>
            </a:r>
            <a:r>
              <a:rPr lang="en-US" dirty="0" err="1" smtClean="0"/>
              <a:t>base_msrp</a:t>
            </a:r>
            <a:endParaRPr lang="en-US" dirty="0" smtClean="0"/>
          </a:p>
          <a:p>
            <a:r>
              <a:rPr lang="en-US" dirty="0" smtClean="0"/>
              <a:t>Compute average of transaction </a:t>
            </a:r>
            <a:r>
              <a:rPr lang="en-US" dirty="0" err="1" smtClean="0"/>
              <a:t>msrp</a:t>
            </a:r>
            <a:endParaRPr lang="en-US" dirty="0" smtClean="0"/>
          </a:p>
          <a:p>
            <a:r>
              <a:rPr lang="en-US" dirty="0" smtClean="0"/>
              <a:t>Subtract base </a:t>
            </a:r>
            <a:r>
              <a:rPr lang="en-US" dirty="0" err="1" smtClean="0"/>
              <a:t>msrp</a:t>
            </a:r>
            <a:r>
              <a:rPr lang="en-US" dirty="0" smtClean="0"/>
              <a:t> from transaction </a:t>
            </a:r>
            <a:r>
              <a:rPr lang="en-US" dirty="0" err="1" smtClean="0"/>
              <a:t>msrp</a:t>
            </a:r>
            <a:r>
              <a:rPr lang="en-US" dirty="0" smtClean="0"/>
              <a:t> and divide by 2 </a:t>
            </a:r>
          </a:p>
          <a:p>
            <a:r>
              <a:rPr lang="en-US" dirty="0" smtClean="0"/>
              <a:t>Add the above to base </a:t>
            </a:r>
            <a:r>
              <a:rPr lang="en-US" dirty="0" err="1" smtClean="0"/>
              <a:t>msrp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data - </a:t>
            </a:r>
            <a:r>
              <a:rPr lang="en-US" dirty="0" err="1" smtClean="0"/>
              <a:t>pricePredictor.pig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test_predictor.sh</a:t>
            </a:r>
            <a:r>
              <a:rPr lang="en-US" dirty="0" smtClean="0"/>
              <a:t> to predict prices for the whole </a:t>
            </a:r>
            <a:r>
              <a:rPr lang="en-US" dirty="0" err="1" smtClean="0"/>
              <a:t>hw</a:t>
            </a:r>
            <a:r>
              <a:rPr lang="en-US" dirty="0" smtClean="0"/>
              <a:t> 2 set</a:t>
            </a:r>
          </a:p>
          <a:p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 smtClean="0"/>
              <a:t>predict.sh</a:t>
            </a:r>
            <a:r>
              <a:rPr lang="en-US" dirty="0" smtClean="0"/>
              <a:t> to predict prices on the sample 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0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recommend similar cars?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clusters</a:t>
            </a:r>
          </a:p>
          <a:p>
            <a:r>
              <a:rPr lang="en-US" dirty="0" smtClean="0"/>
              <a:t>Locate cluster that contain the given car</a:t>
            </a:r>
          </a:p>
          <a:p>
            <a:r>
              <a:rPr lang="en-US" dirty="0" smtClean="0"/>
              <a:t>Sort the data in the spotted cluster</a:t>
            </a:r>
          </a:p>
          <a:p>
            <a:r>
              <a:rPr lang="en-US" dirty="0" smtClean="0"/>
              <a:t>Return the most relevant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0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332</TotalTime>
  <Words>648</Words>
  <Application>Microsoft Macintosh PowerPoint</Application>
  <PresentationFormat>On-screen Show (4:3)</PresentationFormat>
  <Paragraphs>268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Formal</vt:lpstr>
      <vt:lpstr>Recommendations for Similar Cars based on features</vt:lpstr>
      <vt:lpstr>Understand your Data</vt:lpstr>
      <vt:lpstr>Prices -Plot</vt:lpstr>
      <vt:lpstr>Statistics on Prices</vt:lpstr>
      <vt:lpstr>Price Column - Outliers</vt:lpstr>
      <vt:lpstr>Let’s Observe Data or how to predict price</vt:lpstr>
      <vt:lpstr>How to Predict Price?</vt:lpstr>
      <vt:lpstr>Group data - pricePredictor.pig</vt:lpstr>
      <vt:lpstr>How to recommend similar cars?</vt:lpstr>
      <vt:lpstr>Visualize</vt:lpstr>
      <vt:lpstr>Zoom in Large Size Clusters</vt:lpstr>
      <vt:lpstr>Create Price Buckets – use it</vt:lpstr>
      <vt:lpstr>PriceClusterUDF - sample</vt:lpstr>
      <vt:lpstr>Blocks - Labels</vt:lpstr>
      <vt:lpstr>Some Results grouped by msrp only</vt:lpstr>
      <vt:lpstr>Let’s try MSRP and body_type</vt:lpstr>
      <vt:lpstr>Results</vt:lpstr>
      <vt:lpstr>5 cars similar to trim_id 33041</vt:lpstr>
      <vt:lpstr>Perhaps - Outliers</vt:lpstr>
      <vt:lpstr>Questions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Kalinichenko</dc:creator>
  <cp:lastModifiedBy>Vera Kalinichenko</cp:lastModifiedBy>
  <cp:revision>35</cp:revision>
  <dcterms:created xsi:type="dcterms:W3CDTF">2014-02-21T22:15:06Z</dcterms:created>
  <dcterms:modified xsi:type="dcterms:W3CDTF">2014-02-25T08:25:03Z</dcterms:modified>
</cp:coreProperties>
</file>