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5" r:id="rId12"/>
    <p:sldId id="264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DEB2466-714C-403F-984D-B889E18744B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55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39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62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198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291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118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69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87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034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010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36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DEB2466-714C-403F-984D-B889E18744B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55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werNow" TargetMode="External"/><Relationship Id="rId3" Type="http://schemas.openxmlformats.org/officeDocument/2006/relationships/hyperlink" Target="https://hu.wikipedia.org/wiki/Central_processing_unit#A_processzor_h%C5%B1t%C3%A9se" TargetMode="External"/><Relationship Id="rId7" Type="http://schemas.openxmlformats.org/officeDocument/2006/relationships/hyperlink" Target="https://en.wikipedia.org/wiki/Cool%27n%27Quiet" TargetMode="External"/><Relationship Id="rId2" Type="http://schemas.openxmlformats.org/officeDocument/2006/relationships/hyperlink" Target="https://en.wikipedia.org/wiki/Computer_cool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wer_management" TargetMode="External"/><Relationship Id="rId5" Type="http://schemas.openxmlformats.org/officeDocument/2006/relationships/hyperlink" Target="https://en.wikipedia.org/wiki/Dynamic_frequency_scaling" TargetMode="External"/><Relationship Id="rId4" Type="http://schemas.openxmlformats.org/officeDocument/2006/relationships/hyperlink" Target="https://www.intel.com/content/www/us/en/gaming/resources/cpu-cooler-liquid-cooling-vs-air-cooli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dirty="0">
                <a:latin typeface="Bahnschrift Light Condensed" panose="020B0502040204020203" pitchFamily="34" charset="0"/>
              </a:rPr>
              <a:t>CPU hűtés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Bahnschrift Light Condensed" panose="020B0502040204020203" pitchFamily="34" charset="0"/>
              </a:rPr>
              <a:t>Készítette: Vér Bence</a:t>
            </a:r>
          </a:p>
        </p:txBody>
      </p:sp>
    </p:spTree>
    <p:extLst>
      <p:ext uri="{BB962C8B-B14F-4D97-AF65-F5344CB8AC3E}">
        <p14:creationId xmlns:p14="http://schemas.microsoft.com/office/powerpoint/2010/main" val="336225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2735" y="209645"/>
            <a:ext cx="9692640" cy="1325562"/>
          </a:xfrm>
        </p:spPr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AMD-nek miért van 2 féle technológiája?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82735" y="1535207"/>
            <a:ext cx="8595360" cy="4351337"/>
          </a:xfrm>
        </p:spPr>
        <p:txBody>
          <a:bodyPr>
            <a:normAutofit/>
          </a:bodyPr>
          <a:lstStyle/>
          <a:p>
            <a:endParaRPr lang="hu-HU" sz="2200" dirty="0">
              <a:latin typeface="Bahnschrift Light Condensed" panose="020B0502040204020203" pitchFamily="34" charset="0"/>
            </a:endParaRPr>
          </a:p>
          <a:p>
            <a:r>
              <a:rPr lang="hu-HU" sz="2200" dirty="0">
                <a:latin typeface="Bahnschrift Light Condensed" panose="020B0502040204020203" pitchFamily="34" charset="0"/>
              </a:rPr>
              <a:t>Cool’n’Quiet-et asztali és szerver számítógépekben használják.</a:t>
            </a:r>
          </a:p>
          <a:p>
            <a:r>
              <a:rPr lang="hu-HU" sz="2200" dirty="0">
                <a:latin typeface="Bahnschrift Light Condensed" panose="020B0502040204020203" pitchFamily="34" charset="0"/>
              </a:rPr>
              <a:t>A </a:t>
            </a:r>
            <a:r>
              <a:rPr lang="hu-HU" sz="2200" dirty="0" err="1">
                <a:latin typeface="Bahnschrift Light Condensed" panose="020B0502040204020203" pitchFamily="34" charset="0"/>
              </a:rPr>
              <a:t>PowerNow</a:t>
            </a:r>
            <a:r>
              <a:rPr lang="hu-HU" sz="2200" dirty="0">
                <a:latin typeface="Bahnschrift Light Condensed" panose="020B0502040204020203" pitchFamily="34" charset="0"/>
              </a:rPr>
              <a:t>!-</a:t>
            </a:r>
            <a:r>
              <a:rPr lang="hu-HU" sz="2200" dirty="0" err="1">
                <a:latin typeface="Bahnschrift Light Condensed" panose="020B0502040204020203" pitchFamily="34" charset="0"/>
              </a:rPr>
              <a:t>ot</a:t>
            </a:r>
            <a:r>
              <a:rPr lang="hu-HU" sz="2200" dirty="0">
                <a:latin typeface="Bahnschrift Light Condensed" panose="020B0502040204020203" pitchFamily="34" charset="0"/>
              </a:rPr>
              <a:t> laptopokban használták.</a:t>
            </a:r>
          </a:p>
          <a:p>
            <a:endParaRPr lang="hu-HU" sz="2200" dirty="0">
              <a:latin typeface="Bahnschrift Light Condensed" panose="020B0502040204020203" pitchFamily="34" charset="0"/>
            </a:endParaRPr>
          </a:p>
          <a:p>
            <a:endParaRPr lang="hu-HU" sz="2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80937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2738" y="220797"/>
            <a:ext cx="9692640" cy="1325562"/>
          </a:xfrm>
        </p:spPr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AMD </a:t>
            </a:r>
            <a:r>
              <a:rPr lang="hu-HU" dirty="0" err="1">
                <a:latin typeface="Bahnschrift Light Condensed" panose="020B0502040204020203" pitchFamily="34" charset="0"/>
              </a:rPr>
              <a:t>Cool’n’Quiet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82738" y="1546359"/>
            <a:ext cx="8595360" cy="4351337"/>
          </a:xfrm>
        </p:spPr>
        <p:txBody>
          <a:bodyPr>
            <a:normAutofit/>
          </a:bodyPr>
          <a:lstStyle/>
          <a:p>
            <a:endParaRPr lang="hu-HU" sz="2200" dirty="0">
              <a:latin typeface="Bahnschrift Light Condensed" panose="020B0502040204020203" pitchFamily="34" charset="0"/>
            </a:endParaRPr>
          </a:p>
          <a:p>
            <a:r>
              <a:rPr lang="hu-HU" sz="2200" dirty="0">
                <a:latin typeface="Bahnschrift Light Condensed" panose="020B0502040204020203" pitchFamily="34" charset="0"/>
              </a:rPr>
              <a:t>2002-ben jelent meg.</a:t>
            </a:r>
          </a:p>
          <a:p>
            <a:r>
              <a:rPr lang="hu-HU" sz="2200" dirty="0">
                <a:latin typeface="Bahnschrift Light Condensed" panose="020B0502040204020203" pitchFamily="34" charset="0"/>
              </a:rPr>
              <a:t>Érzékeli, amikor a processzor nem végez munkát, és csökkenti az órajelét.</a:t>
            </a:r>
          </a:p>
          <a:p>
            <a:r>
              <a:rPr lang="hu-HU" sz="2200" dirty="0">
                <a:latin typeface="Bahnschrift Light Condensed" panose="020B0502040204020203" pitchFamily="34" charset="0"/>
              </a:rPr>
              <a:t>Mai </a:t>
            </a:r>
            <a:r>
              <a:rPr lang="hu-HU" sz="2200" dirty="0" err="1">
                <a:latin typeface="Bahnschrift Light Condensed" panose="020B0502040204020203" pitchFamily="34" charset="0"/>
              </a:rPr>
              <a:t>Ryzen</a:t>
            </a:r>
            <a:r>
              <a:rPr lang="hu-HU" sz="2200" dirty="0">
                <a:latin typeface="Bahnschrift Light Condensed" panose="020B0502040204020203" pitchFamily="34" charset="0"/>
              </a:rPr>
              <a:t> processzorokban is használják.</a:t>
            </a:r>
          </a:p>
        </p:txBody>
      </p:sp>
    </p:spTree>
    <p:extLst>
      <p:ext uri="{BB962C8B-B14F-4D97-AF65-F5344CB8AC3E}">
        <p14:creationId xmlns:p14="http://schemas.microsoft.com/office/powerpoint/2010/main" val="1249238243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93881" y="209644"/>
            <a:ext cx="9692640" cy="1325562"/>
          </a:xfrm>
        </p:spPr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Intel </a:t>
            </a:r>
            <a:r>
              <a:rPr lang="hu-HU" dirty="0" err="1">
                <a:latin typeface="Bahnschrift Light Condensed" panose="020B0502040204020203" pitchFamily="34" charset="0"/>
              </a:rPr>
              <a:t>SpeedStep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93881" y="1535206"/>
            <a:ext cx="8595360" cy="4351337"/>
          </a:xfrm>
        </p:spPr>
        <p:txBody>
          <a:bodyPr>
            <a:normAutofit/>
          </a:bodyPr>
          <a:lstStyle/>
          <a:p>
            <a:endParaRPr lang="hu-HU" sz="2200" dirty="0">
              <a:latin typeface="Bahnschrift Light Condensed" panose="020B0502040204020203" pitchFamily="34" charset="0"/>
            </a:endParaRPr>
          </a:p>
          <a:p>
            <a:r>
              <a:rPr lang="hu-HU" sz="2200" dirty="0">
                <a:latin typeface="Bahnschrift Light Condensed" panose="020B0502040204020203" pitchFamily="34" charset="0"/>
              </a:rPr>
              <a:t>2005-ben jelent meg, később, mint az AMD technológiái.</a:t>
            </a:r>
          </a:p>
          <a:p>
            <a:r>
              <a:rPr lang="hu-HU" sz="2200" dirty="0">
                <a:latin typeface="Bahnschrift Light Condensed" panose="020B0502040204020203" pitchFamily="34" charset="0"/>
              </a:rPr>
              <a:t>Ún. P-</a:t>
            </a:r>
            <a:r>
              <a:rPr lang="hu-HU" sz="2200" dirty="0" err="1">
                <a:latin typeface="Bahnschrift Light Condensed" panose="020B0502040204020203" pitchFamily="34" charset="0"/>
              </a:rPr>
              <a:t>state</a:t>
            </a:r>
            <a:r>
              <a:rPr lang="hu-HU" sz="2200" dirty="0">
                <a:latin typeface="Bahnschrift Light Condensed" panose="020B0502040204020203" pitchFamily="34" charset="0"/>
              </a:rPr>
              <a:t>-</a:t>
            </a:r>
            <a:r>
              <a:rPr lang="hu-HU" sz="2200" dirty="0" err="1">
                <a:latin typeface="Bahnschrift Light Condensed" panose="020B0502040204020203" pitchFamily="34" charset="0"/>
              </a:rPr>
              <a:t>ekkel</a:t>
            </a:r>
            <a:r>
              <a:rPr lang="hu-HU" sz="2200" dirty="0">
                <a:latin typeface="Bahnschrift Light Condensed" panose="020B0502040204020203" pitchFamily="34" charset="0"/>
              </a:rPr>
              <a:t> változtatja a processzor órajeleit.</a:t>
            </a:r>
          </a:p>
          <a:p>
            <a:r>
              <a:rPr lang="hu-HU" sz="2200" dirty="0">
                <a:latin typeface="Bahnschrift Light Condensed" panose="020B0502040204020203" pitchFamily="34" charset="0"/>
              </a:rPr>
              <a:t>Dinamikus</a:t>
            </a:r>
          </a:p>
          <a:p>
            <a:r>
              <a:rPr lang="hu-HU" sz="2200" dirty="0">
                <a:latin typeface="Bahnschrift Light Condensed" panose="020B0502040204020203" pitchFamily="34" charset="0"/>
              </a:rPr>
              <a:t>Mai Intel processzorokban használják</a:t>
            </a:r>
          </a:p>
          <a:p>
            <a:endParaRPr lang="hu-HU" sz="2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83528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2857500"/>
            <a:ext cx="10515600" cy="1108075"/>
          </a:xfrm>
        </p:spPr>
        <p:txBody>
          <a:bodyPr>
            <a:normAutofit/>
          </a:bodyPr>
          <a:lstStyle/>
          <a:p>
            <a:pPr algn="ctr"/>
            <a:r>
              <a:rPr lang="hu-HU" sz="7200" dirty="0">
                <a:latin typeface="Bahnschrift Light Condensed" panose="020B0502040204020203" pitchFamily="3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338763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93889" y="220797"/>
            <a:ext cx="9692640" cy="1325562"/>
          </a:xfrm>
        </p:spPr>
        <p:txBody>
          <a:bodyPr>
            <a:normAutofit/>
          </a:bodyPr>
          <a:lstStyle/>
          <a:p>
            <a:r>
              <a:rPr lang="hu-HU" dirty="0">
                <a:latin typeface="Bahnschrift Light Condensed" panose="020B0502040204020203" pitchFamily="34" charset="0"/>
              </a:rPr>
              <a:t>Források: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93889" y="1683837"/>
            <a:ext cx="8595360" cy="4351337"/>
          </a:xfrm>
        </p:spPr>
        <p:txBody>
          <a:bodyPr>
            <a:normAutofit lnSpcReduction="10000"/>
          </a:bodyPr>
          <a:lstStyle/>
          <a:p>
            <a:r>
              <a:rPr lang="hu-HU" sz="2400" dirty="0">
                <a:latin typeface="Bahnschrift Light Condensed" panose="020B0502040204020203" pitchFamily="34" charset="0"/>
                <a:hlinkClick r:id="rId2"/>
              </a:rPr>
              <a:t>https://en.wikipedia.org/wiki/Computer_cooling</a:t>
            </a:r>
            <a:endParaRPr lang="hu-HU" sz="2400" dirty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3"/>
              </a:rPr>
              <a:t>https://hu.wikipedia.org/wiki/Central_processing_unit#A_processzor_h%C5%B1t%C3%A9se</a:t>
            </a:r>
            <a:endParaRPr lang="hu-HU" sz="2400" dirty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4"/>
              </a:rPr>
              <a:t>https://www.intel.com/content/www/us/en/gaming/resources/cpu-cooler-liquid-cooling-vs-air-cooling.html</a:t>
            </a:r>
            <a:endParaRPr lang="hu-HU" sz="2400" dirty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5"/>
              </a:rPr>
              <a:t>https://en.wikipedia.org/wiki/Dynamic_frequency_scaling</a:t>
            </a:r>
            <a:endParaRPr lang="hu-HU" sz="2400" dirty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6"/>
              </a:rPr>
              <a:t>https://en.wikipedia.org/wiki/Power_management</a:t>
            </a:r>
            <a:endParaRPr lang="hu-HU" sz="2400" dirty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7"/>
              </a:rPr>
              <a:t>https://en.wikipedia.org/wiki/Cool%27n%27Quiet</a:t>
            </a:r>
            <a:endParaRPr lang="hu-HU" sz="2400" dirty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8"/>
              </a:rPr>
              <a:t>https://en.wikipedia.org/wiki/PowerNow</a:t>
            </a:r>
            <a:r>
              <a:rPr lang="hu-HU" sz="2400" dirty="0">
                <a:latin typeface="Bahnschrift Light Condensed" panose="020B0502040204020203" pitchFamily="34" charset="0"/>
              </a:rPr>
              <a:t>!</a:t>
            </a:r>
          </a:p>
          <a:p>
            <a:endParaRPr lang="hu-HU" sz="2400" dirty="0">
              <a:latin typeface="Bahnschrift Light Condensed" panose="020B0502040204020203" pitchFamily="34" charset="0"/>
            </a:endParaRPr>
          </a:p>
          <a:p>
            <a:endParaRPr lang="hu-HU" sz="2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277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BDB1-69DE-43D0-FDFD-B879BD82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02" y="223147"/>
            <a:ext cx="9692640" cy="1325562"/>
          </a:xfrm>
        </p:spPr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Mi az a CPU?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48B9-6DE4-4E85-4704-EA29432AC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23" y="1515153"/>
            <a:ext cx="8595360" cy="4351337"/>
          </a:xfrm>
        </p:spPr>
        <p:txBody>
          <a:bodyPr>
            <a:normAutofit/>
          </a:bodyPr>
          <a:lstStyle/>
          <a:p>
            <a:endParaRPr lang="hu-HU" sz="2400" dirty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</a:rPr>
              <a:t>A CPU (Central Processing Unit) a számítógép központi feldolgozó egysége, másnéven processzor, mikroprocesszor, a gép „agya”, azon egysége, amely az utasítások értelmezését és végrehajtását vezérli. </a:t>
            </a:r>
          </a:p>
          <a:p>
            <a:endParaRPr lang="hu-HU" sz="2400" dirty="0">
              <a:latin typeface="Bahnschrift Light Condensed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1DA59-2F7F-90D4-AF95-144B8032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915" y="3286387"/>
            <a:ext cx="3869424" cy="309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5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82563"/>
            <a:ext cx="9692640" cy="1325562"/>
          </a:xfrm>
        </p:spPr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Miért kell a CPU-t hűteni?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>
            <a:normAutofit/>
          </a:bodyPr>
          <a:lstStyle/>
          <a:p>
            <a:endParaRPr lang="hu-HU" sz="2200" dirty="0">
              <a:latin typeface="Bahnschrift Light Condensed" panose="020B0502040204020203" pitchFamily="34" charset="0"/>
            </a:endParaRPr>
          </a:p>
          <a:p>
            <a:r>
              <a:rPr lang="hu-HU" sz="2200" dirty="0">
                <a:latin typeface="Bahnschrift Light Condensed" panose="020B0502040204020203" pitchFamily="34" charset="0"/>
              </a:rPr>
              <a:t>A CPU-k olyan magas frekvencián futnak, hogy elolvadnának hűtés nélkül.</a:t>
            </a:r>
          </a:p>
          <a:p>
            <a:r>
              <a:rPr lang="hu-HU" sz="2200" dirty="0">
                <a:latin typeface="Bahnschrift Light Condensed" panose="020B0502040204020203" pitchFamily="34" charset="0"/>
              </a:rPr>
              <a:t>Magas hőfokon a modern CPU-k csökkentik a frekvenciájukat.</a:t>
            </a:r>
          </a:p>
          <a:p>
            <a:r>
              <a:rPr lang="hu-HU" sz="2200" dirty="0">
                <a:latin typeface="Bahnschrift Light Condensed" panose="020B0502040204020203" pitchFamily="34" charset="0"/>
              </a:rPr>
              <a:t>Ha túl magas hőfokon fut a CPU, akkor ki is kapcsolhat a számítógép, így védi meg magát a károsodástól.</a:t>
            </a:r>
          </a:p>
          <a:p>
            <a:endParaRPr lang="hu-HU" sz="2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50727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54490" y="182563"/>
            <a:ext cx="9692640" cy="1325562"/>
          </a:xfrm>
        </p:spPr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CPU hűtési technológiák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>
            <a:normAutofit/>
          </a:bodyPr>
          <a:lstStyle/>
          <a:p>
            <a:r>
              <a:rPr lang="hu-HU" sz="2200" dirty="0">
                <a:latin typeface="Bahnschrift Light Condensed" panose="020B0502040204020203" pitchFamily="34" charset="0"/>
              </a:rPr>
              <a:t>Léghűtés: A processzorra egy hűtőbordát szerelnek, és rá egy </a:t>
            </a:r>
            <a:r>
              <a:rPr lang="hu-HU" sz="2200" dirty="0" err="1">
                <a:latin typeface="Bahnschrift Light Condensed" panose="020B0502040204020203" pitchFamily="34" charset="0"/>
              </a:rPr>
              <a:t>ventillátort</a:t>
            </a:r>
            <a:r>
              <a:rPr lang="hu-HU" sz="2200" dirty="0">
                <a:latin typeface="Bahnschrift Light Condensed" panose="020B0502040204020203" pitchFamily="34" charset="0"/>
              </a:rPr>
              <a:t>, hogy hűtse a hűtőbordát.</a:t>
            </a:r>
          </a:p>
          <a:p>
            <a:r>
              <a:rPr lang="hu-HU" sz="2200" dirty="0">
                <a:latin typeface="Bahnschrift Light Condensed" panose="020B0502040204020203" pitchFamily="34" charset="0"/>
              </a:rPr>
              <a:t>Vízhűtés: Csövekben hűtőfolyadékot cirkulálnak, így magasabb hűtéshatékonyságot érnek el.</a:t>
            </a:r>
          </a:p>
          <a:p>
            <a:r>
              <a:rPr lang="hu-HU" sz="2200" dirty="0">
                <a:latin typeface="Bahnschrift Light Condensed" panose="020B0502040204020203" pitchFamily="34" charset="0"/>
              </a:rPr>
              <a:t>Passzív: A processzorra egy hűtőbordát szerelnek, de nem illesztenek rá ventillátort.</a:t>
            </a:r>
          </a:p>
        </p:txBody>
      </p:sp>
      <p:pic>
        <p:nvPicPr>
          <p:cNvPr id="1028" name="Picture 4" descr="File:CPU-cooler-10 hg.jp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25" y="3744569"/>
            <a:ext cx="2526385" cy="211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1065221" y="5859463"/>
            <a:ext cx="2526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>
                <a:latin typeface="Bahnschrift Light Condensed" panose="020B0502040204020203" pitchFamily="34" charset="0"/>
              </a:rPr>
              <a:t>Léghűtéses CPU hűtő</a:t>
            </a:r>
          </a:p>
        </p:txBody>
      </p:sp>
      <p:pic>
        <p:nvPicPr>
          <p:cNvPr id="1030" name="Picture 6" descr="File:Processor-water cooling un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730" y="3744569"/>
            <a:ext cx="2819859" cy="21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4072730" y="5859463"/>
            <a:ext cx="2819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>
                <a:latin typeface="Bahnschrift Light Condensed" panose="020B0502040204020203" pitchFamily="34" charset="0"/>
              </a:rPr>
              <a:t>Vízhűtéses CPU hűtő</a:t>
            </a:r>
          </a:p>
        </p:txBody>
      </p:sp>
      <p:pic>
        <p:nvPicPr>
          <p:cNvPr id="1032" name="Picture 8" descr="File:Copper heat sink with pipes.jp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713" y="3744569"/>
            <a:ext cx="2935061" cy="21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373709" y="5855495"/>
            <a:ext cx="29350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>
                <a:latin typeface="Bahnschrift Light Condensed" panose="020B0502040204020203" pitchFamily="34" charset="0"/>
              </a:rPr>
              <a:t>Passzív CPU hűtő</a:t>
            </a:r>
          </a:p>
        </p:txBody>
      </p:sp>
    </p:spTree>
    <p:extLst>
      <p:ext uri="{BB962C8B-B14F-4D97-AF65-F5344CB8AC3E}">
        <p14:creationId xmlns:p14="http://schemas.microsoft.com/office/powerpoint/2010/main" val="2975125149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7048" y="191004"/>
            <a:ext cx="9692640" cy="1325562"/>
          </a:xfrm>
        </p:spPr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Léghűtés előnyei és hátrányai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7048" y="1561170"/>
            <a:ext cx="8595360" cy="4351337"/>
          </a:xfrm>
        </p:spPr>
        <p:txBody>
          <a:bodyPr>
            <a:normAutofit/>
          </a:bodyPr>
          <a:lstStyle/>
          <a:p>
            <a:endParaRPr lang="hu-HU" sz="2200" b="1" dirty="0">
              <a:latin typeface="Bahnschrift Light Condensed" panose="020B0502040204020203" pitchFamily="34" charset="0"/>
            </a:endParaRPr>
          </a:p>
          <a:p>
            <a:r>
              <a:rPr lang="hu-HU" sz="2200" b="1" dirty="0">
                <a:latin typeface="Bahnschrift Light Condensed" panose="020B0502040204020203" pitchFamily="34" charset="0"/>
              </a:rPr>
              <a:t>Előnyök:</a:t>
            </a:r>
          </a:p>
          <a:p>
            <a:pPr lvl="1">
              <a:buFontTx/>
              <a:buChar char="-"/>
            </a:pPr>
            <a:r>
              <a:rPr lang="hu-HU" sz="2000" dirty="0">
                <a:latin typeface="Bahnschrift Light Condensed" panose="020B0502040204020203" pitchFamily="34" charset="0"/>
              </a:rPr>
              <a:t>Olcsóbb</a:t>
            </a:r>
          </a:p>
          <a:p>
            <a:pPr lvl="1">
              <a:buFontTx/>
              <a:buChar char="-"/>
            </a:pPr>
            <a:r>
              <a:rPr lang="hu-HU" sz="2000" dirty="0">
                <a:latin typeface="Bahnschrift Light Condensed" panose="020B0502040204020203" pitchFamily="34" charset="0"/>
              </a:rPr>
              <a:t>Ritkább meghibásodás</a:t>
            </a:r>
          </a:p>
          <a:p>
            <a:pPr lvl="1">
              <a:buFontTx/>
              <a:buChar char="-"/>
            </a:pPr>
            <a:r>
              <a:rPr lang="hu-HU" sz="2000" dirty="0">
                <a:latin typeface="Bahnschrift Light Condensed" panose="020B0502040204020203" pitchFamily="34" charset="0"/>
              </a:rPr>
              <a:t>Könnyebb installáció</a:t>
            </a:r>
          </a:p>
          <a:p>
            <a:endParaRPr lang="hu-HU" sz="2200" dirty="0">
              <a:latin typeface="Bahnschrift Light Condensed" panose="020B0502040204020203" pitchFamily="34" charset="0"/>
            </a:endParaRPr>
          </a:p>
          <a:p>
            <a:r>
              <a:rPr lang="hu-HU" sz="2200" b="1" dirty="0">
                <a:latin typeface="Bahnschrift Light Condensed" panose="020B0502040204020203" pitchFamily="34" charset="0"/>
              </a:rPr>
              <a:t>Hátrányok:</a:t>
            </a:r>
          </a:p>
          <a:p>
            <a:pPr lvl="1">
              <a:buFontTx/>
              <a:buChar char="-"/>
            </a:pPr>
            <a:r>
              <a:rPr lang="hu-HU" sz="2000" dirty="0">
                <a:latin typeface="Bahnschrift Light Condensed" panose="020B0502040204020203" pitchFamily="34" charset="0"/>
              </a:rPr>
              <a:t>Alacsonyabb hatásfok</a:t>
            </a:r>
          </a:p>
          <a:p>
            <a:pPr lvl="1">
              <a:buFontTx/>
              <a:buChar char="-"/>
            </a:pPr>
            <a:r>
              <a:rPr lang="hu-HU" sz="2000" dirty="0">
                <a:latin typeface="Bahnschrift Light Condensed" panose="020B0502040204020203" pitchFamily="34" charset="0"/>
              </a:rPr>
              <a:t>Hangosabb</a:t>
            </a:r>
          </a:p>
          <a:p>
            <a:pPr>
              <a:buFontTx/>
              <a:buChar char="-"/>
            </a:pPr>
            <a:endParaRPr lang="hu-HU" sz="2200" dirty="0">
              <a:latin typeface="Bahnschrift Light Condensed" panose="020B0502040204020203" pitchFamily="34" charset="0"/>
            </a:endParaRPr>
          </a:p>
          <a:p>
            <a:pPr>
              <a:buFontTx/>
              <a:buChar char="-"/>
            </a:pPr>
            <a:endParaRPr lang="hu-HU" sz="2200" dirty="0">
              <a:latin typeface="Bahnschrift Light Condensed" panose="020B0502040204020203" pitchFamily="34" charset="0"/>
            </a:endParaRPr>
          </a:p>
          <a:p>
            <a:pPr>
              <a:buFontTx/>
              <a:buChar char="-"/>
            </a:pPr>
            <a:endParaRPr lang="hu-HU" sz="2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54087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9278" y="198495"/>
            <a:ext cx="9692640" cy="1325562"/>
          </a:xfrm>
        </p:spPr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Vízhűtés előnyei és hátrányai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9279" y="1590963"/>
            <a:ext cx="8595360" cy="4351337"/>
          </a:xfrm>
        </p:spPr>
        <p:txBody>
          <a:bodyPr>
            <a:normAutofit/>
          </a:bodyPr>
          <a:lstStyle/>
          <a:p>
            <a:endParaRPr lang="hu-HU" sz="2400" b="1" dirty="0">
              <a:latin typeface="Bahnschrift Light Condensed" panose="020B0502040204020203" pitchFamily="34" charset="0"/>
            </a:endParaRPr>
          </a:p>
          <a:p>
            <a:r>
              <a:rPr lang="hu-HU" sz="2400" b="1" dirty="0">
                <a:latin typeface="Bahnschrift Light Condensed" panose="020B0502040204020203" pitchFamily="34" charset="0"/>
              </a:rPr>
              <a:t>Előnyök:</a:t>
            </a:r>
          </a:p>
          <a:p>
            <a:pPr lvl="1">
              <a:buFontTx/>
              <a:buChar char="-"/>
            </a:pPr>
            <a:r>
              <a:rPr lang="hu-HU" sz="2200" dirty="0">
                <a:latin typeface="Bahnschrift Light Condensed" panose="020B0502040204020203" pitchFamily="34" charset="0"/>
              </a:rPr>
              <a:t>Magasabb hatásfok</a:t>
            </a:r>
          </a:p>
          <a:p>
            <a:pPr lvl="1">
              <a:buFontTx/>
              <a:buChar char="-"/>
            </a:pPr>
            <a:r>
              <a:rPr lang="hu-HU" sz="2200" dirty="0">
                <a:latin typeface="Bahnschrift Light Condensed" panose="020B0502040204020203" pitchFamily="34" charset="0"/>
              </a:rPr>
              <a:t>Kisebb méret</a:t>
            </a:r>
          </a:p>
          <a:p>
            <a:pPr lvl="1">
              <a:buFontTx/>
              <a:buChar char="-"/>
            </a:pPr>
            <a:r>
              <a:rPr lang="hu-HU" sz="2200" dirty="0">
                <a:latin typeface="Bahnschrift Light Condensed" panose="020B0502040204020203" pitchFamily="34" charset="0"/>
              </a:rPr>
              <a:t>Csöndesebb</a:t>
            </a:r>
          </a:p>
          <a:p>
            <a:endParaRPr lang="hu-HU" sz="2400" dirty="0">
              <a:latin typeface="Bahnschrift Light Condensed" panose="020B0502040204020203" pitchFamily="34" charset="0"/>
            </a:endParaRPr>
          </a:p>
          <a:p>
            <a:r>
              <a:rPr lang="hu-HU" sz="2400" b="1" dirty="0">
                <a:latin typeface="Bahnschrift Light Condensed" panose="020B0502040204020203" pitchFamily="34" charset="0"/>
              </a:rPr>
              <a:t>Hátrányok:</a:t>
            </a:r>
          </a:p>
          <a:p>
            <a:pPr lvl="1">
              <a:buFontTx/>
              <a:buChar char="-"/>
            </a:pPr>
            <a:r>
              <a:rPr lang="hu-HU" sz="2200" dirty="0">
                <a:latin typeface="Bahnschrift Light Condensed" panose="020B0502040204020203" pitchFamily="34" charset="0"/>
              </a:rPr>
              <a:t>Nehezebb installáció</a:t>
            </a:r>
          </a:p>
          <a:p>
            <a:pPr lvl="1">
              <a:buFontTx/>
              <a:buChar char="-"/>
            </a:pPr>
            <a:r>
              <a:rPr lang="hu-HU" sz="2200" dirty="0">
                <a:latin typeface="Bahnschrift Light Condensed" panose="020B0502040204020203" pitchFamily="34" charset="0"/>
              </a:rPr>
              <a:t>Alacsonyabb megbízhatóság</a:t>
            </a:r>
          </a:p>
          <a:p>
            <a:pPr lvl="1">
              <a:buFontTx/>
              <a:buChar char="-"/>
            </a:pPr>
            <a:r>
              <a:rPr lang="hu-HU" sz="2200" dirty="0">
                <a:latin typeface="Bahnschrift Light Condensed" panose="020B0502040204020203" pitchFamily="34" charset="0"/>
              </a:rPr>
              <a:t>Drágább</a:t>
            </a:r>
          </a:p>
        </p:txBody>
      </p:sp>
    </p:spTree>
    <p:extLst>
      <p:ext uri="{BB962C8B-B14F-4D97-AF65-F5344CB8AC3E}">
        <p14:creationId xmlns:p14="http://schemas.microsoft.com/office/powerpoint/2010/main" val="3345886198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0436" y="209643"/>
            <a:ext cx="9692640" cy="1325562"/>
          </a:xfrm>
        </p:spPr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Passzív hűtés előnyei és hátrányai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0436" y="1535205"/>
            <a:ext cx="8595360" cy="4351337"/>
          </a:xfrm>
        </p:spPr>
        <p:txBody>
          <a:bodyPr>
            <a:normAutofit/>
          </a:bodyPr>
          <a:lstStyle/>
          <a:p>
            <a:endParaRPr lang="hu-HU" sz="2200" b="1" dirty="0">
              <a:latin typeface="Bahnschrift Light Condensed" panose="020B0502040204020203" pitchFamily="34" charset="0"/>
            </a:endParaRPr>
          </a:p>
          <a:p>
            <a:r>
              <a:rPr lang="hu-HU" sz="2200" b="1" dirty="0">
                <a:latin typeface="Bahnschrift Light Condensed" panose="020B0502040204020203" pitchFamily="34" charset="0"/>
              </a:rPr>
              <a:t>Előnyök:</a:t>
            </a:r>
          </a:p>
          <a:p>
            <a:pPr lvl="1">
              <a:buFontTx/>
              <a:buChar char="-"/>
            </a:pPr>
            <a:r>
              <a:rPr lang="hu-HU" sz="2000" dirty="0">
                <a:latin typeface="Bahnschrift Light Condensed" panose="020B0502040204020203" pitchFamily="34" charset="0"/>
              </a:rPr>
              <a:t>Legcsöndesebb</a:t>
            </a:r>
          </a:p>
          <a:p>
            <a:pPr lvl="1">
              <a:buFontTx/>
              <a:buChar char="-"/>
            </a:pPr>
            <a:r>
              <a:rPr lang="hu-HU" sz="2000" dirty="0">
                <a:latin typeface="Bahnschrift Light Condensed" panose="020B0502040204020203" pitchFamily="34" charset="0"/>
              </a:rPr>
              <a:t>Alacsony áramfogyasztás</a:t>
            </a:r>
          </a:p>
          <a:p>
            <a:pPr>
              <a:buFontTx/>
              <a:buChar char="-"/>
            </a:pPr>
            <a:endParaRPr lang="hu-HU" sz="2200" dirty="0">
              <a:latin typeface="Bahnschrift Light Condensed" panose="020B0502040204020203" pitchFamily="34" charset="0"/>
            </a:endParaRPr>
          </a:p>
          <a:p>
            <a:r>
              <a:rPr lang="hu-HU" sz="2200" b="1" dirty="0">
                <a:latin typeface="Bahnschrift Light Condensed" panose="020B0502040204020203" pitchFamily="34" charset="0"/>
              </a:rPr>
              <a:t>Hátrányok:</a:t>
            </a:r>
          </a:p>
          <a:p>
            <a:pPr lvl="1">
              <a:buFontTx/>
              <a:buChar char="-"/>
            </a:pPr>
            <a:r>
              <a:rPr lang="hu-HU" sz="2000" dirty="0">
                <a:latin typeface="Bahnschrift Light Condensed" panose="020B0502040204020203" pitchFamily="34" charset="0"/>
              </a:rPr>
              <a:t>Legalacsonyabb hatásfok</a:t>
            </a:r>
          </a:p>
          <a:p>
            <a:pPr lvl="1">
              <a:buFontTx/>
              <a:buChar char="-"/>
            </a:pPr>
            <a:r>
              <a:rPr lang="hu-HU" sz="2000" dirty="0">
                <a:latin typeface="Bahnschrift Light Condensed" panose="020B0502040204020203" pitchFamily="34" charset="0"/>
              </a:rPr>
              <a:t>Több tisztítást igényel</a:t>
            </a:r>
          </a:p>
        </p:txBody>
      </p:sp>
    </p:spTree>
    <p:extLst>
      <p:ext uri="{BB962C8B-B14F-4D97-AF65-F5344CB8AC3E}">
        <p14:creationId xmlns:p14="http://schemas.microsoft.com/office/powerpoint/2010/main" val="2190678697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C873-C4B2-8277-90BA-144E4182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44" y="2103438"/>
            <a:ext cx="9692640" cy="1325562"/>
          </a:xfrm>
        </p:spPr>
        <p:txBody>
          <a:bodyPr/>
          <a:lstStyle/>
          <a:p>
            <a:pPr algn="ctr"/>
            <a:r>
              <a:rPr lang="hu-HU" dirty="0">
                <a:latin typeface="Bahnschrift Light Condensed" panose="020B0502040204020203" pitchFamily="34" charset="0"/>
              </a:rPr>
              <a:t>Egyéb hűtési technológiák</a:t>
            </a:r>
          </a:p>
        </p:txBody>
      </p:sp>
    </p:spTree>
    <p:extLst>
      <p:ext uri="{BB962C8B-B14F-4D97-AF65-F5344CB8AC3E}">
        <p14:creationId xmlns:p14="http://schemas.microsoft.com/office/powerpoint/2010/main" val="164851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71587" y="198495"/>
            <a:ext cx="9692640" cy="1325562"/>
          </a:xfrm>
        </p:spPr>
        <p:txBody>
          <a:bodyPr/>
          <a:lstStyle/>
          <a:p>
            <a:r>
              <a:rPr lang="hu-HU" dirty="0" err="1">
                <a:latin typeface="Bahnschrift Light Condensed" panose="020B0502040204020203" pitchFamily="34" charset="0"/>
              </a:rPr>
              <a:t>Soft-cooling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0433" y="1572324"/>
            <a:ext cx="8595360" cy="4351337"/>
          </a:xfrm>
        </p:spPr>
        <p:txBody>
          <a:bodyPr>
            <a:normAutofit lnSpcReduction="10000"/>
          </a:bodyPr>
          <a:lstStyle/>
          <a:p>
            <a:r>
              <a:rPr lang="hu-HU" sz="2400" dirty="0">
                <a:latin typeface="Bahnschrift Light Condensed" panose="020B0502040204020203" pitchFamily="34" charset="0"/>
              </a:rPr>
              <a:t>A CPU automatikusan csökkenti a teljesítményét, ha egy beállított hőfokon túlmegy.</a:t>
            </a:r>
          </a:p>
          <a:p>
            <a:r>
              <a:rPr lang="hu-HU" sz="2400" dirty="0">
                <a:latin typeface="Bahnschrift Light Condensed" panose="020B0502040204020203" pitchFamily="34" charset="0"/>
              </a:rPr>
              <a:t>Ez hosszabbítja a CPU élettartamát és kevesebb áramot fogyaszt.</a:t>
            </a:r>
          </a:p>
          <a:p>
            <a:endParaRPr lang="hu-HU" sz="2400" dirty="0">
              <a:latin typeface="Bahnschrift Light Condensed" panose="020B0502040204020203" pitchFamily="34" charset="0"/>
            </a:endParaRPr>
          </a:p>
          <a:p>
            <a:r>
              <a:rPr lang="hu-HU" sz="2400" b="1" dirty="0">
                <a:latin typeface="Bahnschrift Light Condensed" panose="020B0502040204020203" pitchFamily="34" charset="0"/>
              </a:rPr>
              <a:t>AMD technológiái:</a:t>
            </a:r>
          </a:p>
          <a:p>
            <a:pPr lvl="1">
              <a:buFontTx/>
              <a:buChar char="-"/>
            </a:pPr>
            <a:r>
              <a:rPr lang="hu-HU" sz="2200" dirty="0" err="1">
                <a:latin typeface="Bahnschrift Light Condensed" panose="020B0502040204020203" pitchFamily="34" charset="0"/>
              </a:rPr>
              <a:t>Cool’n’Quiet</a:t>
            </a:r>
            <a:endParaRPr lang="hu-HU" sz="2200" dirty="0">
              <a:latin typeface="Bahnschrift Light Condensed" panose="020B0502040204020203" pitchFamily="34" charset="0"/>
            </a:endParaRPr>
          </a:p>
          <a:p>
            <a:pPr lvl="1">
              <a:buFontTx/>
              <a:buChar char="-"/>
            </a:pPr>
            <a:r>
              <a:rPr lang="hu-HU" sz="2200" dirty="0" err="1">
                <a:latin typeface="Bahnschrift Light Condensed" panose="020B0502040204020203" pitchFamily="34" charset="0"/>
              </a:rPr>
              <a:t>PowerNow</a:t>
            </a:r>
            <a:r>
              <a:rPr lang="hu-HU" sz="2200" dirty="0">
                <a:latin typeface="Bahnschrift Light Condensed" panose="020B0502040204020203" pitchFamily="34" charset="0"/>
              </a:rPr>
              <a:t>!</a:t>
            </a:r>
          </a:p>
          <a:p>
            <a:endParaRPr lang="hu-HU" sz="2400" dirty="0">
              <a:latin typeface="Bahnschrift Light Condensed" panose="020B0502040204020203" pitchFamily="34" charset="0"/>
            </a:endParaRPr>
          </a:p>
          <a:p>
            <a:r>
              <a:rPr lang="hu-HU" sz="2400" b="1" dirty="0">
                <a:latin typeface="Bahnschrift Light Condensed" panose="020B0502040204020203" pitchFamily="34" charset="0"/>
              </a:rPr>
              <a:t>Intel technológiája:</a:t>
            </a:r>
          </a:p>
          <a:p>
            <a:pPr lvl="1">
              <a:buFontTx/>
              <a:buChar char="-"/>
            </a:pPr>
            <a:r>
              <a:rPr lang="hu-HU" sz="2200" dirty="0" err="1">
                <a:latin typeface="Bahnschrift Light Condensed" panose="020B0502040204020203" pitchFamily="34" charset="0"/>
              </a:rPr>
              <a:t>SpeedStep</a:t>
            </a:r>
            <a:endParaRPr lang="hu-HU" sz="2200" dirty="0">
              <a:latin typeface="Bahnschrift Light Condensed" panose="020B0502040204020203" pitchFamily="34" charset="0"/>
            </a:endParaRPr>
          </a:p>
          <a:p>
            <a:pPr>
              <a:buFontTx/>
              <a:buChar char="-"/>
            </a:pPr>
            <a:endParaRPr lang="hu-HU" sz="2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13086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259</TotalTime>
  <Words>437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Bahnschrift Light Condensed</vt:lpstr>
      <vt:lpstr>Century Schoolbook</vt:lpstr>
      <vt:lpstr>Wingdings 2</vt:lpstr>
      <vt:lpstr>View</vt:lpstr>
      <vt:lpstr>CPU hűtés</vt:lpstr>
      <vt:lpstr>Mi az a CPU?</vt:lpstr>
      <vt:lpstr>Miért kell a CPU-t hűteni?</vt:lpstr>
      <vt:lpstr>CPU hűtési technológiák</vt:lpstr>
      <vt:lpstr>Léghűtés előnyei és hátrányai</vt:lpstr>
      <vt:lpstr>Vízhűtés előnyei és hátrányai</vt:lpstr>
      <vt:lpstr>Passzív hűtés előnyei és hátrányai</vt:lpstr>
      <vt:lpstr>Egyéb hűtési technológiák</vt:lpstr>
      <vt:lpstr>Soft-cooling</vt:lpstr>
      <vt:lpstr>AMD-nek miért van 2 féle technológiája?</vt:lpstr>
      <vt:lpstr>AMD Cool’n’Quiet</vt:lpstr>
      <vt:lpstr>Intel SpeedStep</vt:lpstr>
      <vt:lpstr>Köszönöm a figyelmet!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Monitorok</dc:title>
  <dc:creator>Vér Bence</dc:creator>
  <cp:lastModifiedBy>Vér Bence</cp:lastModifiedBy>
  <cp:revision>21</cp:revision>
  <dcterms:created xsi:type="dcterms:W3CDTF">2022-09-12T11:57:27Z</dcterms:created>
  <dcterms:modified xsi:type="dcterms:W3CDTF">2022-09-21T16:22:13Z</dcterms:modified>
</cp:coreProperties>
</file>