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D486-0FB7-EE56-2661-10E8CDC27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B7FE2-535F-608C-E6A7-5B048BA9E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95EA5-A9B8-F4FE-9431-7E379758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238BB-6EFC-A32E-863B-5F3C652C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1283F-35C5-390A-C955-A31B5629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007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23C7-6F8E-E492-6DD1-AD9FEB36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020DE-36C8-4BFB-E502-489E500B4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521B-E5E6-10E8-805D-EBF744DA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238E3-021C-766B-EA7E-B6CAB154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9EFF-A07C-729C-D73D-F39F2D85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477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1E11B-52AE-AE76-6AAD-76B07645D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DC35A-41C3-68D9-1FB3-1D8F944F6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98BFF-0A48-9A46-3457-C1FA1F6D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46CA-C041-3565-19BA-2F953EA3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932CD-6117-2791-19F0-09F191F0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48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0FF0-3EA0-62CE-4173-C666B182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4A64-5D14-14EE-3916-E87CF1086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D9330-BC37-2426-3BF8-AC50CF32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B52A-C930-4E74-9CCF-AA139404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1953A-8FB8-B991-EA6F-70CF20E2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934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49B4-5944-404D-A94A-806885DF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BCB8F-5254-2FC7-A47C-B8445F37F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6A493-175C-BAC0-0D86-234935D8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00B9-E214-7A42-F025-82B1F6C8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B6657-8157-8340-A577-3238EE35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767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32D1-AC5A-184C-EBB9-7C48E64C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AEDB-DDEE-00EF-D64C-99AB393F4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C1D1F-DB95-25FB-FCED-6AC5238FF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9E1FB-3DE5-0181-5C6A-B855025D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32642-43C0-6665-AE4D-22721F6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75A06-CE71-9FE7-5806-AE1497C8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866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12D3-2697-E690-A2BB-0B339492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2094C-FD4F-750E-E36D-15EEC72E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42C13-9A9B-0CA1-E332-C0F106AD6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CFA5-2B52-3368-992E-2BBA9829F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131B1-6527-3777-551C-642985BA2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F02FF-91D4-6A95-B16F-F1F62F1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41869-993F-2A9B-E667-5CBA995B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A1237-48CD-E8C4-A154-497C72AB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569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9454-AA91-8844-D8A7-C9E90C9B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4482C-2A3C-61CE-7FA3-980C560D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59058-EA5A-EBFC-B06D-F749973C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6A2BC-D6AE-3AEB-6EED-BBE26E2D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10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32C14-8294-33F3-B104-9B94618B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D08B6-9193-44B2-E22C-45B62F34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DAE13-E001-50FC-F6BA-86CE3B61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934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41B0-5771-DE52-BC09-46E5B56F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2D99-7876-D2D0-700D-0EEFA63B9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65433-6B23-BE52-62B7-A3F6B9D70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87925-995E-A7CD-E134-2D0F02DE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5A7C7-6418-DCCA-F6B9-3C6AAE16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64045-F962-CFCE-2ACF-0B58D629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110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E9F1-4456-A30C-4BF2-C02C6423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EE8A7-B777-2D45-B7CC-85AFC2AF4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9AF0E-5CD6-CC47-BF61-EFC4097AB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68C9F-807B-99D0-75BC-7C1ECBB7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2466-714C-403F-984D-B889E18744B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9DF1C-8F5B-3202-BA9D-272F05C1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D008-755E-0660-085E-2ACC48C8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72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F93B0-201D-8669-DA9C-25C5618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D34F-F5C7-1572-3A7E-5EC03A9C5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80888-28AB-8EA7-F8D4-86BD2ABCB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B2466-714C-403F-984D-B889E18744B3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996D-48A1-0343-AFA3-B57778FDD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86731-821C-31A4-8223-84936A835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8368-DA52-418B-BA2E-155B50D0C1F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762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Central_processing_unit#A_processzor_h%C5%B1t%C3%A9se" TargetMode="External"/><Relationship Id="rId2" Type="http://schemas.openxmlformats.org/officeDocument/2006/relationships/hyperlink" Target="https://en.wikipedia.org/wiki/Computer_cool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ower_management" TargetMode="External"/><Relationship Id="rId5" Type="http://schemas.openxmlformats.org/officeDocument/2006/relationships/hyperlink" Target="https://en.wikipedia.org/wiki/Dynamic_frequency_scaling" TargetMode="External"/><Relationship Id="rId4" Type="http://schemas.openxmlformats.org/officeDocument/2006/relationships/hyperlink" Target="https://www.intel.com/content/www/us/en/gaming/resources/cpu-cooler-liquid-cooling-vs-air-cooli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7200" dirty="0">
                <a:latin typeface="Bahnschrift Light Condensed" panose="020B0502040204020203" pitchFamily="34" charset="0"/>
              </a:rPr>
              <a:t>CPU hűtés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Bahnschrift Light Condensed" panose="020B0502040204020203" pitchFamily="34" charset="0"/>
              </a:rPr>
              <a:t>Készítette: Vér Bence</a:t>
            </a:r>
          </a:p>
        </p:txBody>
      </p:sp>
    </p:spTree>
    <p:extLst>
      <p:ext uri="{BB962C8B-B14F-4D97-AF65-F5344CB8AC3E}">
        <p14:creationId xmlns:p14="http://schemas.microsoft.com/office/powerpoint/2010/main" val="336225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923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>
                <a:latin typeface="Bahnschrift Light Condensed" panose="020B0502040204020203" pitchFamily="34" charset="0"/>
              </a:rPr>
              <a:t>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Bahnschrift Light Condensed" panose="020B0502040204020203" pitchFamily="34" charset="0"/>
                <a:hlinkClick r:id="rId2"/>
              </a:rPr>
              <a:t>https://en.wikipedia.org/wiki/Computer_cooling</a:t>
            </a:r>
            <a:endParaRPr lang="hu-HU" sz="3200" dirty="0">
              <a:latin typeface="Bahnschrift Light Condensed" panose="020B0502040204020203" pitchFamily="34" charset="0"/>
            </a:endParaRPr>
          </a:p>
          <a:p>
            <a:r>
              <a:rPr lang="hu-HU" sz="3200" dirty="0">
                <a:latin typeface="Bahnschrift Light Condensed" panose="020B0502040204020203" pitchFamily="34" charset="0"/>
                <a:hlinkClick r:id="rId3"/>
              </a:rPr>
              <a:t>https://</a:t>
            </a:r>
            <a:r>
              <a:rPr lang="hu-HU" sz="3200" dirty="0" smtClean="0">
                <a:latin typeface="Bahnschrift Light Condensed" panose="020B0502040204020203" pitchFamily="34" charset="0"/>
                <a:hlinkClick r:id="rId3"/>
              </a:rPr>
              <a:t>hu.wikipedia.org/wiki/Central_processing_unit#A_processzor_h%C5%B1t%C3%A9se</a:t>
            </a:r>
            <a:endParaRPr lang="hu-HU" sz="3200" dirty="0" smtClean="0">
              <a:latin typeface="Bahnschrift Light Condensed" panose="020B0502040204020203" pitchFamily="34" charset="0"/>
            </a:endParaRPr>
          </a:p>
          <a:p>
            <a:r>
              <a:rPr lang="hu-HU" sz="3200" dirty="0">
                <a:latin typeface="Bahnschrift Light Condensed" panose="020B0502040204020203" pitchFamily="34" charset="0"/>
                <a:hlinkClick r:id="rId4"/>
              </a:rPr>
              <a:t>https://</a:t>
            </a:r>
            <a:r>
              <a:rPr lang="hu-HU" sz="3200" dirty="0" smtClean="0">
                <a:latin typeface="Bahnschrift Light Condensed" panose="020B0502040204020203" pitchFamily="34" charset="0"/>
                <a:hlinkClick r:id="rId4"/>
              </a:rPr>
              <a:t>www.intel.com/content/www/us/en/gaming/resources/cpu-cooler-liquid-cooling-vs-air-cooling.html</a:t>
            </a:r>
            <a:endParaRPr lang="hu-HU" sz="3200" dirty="0" smtClean="0">
              <a:latin typeface="Bahnschrift Light Condensed" panose="020B0502040204020203" pitchFamily="34" charset="0"/>
            </a:endParaRPr>
          </a:p>
          <a:p>
            <a:r>
              <a:rPr lang="hu-HU" sz="3200" dirty="0">
                <a:latin typeface="Bahnschrift Light Condensed" panose="020B0502040204020203" pitchFamily="34" charset="0"/>
                <a:hlinkClick r:id="rId5"/>
              </a:rPr>
              <a:t>https://</a:t>
            </a:r>
            <a:r>
              <a:rPr lang="hu-HU" sz="3200" dirty="0" smtClean="0">
                <a:latin typeface="Bahnschrift Light Condensed" panose="020B0502040204020203" pitchFamily="34" charset="0"/>
                <a:hlinkClick r:id="rId5"/>
              </a:rPr>
              <a:t>en.wikipedia.org/wiki/Dynamic_frequency_scaling</a:t>
            </a:r>
            <a:endParaRPr lang="hu-HU" sz="3200" dirty="0" smtClean="0">
              <a:latin typeface="Bahnschrift Light Condensed" panose="020B0502040204020203" pitchFamily="34" charset="0"/>
            </a:endParaRPr>
          </a:p>
          <a:p>
            <a:r>
              <a:rPr lang="hu-HU" sz="3200" dirty="0">
                <a:latin typeface="Bahnschrift Light Condensed" panose="020B0502040204020203" pitchFamily="34" charset="0"/>
                <a:hlinkClick r:id="rId6"/>
              </a:rPr>
              <a:t>https://</a:t>
            </a:r>
            <a:r>
              <a:rPr lang="hu-HU" sz="3200" dirty="0" smtClean="0">
                <a:latin typeface="Bahnschrift Light Condensed" panose="020B0502040204020203" pitchFamily="34" charset="0"/>
                <a:hlinkClick r:id="rId6"/>
              </a:rPr>
              <a:t>en.wikipedia.org/wiki/Power_management</a:t>
            </a:r>
            <a:endParaRPr lang="hu-HU" sz="3200" dirty="0" smtClean="0">
              <a:latin typeface="Bahnschrift Light Condensed" panose="020B0502040204020203" pitchFamily="34" charset="0"/>
            </a:endParaRPr>
          </a:p>
          <a:p>
            <a:endParaRPr lang="hu-HU" sz="3200" dirty="0" smtClean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Bahnschrift Light Condensed" panose="020B0502040204020203" pitchFamily="34" charset="0"/>
              </a:rPr>
              <a:t>Miért kell a CPU-t hűteni?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4351338"/>
          </a:xfrm>
        </p:spPr>
        <p:txBody>
          <a:bodyPr/>
          <a:lstStyle/>
          <a:p>
            <a:r>
              <a:rPr lang="hu-HU" dirty="0">
                <a:latin typeface="Bahnschrift Light Condensed" panose="020B0502040204020203" pitchFamily="34" charset="0"/>
              </a:rPr>
              <a:t>A CPU-k (Central Processing Unit) olyan frekvencián futnak, hogy elolvadnának hűtés nélkül.</a:t>
            </a:r>
          </a:p>
          <a:p>
            <a:r>
              <a:rPr lang="hu-HU" dirty="0">
                <a:latin typeface="Bahnschrift Light Condensed" panose="020B0502040204020203" pitchFamily="34" charset="0"/>
              </a:rPr>
              <a:t>Magas hőfokokon a modern CPU-k csökkentik a frekvenciájukat, így alacsonyabb teljesítményt tudnak nyújtani a felhasználónak.</a:t>
            </a:r>
          </a:p>
          <a:p>
            <a:r>
              <a:rPr lang="hu-HU" dirty="0">
                <a:latin typeface="Bahnschrift Light Condensed" panose="020B0502040204020203" pitchFamily="34" charset="0"/>
              </a:rPr>
              <a:t> Ha túl magas hőfokon fut a CPU, akkor ki is kapcsolhat a számítógép.</a:t>
            </a:r>
          </a:p>
          <a:p>
            <a:endParaRPr lang="hu-H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5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Bahnschrift Light Condensed" panose="020B0502040204020203" pitchFamily="34" charset="0"/>
              </a:rPr>
              <a:t>CPU hűtési technológiák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4351338"/>
          </a:xfrm>
        </p:spPr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Léghűtés: A processzorra egy hűtőbordát szerelnek, és rá egy </a:t>
            </a:r>
            <a:r>
              <a:rPr lang="hu-HU" dirty="0" err="1" smtClean="0">
                <a:latin typeface="Bahnschrift Light Condensed" panose="020B0502040204020203" pitchFamily="34" charset="0"/>
              </a:rPr>
              <a:t>ventillátort</a:t>
            </a:r>
            <a:r>
              <a:rPr lang="hu-HU" dirty="0" smtClean="0">
                <a:latin typeface="Bahnschrift Light Condensed" panose="020B0502040204020203" pitchFamily="34" charset="0"/>
              </a:rPr>
              <a:t>, hogy hűtse a hűtőbordát.</a:t>
            </a:r>
            <a:endParaRPr lang="hu-HU" dirty="0">
              <a:latin typeface="Bahnschrift Light Condensed" panose="020B0502040204020203" pitchFamily="34" charset="0"/>
            </a:endParaRPr>
          </a:p>
          <a:p>
            <a:r>
              <a:rPr lang="hu-HU" dirty="0" smtClean="0">
                <a:latin typeface="Bahnschrift Light Condensed" panose="020B0502040204020203" pitchFamily="34" charset="0"/>
              </a:rPr>
              <a:t>Vízhűtés: Csövekben hűtőfolyadékot cirkulálnak, így magasabb hűtéshatékonyságot ér el.</a:t>
            </a:r>
            <a:endParaRPr lang="hu-HU" dirty="0">
              <a:latin typeface="Bahnschrift Light Condensed" panose="020B0502040204020203" pitchFamily="34" charset="0"/>
            </a:endParaRPr>
          </a:p>
          <a:p>
            <a:r>
              <a:rPr lang="hu-HU" dirty="0">
                <a:latin typeface="Bahnschrift Light Condensed" panose="020B0502040204020203" pitchFamily="34" charset="0"/>
              </a:rPr>
              <a:t>Passzív</a:t>
            </a:r>
            <a:r>
              <a:rPr lang="hu-HU" dirty="0" smtClean="0">
                <a:latin typeface="Bahnschrift Light Condensed" panose="020B0502040204020203" pitchFamily="34" charset="0"/>
              </a:rPr>
              <a:t>: A processzorra egy hűtőbordát szerelnek, de nem illesztenek rá egy </a:t>
            </a:r>
            <a:r>
              <a:rPr lang="hu-HU" dirty="0" err="1" smtClean="0">
                <a:latin typeface="Bahnschrift Light Condensed" panose="020B0502040204020203" pitchFamily="34" charset="0"/>
              </a:rPr>
              <a:t>ventillátort</a:t>
            </a:r>
            <a:r>
              <a:rPr lang="hu-HU" dirty="0" smtClean="0">
                <a:latin typeface="Bahnschrift Light Condensed" panose="020B0502040204020203" pitchFamily="34" charset="0"/>
              </a:rPr>
              <a:t>.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pic>
        <p:nvPicPr>
          <p:cNvPr id="1028" name="Picture 4" descr="File:CPU-cooler-10 hg.jp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05" y="3810000"/>
            <a:ext cx="2526385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2693301" y="6104732"/>
            <a:ext cx="25263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 smtClean="0">
                <a:latin typeface="Bahnschrift Light Condensed" panose="020B0502040204020203" pitchFamily="34" charset="0"/>
              </a:rPr>
              <a:t>Léghűtéses CPU hűtő</a:t>
            </a:r>
            <a:endParaRPr lang="hu-HU" sz="2500" dirty="0">
              <a:latin typeface="Bahnschrift Light Condensed" panose="020B0502040204020203" pitchFamily="34" charset="0"/>
            </a:endParaRPr>
          </a:p>
        </p:txBody>
      </p:sp>
      <p:pic>
        <p:nvPicPr>
          <p:cNvPr id="1030" name="Picture 6" descr="File:Processor-water cooling un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810" y="3989838"/>
            <a:ext cx="2819859" cy="21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5700810" y="6104732"/>
            <a:ext cx="28198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 smtClean="0">
                <a:latin typeface="Bahnschrift Light Condensed" panose="020B0502040204020203" pitchFamily="34" charset="0"/>
              </a:rPr>
              <a:t>Vízhűtéses CPU hűtő</a:t>
            </a:r>
            <a:endParaRPr lang="hu-HU" sz="2500" dirty="0">
              <a:latin typeface="Bahnschrift Light Condensed" panose="020B0502040204020203" pitchFamily="34" charset="0"/>
            </a:endParaRPr>
          </a:p>
        </p:txBody>
      </p:sp>
      <p:pic>
        <p:nvPicPr>
          <p:cNvPr id="1032" name="Picture 8" descr="File:Copper heat sink with pipes.jp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93" y="3989838"/>
            <a:ext cx="2935061" cy="21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9001789" y="6100764"/>
            <a:ext cx="29350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 smtClean="0">
                <a:latin typeface="Bahnschrift Light Condensed" panose="020B0502040204020203" pitchFamily="34" charset="0"/>
              </a:rPr>
              <a:t>Passzív CPU hűtő</a:t>
            </a:r>
            <a:endParaRPr lang="hu-HU" sz="25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Léghűtés előnyei és hátrányai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Bahnschrift SemiLight Condensed" panose="020B0502040204020203" pitchFamily="34" charset="0"/>
              </a:rPr>
              <a:t>Előnyök: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SemiLight Condensed" panose="020B0502040204020203" pitchFamily="34" charset="0"/>
              </a:rPr>
              <a:t>Olcsóbb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SemiLight Condensed" panose="020B0502040204020203" pitchFamily="34" charset="0"/>
              </a:rPr>
              <a:t>Ritkább meghibásodás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SemiLight Condensed" panose="020B0502040204020203" pitchFamily="34" charset="0"/>
              </a:rPr>
              <a:t>Könnyebb installáció</a:t>
            </a:r>
          </a:p>
          <a:p>
            <a:endParaRPr lang="hu-HU" dirty="0" smtClean="0">
              <a:latin typeface="Bahnschrift SemiLight Condensed" panose="020B0502040204020203" pitchFamily="34" charset="0"/>
            </a:endParaRPr>
          </a:p>
          <a:p>
            <a:r>
              <a:rPr lang="hu-HU" dirty="0" smtClean="0">
                <a:latin typeface="Bahnschrift SemiLight Condensed" panose="020B0502040204020203" pitchFamily="34" charset="0"/>
              </a:rPr>
              <a:t>Hátrányok: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SemiLight Condensed" panose="020B0502040204020203" pitchFamily="34" charset="0"/>
              </a:rPr>
              <a:t>Alacsonyabb hatásfok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SemiLight Condensed" panose="020B0502040204020203" pitchFamily="34" charset="0"/>
              </a:rPr>
              <a:t>Hangosabb</a:t>
            </a:r>
          </a:p>
          <a:p>
            <a:pPr>
              <a:buFontTx/>
              <a:buChar char="-"/>
            </a:pPr>
            <a:endParaRPr lang="hu-HU" dirty="0" smtClean="0">
              <a:latin typeface="Bahnschrift SemiLight Condensed" panose="020B0502040204020203" pitchFamily="34" charset="0"/>
            </a:endParaRPr>
          </a:p>
          <a:p>
            <a:pPr>
              <a:buFontTx/>
              <a:buChar char="-"/>
            </a:pPr>
            <a:endParaRPr lang="hu-HU" dirty="0" smtClean="0">
              <a:latin typeface="Bahnschrift SemiLight Condensed" panose="020B0502040204020203" pitchFamily="34" charset="0"/>
            </a:endParaRPr>
          </a:p>
          <a:p>
            <a:pPr>
              <a:buFontTx/>
              <a:buChar char="-"/>
            </a:pPr>
            <a:endParaRPr lang="hu-HU" dirty="0" smtClean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Vízhűtés előnyei és hátrányai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Előnyök: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Magasabb hatásfok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Kisebb méret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Csöndesebb</a:t>
            </a:r>
          </a:p>
          <a:p>
            <a:r>
              <a:rPr lang="hu-HU" dirty="0" smtClean="0">
                <a:latin typeface="Bahnschrift Light Condensed" panose="020B0502040204020203" pitchFamily="34" charset="0"/>
              </a:rPr>
              <a:t>Hátrányok: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Komplexebb installáció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Alacsonyabb megbízhatóság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Drágább</a:t>
            </a:r>
          </a:p>
        </p:txBody>
      </p:sp>
    </p:spTree>
    <p:extLst>
      <p:ext uri="{BB962C8B-B14F-4D97-AF65-F5344CB8AC3E}">
        <p14:creationId xmlns:p14="http://schemas.microsoft.com/office/powerpoint/2010/main" val="334588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Passzív hűtés előnyei és hátrányai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Előnyök: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Legcsöndesebb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Alacsony áramfogyasztás</a:t>
            </a:r>
          </a:p>
          <a:p>
            <a:r>
              <a:rPr lang="hu-HU" dirty="0" smtClean="0">
                <a:latin typeface="Bahnschrift Light Condensed" panose="020B0502040204020203" pitchFamily="34" charset="0"/>
              </a:rPr>
              <a:t>Hátrányok: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Legalacsonyabb hatásfok</a:t>
            </a:r>
          </a:p>
          <a:p>
            <a:pPr>
              <a:buFontTx/>
              <a:buChar char="-"/>
            </a:pPr>
            <a:r>
              <a:rPr lang="hu-HU" dirty="0" smtClean="0">
                <a:latin typeface="Bahnschrift Light Condensed" panose="020B0502040204020203" pitchFamily="34" charset="0"/>
              </a:rPr>
              <a:t>Több tisztítást igényel</a:t>
            </a:r>
          </a:p>
        </p:txBody>
      </p:sp>
    </p:spTree>
    <p:extLst>
      <p:ext uri="{BB962C8B-B14F-4D97-AF65-F5344CB8AC3E}">
        <p14:creationId xmlns:p14="http://schemas.microsoft.com/office/powerpoint/2010/main" val="219067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>
                <a:latin typeface="Bahnschrift Light Condensed" panose="020B0502040204020203" pitchFamily="34" charset="0"/>
              </a:rPr>
              <a:t>Soft-cooling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Bahnschrift Light Condensed" panose="020B0502040204020203" pitchFamily="34" charset="0"/>
              </a:rPr>
              <a:t>A CPU automatikusan csökkenti a teljesítményét, ha egy beállított hőfokon túlmegy.</a:t>
            </a:r>
          </a:p>
          <a:p>
            <a:r>
              <a:rPr lang="hu-HU" dirty="0" smtClean="0">
                <a:latin typeface="Bahnschrift Light Condensed" panose="020B0502040204020203" pitchFamily="34" charset="0"/>
              </a:rPr>
              <a:t>Ez hosszabbítja a CPU élettartamát, és kevesebb áramot </a:t>
            </a:r>
            <a:r>
              <a:rPr lang="hu-HU" smtClean="0">
                <a:latin typeface="Bahnschrift Light Condensed" panose="020B0502040204020203" pitchFamily="34" charset="0"/>
              </a:rPr>
              <a:t>is fogyaszt.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288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878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211</Words>
  <Application>Microsoft Office PowerPoint</Application>
  <PresentationFormat>Szélesvásznú</PresentationFormat>
  <Paragraphs>48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Bahnschrift Light Condensed</vt:lpstr>
      <vt:lpstr>Bahnschrift SemiLight Condensed</vt:lpstr>
      <vt:lpstr>Calibri</vt:lpstr>
      <vt:lpstr>Calibri Light</vt:lpstr>
      <vt:lpstr>Office Theme</vt:lpstr>
      <vt:lpstr>CPU hűtés</vt:lpstr>
      <vt:lpstr>Miért kell a CPU-t hűteni?</vt:lpstr>
      <vt:lpstr>CPU hűtési technológiák</vt:lpstr>
      <vt:lpstr>Léghűtés előnyei és hátrányai</vt:lpstr>
      <vt:lpstr>Vízhűtés előnyei és hátrányai</vt:lpstr>
      <vt:lpstr>Passzív hűtés előnyei és hátrányai</vt:lpstr>
      <vt:lpstr>Soft-cooling</vt:lpstr>
      <vt:lpstr>PowerPoint-bemutató</vt:lpstr>
      <vt:lpstr>PowerPoint-bemutató</vt:lpstr>
      <vt:lpstr>PowerPoint-bemutató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Monitorok</dc:title>
  <dc:creator>Vér Bence</dc:creator>
  <cp:lastModifiedBy>Vér Bence</cp:lastModifiedBy>
  <cp:revision>11</cp:revision>
  <dcterms:created xsi:type="dcterms:W3CDTF">2022-09-12T11:57:27Z</dcterms:created>
  <dcterms:modified xsi:type="dcterms:W3CDTF">2022-09-15T07:36:35Z</dcterms:modified>
</cp:coreProperties>
</file>