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9" r:id="rId3"/>
    <p:sldId id="271" r:id="rId4"/>
    <p:sldId id="258" r:id="rId5"/>
    <p:sldId id="259" r:id="rId6"/>
    <p:sldId id="260" r:id="rId7"/>
    <p:sldId id="264" r:id="rId8"/>
    <p:sldId id="261" r:id="rId9"/>
    <p:sldId id="265" r:id="rId10"/>
    <p:sldId id="268" r:id="rId11"/>
    <p:sldId id="267" r:id="rId12"/>
    <p:sldId id="262" r:id="rId13"/>
    <p:sldId id="263" r:id="rId14"/>
    <p:sldId id="266" r:id="rId1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BD68E6-E015-4AF5-ADE6-EB34D2F077A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70EC96-E63A-45A6-BB47-C172CC6AFD7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Georgia" panose="02040502050405020303" pitchFamily="18" charset="0"/>
            </a:rPr>
            <a:t>Identify patterns in sales across different cities and branches.</a:t>
          </a:r>
        </a:p>
      </dgm:t>
    </dgm:pt>
    <dgm:pt modelId="{859043F2-899E-4C23-A8D0-D392F2E09DB1}" type="parTrans" cxnId="{12E8ED4B-9477-43BE-AF06-6F9F73F36FBD}">
      <dgm:prSet/>
      <dgm:spPr/>
      <dgm:t>
        <a:bodyPr/>
        <a:lstStyle/>
        <a:p>
          <a:endParaRPr lang="en-US"/>
        </a:p>
      </dgm:t>
    </dgm:pt>
    <dgm:pt modelId="{C4E6682A-8694-41CE-92F2-C5D333298476}" type="sibTrans" cxnId="{12E8ED4B-9477-43BE-AF06-6F9F73F36FBD}">
      <dgm:prSet/>
      <dgm:spPr/>
      <dgm:t>
        <a:bodyPr/>
        <a:lstStyle/>
        <a:p>
          <a:endParaRPr lang="en-US"/>
        </a:p>
      </dgm:t>
    </dgm:pt>
    <dgm:pt modelId="{67477B5E-1C9D-437C-A6DB-5C9ED81D12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eorgia" panose="02040502050405020303" pitchFamily="18" charset="0"/>
              <a:ea typeface="+mn-ea"/>
              <a:cs typeface="+mn-cs"/>
            </a:rPr>
            <a:t>Understand customer demographics and their purchasing habits</a:t>
          </a:r>
          <a:r>
            <a:rPr lang="en-US" sz="1800" kern="1200" dirty="0">
              <a:latin typeface="Georgia" panose="02040502050405020303" pitchFamily="18" charset="0"/>
            </a:rPr>
            <a:t>.</a:t>
          </a:r>
        </a:p>
      </dgm:t>
    </dgm:pt>
    <dgm:pt modelId="{C93D17E3-A847-4A74-8487-B4752B40AB5B}" type="parTrans" cxnId="{A978C97E-FF1A-45E1-93F5-A2B2A44A0676}">
      <dgm:prSet/>
      <dgm:spPr/>
      <dgm:t>
        <a:bodyPr/>
        <a:lstStyle/>
        <a:p>
          <a:endParaRPr lang="en-US"/>
        </a:p>
      </dgm:t>
    </dgm:pt>
    <dgm:pt modelId="{399C2AEF-274B-4AA8-8B56-721DC5DDE652}" type="sibTrans" cxnId="{A978C97E-FF1A-45E1-93F5-A2B2A44A0676}">
      <dgm:prSet/>
      <dgm:spPr/>
      <dgm:t>
        <a:bodyPr/>
        <a:lstStyle/>
        <a:p>
          <a:endParaRPr lang="en-US"/>
        </a:p>
      </dgm:t>
    </dgm:pt>
    <dgm:pt modelId="{300E3B49-D1A4-4CC8-B201-63764F20A09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eorgia" panose="02040502050405020303" pitchFamily="18" charset="0"/>
              <a:ea typeface="+mn-ea"/>
              <a:cs typeface="+mn-cs"/>
            </a:rPr>
            <a:t>Evaluate the performance of various product lines.</a:t>
          </a:r>
        </a:p>
      </dgm:t>
    </dgm:pt>
    <dgm:pt modelId="{D44ACA63-8E1D-40E7-9CF0-DAAA0FB1BB3F}" type="parTrans" cxnId="{DA1331C8-7465-4CB9-8CA5-F6F3E4C2047C}">
      <dgm:prSet/>
      <dgm:spPr/>
      <dgm:t>
        <a:bodyPr/>
        <a:lstStyle/>
        <a:p>
          <a:endParaRPr lang="en-US"/>
        </a:p>
      </dgm:t>
    </dgm:pt>
    <dgm:pt modelId="{9A70C7E5-8B7C-4F93-8637-042E4F00C9A9}" type="sibTrans" cxnId="{DA1331C8-7465-4CB9-8CA5-F6F3E4C2047C}">
      <dgm:prSet/>
      <dgm:spPr/>
      <dgm:t>
        <a:bodyPr/>
        <a:lstStyle/>
        <a:p>
          <a:endParaRPr lang="en-US"/>
        </a:p>
      </dgm:t>
    </dgm:pt>
    <dgm:pt modelId="{304FE0FB-C4D1-4786-B449-2A1B0AE52E22}">
      <dgm:prSet custT="1"/>
      <dgm:spPr/>
      <dgm:t>
        <a:bodyPr/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eorgia" panose="02040502050405020303" pitchFamily="18" charset="0"/>
              <a:ea typeface="+mn-ea"/>
              <a:cs typeface="+mn-cs"/>
            </a:rPr>
            <a:t>Assess the impact of different payment methods on sales.</a:t>
          </a:r>
        </a:p>
      </dgm:t>
    </dgm:pt>
    <dgm:pt modelId="{66766886-5A54-4B61-8436-2EDB9CD72B47}" type="parTrans" cxnId="{363DB837-CAE4-40AE-85BF-4BC4AFBC202B}">
      <dgm:prSet/>
      <dgm:spPr/>
      <dgm:t>
        <a:bodyPr/>
        <a:lstStyle/>
        <a:p>
          <a:endParaRPr lang="en-US"/>
        </a:p>
      </dgm:t>
    </dgm:pt>
    <dgm:pt modelId="{E1272B16-703E-45B0-8E42-7EC5AFCDD6F3}" type="sibTrans" cxnId="{363DB837-CAE4-40AE-85BF-4BC4AFBC202B}">
      <dgm:prSet/>
      <dgm:spPr/>
      <dgm:t>
        <a:bodyPr/>
        <a:lstStyle/>
        <a:p>
          <a:endParaRPr lang="en-US"/>
        </a:p>
      </dgm:t>
    </dgm:pt>
    <dgm:pt modelId="{6B4F8334-604E-4534-BAC4-6F46198A8AF0}">
      <dgm:prSet custT="1"/>
      <dgm:spPr/>
      <dgm:t>
        <a:bodyPr/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eorgia" panose="02040502050405020303" pitchFamily="18" charset="0"/>
              <a:ea typeface="+mn-ea"/>
              <a:cs typeface="+mn-cs"/>
            </a:rPr>
            <a:t>Determine peak sales periods and understand how these vary by time of day and day of the week.</a:t>
          </a:r>
        </a:p>
      </dgm:t>
    </dgm:pt>
    <dgm:pt modelId="{31D33217-E093-4212-B06E-34D868F90313}" type="parTrans" cxnId="{64AFB345-191D-4CE8-B582-FDCC8DF471A2}">
      <dgm:prSet/>
      <dgm:spPr/>
      <dgm:t>
        <a:bodyPr/>
        <a:lstStyle/>
        <a:p>
          <a:endParaRPr lang="en-US"/>
        </a:p>
      </dgm:t>
    </dgm:pt>
    <dgm:pt modelId="{44841191-DD49-41EE-ACD1-A51AE458B005}" type="sibTrans" cxnId="{64AFB345-191D-4CE8-B582-FDCC8DF471A2}">
      <dgm:prSet/>
      <dgm:spPr/>
      <dgm:t>
        <a:bodyPr/>
        <a:lstStyle/>
        <a:p>
          <a:endParaRPr lang="en-US"/>
        </a:p>
      </dgm:t>
    </dgm:pt>
    <dgm:pt modelId="{C952BB57-D809-4EE5-B5A9-8ED222DE54F0}">
      <dgm:prSet custT="1"/>
      <dgm:spPr/>
      <dgm:t>
        <a:bodyPr/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eorgia" panose="02040502050405020303" pitchFamily="18" charset="0"/>
              <a:ea typeface="+mn-ea"/>
              <a:cs typeface="+mn-cs"/>
            </a:rPr>
            <a:t>Explore key business terms such as revenue, cost of goods sold (COGS), gross income, VAT, and customer loyalty.</a:t>
          </a:r>
        </a:p>
      </dgm:t>
    </dgm:pt>
    <dgm:pt modelId="{142B65FC-C94B-4CEC-9AF9-6248B4F54995}" type="parTrans" cxnId="{B9F38D7B-71CD-43B6-BEF2-304D18F6BB6D}">
      <dgm:prSet/>
      <dgm:spPr/>
      <dgm:t>
        <a:bodyPr/>
        <a:lstStyle/>
        <a:p>
          <a:endParaRPr lang="en-US"/>
        </a:p>
      </dgm:t>
    </dgm:pt>
    <dgm:pt modelId="{C80ABA37-A93A-460C-A192-35270EAB382B}" type="sibTrans" cxnId="{B9F38D7B-71CD-43B6-BEF2-304D18F6BB6D}">
      <dgm:prSet/>
      <dgm:spPr/>
      <dgm:t>
        <a:bodyPr/>
        <a:lstStyle/>
        <a:p>
          <a:endParaRPr lang="en-US"/>
        </a:p>
      </dgm:t>
    </dgm:pt>
    <dgm:pt modelId="{EB92D7F2-DC96-4E9B-A467-1A063CD9144C}" type="pres">
      <dgm:prSet presAssocID="{DDBD68E6-E015-4AF5-ADE6-EB34D2F077AD}" presName="root" presStyleCnt="0">
        <dgm:presLayoutVars>
          <dgm:dir/>
          <dgm:resizeHandles val="exact"/>
        </dgm:presLayoutVars>
      </dgm:prSet>
      <dgm:spPr/>
    </dgm:pt>
    <dgm:pt modelId="{2A961DD2-6847-4B2E-89F6-087899E8BDD6}" type="pres">
      <dgm:prSet presAssocID="{9C70EC96-E63A-45A6-BB47-C172CC6AFD72}" presName="compNode" presStyleCnt="0"/>
      <dgm:spPr/>
    </dgm:pt>
    <dgm:pt modelId="{CDD7FF77-2012-4200-8417-2993BC4A99A7}" type="pres">
      <dgm:prSet presAssocID="{9C70EC96-E63A-45A6-BB47-C172CC6AFD7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3A1F7A1-0014-4C75-B17B-B068C552DFC8}" type="pres">
      <dgm:prSet presAssocID="{9C70EC96-E63A-45A6-BB47-C172CC6AFD72}" presName="spaceRect" presStyleCnt="0"/>
      <dgm:spPr/>
    </dgm:pt>
    <dgm:pt modelId="{45CC3686-4B8D-4E10-8756-33DAB8E4CFB8}" type="pres">
      <dgm:prSet presAssocID="{9C70EC96-E63A-45A6-BB47-C172CC6AFD72}" presName="textRect" presStyleLbl="revTx" presStyleIdx="0" presStyleCnt="6" custLinFactNeighborX="-1640" custLinFactNeighborY="-6823">
        <dgm:presLayoutVars>
          <dgm:chMax val="1"/>
          <dgm:chPref val="1"/>
        </dgm:presLayoutVars>
      </dgm:prSet>
      <dgm:spPr/>
    </dgm:pt>
    <dgm:pt modelId="{CD329198-FE67-44AF-AA7C-7BA910658A47}" type="pres">
      <dgm:prSet presAssocID="{C4E6682A-8694-41CE-92F2-C5D333298476}" presName="sibTrans" presStyleCnt="0"/>
      <dgm:spPr/>
    </dgm:pt>
    <dgm:pt modelId="{EC123EE6-6492-4977-AB1E-CDE589DEDB8E}" type="pres">
      <dgm:prSet presAssocID="{67477B5E-1C9D-437C-A6DB-5C9ED81D1277}" presName="compNode" presStyleCnt="0"/>
      <dgm:spPr/>
    </dgm:pt>
    <dgm:pt modelId="{2CC9567E-9B62-4F73-B895-532CD6A3D05B}" type="pres">
      <dgm:prSet presAssocID="{67477B5E-1C9D-437C-A6DB-5C9ED81D127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4132F581-0170-4244-A983-250640FCA611}" type="pres">
      <dgm:prSet presAssocID="{67477B5E-1C9D-437C-A6DB-5C9ED81D1277}" presName="spaceRect" presStyleCnt="0"/>
      <dgm:spPr/>
    </dgm:pt>
    <dgm:pt modelId="{57EF5F72-3CD4-4DCF-8BAE-F706ACBC815C}" type="pres">
      <dgm:prSet presAssocID="{67477B5E-1C9D-437C-A6DB-5C9ED81D1277}" presName="textRect" presStyleLbl="revTx" presStyleIdx="1" presStyleCnt="6" custLinFactNeighborX="820" custLinFactNeighborY="-9511">
        <dgm:presLayoutVars>
          <dgm:chMax val="1"/>
          <dgm:chPref val="1"/>
        </dgm:presLayoutVars>
      </dgm:prSet>
      <dgm:spPr/>
    </dgm:pt>
    <dgm:pt modelId="{FF548FE7-39B6-44AD-9A3C-F162870BF5F8}" type="pres">
      <dgm:prSet presAssocID="{399C2AEF-274B-4AA8-8B56-721DC5DDE652}" presName="sibTrans" presStyleCnt="0"/>
      <dgm:spPr/>
    </dgm:pt>
    <dgm:pt modelId="{A3DD0708-C574-40DA-BAA4-84730F922AC9}" type="pres">
      <dgm:prSet presAssocID="{300E3B49-D1A4-4CC8-B201-63764F20A099}" presName="compNode" presStyleCnt="0"/>
      <dgm:spPr/>
    </dgm:pt>
    <dgm:pt modelId="{F5407FFF-6FF0-46FD-A22B-976B56C7587A}" type="pres">
      <dgm:prSet presAssocID="{300E3B49-D1A4-4CC8-B201-63764F20A09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B73A63C9-1BF7-43CE-A016-68FFC5168C9C}" type="pres">
      <dgm:prSet presAssocID="{300E3B49-D1A4-4CC8-B201-63764F20A099}" presName="spaceRect" presStyleCnt="0"/>
      <dgm:spPr/>
    </dgm:pt>
    <dgm:pt modelId="{E85B3904-E82A-46D0-8631-366D08D357A5}" type="pres">
      <dgm:prSet presAssocID="{300E3B49-D1A4-4CC8-B201-63764F20A099}" presName="textRect" presStyleLbl="revTx" presStyleIdx="2" presStyleCnt="6" custLinFactNeighborY="-6369">
        <dgm:presLayoutVars>
          <dgm:chMax val="1"/>
          <dgm:chPref val="1"/>
        </dgm:presLayoutVars>
      </dgm:prSet>
      <dgm:spPr/>
    </dgm:pt>
    <dgm:pt modelId="{4D6FCC8B-F39D-4398-AF50-C4EA2CA6DF12}" type="pres">
      <dgm:prSet presAssocID="{9A70C7E5-8B7C-4F93-8637-042E4F00C9A9}" presName="sibTrans" presStyleCnt="0"/>
      <dgm:spPr/>
    </dgm:pt>
    <dgm:pt modelId="{F6DBE3C3-AEFB-4E6A-8C0D-2D2178A6D014}" type="pres">
      <dgm:prSet presAssocID="{304FE0FB-C4D1-4786-B449-2A1B0AE52E22}" presName="compNode" presStyleCnt="0"/>
      <dgm:spPr/>
    </dgm:pt>
    <dgm:pt modelId="{AC105119-BBE9-41B5-9AD6-A9CFA25E9B9B}" type="pres">
      <dgm:prSet presAssocID="{304FE0FB-C4D1-4786-B449-2A1B0AE52E2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105F2FA3-D616-44B1-A343-ADF16D5BBA56}" type="pres">
      <dgm:prSet presAssocID="{304FE0FB-C4D1-4786-B449-2A1B0AE52E22}" presName="spaceRect" presStyleCnt="0"/>
      <dgm:spPr/>
    </dgm:pt>
    <dgm:pt modelId="{AAD20B46-2BFC-437C-80ED-5B2CD015B007}" type="pres">
      <dgm:prSet presAssocID="{304FE0FB-C4D1-4786-B449-2A1B0AE52E22}" presName="textRect" presStyleLbl="revTx" presStyleIdx="3" presStyleCnt="6" custLinFactNeighborX="3260" custLinFactNeighborY="-6301">
        <dgm:presLayoutVars>
          <dgm:chMax val="1"/>
          <dgm:chPref val="1"/>
        </dgm:presLayoutVars>
      </dgm:prSet>
      <dgm:spPr/>
    </dgm:pt>
    <dgm:pt modelId="{11F922D4-6370-4839-BAB3-E6FA5FEF4D2B}" type="pres">
      <dgm:prSet presAssocID="{E1272B16-703E-45B0-8E42-7EC5AFCDD6F3}" presName="sibTrans" presStyleCnt="0"/>
      <dgm:spPr/>
    </dgm:pt>
    <dgm:pt modelId="{F984F1D2-B00C-41DE-8EAD-7001CC04ED2B}" type="pres">
      <dgm:prSet presAssocID="{6B4F8334-604E-4534-BAC4-6F46198A8AF0}" presName="compNode" presStyleCnt="0"/>
      <dgm:spPr/>
    </dgm:pt>
    <dgm:pt modelId="{EEF48622-7921-48BE-B01F-0A4C6AB74512}" type="pres">
      <dgm:prSet presAssocID="{6B4F8334-604E-4534-BAC4-6F46198A8AF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D371D2CD-FB50-44AC-927E-C3AF722EB6C1}" type="pres">
      <dgm:prSet presAssocID="{6B4F8334-604E-4534-BAC4-6F46198A8AF0}" presName="spaceRect" presStyleCnt="0"/>
      <dgm:spPr/>
    </dgm:pt>
    <dgm:pt modelId="{F70254BB-31D5-4B28-8894-91F8F5EC406A}" type="pres">
      <dgm:prSet presAssocID="{6B4F8334-604E-4534-BAC4-6F46198A8AF0}" presName="textRect" presStyleLbl="revTx" presStyleIdx="4" presStyleCnt="6" custLinFactNeighborX="-2460" custLinFactNeighborY="-6369">
        <dgm:presLayoutVars>
          <dgm:chMax val="1"/>
          <dgm:chPref val="1"/>
        </dgm:presLayoutVars>
      </dgm:prSet>
      <dgm:spPr/>
    </dgm:pt>
    <dgm:pt modelId="{2C2838A7-509D-40E2-AB1D-19ADCF2816E5}" type="pres">
      <dgm:prSet presAssocID="{44841191-DD49-41EE-ACD1-A51AE458B005}" presName="sibTrans" presStyleCnt="0"/>
      <dgm:spPr/>
    </dgm:pt>
    <dgm:pt modelId="{E9CB1C58-D62F-4D6D-AC0A-882A9CA6F5CC}" type="pres">
      <dgm:prSet presAssocID="{C952BB57-D809-4EE5-B5A9-8ED222DE54F0}" presName="compNode" presStyleCnt="0"/>
      <dgm:spPr/>
    </dgm:pt>
    <dgm:pt modelId="{5F605E98-46C9-4C58-926C-35184F021C6D}" type="pres">
      <dgm:prSet presAssocID="{C952BB57-D809-4EE5-B5A9-8ED222DE54F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06CF9FE6-9886-4CFB-B73D-00479C611989}" type="pres">
      <dgm:prSet presAssocID="{C952BB57-D809-4EE5-B5A9-8ED222DE54F0}" presName="spaceRect" presStyleCnt="0"/>
      <dgm:spPr/>
    </dgm:pt>
    <dgm:pt modelId="{25D5CAD0-6A96-46D7-8AC8-F57FF96435EE}" type="pres">
      <dgm:prSet presAssocID="{C952BB57-D809-4EE5-B5A9-8ED222DE54F0}" presName="textRect" presStyleLbl="revTx" presStyleIdx="5" presStyleCnt="6" custLinFactNeighborX="4719" custLinFactNeighborY="-6369">
        <dgm:presLayoutVars>
          <dgm:chMax val="1"/>
          <dgm:chPref val="1"/>
        </dgm:presLayoutVars>
      </dgm:prSet>
      <dgm:spPr/>
    </dgm:pt>
  </dgm:ptLst>
  <dgm:cxnLst>
    <dgm:cxn modelId="{5A3C241E-A692-4688-A62D-2A074617634D}" type="presOf" srcId="{DDBD68E6-E015-4AF5-ADE6-EB34D2F077AD}" destId="{EB92D7F2-DC96-4E9B-A467-1A063CD9144C}" srcOrd="0" destOrd="0" presId="urn:microsoft.com/office/officeart/2018/2/layout/IconLabelList"/>
    <dgm:cxn modelId="{89CF6C36-04A7-4CF1-9FA9-902F57D0F480}" type="presOf" srcId="{300E3B49-D1A4-4CC8-B201-63764F20A099}" destId="{E85B3904-E82A-46D0-8631-366D08D357A5}" srcOrd="0" destOrd="0" presId="urn:microsoft.com/office/officeart/2018/2/layout/IconLabelList"/>
    <dgm:cxn modelId="{363DB837-CAE4-40AE-85BF-4BC4AFBC202B}" srcId="{DDBD68E6-E015-4AF5-ADE6-EB34D2F077AD}" destId="{304FE0FB-C4D1-4786-B449-2A1B0AE52E22}" srcOrd="3" destOrd="0" parTransId="{66766886-5A54-4B61-8436-2EDB9CD72B47}" sibTransId="{E1272B16-703E-45B0-8E42-7EC5AFCDD6F3}"/>
    <dgm:cxn modelId="{C7B7F93E-12CC-4E2B-8776-BD7BC6AFA7A7}" type="presOf" srcId="{6B4F8334-604E-4534-BAC4-6F46198A8AF0}" destId="{F70254BB-31D5-4B28-8894-91F8F5EC406A}" srcOrd="0" destOrd="0" presId="urn:microsoft.com/office/officeart/2018/2/layout/IconLabelList"/>
    <dgm:cxn modelId="{64AFB345-191D-4CE8-B582-FDCC8DF471A2}" srcId="{DDBD68E6-E015-4AF5-ADE6-EB34D2F077AD}" destId="{6B4F8334-604E-4534-BAC4-6F46198A8AF0}" srcOrd="4" destOrd="0" parTransId="{31D33217-E093-4212-B06E-34D868F90313}" sibTransId="{44841191-DD49-41EE-ACD1-A51AE458B005}"/>
    <dgm:cxn modelId="{12E8ED4B-9477-43BE-AF06-6F9F73F36FBD}" srcId="{DDBD68E6-E015-4AF5-ADE6-EB34D2F077AD}" destId="{9C70EC96-E63A-45A6-BB47-C172CC6AFD72}" srcOrd="0" destOrd="0" parTransId="{859043F2-899E-4C23-A8D0-D392F2E09DB1}" sibTransId="{C4E6682A-8694-41CE-92F2-C5D333298476}"/>
    <dgm:cxn modelId="{B9F38D7B-71CD-43B6-BEF2-304D18F6BB6D}" srcId="{DDBD68E6-E015-4AF5-ADE6-EB34D2F077AD}" destId="{C952BB57-D809-4EE5-B5A9-8ED222DE54F0}" srcOrd="5" destOrd="0" parTransId="{142B65FC-C94B-4CEC-9AF9-6248B4F54995}" sibTransId="{C80ABA37-A93A-460C-A192-35270EAB382B}"/>
    <dgm:cxn modelId="{A978C97E-FF1A-45E1-93F5-A2B2A44A0676}" srcId="{DDBD68E6-E015-4AF5-ADE6-EB34D2F077AD}" destId="{67477B5E-1C9D-437C-A6DB-5C9ED81D1277}" srcOrd="1" destOrd="0" parTransId="{C93D17E3-A847-4A74-8487-B4752B40AB5B}" sibTransId="{399C2AEF-274B-4AA8-8B56-721DC5DDE652}"/>
    <dgm:cxn modelId="{E12627B0-D9FC-4F5F-8BE9-5BE8CD4F7E80}" type="presOf" srcId="{9C70EC96-E63A-45A6-BB47-C172CC6AFD72}" destId="{45CC3686-4B8D-4E10-8756-33DAB8E4CFB8}" srcOrd="0" destOrd="0" presId="urn:microsoft.com/office/officeart/2018/2/layout/IconLabelList"/>
    <dgm:cxn modelId="{DA1331C8-7465-4CB9-8CA5-F6F3E4C2047C}" srcId="{DDBD68E6-E015-4AF5-ADE6-EB34D2F077AD}" destId="{300E3B49-D1A4-4CC8-B201-63764F20A099}" srcOrd="2" destOrd="0" parTransId="{D44ACA63-8E1D-40E7-9CF0-DAAA0FB1BB3F}" sibTransId="{9A70C7E5-8B7C-4F93-8637-042E4F00C9A9}"/>
    <dgm:cxn modelId="{FD4305D0-CEC3-4A47-86E0-FD9431468F94}" type="presOf" srcId="{67477B5E-1C9D-437C-A6DB-5C9ED81D1277}" destId="{57EF5F72-3CD4-4DCF-8BAE-F706ACBC815C}" srcOrd="0" destOrd="0" presId="urn:microsoft.com/office/officeart/2018/2/layout/IconLabelList"/>
    <dgm:cxn modelId="{4328B8F1-8809-40E1-8F8A-BE63DAD1D84C}" type="presOf" srcId="{304FE0FB-C4D1-4786-B449-2A1B0AE52E22}" destId="{AAD20B46-2BFC-437C-80ED-5B2CD015B007}" srcOrd="0" destOrd="0" presId="urn:microsoft.com/office/officeart/2018/2/layout/IconLabelList"/>
    <dgm:cxn modelId="{433249F3-0AC8-452E-A6DA-A3C595E7858E}" type="presOf" srcId="{C952BB57-D809-4EE5-B5A9-8ED222DE54F0}" destId="{25D5CAD0-6A96-46D7-8AC8-F57FF96435EE}" srcOrd="0" destOrd="0" presId="urn:microsoft.com/office/officeart/2018/2/layout/IconLabelList"/>
    <dgm:cxn modelId="{40D16F65-DD1D-4663-986D-3BAAF56D6801}" type="presParOf" srcId="{EB92D7F2-DC96-4E9B-A467-1A063CD9144C}" destId="{2A961DD2-6847-4B2E-89F6-087899E8BDD6}" srcOrd="0" destOrd="0" presId="urn:microsoft.com/office/officeart/2018/2/layout/IconLabelList"/>
    <dgm:cxn modelId="{1D009526-431B-441E-81E5-BFD9000B685F}" type="presParOf" srcId="{2A961DD2-6847-4B2E-89F6-087899E8BDD6}" destId="{CDD7FF77-2012-4200-8417-2993BC4A99A7}" srcOrd="0" destOrd="0" presId="urn:microsoft.com/office/officeart/2018/2/layout/IconLabelList"/>
    <dgm:cxn modelId="{ED6DD0CE-C5F2-465A-A2AA-652537337D7C}" type="presParOf" srcId="{2A961DD2-6847-4B2E-89F6-087899E8BDD6}" destId="{B3A1F7A1-0014-4C75-B17B-B068C552DFC8}" srcOrd="1" destOrd="0" presId="urn:microsoft.com/office/officeart/2018/2/layout/IconLabelList"/>
    <dgm:cxn modelId="{F0468179-35CE-460D-8FEB-837B4CA93A2F}" type="presParOf" srcId="{2A961DD2-6847-4B2E-89F6-087899E8BDD6}" destId="{45CC3686-4B8D-4E10-8756-33DAB8E4CFB8}" srcOrd="2" destOrd="0" presId="urn:microsoft.com/office/officeart/2018/2/layout/IconLabelList"/>
    <dgm:cxn modelId="{6A5EB3DB-31B3-4598-931A-85DC7F80B7CB}" type="presParOf" srcId="{EB92D7F2-DC96-4E9B-A467-1A063CD9144C}" destId="{CD329198-FE67-44AF-AA7C-7BA910658A47}" srcOrd="1" destOrd="0" presId="urn:microsoft.com/office/officeart/2018/2/layout/IconLabelList"/>
    <dgm:cxn modelId="{F908A314-9601-4A60-A91A-E46AE79A451C}" type="presParOf" srcId="{EB92D7F2-DC96-4E9B-A467-1A063CD9144C}" destId="{EC123EE6-6492-4977-AB1E-CDE589DEDB8E}" srcOrd="2" destOrd="0" presId="urn:microsoft.com/office/officeart/2018/2/layout/IconLabelList"/>
    <dgm:cxn modelId="{60330FC2-5CEB-499E-ABAB-0A2AD27FAFCF}" type="presParOf" srcId="{EC123EE6-6492-4977-AB1E-CDE589DEDB8E}" destId="{2CC9567E-9B62-4F73-B895-532CD6A3D05B}" srcOrd="0" destOrd="0" presId="urn:microsoft.com/office/officeart/2018/2/layout/IconLabelList"/>
    <dgm:cxn modelId="{07B00578-46A7-49D3-8EAA-036DF12F1084}" type="presParOf" srcId="{EC123EE6-6492-4977-AB1E-CDE589DEDB8E}" destId="{4132F581-0170-4244-A983-250640FCA611}" srcOrd="1" destOrd="0" presId="urn:microsoft.com/office/officeart/2018/2/layout/IconLabelList"/>
    <dgm:cxn modelId="{983BF7CB-BD24-4745-AD7B-4CA5C8074AFF}" type="presParOf" srcId="{EC123EE6-6492-4977-AB1E-CDE589DEDB8E}" destId="{57EF5F72-3CD4-4DCF-8BAE-F706ACBC815C}" srcOrd="2" destOrd="0" presId="urn:microsoft.com/office/officeart/2018/2/layout/IconLabelList"/>
    <dgm:cxn modelId="{20F8C0E2-2B96-4C20-9877-53B9180F0051}" type="presParOf" srcId="{EB92D7F2-DC96-4E9B-A467-1A063CD9144C}" destId="{FF548FE7-39B6-44AD-9A3C-F162870BF5F8}" srcOrd="3" destOrd="0" presId="urn:microsoft.com/office/officeart/2018/2/layout/IconLabelList"/>
    <dgm:cxn modelId="{413421CA-FAC3-474C-944E-BDEBA0DD7AF5}" type="presParOf" srcId="{EB92D7F2-DC96-4E9B-A467-1A063CD9144C}" destId="{A3DD0708-C574-40DA-BAA4-84730F922AC9}" srcOrd="4" destOrd="0" presId="urn:microsoft.com/office/officeart/2018/2/layout/IconLabelList"/>
    <dgm:cxn modelId="{E16BE01E-4B42-4EA7-8F5A-53B8F3D67526}" type="presParOf" srcId="{A3DD0708-C574-40DA-BAA4-84730F922AC9}" destId="{F5407FFF-6FF0-46FD-A22B-976B56C7587A}" srcOrd="0" destOrd="0" presId="urn:microsoft.com/office/officeart/2018/2/layout/IconLabelList"/>
    <dgm:cxn modelId="{D986D4C7-DE0E-404F-999C-1630FA5969FC}" type="presParOf" srcId="{A3DD0708-C574-40DA-BAA4-84730F922AC9}" destId="{B73A63C9-1BF7-43CE-A016-68FFC5168C9C}" srcOrd="1" destOrd="0" presId="urn:microsoft.com/office/officeart/2018/2/layout/IconLabelList"/>
    <dgm:cxn modelId="{2A6CD3EA-25A1-44EB-B778-671EF9A1506E}" type="presParOf" srcId="{A3DD0708-C574-40DA-BAA4-84730F922AC9}" destId="{E85B3904-E82A-46D0-8631-366D08D357A5}" srcOrd="2" destOrd="0" presId="urn:microsoft.com/office/officeart/2018/2/layout/IconLabelList"/>
    <dgm:cxn modelId="{D08E4C3C-F4CB-475B-872A-56FD33E78611}" type="presParOf" srcId="{EB92D7F2-DC96-4E9B-A467-1A063CD9144C}" destId="{4D6FCC8B-F39D-4398-AF50-C4EA2CA6DF12}" srcOrd="5" destOrd="0" presId="urn:microsoft.com/office/officeart/2018/2/layout/IconLabelList"/>
    <dgm:cxn modelId="{22B8522D-90BD-4C07-8D77-20F39A98B23E}" type="presParOf" srcId="{EB92D7F2-DC96-4E9B-A467-1A063CD9144C}" destId="{F6DBE3C3-AEFB-4E6A-8C0D-2D2178A6D014}" srcOrd="6" destOrd="0" presId="urn:microsoft.com/office/officeart/2018/2/layout/IconLabelList"/>
    <dgm:cxn modelId="{3D2BAA47-5AD4-47EF-B049-44C9E2AB7211}" type="presParOf" srcId="{F6DBE3C3-AEFB-4E6A-8C0D-2D2178A6D014}" destId="{AC105119-BBE9-41B5-9AD6-A9CFA25E9B9B}" srcOrd="0" destOrd="0" presId="urn:microsoft.com/office/officeart/2018/2/layout/IconLabelList"/>
    <dgm:cxn modelId="{A3D0A13A-15D2-45CB-B984-8F67C18C9D55}" type="presParOf" srcId="{F6DBE3C3-AEFB-4E6A-8C0D-2D2178A6D014}" destId="{105F2FA3-D616-44B1-A343-ADF16D5BBA56}" srcOrd="1" destOrd="0" presId="urn:microsoft.com/office/officeart/2018/2/layout/IconLabelList"/>
    <dgm:cxn modelId="{94EC0929-977D-4902-B2B1-1CA04EF50805}" type="presParOf" srcId="{F6DBE3C3-AEFB-4E6A-8C0D-2D2178A6D014}" destId="{AAD20B46-2BFC-437C-80ED-5B2CD015B007}" srcOrd="2" destOrd="0" presId="urn:microsoft.com/office/officeart/2018/2/layout/IconLabelList"/>
    <dgm:cxn modelId="{8CC93A9B-7A06-4664-AA0A-C2741D2ACCF5}" type="presParOf" srcId="{EB92D7F2-DC96-4E9B-A467-1A063CD9144C}" destId="{11F922D4-6370-4839-BAB3-E6FA5FEF4D2B}" srcOrd="7" destOrd="0" presId="urn:microsoft.com/office/officeart/2018/2/layout/IconLabelList"/>
    <dgm:cxn modelId="{FDC27C02-5C3C-41DE-90A7-77743DF3BE68}" type="presParOf" srcId="{EB92D7F2-DC96-4E9B-A467-1A063CD9144C}" destId="{F984F1D2-B00C-41DE-8EAD-7001CC04ED2B}" srcOrd="8" destOrd="0" presId="urn:microsoft.com/office/officeart/2018/2/layout/IconLabelList"/>
    <dgm:cxn modelId="{A8DBB14C-CB97-4B71-BC29-3463B32A24D1}" type="presParOf" srcId="{F984F1D2-B00C-41DE-8EAD-7001CC04ED2B}" destId="{EEF48622-7921-48BE-B01F-0A4C6AB74512}" srcOrd="0" destOrd="0" presId="urn:microsoft.com/office/officeart/2018/2/layout/IconLabelList"/>
    <dgm:cxn modelId="{451F6916-2E68-4E12-B5E8-9CA5B9E036F2}" type="presParOf" srcId="{F984F1D2-B00C-41DE-8EAD-7001CC04ED2B}" destId="{D371D2CD-FB50-44AC-927E-C3AF722EB6C1}" srcOrd="1" destOrd="0" presId="urn:microsoft.com/office/officeart/2018/2/layout/IconLabelList"/>
    <dgm:cxn modelId="{3E3525EC-D4CF-4616-8D62-7040EC9E4BC5}" type="presParOf" srcId="{F984F1D2-B00C-41DE-8EAD-7001CC04ED2B}" destId="{F70254BB-31D5-4B28-8894-91F8F5EC406A}" srcOrd="2" destOrd="0" presId="urn:microsoft.com/office/officeart/2018/2/layout/IconLabelList"/>
    <dgm:cxn modelId="{07461E0C-8E17-43A6-BECE-A103C4DEC39C}" type="presParOf" srcId="{EB92D7F2-DC96-4E9B-A467-1A063CD9144C}" destId="{2C2838A7-509D-40E2-AB1D-19ADCF2816E5}" srcOrd="9" destOrd="0" presId="urn:microsoft.com/office/officeart/2018/2/layout/IconLabelList"/>
    <dgm:cxn modelId="{959DE17B-EB16-4045-A4FA-389080316F92}" type="presParOf" srcId="{EB92D7F2-DC96-4E9B-A467-1A063CD9144C}" destId="{E9CB1C58-D62F-4D6D-AC0A-882A9CA6F5CC}" srcOrd="10" destOrd="0" presId="urn:microsoft.com/office/officeart/2018/2/layout/IconLabelList"/>
    <dgm:cxn modelId="{39BE311A-E974-47A6-9BB2-AD5E23F59FFB}" type="presParOf" srcId="{E9CB1C58-D62F-4D6D-AC0A-882A9CA6F5CC}" destId="{5F605E98-46C9-4C58-926C-35184F021C6D}" srcOrd="0" destOrd="0" presId="urn:microsoft.com/office/officeart/2018/2/layout/IconLabelList"/>
    <dgm:cxn modelId="{A2F363D8-EB9E-4F8E-8474-C2725F8F99AA}" type="presParOf" srcId="{E9CB1C58-D62F-4D6D-AC0A-882A9CA6F5CC}" destId="{06CF9FE6-9886-4CFB-B73D-00479C611989}" srcOrd="1" destOrd="0" presId="urn:microsoft.com/office/officeart/2018/2/layout/IconLabelList"/>
    <dgm:cxn modelId="{C7F00D37-2B54-4510-AB59-D68CC0B5ACD4}" type="presParOf" srcId="{E9CB1C58-D62F-4D6D-AC0A-882A9CA6F5CC}" destId="{25D5CAD0-6A96-46D7-8AC8-F57FF96435E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7FF77-2012-4200-8417-2993BC4A99A7}">
      <dsp:nvSpPr>
        <dsp:cNvPr id="0" name=""/>
        <dsp:cNvSpPr/>
      </dsp:nvSpPr>
      <dsp:spPr>
        <a:xfrm>
          <a:off x="478257" y="552589"/>
          <a:ext cx="772822" cy="7728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C3686-4B8D-4E10-8756-33DAB8E4CFB8}">
      <dsp:nvSpPr>
        <dsp:cNvPr id="0" name=""/>
        <dsp:cNvSpPr/>
      </dsp:nvSpPr>
      <dsp:spPr>
        <a:xfrm>
          <a:off x="0" y="1676821"/>
          <a:ext cx="1717382" cy="19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eorgia" panose="02040502050405020303" pitchFamily="18" charset="0"/>
            </a:rPr>
            <a:t>Identify patterns in sales across different cities and branches.</a:t>
          </a:r>
        </a:p>
      </dsp:txBody>
      <dsp:txXfrm>
        <a:off x="0" y="1676821"/>
        <a:ext cx="1717382" cy="1986394"/>
      </dsp:txXfrm>
    </dsp:sp>
    <dsp:sp modelId="{2CC9567E-9B62-4F73-B895-532CD6A3D05B}">
      <dsp:nvSpPr>
        <dsp:cNvPr id="0" name=""/>
        <dsp:cNvSpPr/>
      </dsp:nvSpPr>
      <dsp:spPr>
        <a:xfrm>
          <a:off x="2496182" y="552589"/>
          <a:ext cx="772822" cy="7728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F5F72-3CD4-4DCF-8BAE-F706ACBC815C}">
      <dsp:nvSpPr>
        <dsp:cNvPr id="0" name=""/>
        <dsp:cNvSpPr/>
      </dsp:nvSpPr>
      <dsp:spPr>
        <a:xfrm>
          <a:off x="2037984" y="1623427"/>
          <a:ext cx="1717382" cy="19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eorgia" panose="02040502050405020303" pitchFamily="18" charset="0"/>
              <a:ea typeface="+mn-ea"/>
              <a:cs typeface="+mn-cs"/>
            </a:rPr>
            <a:t>Understand customer demographics and their purchasing habits</a:t>
          </a:r>
          <a:r>
            <a:rPr lang="en-US" sz="1800" kern="1200" dirty="0">
              <a:latin typeface="Georgia" panose="02040502050405020303" pitchFamily="18" charset="0"/>
            </a:rPr>
            <a:t>.</a:t>
          </a:r>
        </a:p>
      </dsp:txBody>
      <dsp:txXfrm>
        <a:off x="2037984" y="1623427"/>
        <a:ext cx="1717382" cy="1986394"/>
      </dsp:txXfrm>
    </dsp:sp>
    <dsp:sp modelId="{F5407FFF-6FF0-46FD-A22B-976B56C7587A}">
      <dsp:nvSpPr>
        <dsp:cNvPr id="0" name=""/>
        <dsp:cNvSpPr/>
      </dsp:nvSpPr>
      <dsp:spPr>
        <a:xfrm>
          <a:off x="4514106" y="552589"/>
          <a:ext cx="772822" cy="7728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B3904-E82A-46D0-8631-366D08D357A5}">
      <dsp:nvSpPr>
        <dsp:cNvPr id="0" name=""/>
        <dsp:cNvSpPr/>
      </dsp:nvSpPr>
      <dsp:spPr>
        <a:xfrm>
          <a:off x="4041826" y="1685839"/>
          <a:ext cx="1717382" cy="19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eorgia" panose="02040502050405020303" pitchFamily="18" charset="0"/>
              <a:ea typeface="+mn-ea"/>
              <a:cs typeface="+mn-cs"/>
            </a:rPr>
            <a:t>Evaluate the performance of various product lines.</a:t>
          </a:r>
        </a:p>
      </dsp:txBody>
      <dsp:txXfrm>
        <a:off x="4041826" y="1685839"/>
        <a:ext cx="1717382" cy="1986394"/>
      </dsp:txXfrm>
    </dsp:sp>
    <dsp:sp modelId="{AC105119-BBE9-41B5-9AD6-A9CFA25E9B9B}">
      <dsp:nvSpPr>
        <dsp:cNvPr id="0" name=""/>
        <dsp:cNvSpPr/>
      </dsp:nvSpPr>
      <dsp:spPr>
        <a:xfrm>
          <a:off x="6532031" y="552589"/>
          <a:ext cx="772822" cy="7728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20B46-2BFC-437C-80ED-5B2CD015B007}">
      <dsp:nvSpPr>
        <dsp:cNvPr id="0" name=""/>
        <dsp:cNvSpPr/>
      </dsp:nvSpPr>
      <dsp:spPr>
        <a:xfrm>
          <a:off x="6115738" y="1687190"/>
          <a:ext cx="1717382" cy="19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eorgia" panose="02040502050405020303" pitchFamily="18" charset="0"/>
              <a:ea typeface="+mn-ea"/>
              <a:cs typeface="+mn-cs"/>
            </a:rPr>
            <a:t>Assess the impact of different payment methods on sales.</a:t>
          </a:r>
        </a:p>
      </dsp:txBody>
      <dsp:txXfrm>
        <a:off x="6115738" y="1687190"/>
        <a:ext cx="1717382" cy="1986394"/>
      </dsp:txXfrm>
    </dsp:sp>
    <dsp:sp modelId="{EEF48622-7921-48BE-B01F-0A4C6AB74512}">
      <dsp:nvSpPr>
        <dsp:cNvPr id="0" name=""/>
        <dsp:cNvSpPr/>
      </dsp:nvSpPr>
      <dsp:spPr>
        <a:xfrm>
          <a:off x="8549956" y="552589"/>
          <a:ext cx="772822" cy="7728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254BB-31D5-4B28-8894-91F8F5EC406A}">
      <dsp:nvSpPr>
        <dsp:cNvPr id="0" name=""/>
        <dsp:cNvSpPr/>
      </dsp:nvSpPr>
      <dsp:spPr>
        <a:xfrm>
          <a:off x="8035428" y="1685839"/>
          <a:ext cx="1717382" cy="19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eorgia" panose="02040502050405020303" pitchFamily="18" charset="0"/>
              <a:ea typeface="+mn-ea"/>
              <a:cs typeface="+mn-cs"/>
            </a:rPr>
            <a:t>Determine peak sales periods and understand how these vary by time of day and day of the week.</a:t>
          </a:r>
        </a:p>
      </dsp:txBody>
      <dsp:txXfrm>
        <a:off x="8035428" y="1685839"/>
        <a:ext cx="1717382" cy="1986394"/>
      </dsp:txXfrm>
    </dsp:sp>
    <dsp:sp modelId="{5F605E98-46C9-4C58-926C-35184F021C6D}">
      <dsp:nvSpPr>
        <dsp:cNvPr id="0" name=""/>
        <dsp:cNvSpPr/>
      </dsp:nvSpPr>
      <dsp:spPr>
        <a:xfrm>
          <a:off x="10567881" y="552589"/>
          <a:ext cx="772822" cy="77282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5CAD0-6A96-46D7-8AC8-F57FF96435EE}">
      <dsp:nvSpPr>
        <dsp:cNvPr id="0" name=""/>
        <dsp:cNvSpPr/>
      </dsp:nvSpPr>
      <dsp:spPr>
        <a:xfrm>
          <a:off x="10101578" y="1685839"/>
          <a:ext cx="1717382" cy="19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eorgia" panose="02040502050405020303" pitchFamily="18" charset="0"/>
              <a:ea typeface="+mn-ea"/>
              <a:cs typeface="+mn-cs"/>
            </a:rPr>
            <a:t>Explore key business terms such as revenue, cost of goods sold (COGS), gross income, VAT, and customer loyalty.</a:t>
          </a:r>
        </a:p>
      </dsp:txBody>
      <dsp:txXfrm>
        <a:off x="10101578" y="1685839"/>
        <a:ext cx="1717382" cy="1986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518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37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20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55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77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45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612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48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73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527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85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8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D313860-A922-4FA4-B5E2-E8871F10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EA28A-87DC-20E6-2CF3-D1E09CA2A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0545" y="1370109"/>
            <a:ext cx="8744663" cy="21818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Walmart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Comprehensive Analysis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A4A13-811E-2FE1-ADD8-570145C76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7610" y="3574180"/>
            <a:ext cx="6010531" cy="218921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Centaur" panose="020305040502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Key Trends, Uncovering Customer Preferences, and Offering Strategic Recommendations for Enhanced Business Performanc</a:t>
            </a:r>
            <a:r>
              <a:rPr lang="en-US" i="1" dirty="0">
                <a:effectLst/>
                <a:latin typeface="Centaur" panose="020305040502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e</a:t>
            </a:r>
            <a:endParaRPr lang="en-PK" dirty="0">
              <a:latin typeface="Centaur" panose="020305040502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4341" y="1164128"/>
            <a:ext cx="569514" cy="569514"/>
          </a:xfrm>
          <a:prstGeom prst="ellipse">
            <a:avLst/>
          </a:prstGeom>
          <a:noFill/>
          <a:ln w="101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99ACE06-2742-4366-B8DD-B1D27F4F3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2879" y="0"/>
            <a:ext cx="2123415" cy="1422481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A yellow square with black and black logo&#10;&#10;Description automatically generated">
            <a:extLst>
              <a:ext uri="{FF2B5EF4-FFF2-40B4-BE49-F238E27FC236}">
                <a16:creationId xmlns:a16="http://schemas.microsoft.com/office/drawing/2014/main" id="{8CC6C9E4-F110-524D-3398-BAF424EDA0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1546807" y="5457933"/>
            <a:ext cx="1124543" cy="1124543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pic>
        <p:nvPicPr>
          <p:cNvPr id="12" name="Picture 11" descr="A blue cylinder with white text&#10;&#10;Description automatically generated">
            <a:extLst>
              <a:ext uri="{FF2B5EF4-FFF2-40B4-BE49-F238E27FC236}">
                <a16:creationId xmlns:a16="http://schemas.microsoft.com/office/drawing/2014/main" id="{9AD9791A-C889-BEFC-B8CB-978895BEA9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4" r="22447"/>
          <a:stretch/>
        </p:blipFill>
        <p:spPr>
          <a:xfrm>
            <a:off x="105237" y="5357753"/>
            <a:ext cx="1539407" cy="1630276"/>
          </a:xfrm>
          <a:custGeom>
            <a:avLst/>
            <a:gdLst/>
            <a:ahLst/>
            <a:cxnLst/>
            <a:rect l="l" t="t" r="r" b="b"/>
            <a:pathLst>
              <a:path w="2701330" h="2860796">
                <a:moveTo>
                  <a:pt x="1381637" y="0"/>
                </a:moveTo>
                <a:lnTo>
                  <a:pt x="1481685" y="0"/>
                </a:lnTo>
                <a:lnTo>
                  <a:pt x="1578040" y="4866"/>
                </a:lnTo>
                <a:cubicBezTo>
                  <a:pt x="2059323" y="53742"/>
                  <a:pt x="2470132" y="341007"/>
                  <a:pt x="2690528" y="746720"/>
                </a:cubicBezTo>
                <a:lnTo>
                  <a:pt x="2701330" y="769143"/>
                </a:lnTo>
                <a:lnTo>
                  <a:pt x="2701330" y="2089127"/>
                </a:lnTo>
                <a:lnTo>
                  <a:pt x="2690528" y="2111550"/>
                </a:lnTo>
                <a:cubicBezTo>
                  <a:pt x="2448092" y="2557835"/>
                  <a:pt x="1975257" y="2860796"/>
                  <a:pt x="1431661" y="2860796"/>
                </a:cubicBezTo>
                <a:cubicBezTo>
                  <a:pt x="640976" y="2860796"/>
                  <a:pt x="0" y="2219820"/>
                  <a:pt x="0" y="1429135"/>
                </a:cubicBezTo>
                <a:cubicBezTo>
                  <a:pt x="0" y="687868"/>
                  <a:pt x="563358" y="78181"/>
                  <a:pt x="1285282" y="4866"/>
                </a:cubicBezTo>
                <a:close/>
              </a:path>
            </a:pathLst>
          </a:cu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54EDF5-7644-4A95-AB88-057FAB414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5035" y="3681981"/>
            <a:ext cx="0" cy="1597708"/>
          </a:xfrm>
          <a:prstGeom prst="line">
            <a:avLst/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802AE7A-B0C7-496D-940B-0E6C6ECC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646" y="3416839"/>
            <a:ext cx="662355" cy="1616463"/>
          </a:xfrm>
          <a:custGeom>
            <a:avLst/>
            <a:gdLst>
              <a:gd name="connsiteX0" fmla="*/ 662355 w 662355"/>
              <a:gd name="connsiteY0" fmla="*/ 0 h 1616463"/>
              <a:gd name="connsiteX1" fmla="*/ 662355 w 662355"/>
              <a:gd name="connsiteY1" fmla="*/ 1616463 h 1616463"/>
              <a:gd name="connsiteX2" fmla="*/ 658212 w 662355"/>
              <a:gd name="connsiteY2" fmla="*/ 1615830 h 1616463"/>
              <a:gd name="connsiteX3" fmla="*/ 0 w 662355"/>
              <a:gd name="connsiteY3" fmla="*/ 808231 h 1616463"/>
              <a:gd name="connsiteX4" fmla="*/ 658212 w 662355"/>
              <a:gd name="connsiteY4" fmla="*/ 632 h 161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355" h="1616463">
                <a:moveTo>
                  <a:pt x="662355" y="0"/>
                </a:moveTo>
                <a:lnTo>
                  <a:pt x="662355" y="1616463"/>
                </a:lnTo>
                <a:lnTo>
                  <a:pt x="658212" y="1615830"/>
                </a:lnTo>
                <a:cubicBezTo>
                  <a:pt x="282572" y="1538963"/>
                  <a:pt x="0" y="1206596"/>
                  <a:pt x="0" y="808231"/>
                </a:cubicBezTo>
                <a:cubicBezTo>
                  <a:pt x="0" y="409866"/>
                  <a:pt x="282572" y="77499"/>
                  <a:pt x="658212" y="632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2DD1B47-C36B-4A09-A1B5-80A512623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646" y="3416839"/>
            <a:ext cx="662355" cy="1616463"/>
          </a:xfrm>
          <a:custGeom>
            <a:avLst/>
            <a:gdLst>
              <a:gd name="connsiteX0" fmla="*/ 662355 w 662355"/>
              <a:gd name="connsiteY0" fmla="*/ 0 h 1616463"/>
              <a:gd name="connsiteX1" fmla="*/ 662355 w 662355"/>
              <a:gd name="connsiteY1" fmla="*/ 1616463 h 1616463"/>
              <a:gd name="connsiteX2" fmla="*/ 658212 w 662355"/>
              <a:gd name="connsiteY2" fmla="*/ 1615830 h 1616463"/>
              <a:gd name="connsiteX3" fmla="*/ 0 w 662355"/>
              <a:gd name="connsiteY3" fmla="*/ 808231 h 1616463"/>
              <a:gd name="connsiteX4" fmla="*/ 658212 w 662355"/>
              <a:gd name="connsiteY4" fmla="*/ 632 h 161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355" h="1616463">
                <a:moveTo>
                  <a:pt x="662355" y="0"/>
                </a:moveTo>
                <a:lnTo>
                  <a:pt x="662355" y="1616463"/>
                </a:lnTo>
                <a:lnTo>
                  <a:pt x="658212" y="1615830"/>
                </a:lnTo>
                <a:cubicBezTo>
                  <a:pt x="282572" y="1538963"/>
                  <a:pt x="0" y="1206596"/>
                  <a:pt x="0" y="808231"/>
                </a:cubicBezTo>
                <a:cubicBezTo>
                  <a:pt x="0" y="409866"/>
                  <a:pt x="282572" y="77499"/>
                  <a:pt x="658212" y="632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CD5C35-80E8-449F-8C7F-64975DE63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2879" y="6306952"/>
            <a:ext cx="1454378" cy="551049"/>
          </a:xfrm>
          <a:custGeom>
            <a:avLst/>
            <a:gdLst>
              <a:gd name="connsiteX0" fmla="*/ 780476 w 1560952"/>
              <a:gd name="connsiteY0" fmla="*/ 0 h 591429"/>
              <a:gd name="connsiteX1" fmla="*/ 1525548 w 1560952"/>
              <a:gd name="connsiteY1" fmla="*/ 480469 h 591429"/>
              <a:gd name="connsiteX2" fmla="*/ 1560952 w 1560952"/>
              <a:gd name="connsiteY2" fmla="*/ 591429 h 591429"/>
              <a:gd name="connsiteX3" fmla="*/ 0 w 1560952"/>
              <a:gd name="connsiteY3" fmla="*/ 591429 h 591429"/>
              <a:gd name="connsiteX4" fmla="*/ 35404 w 1560952"/>
              <a:gd name="connsiteY4" fmla="*/ 480469 h 591429"/>
              <a:gd name="connsiteX5" fmla="*/ 780476 w 1560952"/>
              <a:gd name="connsiteY5" fmla="*/ 0 h 59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0952" h="591429">
                <a:moveTo>
                  <a:pt x="780476" y="0"/>
                </a:moveTo>
                <a:cubicBezTo>
                  <a:pt x="1115417" y="0"/>
                  <a:pt x="1402793" y="198118"/>
                  <a:pt x="1525548" y="480469"/>
                </a:cubicBezTo>
                <a:lnTo>
                  <a:pt x="1560952" y="591429"/>
                </a:lnTo>
                <a:lnTo>
                  <a:pt x="0" y="591429"/>
                </a:lnTo>
                <a:lnTo>
                  <a:pt x="35404" y="480469"/>
                </a:lnTo>
                <a:cubicBezTo>
                  <a:pt x="158159" y="198118"/>
                  <a:pt x="445536" y="0"/>
                  <a:pt x="7804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998F233-1684-4EF1-9F9C-0F8EA27B0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261598">
            <a:off x="6908614" y="5665643"/>
            <a:ext cx="1780023" cy="1237913"/>
          </a:xfrm>
          <a:custGeom>
            <a:avLst/>
            <a:gdLst>
              <a:gd name="connsiteX0" fmla="*/ 1585229 w 1780023"/>
              <a:gd name="connsiteY0" fmla="*/ 764759 h 1237913"/>
              <a:gd name="connsiteX1" fmla="*/ 1623024 w 1780023"/>
              <a:gd name="connsiteY1" fmla="*/ 792810 h 1237913"/>
              <a:gd name="connsiteX2" fmla="*/ 1777614 w 1780023"/>
              <a:gd name="connsiteY2" fmla="*/ 1157141 h 1237913"/>
              <a:gd name="connsiteX3" fmla="*/ 1733799 w 1780023"/>
              <a:gd name="connsiteY3" fmla="*/ 1235532 h 1237913"/>
              <a:gd name="connsiteX4" fmla="*/ 1716464 w 1780023"/>
              <a:gd name="connsiteY4" fmla="*/ 1237722 h 1237913"/>
              <a:gd name="connsiteX5" fmla="*/ 1716464 w 1780023"/>
              <a:gd name="connsiteY5" fmla="*/ 1237913 h 1237913"/>
              <a:gd name="connsiteX6" fmla="*/ 1655409 w 1780023"/>
              <a:gd name="connsiteY6" fmla="*/ 1191717 h 1237913"/>
              <a:gd name="connsiteX7" fmla="*/ 1513200 w 1780023"/>
              <a:gd name="connsiteY7" fmla="*/ 856627 h 1237913"/>
              <a:gd name="connsiteX8" fmla="*/ 1538499 w 1780023"/>
              <a:gd name="connsiteY8" fmla="*/ 770415 h 1237913"/>
              <a:gd name="connsiteX9" fmla="*/ 1585229 w 1780023"/>
              <a:gd name="connsiteY9" fmla="*/ 764759 h 1237913"/>
              <a:gd name="connsiteX10" fmla="*/ 933455 w 1780023"/>
              <a:gd name="connsiteY10" fmla="*/ 161308 h 1237913"/>
              <a:gd name="connsiteX11" fmla="*/ 957797 w 1780023"/>
              <a:gd name="connsiteY11" fmla="*/ 167970 h 1237913"/>
              <a:gd name="connsiteX12" fmla="*/ 1286982 w 1780023"/>
              <a:gd name="connsiteY12" fmla="*/ 387616 h 1237913"/>
              <a:gd name="connsiteX13" fmla="*/ 1293725 w 1780023"/>
              <a:gd name="connsiteY13" fmla="*/ 477075 h 1237913"/>
              <a:gd name="connsiteX14" fmla="*/ 1245453 w 1780023"/>
              <a:gd name="connsiteY14" fmla="*/ 499154 h 1237913"/>
              <a:gd name="connsiteX15" fmla="*/ 1245167 w 1780023"/>
              <a:gd name="connsiteY15" fmla="*/ 499154 h 1237913"/>
              <a:gd name="connsiteX16" fmla="*/ 1203638 w 1780023"/>
              <a:gd name="connsiteY16" fmla="*/ 484104 h 1237913"/>
              <a:gd name="connsiteX17" fmla="*/ 900647 w 1780023"/>
              <a:gd name="connsiteY17" fmla="*/ 281508 h 1237913"/>
              <a:gd name="connsiteX18" fmla="*/ 872454 w 1780023"/>
              <a:gd name="connsiteY18" fmla="*/ 196164 h 1237913"/>
              <a:gd name="connsiteX19" fmla="*/ 933455 w 1780023"/>
              <a:gd name="connsiteY19" fmla="*/ 161308 h 1237913"/>
              <a:gd name="connsiteX20" fmla="*/ 454020 w 1780023"/>
              <a:gd name="connsiteY20" fmla="*/ 13474 h 1237913"/>
              <a:gd name="connsiteX21" fmla="*/ 477919 w 1780023"/>
              <a:gd name="connsiteY21" fmla="*/ 21437 h 1237913"/>
              <a:gd name="connsiteX22" fmla="*/ 509236 w 1780023"/>
              <a:gd name="connsiteY22" fmla="*/ 84182 h 1237913"/>
              <a:gd name="connsiteX23" fmla="*/ 445829 w 1780023"/>
              <a:gd name="connsiteY23" fmla="*/ 139871 h 1237913"/>
              <a:gd name="connsiteX24" fmla="*/ 437447 w 1780023"/>
              <a:gd name="connsiteY24" fmla="*/ 139395 h 1237913"/>
              <a:gd name="connsiteX25" fmla="*/ 73211 w 1780023"/>
              <a:gd name="connsiteY25" fmla="*/ 137204 h 1237913"/>
              <a:gd name="connsiteX26" fmla="*/ 749 w 1780023"/>
              <a:gd name="connsiteY26" fmla="*/ 84082 h 1237913"/>
              <a:gd name="connsiteX27" fmla="*/ 53871 w 1780023"/>
              <a:gd name="connsiteY27" fmla="*/ 11621 h 1237913"/>
              <a:gd name="connsiteX28" fmla="*/ 58352 w 1780023"/>
              <a:gd name="connsiteY28" fmla="*/ 11093 h 1237913"/>
              <a:gd name="connsiteX29" fmla="*/ 454020 w 1780023"/>
              <a:gd name="connsiteY29" fmla="*/ 13474 h 123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780023" h="1237913"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933455" y="161308"/>
                </a:moveTo>
                <a:cubicBezTo>
                  <a:pt x="941692" y="161854"/>
                  <a:pt x="949959" y="164024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49"/>
                  <a:pt x="908742" y="159670"/>
                  <a:pt x="933455" y="161308"/>
                </a:cubicBezTo>
                <a:close/>
                <a:moveTo>
                  <a:pt x="454020" y="13474"/>
                </a:moveTo>
                <a:cubicBezTo>
                  <a:pt x="462713" y="14543"/>
                  <a:pt x="470778" y="17324"/>
                  <a:pt x="477919" y="21437"/>
                </a:cubicBez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A4A4089-D056-4220-9E48-9C1A6B506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358" y="5835650"/>
            <a:ext cx="2358642" cy="1022351"/>
          </a:xfrm>
          <a:custGeom>
            <a:avLst/>
            <a:gdLst>
              <a:gd name="connsiteX0" fmla="*/ 61913 w 2358642"/>
              <a:gd name="connsiteY0" fmla="*/ 0 h 1022351"/>
              <a:gd name="connsiteX1" fmla="*/ 2358642 w 2358642"/>
              <a:gd name="connsiteY1" fmla="*/ 0 h 1022351"/>
              <a:gd name="connsiteX2" fmla="*/ 2358642 w 2358642"/>
              <a:gd name="connsiteY2" fmla="*/ 123825 h 1022351"/>
              <a:gd name="connsiteX3" fmla="*/ 123825 w 2358642"/>
              <a:gd name="connsiteY3" fmla="*/ 123825 h 1022351"/>
              <a:gd name="connsiteX4" fmla="*/ 123825 w 2358642"/>
              <a:gd name="connsiteY4" fmla="*/ 1022351 h 1022351"/>
              <a:gd name="connsiteX5" fmla="*/ 0 w 2358642"/>
              <a:gd name="connsiteY5" fmla="*/ 1022351 h 1022351"/>
              <a:gd name="connsiteX6" fmla="*/ 0 w 2358642"/>
              <a:gd name="connsiteY6" fmla="*/ 61913 h 1022351"/>
              <a:gd name="connsiteX7" fmla="*/ 61913 w 2358642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8642" h="1022351">
                <a:moveTo>
                  <a:pt x="61913" y="0"/>
                </a:moveTo>
                <a:lnTo>
                  <a:pt x="2358642" y="0"/>
                </a:lnTo>
                <a:lnTo>
                  <a:pt x="2358642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E00D39-4E92-C43F-19D4-91D5DA8F86BC}"/>
              </a:ext>
            </a:extLst>
          </p:cNvPr>
          <p:cNvSpPr txBox="1">
            <a:spLocks/>
          </p:cNvSpPr>
          <p:nvPr/>
        </p:nvSpPr>
        <p:spPr>
          <a:xfrm>
            <a:off x="10049067" y="6040313"/>
            <a:ext cx="1927223" cy="613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Verda Batool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99481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F0D32-D101-4223-8C18-00A2DBB93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1E1BD80-FDEE-A92C-EB0B-C8C29817DA85}"/>
              </a:ext>
            </a:extLst>
          </p:cNvPr>
          <p:cNvSpPr txBox="1"/>
          <p:nvPr/>
        </p:nvSpPr>
        <p:spPr>
          <a:xfrm>
            <a:off x="4376383" y="6550901"/>
            <a:ext cx="4972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Total Sales across Product Lines (as a percentage of total sales per month)</a:t>
            </a:r>
            <a:endParaRPr lang="en-PK" sz="10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34C25F-B1C9-F245-A539-D78EEF6C02FE}"/>
              </a:ext>
            </a:extLst>
          </p:cNvPr>
          <p:cNvSpPr txBox="1">
            <a:spLocks/>
          </p:cNvSpPr>
          <p:nvPr/>
        </p:nvSpPr>
        <p:spPr>
          <a:xfrm>
            <a:off x="1941667" y="639674"/>
            <a:ext cx="8308664" cy="5749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TOTAL SALES ACROSS PRODUCT LINES AS %AGE OF TOTAL SALES PER MONTH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10A0F3-AB60-2F48-DEA2-0E7ECA409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4" y="2126828"/>
            <a:ext cx="84772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16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B2711-A992-9F9B-9ED0-AE76758B0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0A4B1E-1367-D6FC-9E9E-9E68D972488F}"/>
              </a:ext>
            </a:extLst>
          </p:cNvPr>
          <p:cNvSpPr txBox="1">
            <a:spLocks/>
          </p:cNvSpPr>
          <p:nvPr/>
        </p:nvSpPr>
        <p:spPr>
          <a:xfrm>
            <a:off x="1300222" y="573075"/>
            <a:ext cx="9591553" cy="49952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TOTAL SALES ACROSS PRODUCT LINES AS %AGE OF TOTAL SALES PER MONTH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>
                <a:latin typeface="Georgia" panose="02040502050405020303" pitchFamily="18" charset="0"/>
              </a:rPr>
              <a:t>In January,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Sports and Travel </a:t>
            </a:r>
            <a:r>
              <a:rPr lang="en-US" sz="1400" dirty="0">
                <a:latin typeface="Georgia" panose="02040502050405020303" pitchFamily="18" charset="0"/>
              </a:rPr>
              <a:t>was the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top performing </a:t>
            </a:r>
            <a:r>
              <a:rPr lang="en-US" sz="1400" dirty="0">
                <a:latin typeface="Georgia" panose="02040502050405020303" pitchFamily="18" charset="0"/>
              </a:rPr>
              <a:t>product line contributing to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18.63% </a:t>
            </a:r>
            <a:r>
              <a:rPr lang="en-US" sz="1400" dirty="0">
                <a:latin typeface="Georgia" panose="02040502050405020303" pitchFamily="18" charset="0"/>
              </a:rPr>
              <a:t>of the month’s revenue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Health and </a:t>
            </a:r>
            <a:r>
              <a:rPr lang="en-US" sz="1400" dirty="0">
                <a:latin typeface="Georgia" panose="02040502050405020303" pitchFamily="18" charset="0"/>
              </a:rPr>
              <a:t>Beauty was the </a:t>
            </a:r>
            <a:r>
              <a:rPr lang="en-US" sz="1400" b="1" dirty="0">
                <a:solidFill>
                  <a:srgbClr val="FF0000"/>
                </a:solidFill>
                <a:latin typeface="Georgia" panose="02040502050405020303" pitchFamily="18" charset="0"/>
              </a:rPr>
              <a:t>least performing </a:t>
            </a:r>
            <a:r>
              <a:rPr lang="en-US" sz="1400" dirty="0">
                <a:latin typeface="Georgia" panose="02040502050405020303" pitchFamily="18" charset="0"/>
              </a:rPr>
              <a:t>category contributing to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14.09% </a:t>
            </a:r>
            <a:r>
              <a:rPr lang="en-US" sz="1400" dirty="0">
                <a:latin typeface="Georgia" panose="02040502050405020303" pitchFamily="18" charset="0"/>
              </a:rPr>
              <a:t>of the month’s revenue.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>
                <a:latin typeface="Georgia" panose="02040502050405020303" pitchFamily="18" charset="0"/>
              </a:rPr>
              <a:t>In February,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Food and Beverages </a:t>
            </a:r>
            <a:r>
              <a:rPr lang="en-US" sz="1400" dirty="0">
                <a:latin typeface="Georgia" panose="02040502050405020303" pitchFamily="18" charset="0"/>
              </a:rPr>
              <a:t>was the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top performing </a:t>
            </a:r>
            <a:r>
              <a:rPr lang="en-US" sz="1400" dirty="0">
                <a:latin typeface="Georgia" panose="02040502050405020303" pitchFamily="18" charset="0"/>
              </a:rPr>
              <a:t>category contributing to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20.57% </a:t>
            </a:r>
            <a:r>
              <a:rPr lang="en-US" sz="1400" dirty="0">
                <a:latin typeface="Georgia" panose="02040502050405020303" pitchFamily="18" charset="0"/>
              </a:rPr>
              <a:t>of the total revenue.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Home and Lifestyle </a:t>
            </a:r>
            <a:r>
              <a:rPr lang="en-US" sz="1400" dirty="0">
                <a:latin typeface="Georgia" panose="02040502050405020303" pitchFamily="18" charset="0"/>
              </a:rPr>
              <a:t>was the </a:t>
            </a:r>
            <a:r>
              <a:rPr lang="en-US" sz="1400" b="1" dirty="0">
                <a:solidFill>
                  <a:srgbClr val="FF0000"/>
                </a:solidFill>
                <a:latin typeface="Georgia" panose="02040502050405020303" pitchFamily="18" charset="0"/>
              </a:rPr>
              <a:t>least performing </a:t>
            </a:r>
            <a:r>
              <a:rPr lang="en-US" sz="1400" dirty="0">
                <a:latin typeface="Georgia" panose="02040502050405020303" pitchFamily="18" charset="0"/>
              </a:rPr>
              <a:t>category contributing to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12.79% </a:t>
            </a:r>
            <a:r>
              <a:rPr lang="en-US" sz="1400" dirty="0">
                <a:latin typeface="Georgia" panose="02040502050405020303" pitchFamily="18" charset="0"/>
              </a:rPr>
              <a:t>of the month’s revenue.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>
                <a:latin typeface="Georgia" panose="02040502050405020303" pitchFamily="18" charset="0"/>
              </a:rPr>
              <a:t>In March,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Home and </a:t>
            </a:r>
            <a:r>
              <a:rPr lang="en-US" sz="1400" dirty="0">
                <a:latin typeface="Georgia" panose="02040502050405020303" pitchFamily="18" charset="0"/>
              </a:rPr>
              <a:t>Lifestyle was the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top performing </a:t>
            </a:r>
            <a:r>
              <a:rPr lang="en-US" sz="1400" dirty="0">
                <a:latin typeface="Georgia" panose="02040502050405020303" pitchFamily="18" charset="0"/>
              </a:rPr>
              <a:t>product line contributing to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19.12% </a:t>
            </a:r>
            <a:r>
              <a:rPr lang="en-US" sz="1400" dirty="0">
                <a:latin typeface="Georgia" panose="02040502050405020303" pitchFamily="18" charset="0"/>
              </a:rPr>
              <a:t>of the month’s revenue.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Fashion Accessories </a:t>
            </a:r>
            <a:r>
              <a:rPr lang="en-US" sz="1400" dirty="0">
                <a:latin typeface="Georgia" panose="02040502050405020303" pitchFamily="18" charset="0"/>
              </a:rPr>
              <a:t>was the </a:t>
            </a:r>
            <a:r>
              <a:rPr lang="en-US" sz="1400" b="1" dirty="0">
                <a:solidFill>
                  <a:srgbClr val="FF0000"/>
                </a:solidFill>
                <a:latin typeface="Georgia" panose="02040502050405020303" pitchFamily="18" charset="0"/>
              </a:rPr>
              <a:t>least performing</a:t>
            </a:r>
            <a:r>
              <a:rPr lang="en-US" sz="1400" dirty="0">
                <a:latin typeface="Georgia" panose="02040502050405020303" pitchFamily="18" charset="0"/>
              </a:rPr>
              <a:t> category contributing to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14.57% </a:t>
            </a:r>
            <a:r>
              <a:rPr lang="en-US" sz="1400" dirty="0">
                <a:latin typeface="Georgia" panose="02040502050405020303" pitchFamily="18" charset="0"/>
              </a:rPr>
              <a:t>of the month’s revenue.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b="1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48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559461C-6006-48C0-EF5E-FD3C272F6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24" y="2135029"/>
            <a:ext cx="9334500" cy="4476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8BC198-9741-1616-4736-CA4047AEE9BA}"/>
              </a:ext>
            </a:extLst>
          </p:cNvPr>
          <p:cNvSpPr txBox="1"/>
          <p:nvPr/>
        </p:nvSpPr>
        <p:spPr>
          <a:xfrm>
            <a:off x="5463654" y="6590746"/>
            <a:ext cx="3684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MOM Growth% across all branches</a:t>
            </a:r>
            <a:endParaRPr lang="en-PK" sz="10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2BB0351-5E85-6EF5-D35F-4B9D5AA8A1BE}"/>
              </a:ext>
            </a:extLst>
          </p:cNvPr>
          <p:cNvSpPr txBox="1">
            <a:spLocks/>
          </p:cNvSpPr>
          <p:nvPr/>
        </p:nvSpPr>
        <p:spPr>
          <a:xfrm>
            <a:off x="1381246" y="243888"/>
            <a:ext cx="9429508" cy="17759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MOM SALES GROWTH % ACROSS BRANCHES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Branch A </a:t>
            </a:r>
            <a:r>
              <a:rPr lang="en-US" sz="1400" dirty="0">
                <a:latin typeface="Georgia" panose="02040502050405020303" pitchFamily="18" charset="0"/>
              </a:rPr>
              <a:t>and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Branch C </a:t>
            </a:r>
            <a:r>
              <a:rPr lang="en-US" sz="1400" dirty="0">
                <a:latin typeface="Georgia" panose="02040502050405020303" pitchFamily="18" charset="0"/>
              </a:rPr>
              <a:t>have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26.12% </a:t>
            </a:r>
            <a:r>
              <a:rPr lang="en-US" sz="1400" dirty="0">
                <a:latin typeface="Georgia" panose="02040502050405020303" pitchFamily="18" charset="0"/>
              </a:rPr>
              <a:t>and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12.95% </a:t>
            </a:r>
            <a:r>
              <a:rPr lang="en-US" sz="1400" dirty="0">
                <a:latin typeface="Georgia" panose="02040502050405020303" pitchFamily="18" charset="0"/>
              </a:rPr>
              <a:t>growth in their sales, hence being the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Top performers</a:t>
            </a:r>
            <a:r>
              <a:rPr lang="en-US" sz="1400" dirty="0">
                <a:latin typeface="Georgia" panose="02040502050405020303" pitchFamily="18" charset="0"/>
              </a:rPr>
              <a:t>. It means that branch A and C has the potential to grab more sales. 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Branch C </a:t>
            </a:r>
            <a:r>
              <a:rPr lang="en-US" sz="1400" dirty="0">
                <a:latin typeface="Georgia" panose="02040502050405020303" pitchFamily="18" charset="0"/>
              </a:rPr>
              <a:t>had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0.5% </a:t>
            </a:r>
            <a:r>
              <a:rPr lang="en-US" sz="1400" dirty="0">
                <a:latin typeface="Georgia" panose="02040502050405020303" pitchFamily="18" charset="0"/>
              </a:rPr>
              <a:t>increase in sales and is the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area for improvement.</a:t>
            </a:r>
            <a:endParaRPr lang="en-US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361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C53E4-F188-44B4-F4FC-C3369C978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2D791A5-5511-32B5-7A1E-759DAEF1177F}"/>
              </a:ext>
            </a:extLst>
          </p:cNvPr>
          <p:cNvSpPr txBox="1"/>
          <p:nvPr/>
        </p:nvSpPr>
        <p:spPr>
          <a:xfrm>
            <a:off x="5682018" y="5992363"/>
            <a:ext cx="3684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Sales throughout Week</a:t>
            </a:r>
            <a:endParaRPr lang="en-PK" sz="10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9A6032F-9B8A-99B2-E86F-B02681446034}"/>
              </a:ext>
            </a:extLst>
          </p:cNvPr>
          <p:cNvSpPr txBox="1">
            <a:spLocks/>
          </p:cNvSpPr>
          <p:nvPr/>
        </p:nvSpPr>
        <p:spPr>
          <a:xfrm>
            <a:off x="4138956" y="387317"/>
            <a:ext cx="3914085" cy="4930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SALES ACROSS DAYS OF THE WEEK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16BCC6-97CF-1E96-B881-8EBB62F38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4" y="1629913"/>
            <a:ext cx="95440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7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C4019-05EB-FE58-934E-B2033F5A1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A966C4-B35F-1598-CFE2-97EA8D350C91}"/>
              </a:ext>
            </a:extLst>
          </p:cNvPr>
          <p:cNvSpPr txBox="1">
            <a:spLocks/>
          </p:cNvSpPr>
          <p:nvPr/>
        </p:nvSpPr>
        <p:spPr>
          <a:xfrm>
            <a:off x="358527" y="206358"/>
            <a:ext cx="7529879" cy="24686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SALES ACROSS DAYS OF THE WEEK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Most </a:t>
            </a:r>
            <a:r>
              <a:rPr lang="en-US" sz="1400" dirty="0">
                <a:latin typeface="Georgia" panose="02040502050405020303" pitchFamily="18" charset="0"/>
              </a:rPr>
              <a:t>of the sales are taking place on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Saturday </a:t>
            </a:r>
            <a:r>
              <a:rPr lang="en-US" sz="1400" dirty="0">
                <a:latin typeface="Georgia" panose="02040502050405020303" pitchFamily="18" charset="0"/>
              </a:rPr>
              <a:t>followed by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Tuesday </a:t>
            </a:r>
            <a:r>
              <a:rPr lang="en-US" sz="1400" dirty="0">
                <a:latin typeface="Georgia" panose="02040502050405020303" pitchFamily="18" charset="0"/>
              </a:rPr>
              <a:t>and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Thursday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Georgia" panose="02040502050405020303" pitchFamily="18" charset="0"/>
              </a:rPr>
              <a:t>Males:</a:t>
            </a:r>
            <a:r>
              <a:rPr lang="en-US" sz="1400" dirty="0">
                <a:latin typeface="Georgia" panose="02040502050405020303" pitchFamily="18" charset="0"/>
              </a:rPr>
              <a:t> Males prefer to shop the most on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Saturday.</a:t>
            </a:r>
            <a:endParaRPr lang="en-US" sz="1400" dirty="0">
              <a:latin typeface="Georgia" panose="02040502050405020303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Georgia" panose="02040502050405020303" pitchFamily="18" charset="0"/>
              </a:rPr>
              <a:t>Females: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1400" dirty="0">
                <a:latin typeface="Georgia" panose="02040502050405020303" pitchFamily="18" charset="0"/>
              </a:rPr>
              <a:t>Females prefer to shop on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Tuesday.</a:t>
            </a:r>
            <a:endParaRPr lang="en-US" sz="1400" dirty="0">
              <a:latin typeface="Georgia" panose="02040502050405020303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Monday</a:t>
            </a:r>
            <a:r>
              <a:rPr lang="en-US" sz="1400" dirty="0">
                <a:latin typeface="Georgia" panose="02040502050405020303" pitchFamily="18" charset="0"/>
              </a:rPr>
              <a:t> is the </a:t>
            </a:r>
            <a:r>
              <a:rPr lang="en-US" sz="1400" b="1" dirty="0">
                <a:solidFill>
                  <a:srgbClr val="FF0000"/>
                </a:solidFill>
                <a:latin typeface="Georgia" panose="02040502050405020303" pitchFamily="18" charset="0"/>
              </a:rPr>
              <a:t>least desirable </a:t>
            </a:r>
            <a:r>
              <a:rPr lang="en-US" sz="1400" dirty="0">
                <a:latin typeface="Georgia" panose="02040502050405020303" pitchFamily="18" charset="0"/>
              </a:rPr>
              <a:t>day for shopping by the customers.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96640F8-B8FC-CC38-155B-8FDB2DB3DE63}"/>
              </a:ext>
            </a:extLst>
          </p:cNvPr>
          <p:cNvSpPr txBox="1">
            <a:spLocks/>
          </p:cNvSpPr>
          <p:nvPr/>
        </p:nvSpPr>
        <p:spPr>
          <a:xfrm>
            <a:off x="4277709" y="4183039"/>
            <a:ext cx="7529879" cy="16582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SALES ACROSS TIME OF THE DAY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Georgia" panose="02040502050405020303" pitchFamily="18" charset="0"/>
              </a:rPr>
              <a:t>Most of the sales are taking place during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Afternoon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Mornings</a:t>
            </a:r>
            <a:r>
              <a:rPr lang="en-US" sz="1400" dirty="0">
                <a:latin typeface="Georgia" panose="02040502050405020303" pitchFamily="18" charset="0"/>
              </a:rPr>
              <a:t> are the </a:t>
            </a:r>
            <a:r>
              <a:rPr lang="en-US" sz="1400" b="1" dirty="0">
                <a:solidFill>
                  <a:srgbClr val="FF0000"/>
                </a:solidFill>
                <a:latin typeface="Georgia" panose="02040502050405020303" pitchFamily="18" charset="0"/>
              </a:rPr>
              <a:t>least desirable </a:t>
            </a:r>
            <a:r>
              <a:rPr lang="en-US" sz="1400" dirty="0">
                <a:latin typeface="Georgia" panose="02040502050405020303" pitchFamily="18" charset="0"/>
              </a:rPr>
              <a:t>times for shopping by the customers.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5D8EDE-6F8C-EF87-C225-892E3C8E0657}"/>
              </a:ext>
            </a:extLst>
          </p:cNvPr>
          <p:cNvSpPr txBox="1"/>
          <p:nvPr/>
        </p:nvSpPr>
        <p:spPr>
          <a:xfrm>
            <a:off x="7633648" y="3900487"/>
            <a:ext cx="3684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Sales across time of the day</a:t>
            </a:r>
            <a:endParaRPr lang="en-PK" sz="10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1AA3CB-33A1-48A6-8006-98E3AA904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168" y="2859099"/>
            <a:ext cx="56673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AFF7E3-C68E-4BD4-07EE-F050C675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Graphic 21" descr="Statistics">
            <a:extLst>
              <a:ext uri="{FF2B5EF4-FFF2-40B4-BE49-F238E27FC236}">
                <a16:creationId xmlns:a16="http://schemas.microsoft.com/office/drawing/2014/main" id="{3743E5E2-83A0-DFE4-3FAF-4C4467382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053" y="95395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8" name="Arc 37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B36D0-0035-E83B-BF28-1F0A5BDD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OBJECTIVE</a:t>
            </a:r>
            <a:endParaRPr lang="en-PK" b="1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8F26-E4C6-DB57-1A01-93422E625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886156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The objective of this project was to conduct an extensive Exploratory Data Analysis (EDA) on a Walmart Sales Data dataset to uncover insights into </a:t>
            </a:r>
            <a:br>
              <a:rPr lang="en-US" sz="2400" dirty="0">
                <a:latin typeface="Georgia" panose="02040502050405020303" pitchFamily="18" charset="0"/>
                <a:cs typeface="Times New Roman" panose="02020603050405020304" pitchFamily="18" charset="0"/>
              </a:rPr>
            </a:br>
            <a:endParaRPr lang="en-US" sz="2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Sales Performance, 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Customer Behavior, 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Product Line Profitability, 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Payment Method Preferences, and 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Temporal Sales trends</a:t>
            </a:r>
          </a:p>
        </p:txBody>
      </p:sp>
    </p:spTree>
    <p:extLst>
      <p:ext uri="{BB962C8B-B14F-4D97-AF65-F5344CB8AC3E}">
        <p14:creationId xmlns:p14="http://schemas.microsoft.com/office/powerpoint/2010/main" val="393244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C2BFC6-E8A0-4D57-E792-1C8C19A4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TYPES OF QUESTIONS ANSWERED</a:t>
            </a:r>
            <a:endParaRPr lang="en-PK" sz="4000" b="1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A9981B-8C3E-2F3C-19B0-B15E7E062E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4040848"/>
              </p:ext>
            </p:extLst>
          </p:nvPr>
        </p:nvGraphicFramePr>
        <p:xfrm>
          <a:off x="186519" y="1841286"/>
          <a:ext cx="118189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549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012F5EE5-2160-FEB7-20FC-76AF73A1E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2896" y="1338898"/>
            <a:ext cx="5519103" cy="5519103"/>
          </a:xfrm>
          <a:custGeom>
            <a:avLst/>
            <a:gdLst/>
            <a:ahLst/>
            <a:cxnLst/>
            <a:rect l="l" t="t" r="r" b="b"/>
            <a:pathLst>
              <a:path w="5580942" h="5519103">
                <a:moveTo>
                  <a:pt x="169765" y="0"/>
                </a:moveTo>
                <a:lnTo>
                  <a:pt x="5580942" y="0"/>
                </a:lnTo>
                <a:lnTo>
                  <a:pt x="5580942" y="5519103"/>
                </a:lnTo>
                <a:lnTo>
                  <a:pt x="9100" y="5519103"/>
                </a:lnTo>
                <a:lnTo>
                  <a:pt x="0" y="5474029"/>
                </a:lnTo>
                <a:lnTo>
                  <a:pt x="0" y="169765"/>
                </a:lnTo>
                <a:cubicBezTo>
                  <a:pt x="0" y="76006"/>
                  <a:pt x="76006" y="0"/>
                  <a:pt x="169765" y="0"/>
                </a:cubicBezTo>
                <a:close/>
              </a:path>
            </a:pathLst>
          </a:cu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B2DA0-4923-F93D-22B8-EEC2B391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TARGETED ANALYSIS</a:t>
            </a:r>
            <a:endParaRPr lang="en-PK" b="1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DE528-02A5-57CA-2AAA-9F26D5495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Exploratory Data Analysis</a:t>
            </a:r>
            <a:endParaRPr lang="en-US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Sales </a:t>
            </a:r>
            <a:r>
              <a:rPr lang="en-US" dirty="0"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Performance Analysis</a:t>
            </a:r>
          </a:p>
          <a:p>
            <a:r>
              <a:rPr lang="en-US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Customer Behavior Analysis</a:t>
            </a:r>
          </a:p>
          <a:p>
            <a:r>
              <a:rPr lang="en-US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Product Line Insights</a:t>
            </a:r>
          </a:p>
          <a:p>
            <a:r>
              <a:rPr lang="en-US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Payment Method Analysis</a:t>
            </a:r>
          </a:p>
          <a:p>
            <a:r>
              <a:rPr lang="en-US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Time Based Sales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2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2161-75B0-F3AB-14BF-F031F90E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ABOUT THE DATASET</a:t>
            </a:r>
            <a:endParaRPr lang="en-PK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3C85B7-98B5-363F-AD0D-89E4079DAEA5}"/>
              </a:ext>
            </a:extLst>
          </p:cNvPr>
          <p:cNvGrpSpPr/>
          <p:nvPr/>
        </p:nvGrpSpPr>
        <p:grpSpPr>
          <a:xfrm>
            <a:off x="2031810" y="1865819"/>
            <a:ext cx="8128379" cy="4268851"/>
            <a:chOff x="3021842" y="1565568"/>
            <a:chExt cx="8128379" cy="426885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7C12DF9-6BE2-F9EF-698A-FF3EC43C70B3}"/>
                </a:ext>
              </a:extLst>
            </p:cNvPr>
            <p:cNvGrpSpPr/>
            <p:nvPr/>
          </p:nvGrpSpPr>
          <p:grpSpPr>
            <a:xfrm>
              <a:off x="3021842" y="1565568"/>
              <a:ext cx="3739486" cy="1863431"/>
              <a:chOff x="3971499" y="1531962"/>
              <a:chExt cx="3739486" cy="1579728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C66A7F7-2CCA-67AF-8979-45E12A28C310}"/>
                  </a:ext>
                </a:extLst>
              </p:cNvPr>
              <p:cNvSpPr/>
              <p:nvPr/>
            </p:nvSpPr>
            <p:spPr>
              <a:xfrm>
                <a:off x="3971499" y="1531962"/>
                <a:ext cx="3739486" cy="157972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>
                  <a:solidFill>
                    <a:schemeClr val="accent5">
                      <a:lumMod val="75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F5A72F-88A7-DA2D-FF63-6A153D0B4873}"/>
                  </a:ext>
                </a:extLst>
              </p:cNvPr>
              <p:cNvSpPr txBox="1"/>
              <p:nvPr/>
            </p:nvSpPr>
            <p:spPr>
              <a:xfrm>
                <a:off x="4162568" y="1849375"/>
                <a:ext cx="3179928" cy="78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b="1" dirty="0">
                    <a:latin typeface="Georgia" panose="02040502050405020303" pitchFamily="18" charset="0"/>
                  </a:rPr>
                  <a:t>Timeline</a:t>
                </a:r>
                <a:br>
                  <a:rPr lang="en-US" b="1" dirty="0">
                    <a:latin typeface="Georgia" panose="02040502050405020303" pitchFamily="18" charset="0"/>
                  </a:rPr>
                </a:br>
                <a:endParaRPr lang="en-US" b="1" dirty="0">
                  <a:latin typeface="Georgia" panose="02040502050405020303" pitchFamily="18" charset="0"/>
                </a:endParaRPr>
              </a:p>
              <a:p>
                <a:pPr marL="0" lvl="0" indent="0">
                  <a:buNone/>
                </a:pPr>
                <a:r>
                  <a:rPr lang="en-US" dirty="0">
                    <a:latin typeface="Georgia" panose="02040502050405020303" pitchFamily="18" charset="0"/>
                  </a:rPr>
                  <a:t>January 2019 – March 2019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0FC8C0-ECEA-571B-8722-15D553917C8C}"/>
                </a:ext>
              </a:extLst>
            </p:cNvPr>
            <p:cNvGrpSpPr/>
            <p:nvPr/>
          </p:nvGrpSpPr>
          <p:grpSpPr>
            <a:xfrm>
              <a:off x="3021842" y="3678297"/>
              <a:ext cx="3739486" cy="2156122"/>
              <a:chOff x="7287905" y="1690689"/>
              <a:chExt cx="3739486" cy="195470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4B2DA23-1643-93D5-25AC-48C0A37693A6}"/>
                  </a:ext>
                </a:extLst>
              </p:cNvPr>
              <p:cNvGrpSpPr/>
              <p:nvPr/>
            </p:nvGrpSpPr>
            <p:grpSpPr>
              <a:xfrm>
                <a:off x="7287905" y="1690689"/>
                <a:ext cx="3739486" cy="1954707"/>
                <a:chOff x="3971499" y="1531962"/>
                <a:chExt cx="4656479" cy="1776382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5D5BE612-77D7-AA8E-DBDA-451EF98CEE22}"/>
                    </a:ext>
                  </a:extLst>
                </p:cNvPr>
                <p:cNvSpPr/>
                <p:nvPr/>
              </p:nvSpPr>
              <p:spPr>
                <a:xfrm>
                  <a:off x="3971499" y="1531962"/>
                  <a:ext cx="4656479" cy="177638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K">
                    <a:solidFill>
                      <a:schemeClr val="accent5">
                        <a:lumMod val="75000"/>
                      </a:schemeClr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754E54F-C004-F9EA-B523-6DA39AC50DE0}"/>
                    </a:ext>
                  </a:extLst>
                </p:cNvPr>
                <p:cNvSpPr txBox="1"/>
                <p:nvPr/>
              </p:nvSpPr>
              <p:spPr>
                <a:xfrm>
                  <a:off x="4162568" y="1849375"/>
                  <a:ext cx="3179928" cy="3042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endParaRPr lang="en-US" dirty="0">
                    <a:latin typeface="Georgia" panose="02040502050405020303" pitchFamily="18" charset="0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95E4DE-9126-695B-F0E8-8879CA323EFD}"/>
                  </a:ext>
                </a:extLst>
              </p:cNvPr>
              <p:cNvSpPr txBox="1"/>
              <p:nvPr/>
            </p:nvSpPr>
            <p:spPr>
              <a:xfrm>
                <a:off x="7628531" y="1953629"/>
                <a:ext cx="3003075" cy="1419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b="1" dirty="0">
                    <a:latin typeface="Georgia" panose="02040502050405020303" pitchFamily="18" charset="0"/>
                  </a:rPr>
                  <a:t>Three Distinct Cities</a:t>
                </a: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eorgia" panose="02040502050405020303" pitchFamily="18" charset="0"/>
                  </a:rPr>
                  <a:t>Yangon</a:t>
                </a: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eorgia" panose="02040502050405020303" pitchFamily="18" charset="0"/>
                  </a:rPr>
                  <a:t>Naypyitaw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eorgia" panose="02040502050405020303" pitchFamily="18" charset="0"/>
                  </a:rPr>
                  <a:t>Mandalay</a:t>
                </a:r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06C9063-CFD0-4669-6E11-356DDDC758ED}"/>
                </a:ext>
              </a:extLst>
            </p:cNvPr>
            <p:cNvSpPr/>
            <p:nvPr/>
          </p:nvSpPr>
          <p:spPr>
            <a:xfrm>
              <a:off x="7101954" y="1565569"/>
              <a:ext cx="4048267" cy="426884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chemeClr val="tx1"/>
                  </a:solidFill>
                  <a:latin typeface="Georgia" panose="02040502050405020303" pitchFamily="18" charset="0"/>
                </a:rPr>
                <a:t>6 Unique Product Lines</a:t>
              </a:r>
            </a:p>
            <a:p>
              <a:pPr marL="285750" lvl="0" indent="-285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kern="1200" dirty="0">
                  <a:solidFill>
                    <a:schemeClr val="tx1"/>
                  </a:solidFill>
                  <a:latin typeface="Georgia" panose="02040502050405020303" pitchFamily="18" charset="0"/>
                </a:rPr>
                <a:t>Electronic accessories </a:t>
              </a:r>
            </a:p>
            <a:p>
              <a:pPr marL="285750" lvl="0" indent="-285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kern="1200" dirty="0">
                  <a:solidFill>
                    <a:schemeClr val="tx1"/>
                  </a:solidFill>
                  <a:latin typeface="Georgia" panose="02040502050405020303" pitchFamily="18" charset="0"/>
                </a:rPr>
                <a:t>Fashion accessories </a:t>
              </a:r>
            </a:p>
            <a:p>
              <a:pPr marL="285750" lvl="0" indent="-285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kern="1200" dirty="0">
                  <a:solidFill>
                    <a:schemeClr val="tx1"/>
                  </a:solidFill>
                  <a:latin typeface="Georgia" panose="02040502050405020303" pitchFamily="18" charset="0"/>
                </a:rPr>
                <a:t>Food and Beverages</a:t>
              </a:r>
            </a:p>
            <a:p>
              <a:pPr marL="285750" lvl="0" indent="-285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kern="1200" dirty="0">
                  <a:solidFill>
                    <a:schemeClr val="tx1"/>
                  </a:solidFill>
                  <a:latin typeface="Georgia" panose="02040502050405020303" pitchFamily="18" charset="0"/>
                </a:rPr>
                <a:t>Health and Beauty </a:t>
              </a:r>
            </a:p>
            <a:p>
              <a:pPr marL="285750" lvl="0" indent="-285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kern="1200" dirty="0">
                  <a:solidFill>
                    <a:schemeClr val="tx1"/>
                  </a:solidFill>
                  <a:latin typeface="Georgia" panose="02040502050405020303" pitchFamily="18" charset="0"/>
                </a:rPr>
                <a:t>Home and lifestyle </a:t>
              </a:r>
            </a:p>
            <a:p>
              <a:pPr marL="285750" lvl="0" indent="-285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kern="1200" dirty="0">
                  <a:solidFill>
                    <a:schemeClr val="tx1"/>
                  </a:solidFill>
                  <a:latin typeface="Georgia" panose="02040502050405020303" pitchFamily="18" charset="0"/>
                </a:rPr>
                <a:t>Sports and travel</a:t>
              </a:r>
            </a:p>
            <a:p>
              <a:pPr algn="ctr"/>
              <a:endParaRPr lang="en-PK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396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D30ECE4-3A12-2817-A472-4F6C4E7418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87507"/>
              </p:ext>
            </p:extLst>
          </p:nvPr>
        </p:nvGraphicFramePr>
        <p:xfrm>
          <a:off x="452925" y="520496"/>
          <a:ext cx="54397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545">
                  <a:extLst>
                    <a:ext uri="{9D8B030D-6E8A-4147-A177-3AD203B41FA5}">
                      <a16:colId xmlns:a16="http://schemas.microsoft.com/office/drawing/2014/main" val="3424924520"/>
                    </a:ext>
                  </a:extLst>
                </a:gridCol>
                <a:gridCol w="1774209">
                  <a:extLst>
                    <a:ext uri="{9D8B030D-6E8A-4147-A177-3AD203B41FA5}">
                      <a16:colId xmlns:a16="http://schemas.microsoft.com/office/drawing/2014/main" val="2619971581"/>
                    </a:ext>
                  </a:extLst>
                </a:gridCol>
                <a:gridCol w="1433014">
                  <a:extLst>
                    <a:ext uri="{9D8B030D-6E8A-4147-A177-3AD203B41FA5}">
                      <a16:colId xmlns:a16="http://schemas.microsoft.com/office/drawing/2014/main" val="3308863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Product Line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Total Sales ($)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Percentage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85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Food and Beverages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400" dirty="0">
                          <a:latin typeface="Georgia" panose="02040502050405020303" pitchFamily="18" charset="0"/>
                        </a:rPr>
                        <a:t>56</a:t>
                      </a:r>
                      <a:r>
                        <a:rPr lang="en-US" sz="1400" dirty="0">
                          <a:latin typeface="Georgia" panose="02040502050405020303" pitchFamily="18" charset="0"/>
                        </a:rPr>
                        <a:t>,</a:t>
                      </a:r>
                      <a:r>
                        <a:rPr lang="en-PK" sz="1400" dirty="0">
                          <a:latin typeface="Georgia" panose="02040502050405020303" pitchFamily="18" charset="0"/>
                        </a:rPr>
                        <a:t>144.84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17.38%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Sports and Travel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400" dirty="0">
                          <a:latin typeface="Georgia" panose="02040502050405020303" pitchFamily="18" charset="0"/>
                        </a:rPr>
                        <a:t>55</a:t>
                      </a:r>
                      <a:r>
                        <a:rPr lang="en-US" sz="1400" dirty="0">
                          <a:latin typeface="Georgia" panose="02040502050405020303" pitchFamily="18" charset="0"/>
                        </a:rPr>
                        <a:t>,</a:t>
                      </a:r>
                      <a:r>
                        <a:rPr lang="en-PK" sz="1400" dirty="0">
                          <a:latin typeface="Georgia" panose="02040502050405020303" pitchFamily="18" charset="0"/>
                        </a:rPr>
                        <a:t>122.83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17.07%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78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Electronic Accessories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1400" dirty="0">
                          <a:latin typeface="Georgia" panose="02040502050405020303" pitchFamily="18" charset="0"/>
                        </a:rPr>
                        <a:t>54</a:t>
                      </a:r>
                      <a:r>
                        <a:rPr lang="en-US" sz="1400" dirty="0">
                          <a:latin typeface="Georgia" panose="02040502050405020303" pitchFamily="18" charset="0"/>
                        </a:rPr>
                        <a:t>,</a:t>
                      </a:r>
                      <a:r>
                        <a:rPr lang="en-PK" sz="1400" dirty="0">
                          <a:latin typeface="Georgia" panose="02040502050405020303" pitchFamily="18" charset="0"/>
                        </a:rPr>
                        <a:t>337.53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16.82%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5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Fashion Accessories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Georgia" panose="02040502050405020303" pitchFamily="18" charset="0"/>
                        </a:rPr>
                        <a:t>54,305.9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16.81%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7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Home and Lifestyle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Georgia" panose="02040502050405020303" pitchFamily="18" charset="0"/>
                        </a:rPr>
                        <a:t>53,861.91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16.68%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25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Health and Beauty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Georgia" panose="02040502050405020303" pitchFamily="18" charset="0"/>
                        </a:rPr>
                        <a:t>49,193.74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15.23%</a:t>
                      </a:r>
                      <a:endParaRPr lang="en-PK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08460"/>
                  </a:ext>
                </a:extLst>
              </a:tr>
            </a:tbl>
          </a:graphicData>
        </a:graphic>
      </p:graphicFrame>
      <p:sp>
        <p:nvSpPr>
          <p:cNvPr id="13" name="Arrow: Down 12">
            <a:extLst>
              <a:ext uri="{FF2B5EF4-FFF2-40B4-BE49-F238E27FC236}">
                <a16:creationId xmlns:a16="http://schemas.microsoft.com/office/drawing/2014/main" id="{50ADE5AA-EEEE-78EE-7A1D-0AEEFDCE4636}"/>
              </a:ext>
            </a:extLst>
          </p:cNvPr>
          <p:cNvSpPr/>
          <p:nvPr/>
        </p:nvSpPr>
        <p:spPr>
          <a:xfrm>
            <a:off x="5923800" y="894743"/>
            <a:ext cx="332647" cy="2221633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4BDD3CB-94E3-8A6F-93E5-8D107D8ABDE5}"/>
              </a:ext>
            </a:extLst>
          </p:cNvPr>
          <p:cNvSpPr txBox="1">
            <a:spLocks/>
          </p:cNvSpPr>
          <p:nvPr/>
        </p:nvSpPr>
        <p:spPr>
          <a:xfrm>
            <a:off x="6440478" y="707619"/>
            <a:ext cx="4423592" cy="22216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TOP SELLING PRODUCT LINE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Food and Beverages </a:t>
            </a:r>
            <a:r>
              <a:rPr lang="en-US" sz="1400" dirty="0">
                <a:latin typeface="Georgia" panose="02040502050405020303" pitchFamily="18" charset="0"/>
              </a:rPr>
              <a:t>is the top selling product line contributing to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17.38%</a:t>
            </a:r>
            <a:r>
              <a:rPr lang="en-US" sz="1400" dirty="0">
                <a:latin typeface="Georgia" panose="02040502050405020303" pitchFamily="18" charset="0"/>
              </a:rPr>
              <a:t> of the revenue followed by Sports and Travel and Electronic accessories.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ED0854-DEF3-7782-D12D-1AEA72EBC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527" y="3390288"/>
            <a:ext cx="6232477" cy="2983359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A99AEC3-53CF-B4FE-6F01-875F56E1EAAB}"/>
              </a:ext>
            </a:extLst>
          </p:cNvPr>
          <p:cNvSpPr txBox="1">
            <a:spLocks/>
          </p:cNvSpPr>
          <p:nvPr/>
        </p:nvSpPr>
        <p:spPr>
          <a:xfrm>
            <a:off x="452925" y="3680859"/>
            <a:ext cx="4801463" cy="24796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PRODUCT PREFERENCE BY GENDER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Health and Beauty</a:t>
            </a:r>
            <a:r>
              <a:rPr lang="en-US" sz="1400" dirty="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en-US" sz="1400" dirty="0">
                <a:latin typeface="Georgia" panose="02040502050405020303" pitchFamily="18" charset="0"/>
              </a:rPr>
              <a:t>is the top performing category among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males</a:t>
            </a:r>
            <a:r>
              <a:rPr lang="en-US" sz="1400" dirty="0">
                <a:latin typeface="Georgia" panose="02040502050405020303" pitchFamily="18" charset="0"/>
              </a:rPr>
              <a:t> followed by Electronic accessories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Food and Beverages</a:t>
            </a:r>
            <a:r>
              <a:rPr lang="en-US" sz="1400" b="1" dirty="0">
                <a:latin typeface="Georgia" panose="02040502050405020303" pitchFamily="18" charset="0"/>
              </a:rPr>
              <a:t> </a:t>
            </a:r>
            <a:r>
              <a:rPr lang="en-US" sz="1400" dirty="0">
                <a:latin typeface="Georgia" panose="02040502050405020303" pitchFamily="18" charset="0"/>
              </a:rPr>
              <a:t>is the top performing category among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females</a:t>
            </a:r>
            <a:r>
              <a:rPr lang="en-US" sz="1400" dirty="0">
                <a:latin typeface="Georgia" panose="02040502050405020303" pitchFamily="18" charset="0"/>
              </a:rPr>
              <a:t> followed by Fashion accessories</a:t>
            </a:r>
          </a:p>
        </p:txBody>
      </p:sp>
    </p:spTree>
    <p:extLst>
      <p:ext uri="{BB962C8B-B14F-4D97-AF65-F5344CB8AC3E}">
        <p14:creationId xmlns:p14="http://schemas.microsoft.com/office/powerpoint/2010/main" val="6563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FB628-0E40-F4A1-B22D-E6D22662A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EDE774-B2DC-B281-8752-EDD30DB71EE8}"/>
              </a:ext>
            </a:extLst>
          </p:cNvPr>
          <p:cNvSpPr txBox="1"/>
          <p:nvPr/>
        </p:nvSpPr>
        <p:spPr>
          <a:xfrm>
            <a:off x="3370996" y="6611779"/>
            <a:ext cx="3684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Average Rating per Product lines</a:t>
            </a:r>
            <a:endParaRPr lang="en-PK" sz="10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2A6D6A-FCE1-5A1D-DD25-2C0B39332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3" y="2125504"/>
            <a:ext cx="8648700" cy="44862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D158CA-609C-166D-FFEC-88DC0197F4B2}"/>
              </a:ext>
            </a:extLst>
          </p:cNvPr>
          <p:cNvSpPr txBox="1">
            <a:spLocks/>
          </p:cNvSpPr>
          <p:nvPr/>
        </p:nvSpPr>
        <p:spPr>
          <a:xfrm>
            <a:off x="3187955" y="263349"/>
            <a:ext cx="5816089" cy="32318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AVERAGE RATING ACROSS PRODUCT LINES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Food and Beverages</a:t>
            </a:r>
            <a:r>
              <a:rPr lang="en-US" sz="1400" dirty="0">
                <a:latin typeface="Georgia" panose="02040502050405020303" pitchFamily="18" charset="0"/>
              </a:rPr>
              <a:t> has the  highest overall rating (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7.11). 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Fashion accessories </a:t>
            </a:r>
            <a:r>
              <a:rPr lang="en-US" sz="1400" dirty="0">
                <a:latin typeface="Georgia" panose="02040502050405020303" pitchFamily="18" charset="0"/>
              </a:rPr>
              <a:t>has the average rating of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(7.02)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Health and beauty </a:t>
            </a:r>
            <a:r>
              <a:rPr lang="en-US" sz="1400" dirty="0">
                <a:latin typeface="Georgia" panose="02040502050405020303" pitchFamily="18" charset="0"/>
              </a:rPr>
              <a:t>has the average rating of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(7.00). 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Electronic Accessories </a:t>
            </a:r>
            <a:r>
              <a:rPr lang="en-US" sz="1400" dirty="0">
                <a:latin typeface="Georgia" panose="02040502050405020303" pitchFamily="18" charset="0"/>
              </a:rPr>
              <a:t>has the average rating of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(6.92). 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Sports and Travel </a:t>
            </a:r>
            <a:r>
              <a:rPr lang="en-US" sz="1400" dirty="0">
                <a:latin typeface="Georgia" panose="02040502050405020303" pitchFamily="18" charset="0"/>
              </a:rPr>
              <a:t>has the average rating of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(6.91). 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Home and Lifestyle </a:t>
            </a:r>
            <a:r>
              <a:rPr lang="en-US" sz="1400" dirty="0">
                <a:latin typeface="Georgia" panose="02040502050405020303" pitchFamily="18" charset="0"/>
              </a:rPr>
              <a:t>has the lowest overall average rating of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6.83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C9FEDE-B29A-9BF8-B0BC-3BA1EFD7379F}"/>
              </a:ext>
            </a:extLst>
          </p:cNvPr>
          <p:cNvSpPr txBox="1">
            <a:spLocks/>
          </p:cNvSpPr>
          <p:nvPr/>
        </p:nvSpPr>
        <p:spPr>
          <a:xfrm>
            <a:off x="8488907" y="2811439"/>
            <a:ext cx="3578689" cy="35175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TOP PERFORMER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Food and Beverages</a:t>
            </a:r>
            <a:r>
              <a:rPr lang="en-US" sz="1400" dirty="0">
                <a:latin typeface="Georgia" panose="02040502050405020303" pitchFamily="18" charset="0"/>
              </a:rPr>
              <a:t> has the  highest overall rating (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7.11).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AREAS FOR IMPORVEMENT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Home and Lifestyle </a:t>
            </a:r>
            <a:r>
              <a:rPr lang="en-US" sz="1400" dirty="0">
                <a:latin typeface="Georgia" panose="02040502050405020303" pitchFamily="18" charset="0"/>
              </a:rPr>
              <a:t>has the lowest overall average rating of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6.83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088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29F9A4-9675-991E-07C3-6E9CE3555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042" y="2193185"/>
            <a:ext cx="9429508" cy="436276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3708E9-6421-CBA0-702F-F2DC8B402718}"/>
              </a:ext>
            </a:extLst>
          </p:cNvPr>
          <p:cNvSpPr txBox="1"/>
          <p:nvPr/>
        </p:nvSpPr>
        <p:spPr>
          <a:xfrm>
            <a:off x="4253552" y="6555953"/>
            <a:ext cx="3684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MOM Growth% across Product lines</a:t>
            </a:r>
            <a:endParaRPr lang="en-PK" sz="1000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664B18-80AD-A6C2-5C4C-715F246BC653}"/>
              </a:ext>
            </a:extLst>
          </p:cNvPr>
          <p:cNvSpPr txBox="1">
            <a:spLocks/>
          </p:cNvSpPr>
          <p:nvPr/>
        </p:nvSpPr>
        <p:spPr>
          <a:xfrm>
            <a:off x="9332794" y="4662483"/>
            <a:ext cx="2663588" cy="2016581"/>
          </a:xfrm>
          <a:prstGeom prst="flowChartMagneticTap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100" dirty="0">
                <a:latin typeface="Georgia" panose="02040502050405020303" pitchFamily="18" charset="0"/>
              </a:rPr>
              <a:t>MOM growth across all categories is </a:t>
            </a:r>
            <a:r>
              <a:rPr lang="en-US" sz="21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12.59%</a:t>
            </a:r>
            <a:endParaRPr lang="en-US" sz="2100" dirty="0">
              <a:latin typeface="Georgia" panose="02040502050405020303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2BE272-F591-5901-A364-19A5D00946E2}"/>
              </a:ext>
            </a:extLst>
          </p:cNvPr>
          <p:cNvSpPr txBox="1">
            <a:spLocks/>
          </p:cNvSpPr>
          <p:nvPr/>
        </p:nvSpPr>
        <p:spPr>
          <a:xfrm>
            <a:off x="1381246" y="243888"/>
            <a:ext cx="9429508" cy="19516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MOM SALES GROWTH % ACROSS PRODUCT LINES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Home and Lifestyle</a:t>
            </a:r>
            <a:r>
              <a:rPr lang="en-US" sz="1400" dirty="0">
                <a:latin typeface="Georgia" panose="02040502050405020303" pitchFamily="18" charset="0"/>
              </a:rPr>
              <a:t> has the  highest MOM growth in sales with the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68%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Georgia" panose="02040502050405020303" pitchFamily="18" charset="0"/>
              </a:rPr>
              <a:t>increase</a:t>
            </a:r>
            <a:r>
              <a:rPr lang="en-US" sz="1400" dirty="0">
                <a:latin typeface="Georgia" panose="02040502050405020303" pitchFamily="18" charset="0"/>
              </a:rPr>
              <a:t> in March.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Sports and travel </a:t>
            </a:r>
            <a:r>
              <a:rPr lang="en-US" sz="1400" dirty="0">
                <a:latin typeface="Georgia" panose="02040502050405020303" pitchFamily="18" charset="0"/>
              </a:rPr>
              <a:t>increased sales by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42%</a:t>
            </a:r>
            <a:r>
              <a:rPr lang="en-US" sz="1400" dirty="0">
                <a:latin typeface="Georgia" panose="02040502050405020303" pitchFamily="18" charset="0"/>
              </a:rPr>
              <a:t> in March.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Health and Beauty </a:t>
            </a:r>
            <a:r>
              <a:rPr lang="en-US" sz="1400" dirty="0">
                <a:latin typeface="Georgia" panose="02040502050405020303" pitchFamily="18" charset="0"/>
              </a:rPr>
              <a:t>increased sales by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25%</a:t>
            </a:r>
            <a:r>
              <a:rPr lang="en-US" sz="1400" dirty="0">
                <a:latin typeface="Georgia" panose="02040502050405020303" pitchFamily="18" charset="0"/>
              </a:rPr>
              <a:t> in March.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Food and Beverages </a:t>
            </a:r>
            <a:r>
              <a:rPr lang="en-US" sz="1400" dirty="0">
                <a:latin typeface="Georgia" panose="02040502050405020303" pitchFamily="18" charset="0"/>
              </a:rPr>
              <a:t>and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Fashion accessories </a:t>
            </a:r>
            <a:r>
              <a:rPr lang="en-US" sz="1400" dirty="0">
                <a:latin typeface="Georgia" panose="02040502050405020303" pitchFamily="18" charset="0"/>
              </a:rPr>
              <a:t>had the sales </a:t>
            </a:r>
            <a:r>
              <a:rPr lang="en-US" sz="1400" b="1" dirty="0">
                <a:solidFill>
                  <a:srgbClr val="FF0000"/>
                </a:solidFill>
                <a:latin typeface="Georgia" panose="02040502050405020303" pitchFamily="18" charset="0"/>
              </a:rPr>
              <a:t>declined</a:t>
            </a:r>
            <a:r>
              <a:rPr lang="en-US" sz="1400" dirty="0">
                <a:latin typeface="Georgia" panose="02040502050405020303" pitchFamily="18" charset="0"/>
              </a:rPr>
              <a:t> by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17% </a:t>
            </a:r>
            <a:r>
              <a:rPr lang="en-US" sz="1400" dirty="0">
                <a:latin typeface="Georgia" panose="02040502050405020303" pitchFamily="18" charset="0"/>
              </a:rPr>
              <a:t> and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16%</a:t>
            </a:r>
            <a:r>
              <a:rPr lang="en-US" sz="1400" dirty="0">
                <a:latin typeface="Georgia" panose="02040502050405020303" pitchFamily="18" charset="0"/>
              </a:rPr>
              <a:t> respectively.</a:t>
            </a:r>
          </a:p>
          <a:p>
            <a:pPr algn="just">
              <a:lnSpc>
                <a:spcPct val="150000"/>
              </a:lnSpc>
            </a:pPr>
            <a:endParaRPr lang="en-US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71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9521A-857C-02AB-9EC4-C6E1EE13A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6B2A22-BE30-7F48-5D8F-001659E4B55F}"/>
              </a:ext>
            </a:extLst>
          </p:cNvPr>
          <p:cNvSpPr txBox="1">
            <a:spLocks/>
          </p:cNvSpPr>
          <p:nvPr/>
        </p:nvSpPr>
        <p:spPr>
          <a:xfrm>
            <a:off x="1300222" y="573075"/>
            <a:ext cx="9591553" cy="32226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MOM SALES GROWTH % ACROSS PRODUCT LINES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Home and Lifestyle</a:t>
            </a:r>
            <a:r>
              <a:rPr lang="en-US" sz="1400" dirty="0">
                <a:latin typeface="Georgia" panose="02040502050405020303" pitchFamily="18" charset="0"/>
              </a:rPr>
              <a:t> has the  highest MOM growth in sales with the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68%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increase</a:t>
            </a:r>
            <a:r>
              <a:rPr lang="en-US" sz="1400" dirty="0">
                <a:latin typeface="Georgia" panose="02040502050405020303" pitchFamily="18" charset="0"/>
              </a:rPr>
              <a:t> in March. 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Sports and travel </a:t>
            </a:r>
            <a:r>
              <a:rPr lang="en-US" sz="1400" dirty="0">
                <a:latin typeface="Georgia" panose="02040502050405020303" pitchFamily="18" charset="0"/>
              </a:rPr>
              <a:t>increased sales by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42%</a:t>
            </a:r>
            <a:r>
              <a:rPr lang="en-US" sz="1400" dirty="0">
                <a:latin typeface="Georgia" panose="02040502050405020303" pitchFamily="18" charset="0"/>
              </a:rPr>
              <a:t> in March. 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Health and Beauty </a:t>
            </a:r>
            <a:r>
              <a:rPr lang="en-US" sz="1400" dirty="0">
                <a:latin typeface="Georgia" panose="02040502050405020303" pitchFamily="18" charset="0"/>
              </a:rPr>
              <a:t>increased sales by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25%</a:t>
            </a:r>
            <a:r>
              <a:rPr lang="en-US" sz="1400" dirty="0">
                <a:latin typeface="Georgia" panose="02040502050405020303" pitchFamily="18" charset="0"/>
              </a:rPr>
              <a:t> in March.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Electronic Accessories </a:t>
            </a:r>
            <a:r>
              <a:rPr lang="en-US" sz="1400" dirty="0">
                <a:latin typeface="Georgia" panose="02040502050405020303" pitchFamily="18" charset="0"/>
              </a:rPr>
              <a:t>increased sales by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4%</a:t>
            </a:r>
            <a:r>
              <a:rPr lang="en-US" sz="1400" dirty="0">
                <a:latin typeface="Georgia" panose="02040502050405020303" pitchFamily="18" charset="0"/>
              </a:rPr>
              <a:t> in March.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Food and Beverages </a:t>
            </a:r>
            <a:r>
              <a:rPr lang="en-US" sz="1400" dirty="0">
                <a:latin typeface="Georgia" panose="02040502050405020303" pitchFamily="18" charset="0"/>
              </a:rPr>
              <a:t>and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Fashion accessories </a:t>
            </a:r>
            <a:r>
              <a:rPr lang="en-US" sz="1400" dirty="0">
                <a:latin typeface="Georgia" panose="02040502050405020303" pitchFamily="18" charset="0"/>
              </a:rPr>
              <a:t>had the sales </a:t>
            </a:r>
            <a:r>
              <a:rPr lang="en-US" sz="1400" b="1" dirty="0">
                <a:solidFill>
                  <a:srgbClr val="FF0000"/>
                </a:solidFill>
                <a:latin typeface="Georgia" panose="02040502050405020303" pitchFamily="18" charset="0"/>
              </a:rPr>
              <a:t>declined</a:t>
            </a:r>
            <a:r>
              <a:rPr lang="en-US" sz="1400" dirty="0">
                <a:latin typeface="Georgia" panose="02040502050405020303" pitchFamily="18" charset="0"/>
              </a:rPr>
              <a:t> by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17% </a:t>
            </a:r>
            <a:r>
              <a:rPr lang="en-US" sz="1400" dirty="0">
                <a:latin typeface="Georgia" panose="02040502050405020303" pitchFamily="18" charset="0"/>
              </a:rPr>
              <a:t> and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16%</a:t>
            </a:r>
            <a:r>
              <a:rPr lang="en-US" sz="1400" dirty="0">
                <a:latin typeface="Georgia" panose="02040502050405020303" pitchFamily="18" charset="0"/>
              </a:rPr>
              <a:t> respectively.</a:t>
            </a:r>
          </a:p>
          <a:p>
            <a:pPr algn="just">
              <a:lnSpc>
                <a:spcPct val="150000"/>
              </a:lnSpc>
            </a:pP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30AA4B-F93C-841F-7C8D-55446AA2C4EA}"/>
              </a:ext>
            </a:extLst>
          </p:cNvPr>
          <p:cNvSpPr txBox="1">
            <a:spLocks/>
          </p:cNvSpPr>
          <p:nvPr/>
        </p:nvSpPr>
        <p:spPr>
          <a:xfrm>
            <a:off x="1300220" y="3967958"/>
            <a:ext cx="4795778" cy="2164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TOP PERFORMERS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Home and Lifestyle</a:t>
            </a:r>
            <a:r>
              <a:rPr lang="en-US" sz="1400" dirty="0">
                <a:latin typeface="Georgia" panose="02040502050405020303" pitchFamily="18" charset="0"/>
              </a:rPr>
              <a:t> has the  highest MOM growth % in sales with the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68% increase </a:t>
            </a:r>
            <a:r>
              <a:rPr lang="en-US" sz="1400" dirty="0">
                <a:latin typeface="Georgia" panose="02040502050405020303" pitchFamily="18" charset="0"/>
              </a:rPr>
              <a:t>in March. 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Sports and travel </a:t>
            </a:r>
            <a:r>
              <a:rPr lang="en-US" sz="1400" dirty="0">
                <a:latin typeface="Georgia" panose="02040502050405020303" pitchFamily="18" charset="0"/>
              </a:rPr>
              <a:t>increased sales by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42%</a:t>
            </a:r>
            <a:r>
              <a:rPr lang="en-US" sz="1400" dirty="0">
                <a:latin typeface="Georgia" panose="02040502050405020303" pitchFamily="18" charset="0"/>
              </a:rPr>
              <a:t> in March. </a:t>
            </a:r>
          </a:p>
          <a:p>
            <a:pPr algn="just">
              <a:lnSpc>
                <a:spcPct val="150000"/>
              </a:lnSpc>
            </a:pP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1F0104-3303-68AB-5533-6412C8DF5468}"/>
              </a:ext>
            </a:extLst>
          </p:cNvPr>
          <p:cNvSpPr txBox="1">
            <a:spLocks/>
          </p:cNvSpPr>
          <p:nvPr/>
        </p:nvSpPr>
        <p:spPr>
          <a:xfrm>
            <a:off x="6240711" y="3967958"/>
            <a:ext cx="4651064" cy="2164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AREAS FOR IMPROVEMENT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Food and Beverages </a:t>
            </a:r>
            <a:r>
              <a:rPr lang="en-US" sz="1400" dirty="0">
                <a:latin typeface="Georgia" panose="02040502050405020303" pitchFamily="18" charset="0"/>
              </a:rPr>
              <a:t>and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Fashion accessories </a:t>
            </a:r>
            <a:r>
              <a:rPr lang="en-US" sz="1400" dirty="0">
                <a:latin typeface="Georgia" panose="02040502050405020303" pitchFamily="18" charset="0"/>
              </a:rPr>
              <a:t>had the sales </a:t>
            </a:r>
            <a:r>
              <a:rPr lang="en-US" sz="1400" b="1" dirty="0">
                <a:solidFill>
                  <a:srgbClr val="FF0000"/>
                </a:solidFill>
                <a:latin typeface="Georgia" panose="02040502050405020303" pitchFamily="18" charset="0"/>
              </a:rPr>
              <a:t>declined</a:t>
            </a:r>
            <a:r>
              <a:rPr lang="en-US" sz="1400" dirty="0">
                <a:latin typeface="Georgia" panose="02040502050405020303" pitchFamily="18" charset="0"/>
              </a:rPr>
              <a:t> by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17% </a:t>
            </a:r>
            <a:r>
              <a:rPr lang="en-US" sz="1400" dirty="0">
                <a:latin typeface="Georgia" panose="02040502050405020303" pitchFamily="18" charset="0"/>
              </a:rPr>
              <a:t> and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16%</a:t>
            </a:r>
            <a:r>
              <a:rPr lang="en-US" sz="1400" dirty="0">
                <a:latin typeface="Georgia" panose="02040502050405020303" pitchFamily="18" charset="0"/>
              </a:rPr>
              <a:t>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49810339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938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Aharoni</vt:lpstr>
      <vt:lpstr>Arial</vt:lpstr>
      <vt:lpstr>Avenir Next LT Pro</vt:lpstr>
      <vt:lpstr>Calibri</vt:lpstr>
      <vt:lpstr>Centaur</vt:lpstr>
      <vt:lpstr>Georgia</vt:lpstr>
      <vt:lpstr>Tw Cen MT</vt:lpstr>
      <vt:lpstr>Wingdings</vt:lpstr>
      <vt:lpstr>ShapesVTI</vt:lpstr>
      <vt:lpstr>Walmart   A Comprehensive Analysis</vt:lpstr>
      <vt:lpstr>OBJECTIVE</vt:lpstr>
      <vt:lpstr>TYPES OF QUESTIONS ANSWERED</vt:lpstr>
      <vt:lpstr>TARGETED ANALYSIS</vt:lpstr>
      <vt:lpstr>ABOUT THE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 Comprehensive Analysis</dc:title>
  <dc:creator>Verda Batool</dc:creator>
  <cp:lastModifiedBy>Verda Batool</cp:lastModifiedBy>
  <cp:revision>70</cp:revision>
  <dcterms:created xsi:type="dcterms:W3CDTF">2024-02-07T09:45:39Z</dcterms:created>
  <dcterms:modified xsi:type="dcterms:W3CDTF">2024-02-29T18:18:17Z</dcterms:modified>
</cp:coreProperties>
</file>