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8" r:id="rId4"/>
    <p:sldId id="260" r:id="rId5"/>
    <p:sldId id="264" r:id="rId6"/>
    <p:sldId id="261" r:id="rId7"/>
    <p:sldId id="265" r:id="rId8"/>
    <p:sldId id="268" r:id="rId9"/>
    <p:sldId id="267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5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7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7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2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CCEF7F6-0F58-4CE0-B7EF-4C9FFC70B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421134" y="775850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EA28A-87DC-20E6-2CF3-D1E09CA2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Walmart</a:t>
            </a:r>
            <a:r>
              <a:rPr lang="en-US"/>
              <a:t>  Comprehensive Analysis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A4A13-811E-2FE1-ADD8-570145C7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Key Trends, Uncovering Customer Preferences, and Offering Strategic Recommendations for Enhanced Business Performanc</a:t>
            </a:r>
            <a:r>
              <a:rPr lang="en-US" i="1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</a:t>
            </a:r>
            <a:endParaRPr lang="en-PK"/>
          </a:p>
        </p:txBody>
      </p:sp>
      <p:pic>
        <p:nvPicPr>
          <p:cNvPr id="16" name="Picture 15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8CC6C9E4-F110-524D-3398-BAF424EDA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321954" y="1286404"/>
            <a:ext cx="3771102" cy="377110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B25DA14-EBA4-459D-8935-B71A5B05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3996" y="4593679"/>
            <a:ext cx="739429" cy="739429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9AD9791A-C889-BEFC-B8CB-978895BEA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2" r="21153" b="-2"/>
          <a:stretch/>
        </p:blipFill>
        <p:spPr>
          <a:xfrm>
            <a:off x="8813764" y="3445227"/>
            <a:ext cx="3036345" cy="3036345"/>
          </a:xfrm>
          <a:custGeom>
            <a:avLst/>
            <a:gdLst/>
            <a:ahLst/>
            <a:cxnLst/>
            <a:rect l="l" t="t" r="r" b="b"/>
            <a:pathLst>
              <a:path w="1368006" h="1368006">
                <a:moveTo>
                  <a:pt x="684003" y="0"/>
                </a:moveTo>
                <a:cubicBezTo>
                  <a:pt x="1061767" y="0"/>
                  <a:pt x="1368006" y="306239"/>
                  <a:pt x="1368006" y="684003"/>
                </a:cubicBezTo>
                <a:cubicBezTo>
                  <a:pt x="1368006" y="1061767"/>
                  <a:pt x="1061767" y="1368006"/>
                  <a:pt x="684003" y="1368006"/>
                </a:cubicBezTo>
                <a:cubicBezTo>
                  <a:pt x="306239" y="1368006"/>
                  <a:pt x="0" y="1061767"/>
                  <a:pt x="0" y="684003"/>
                </a:cubicBezTo>
                <a:cubicBezTo>
                  <a:pt x="0" y="306239"/>
                  <a:pt x="306239" y="0"/>
                  <a:pt x="6840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481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59461C-6006-48C0-EF5E-FD3C272F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24" y="2135029"/>
            <a:ext cx="9334500" cy="447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8BC198-9741-1616-4736-CA4047AEE9BA}"/>
              </a:ext>
            </a:extLst>
          </p:cNvPr>
          <p:cNvSpPr txBox="1"/>
          <p:nvPr/>
        </p:nvSpPr>
        <p:spPr>
          <a:xfrm>
            <a:off x="5463654" y="6590746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Growth% across all branches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BB0351-5E85-6EF5-D35F-4B9D5AA8A1BE}"/>
              </a:ext>
            </a:extLst>
          </p:cNvPr>
          <p:cNvSpPr txBox="1">
            <a:spLocks/>
          </p:cNvSpPr>
          <p:nvPr/>
        </p:nvSpPr>
        <p:spPr>
          <a:xfrm>
            <a:off x="1381246" y="243888"/>
            <a:ext cx="9429508" cy="1775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SALES GROWTH % ACROSS BRANCHES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Branch A </a:t>
            </a:r>
            <a:r>
              <a:rPr lang="en-US" sz="1400" dirty="0">
                <a:latin typeface="Georgia" panose="02040502050405020303" pitchFamily="18" charset="0"/>
              </a:rPr>
              <a:t>and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Branch C </a:t>
            </a:r>
            <a:r>
              <a:rPr lang="en-US" sz="1400" dirty="0">
                <a:latin typeface="Georgia" panose="02040502050405020303" pitchFamily="18" charset="0"/>
              </a:rPr>
              <a:t>have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26.12% </a:t>
            </a:r>
            <a:r>
              <a:rPr lang="en-US" sz="1400" dirty="0">
                <a:latin typeface="Georgia" panose="02040502050405020303" pitchFamily="18" charset="0"/>
              </a:rPr>
              <a:t>and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12.95% </a:t>
            </a:r>
            <a:r>
              <a:rPr lang="en-US" sz="1400" dirty="0">
                <a:latin typeface="Georgia" panose="02040502050405020303" pitchFamily="18" charset="0"/>
              </a:rPr>
              <a:t>growth in their sales, hence being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performers</a:t>
            </a:r>
            <a:r>
              <a:rPr lang="en-US" sz="1400" dirty="0">
                <a:latin typeface="Georgia" panose="02040502050405020303" pitchFamily="18" charset="0"/>
              </a:rPr>
              <a:t>. It means that branch A and C has the potential to grab more sales.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Branch C </a:t>
            </a:r>
            <a:r>
              <a:rPr lang="en-US" sz="1400" dirty="0">
                <a:latin typeface="Georgia" panose="02040502050405020303" pitchFamily="18" charset="0"/>
              </a:rPr>
              <a:t>had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0.5% </a:t>
            </a:r>
            <a:r>
              <a:rPr lang="en-US" sz="1400" dirty="0">
                <a:latin typeface="Georgia" panose="02040502050405020303" pitchFamily="18" charset="0"/>
              </a:rPr>
              <a:t>increase in sales and is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area for improvement.</a:t>
            </a: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6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53E4-F188-44B4-F4FC-C3369C97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D791A5-5511-32B5-7A1E-759DAEF1177F}"/>
              </a:ext>
            </a:extLst>
          </p:cNvPr>
          <p:cNvSpPr txBox="1"/>
          <p:nvPr/>
        </p:nvSpPr>
        <p:spPr>
          <a:xfrm>
            <a:off x="5682018" y="5992363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throughout Week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6032F-9B8A-99B2-E86F-B02681446034}"/>
              </a:ext>
            </a:extLst>
          </p:cNvPr>
          <p:cNvSpPr txBox="1">
            <a:spLocks/>
          </p:cNvSpPr>
          <p:nvPr/>
        </p:nvSpPr>
        <p:spPr>
          <a:xfrm>
            <a:off x="4138956" y="387317"/>
            <a:ext cx="3914085" cy="4930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DAYS OF THE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6BCC6-97CF-1E96-B881-8EBB62F3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1629913"/>
            <a:ext cx="9544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4019-05EB-FE58-934E-B2033F5A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966C4-B35F-1598-CFE2-97EA8D350C91}"/>
              </a:ext>
            </a:extLst>
          </p:cNvPr>
          <p:cNvSpPr txBox="1">
            <a:spLocks/>
          </p:cNvSpPr>
          <p:nvPr/>
        </p:nvSpPr>
        <p:spPr>
          <a:xfrm>
            <a:off x="358527" y="206358"/>
            <a:ext cx="7529879" cy="24686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DAYS OF THE WEEK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Most </a:t>
            </a:r>
            <a:r>
              <a:rPr lang="en-US" sz="1400" dirty="0">
                <a:latin typeface="Georgia" panose="02040502050405020303" pitchFamily="18" charset="0"/>
              </a:rPr>
              <a:t>of the sales are taking place on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Saturday </a:t>
            </a:r>
            <a:r>
              <a:rPr lang="en-US" sz="1400" dirty="0">
                <a:latin typeface="Georgia" panose="02040502050405020303" pitchFamily="18" charset="0"/>
              </a:rPr>
              <a:t>followed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Tuesday </a:t>
            </a:r>
            <a:r>
              <a:rPr lang="en-US" sz="1400" dirty="0">
                <a:latin typeface="Georgia" panose="02040502050405020303" pitchFamily="18" charset="0"/>
              </a:rPr>
              <a:t>and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Thursday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Georgia" panose="02040502050405020303" pitchFamily="18" charset="0"/>
              </a:rPr>
              <a:t>Males:</a:t>
            </a:r>
            <a:r>
              <a:rPr lang="en-US" sz="1400" dirty="0">
                <a:latin typeface="Georgia" panose="02040502050405020303" pitchFamily="18" charset="0"/>
              </a:rPr>
              <a:t> Males prefer to shop the most on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Saturday.</a:t>
            </a:r>
            <a:endParaRPr lang="en-US" sz="14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Georgia" panose="02040502050405020303" pitchFamily="18" charset="0"/>
              </a:rPr>
              <a:t>Females: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Females prefer to shop on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Tuesday.</a:t>
            </a:r>
            <a:endParaRPr lang="en-US" sz="14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Monday</a:t>
            </a:r>
            <a:r>
              <a:rPr lang="en-US" sz="1400" dirty="0">
                <a:latin typeface="Georgia" panose="02040502050405020303" pitchFamily="18" charset="0"/>
              </a:rPr>
              <a:t> is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desirable </a:t>
            </a:r>
            <a:r>
              <a:rPr lang="en-US" sz="1400" dirty="0">
                <a:latin typeface="Georgia" panose="02040502050405020303" pitchFamily="18" charset="0"/>
              </a:rPr>
              <a:t>day for shopping by the customers.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6640F8-B8FC-CC38-155B-8FDB2DB3DE63}"/>
              </a:ext>
            </a:extLst>
          </p:cNvPr>
          <p:cNvSpPr txBox="1">
            <a:spLocks/>
          </p:cNvSpPr>
          <p:nvPr/>
        </p:nvSpPr>
        <p:spPr>
          <a:xfrm>
            <a:off x="4277709" y="4183039"/>
            <a:ext cx="7529879" cy="1658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TIME OF THE DAY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Most of the sales are taking place during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Afternoon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Mornings</a:t>
            </a:r>
            <a:r>
              <a:rPr lang="en-US" sz="1400" dirty="0">
                <a:latin typeface="Georgia" panose="02040502050405020303" pitchFamily="18" charset="0"/>
              </a:rPr>
              <a:t> are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desirable </a:t>
            </a:r>
            <a:r>
              <a:rPr lang="en-US" sz="1400" dirty="0">
                <a:latin typeface="Georgia" panose="02040502050405020303" pitchFamily="18" charset="0"/>
              </a:rPr>
              <a:t>times for shopping by the customers.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D8EDE-6F8C-EF87-C225-892E3C8E0657}"/>
              </a:ext>
            </a:extLst>
          </p:cNvPr>
          <p:cNvSpPr txBox="1"/>
          <p:nvPr/>
        </p:nvSpPr>
        <p:spPr>
          <a:xfrm>
            <a:off x="7633648" y="3900487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time of the day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AA3CB-33A1-48A6-8006-98E3AA90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68" y="2859099"/>
            <a:ext cx="566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2161-75B0-F3AB-14BF-F031F90E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ABOUT THE DATASET</a:t>
            </a:r>
            <a:endParaRPr lang="en-PK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3C85B7-98B5-363F-AD0D-89E4079DAEA5}"/>
              </a:ext>
            </a:extLst>
          </p:cNvPr>
          <p:cNvGrpSpPr/>
          <p:nvPr/>
        </p:nvGrpSpPr>
        <p:grpSpPr>
          <a:xfrm>
            <a:off x="2031810" y="1865819"/>
            <a:ext cx="8128379" cy="4268851"/>
            <a:chOff x="3021842" y="1565568"/>
            <a:chExt cx="8128379" cy="42688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C12DF9-6BE2-F9EF-698A-FF3EC43C70B3}"/>
                </a:ext>
              </a:extLst>
            </p:cNvPr>
            <p:cNvGrpSpPr/>
            <p:nvPr/>
          </p:nvGrpSpPr>
          <p:grpSpPr>
            <a:xfrm>
              <a:off x="3021842" y="1565568"/>
              <a:ext cx="3739486" cy="1863431"/>
              <a:chOff x="3971499" y="1531962"/>
              <a:chExt cx="3739486" cy="157972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C66A7F7-2CCA-67AF-8979-45E12A28C310}"/>
                  </a:ext>
                </a:extLst>
              </p:cNvPr>
              <p:cNvSpPr/>
              <p:nvPr/>
            </p:nvSpPr>
            <p:spPr>
              <a:xfrm>
                <a:off x="3971499" y="1531962"/>
                <a:ext cx="3739486" cy="157972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F5A72F-88A7-DA2D-FF63-6A153D0B4873}"/>
                  </a:ext>
                </a:extLst>
              </p:cNvPr>
              <p:cNvSpPr txBox="1"/>
              <p:nvPr/>
            </p:nvSpPr>
            <p:spPr>
              <a:xfrm>
                <a:off x="4162568" y="1849375"/>
                <a:ext cx="31799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b="1" dirty="0"/>
                  <a:t>Timeline</a:t>
                </a:r>
                <a:br>
                  <a:rPr lang="en-US" b="1" dirty="0"/>
                </a:br>
                <a:endParaRPr lang="en-US" b="1" dirty="0"/>
              </a:p>
              <a:p>
                <a:pPr marL="0" lvl="0" indent="0">
                  <a:buNone/>
                </a:pPr>
                <a:r>
                  <a:rPr lang="en-US" dirty="0"/>
                  <a:t>January 2019 – March 2019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FC8C0-ECEA-571B-8722-15D553917C8C}"/>
                </a:ext>
              </a:extLst>
            </p:cNvPr>
            <p:cNvGrpSpPr/>
            <p:nvPr/>
          </p:nvGrpSpPr>
          <p:grpSpPr>
            <a:xfrm>
              <a:off x="3021842" y="3678297"/>
              <a:ext cx="3739486" cy="2156122"/>
              <a:chOff x="7287905" y="1690689"/>
              <a:chExt cx="3739486" cy="19547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4B2DA23-1643-93D5-25AC-48C0A37693A6}"/>
                  </a:ext>
                </a:extLst>
              </p:cNvPr>
              <p:cNvGrpSpPr/>
              <p:nvPr/>
            </p:nvGrpSpPr>
            <p:grpSpPr>
              <a:xfrm>
                <a:off x="7287905" y="1690689"/>
                <a:ext cx="3739486" cy="1954707"/>
                <a:chOff x="3971499" y="1531962"/>
                <a:chExt cx="4656479" cy="1776382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D5BE612-77D7-AA8E-DBDA-451EF98CEE22}"/>
                    </a:ext>
                  </a:extLst>
                </p:cNvPr>
                <p:cNvSpPr/>
                <p:nvPr/>
              </p:nvSpPr>
              <p:spPr>
                <a:xfrm>
                  <a:off x="3971499" y="1531962"/>
                  <a:ext cx="4656479" cy="177638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754E54F-C004-F9EA-B523-6DA39AC50DE0}"/>
                    </a:ext>
                  </a:extLst>
                </p:cNvPr>
                <p:cNvSpPr txBox="1"/>
                <p:nvPr/>
              </p:nvSpPr>
              <p:spPr>
                <a:xfrm>
                  <a:off x="4162568" y="1849375"/>
                  <a:ext cx="31799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endParaRPr lang="en-US" dirty="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95E4DE-9126-695B-F0E8-8879CA323EFD}"/>
                  </a:ext>
                </a:extLst>
              </p:cNvPr>
              <p:cNvSpPr txBox="1"/>
              <p:nvPr/>
            </p:nvSpPr>
            <p:spPr>
              <a:xfrm>
                <a:off x="7628531" y="1953629"/>
                <a:ext cx="3003075" cy="1569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/>
                  <a:t>Three Distinct Cities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Yangon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Naypyitaw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Mandalay</a:t>
                </a: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6C9063-CFD0-4669-6E11-356DDDC758ED}"/>
                </a:ext>
              </a:extLst>
            </p:cNvPr>
            <p:cNvSpPr/>
            <p:nvPr/>
          </p:nvSpPr>
          <p:spPr>
            <a:xfrm>
              <a:off x="7101954" y="1565569"/>
              <a:ext cx="4048267" cy="42688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Avenir Next LT Pro"/>
                  <a:ea typeface="+mn-ea"/>
                  <a:cs typeface="+mn-cs"/>
                </a:rPr>
                <a:t>6 Unique Product Lines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</a:rPr>
                <a:t>Electronic accessories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</a:rPr>
                <a:t>Fashion accessories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</a:rPr>
                <a:t>Food and Beverages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</a:rPr>
                <a:t>Health and Beauty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</a:rPr>
                <a:t>Home and lifestyle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</a:rPr>
                <a:t>Sports and travel</a:t>
              </a:r>
            </a:p>
            <a:p>
              <a:pPr algn="ctr"/>
              <a:endParaRPr lang="en-PK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96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012F5EE5-2160-FEB7-20FC-76AF73A1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896" y="1338898"/>
            <a:ext cx="5519103" cy="551910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B2DA0-4923-F93D-22B8-EEC2B391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TARGETED ANALYSIS</a:t>
            </a:r>
            <a:endParaRPr lang="en-PK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E528-02A5-57CA-2AAA-9F26D549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4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Sales </a:t>
            </a:r>
            <a:r>
              <a:rPr lang="en-US" sz="2400" dirty="0"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Performance Analysis</a:t>
            </a:r>
          </a:p>
          <a:p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Customer Behavior Analysis</a:t>
            </a:r>
          </a:p>
          <a:p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Product Line Insights</a:t>
            </a:r>
          </a:p>
          <a:p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Payment Method Analysis</a:t>
            </a:r>
          </a:p>
          <a:p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Time Based Sales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9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30ECE4-3A12-2817-A472-4F6C4E741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87507"/>
              </p:ext>
            </p:extLst>
          </p:nvPr>
        </p:nvGraphicFramePr>
        <p:xfrm>
          <a:off x="452925" y="520496"/>
          <a:ext cx="54397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545">
                  <a:extLst>
                    <a:ext uri="{9D8B030D-6E8A-4147-A177-3AD203B41FA5}">
                      <a16:colId xmlns:a16="http://schemas.microsoft.com/office/drawing/2014/main" val="3424924520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val="2619971581"/>
                    </a:ext>
                  </a:extLst>
                </a:gridCol>
                <a:gridCol w="1433014">
                  <a:extLst>
                    <a:ext uri="{9D8B030D-6E8A-4147-A177-3AD203B41FA5}">
                      <a16:colId xmlns:a16="http://schemas.microsoft.com/office/drawing/2014/main" val="33088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Product Line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Total Sales ($)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Percentage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5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Food and Beverages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dirty="0">
                          <a:latin typeface="Georgia" panose="02040502050405020303" pitchFamily="18" charset="0"/>
                        </a:rPr>
                        <a:t>56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PK" sz="1400" dirty="0">
                          <a:latin typeface="Georgia" panose="02040502050405020303" pitchFamily="18" charset="0"/>
                        </a:rPr>
                        <a:t>144.84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17.38%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Sports and Travel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dirty="0">
                          <a:latin typeface="Georgia" panose="02040502050405020303" pitchFamily="18" charset="0"/>
                        </a:rPr>
                        <a:t>55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PK" sz="1400" dirty="0">
                          <a:latin typeface="Georgia" panose="02040502050405020303" pitchFamily="18" charset="0"/>
                        </a:rPr>
                        <a:t>122.83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17.07%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Electronic Accessories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dirty="0">
                          <a:latin typeface="Georgia" panose="02040502050405020303" pitchFamily="18" charset="0"/>
                        </a:rPr>
                        <a:t>54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PK" sz="1400" dirty="0">
                          <a:latin typeface="Georgia" panose="02040502050405020303" pitchFamily="18" charset="0"/>
                        </a:rPr>
                        <a:t>337.53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16.82%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Fashion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54,305.9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16.81%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Home and Lifestyle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53,861.91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16.68%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5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Health and Beauty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49,193.74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15.23%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08460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50ADE5AA-EEEE-78EE-7A1D-0AEEFDCE4636}"/>
              </a:ext>
            </a:extLst>
          </p:cNvPr>
          <p:cNvSpPr/>
          <p:nvPr/>
        </p:nvSpPr>
        <p:spPr>
          <a:xfrm>
            <a:off x="5923800" y="894743"/>
            <a:ext cx="332647" cy="2221633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4BDD3CB-94E3-8A6F-93E5-8D107D8ABDE5}"/>
              </a:ext>
            </a:extLst>
          </p:cNvPr>
          <p:cNvSpPr txBox="1">
            <a:spLocks/>
          </p:cNvSpPr>
          <p:nvPr/>
        </p:nvSpPr>
        <p:spPr>
          <a:xfrm>
            <a:off x="6440478" y="707619"/>
            <a:ext cx="4423592" cy="22216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SELLING PRODUCT LINE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is the top selling product line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17.38%</a:t>
            </a:r>
            <a:r>
              <a:rPr lang="en-US" sz="1400" dirty="0">
                <a:latin typeface="Georgia" panose="02040502050405020303" pitchFamily="18" charset="0"/>
              </a:rPr>
              <a:t> of the revenue followed by Sports and Travel and Electronic accessories.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ED0854-DEF3-7782-D12D-1AEA72EB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7" y="3390288"/>
            <a:ext cx="6232477" cy="298335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99AEC3-53CF-B4FE-6F01-875F56E1EAAB}"/>
              </a:ext>
            </a:extLst>
          </p:cNvPr>
          <p:cNvSpPr txBox="1">
            <a:spLocks/>
          </p:cNvSpPr>
          <p:nvPr/>
        </p:nvSpPr>
        <p:spPr>
          <a:xfrm>
            <a:off x="452925" y="3680859"/>
            <a:ext cx="4801463" cy="24796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PRODUCT PREFERENCE BY GENDER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</a:t>
            </a:r>
            <a:r>
              <a:rPr lang="en-US" sz="14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is the top performing category among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males</a:t>
            </a:r>
            <a:r>
              <a:rPr lang="en-US" sz="1400" dirty="0">
                <a:latin typeface="Georgia" panose="02040502050405020303" pitchFamily="18" charset="0"/>
              </a:rPr>
              <a:t> followed by Electronic accessories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</a:t>
            </a:r>
            <a:r>
              <a:rPr lang="en-US" sz="1400" b="1" dirty="0"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is the top performing category among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females</a:t>
            </a:r>
            <a:r>
              <a:rPr lang="en-US" sz="1400" dirty="0">
                <a:latin typeface="Georgia" panose="02040502050405020303" pitchFamily="18" charset="0"/>
              </a:rPr>
              <a:t> followed by Fashion accessories</a:t>
            </a:r>
          </a:p>
        </p:txBody>
      </p:sp>
    </p:spTree>
    <p:extLst>
      <p:ext uri="{BB962C8B-B14F-4D97-AF65-F5344CB8AC3E}">
        <p14:creationId xmlns:p14="http://schemas.microsoft.com/office/powerpoint/2010/main" val="656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FB628-0E40-F4A1-B22D-E6D22662A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EDE774-B2DC-B281-8752-EDD30DB71EE8}"/>
              </a:ext>
            </a:extLst>
          </p:cNvPr>
          <p:cNvSpPr txBox="1"/>
          <p:nvPr/>
        </p:nvSpPr>
        <p:spPr>
          <a:xfrm>
            <a:off x="3370996" y="6611779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Average Rating per Product lines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A6D6A-FCE1-5A1D-DD25-2C0B3933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" y="2125504"/>
            <a:ext cx="8648700" cy="4486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D158CA-609C-166D-FFEC-88DC0197F4B2}"/>
              </a:ext>
            </a:extLst>
          </p:cNvPr>
          <p:cNvSpPr txBox="1">
            <a:spLocks/>
          </p:cNvSpPr>
          <p:nvPr/>
        </p:nvSpPr>
        <p:spPr>
          <a:xfrm>
            <a:off x="3187955" y="263349"/>
            <a:ext cx="5816089" cy="3231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AVERAGE RATING ACROSS PRODUCT LINES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</a:t>
            </a:r>
            <a:r>
              <a:rPr lang="en-US" sz="1400" dirty="0">
                <a:latin typeface="Georgia" panose="02040502050405020303" pitchFamily="18" charset="0"/>
              </a:rPr>
              <a:t> has the  highest overall rating (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7.11).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(7.02)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(7.00).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Electronic Accessories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(6.92).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(6.91).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 </a:t>
            </a:r>
            <a:r>
              <a:rPr lang="en-US" sz="1400" dirty="0">
                <a:latin typeface="Georgia" panose="02040502050405020303" pitchFamily="18" charset="0"/>
              </a:rPr>
              <a:t>has the lowest overall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6.83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C9FEDE-B29A-9BF8-B0BC-3BA1EFD7379F}"/>
              </a:ext>
            </a:extLst>
          </p:cNvPr>
          <p:cNvSpPr txBox="1">
            <a:spLocks/>
          </p:cNvSpPr>
          <p:nvPr/>
        </p:nvSpPr>
        <p:spPr>
          <a:xfrm>
            <a:off x="8488907" y="2811439"/>
            <a:ext cx="3578689" cy="35175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</a:t>
            </a:r>
            <a:r>
              <a:rPr lang="en-US" sz="1400" dirty="0">
                <a:latin typeface="Georgia" panose="02040502050405020303" pitchFamily="18" charset="0"/>
              </a:rPr>
              <a:t> has the  highest overall rating (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7.11).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AREAS FOR IMPORVEMENT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 </a:t>
            </a:r>
            <a:r>
              <a:rPr lang="en-US" sz="1400" dirty="0">
                <a:latin typeface="Georgia" panose="02040502050405020303" pitchFamily="18" charset="0"/>
              </a:rPr>
              <a:t>has the lowest overall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6.83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8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9F9A4-9675-991E-07C3-6E9CE355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42" y="2193185"/>
            <a:ext cx="9429508" cy="43627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708E9-6421-CBA0-702F-F2DC8B402718}"/>
              </a:ext>
            </a:extLst>
          </p:cNvPr>
          <p:cNvSpPr txBox="1"/>
          <p:nvPr/>
        </p:nvSpPr>
        <p:spPr>
          <a:xfrm>
            <a:off x="4253552" y="6555953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Growth% across Product lines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664B18-80AD-A6C2-5C4C-715F246BC653}"/>
              </a:ext>
            </a:extLst>
          </p:cNvPr>
          <p:cNvSpPr txBox="1">
            <a:spLocks/>
          </p:cNvSpPr>
          <p:nvPr/>
        </p:nvSpPr>
        <p:spPr>
          <a:xfrm>
            <a:off x="9332794" y="4662483"/>
            <a:ext cx="2663588" cy="2016581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MOM growth across all categories is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12.59%</a:t>
            </a:r>
            <a:endParaRPr lang="en-US" sz="21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2BE272-F591-5901-A364-19A5D00946E2}"/>
              </a:ext>
            </a:extLst>
          </p:cNvPr>
          <p:cNvSpPr txBox="1">
            <a:spLocks/>
          </p:cNvSpPr>
          <p:nvPr/>
        </p:nvSpPr>
        <p:spPr>
          <a:xfrm>
            <a:off x="1381246" y="243888"/>
            <a:ext cx="9429508" cy="19516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SALES GROWTH % ACROSS PRODUCT LINES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</a:t>
            </a:r>
            <a:r>
              <a:rPr lang="en-US" sz="1400" dirty="0">
                <a:latin typeface="Georgia" panose="02040502050405020303" pitchFamily="18" charset="0"/>
              </a:rPr>
              <a:t> has the  highest MOM growth in sales with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68%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increase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42%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25%</a:t>
            </a:r>
            <a:r>
              <a:rPr lang="en-US" sz="1400" dirty="0">
                <a:latin typeface="Georgia" panose="02040502050405020303" pitchFamily="18" charset="0"/>
              </a:rPr>
              <a:t> in March.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had the sales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declined</a:t>
            </a:r>
            <a:r>
              <a:rPr lang="en-US" sz="1400" dirty="0">
                <a:latin typeface="Georgia" panose="02040502050405020303" pitchFamily="18" charset="0"/>
              </a:rPr>
              <a:t>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17% 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16%</a:t>
            </a:r>
            <a:r>
              <a:rPr lang="en-US" sz="1400" dirty="0">
                <a:latin typeface="Georgia" panose="02040502050405020303" pitchFamily="18" charset="0"/>
              </a:rPr>
              <a:t> respectively.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1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9521A-857C-02AB-9EC4-C6E1EE13A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6B2A22-BE30-7F48-5D8F-001659E4B55F}"/>
              </a:ext>
            </a:extLst>
          </p:cNvPr>
          <p:cNvSpPr txBox="1">
            <a:spLocks/>
          </p:cNvSpPr>
          <p:nvPr/>
        </p:nvSpPr>
        <p:spPr>
          <a:xfrm>
            <a:off x="1300222" y="573075"/>
            <a:ext cx="9591553" cy="32226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SALES GROWTH % ACROSS PRODUCT LINES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</a:t>
            </a:r>
            <a:r>
              <a:rPr lang="en-US" sz="1400" dirty="0">
                <a:latin typeface="Georgia" panose="02040502050405020303" pitchFamily="18" charset="0"/>
              </a:rPr>
              <a:t> has the  highest MOM growth in sales with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68%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increase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42%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25%</a:t>
            </a:r>
            <a:r>
              <a:rPr lang="en-US" sz="1400" dirty="0">
                <a:latin typeface="Georgia" panose="02040502050405020303" pitchFamily="18" charset="0"/>
              </a:rPr>
              <a:t> in March.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Electronic Accessories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4%</a:t>
            </a:r>
            <a:r>
              <a:rPr lang="en-US" sz="1400" dirty="0">
                <a:latin typeface="Georgia" panose="02040502050405020303" pitchFamily="18" charset="0"/>
              </a:rPr>
              <a:t> in March.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had the sales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declined</a:t>
            </a:r>
            <a:r>
              <a:rPr lang="en-US" sz="1400" dirty="0">
                <a:latin typeface="Georgia" panose="02040502050405020303" pitchFamily="18" charset="0"/>
              </a:rPr>
              <a:t>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17% 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16%</a:t>
            </a:r>
            <a:r>
              <a:rPr lang="en-US" sz="1400" dirty="0">
                <a:latin typeface="Georgia" panose="02040502050405020303" pitchFamily="18" charset="0"/>
              </a:rPr>
              <a:t> respectively.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0AA4B-F93C-841F-7C8D-55446AA2C4EA}"/>
              </a:ext>
            </a:extLst>
          </p:cNvPr>
          <p:cNvSpPr txBox="1">
            <a:spLocks/>
          </p:cNvSpPr>
          <p:nvPr/>
        </p:nvSpPr>
        <p:spPr>
          <a:xfrm>
            <a:off x="1300220" y="3967958"/>
            <a:ext cx="4795778" cy="2164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PERFORMERS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</a:t>
            </a:r>
            <a:r>
              <a:rPr lang="en-US" sz="1400" dirty="0">
                <a:latin typeface="Georgia" panose="02040502050405020303" pitchFamily="18" charset="0"/>
              </a:rPr>
              <a:t> has the  highest MOM growth % in sales with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68% increase </a:t>
            </a:r>
            <a:r>
              <a:rPr lang="en-US" sz="1400" dirty="0">
                <a:latin typeface="Georgia" panose="02040502050405020303" pitchFamily="18" charset="0"/>
              </a:rPr>
              <a:t>in March.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42%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1F0104-3303-68AB-5533-6412C8DF5468}"/>
              </a:ext>
            </a:extLst>
          </p:cNvPr>
          <p:cNvSpPr txBox="1">
            <a:spLocks/>
          </p:cNvSpPr>
          <p:nvPr/>
        </p:nvSpPr>
        <p:spPr>
          <a:xfrm>
            <a:off x="6240711" y="3967958"/>
            <a:ext cx="4651064" cy="2164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AREAS FOR IMPROVEMENT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had the sales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declined</a:t>
            </a:r>
            <a:r>
              <a:rPr lang="en-US" sz="1400" dirty="0">
                <a:latin typeface="Georgia" panose="02040502050405020303" pitchFamily="18" charset="0"/>
              </a:rPr>
              <a:t>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17% 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16%</a:t>
            </a:r>
            <a:r>
              <a:rPr lang="en-US" sz="1400" dirty="0">
                <a:latin typeface="Georgia" panose="02040502050405020303" pitchFamily="18" charset="0"/>
              </a:rPr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810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0D32-D101-4223-8C18-00A2DBB93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E1BD80-FDEE-A92C-EB0B-C8C29817DA85}"/>
              </a:ext>
            </a:extLst>
          </p:cNvPr>
          <p:cNvSpPr txBox="1"/>
          <p:nvPr/>
        </p:nvSpPr>
        <p:spPr>
          <a:xfrm>
            <a:off x="4376383" y="6550901"/>
            <a:ext cx="497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Total Sales across Product Lines (as a percentage of total sales per month)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34C25F-B1C9-F245-A539-D78EEF6C02FE}"/>
              </a:ext>
            </a:extLst>
          </p:cNvPr>
          <p:cNvSpPr txBox="1">
            <a:spLocks/>
          </p:cNvSpPr>
          <p:nvPr/>
        </p:nvSpPr>
        <p:spPr>
          <a:xfrm>
            <a:off x="1941667" y="639674"/>
            <a:ext cx="8308664" cy="5749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TOTAL SALES ACROSS PRODUCT LINES AS %AGE OF TOTAL SALES PER MONTH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0A0F3-AB60-2F48-DEA2-0E7ECA40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2126828"/>
            <a:ext cx="8477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1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B2711-A992-9F9B-9ED0-AE76758B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0A4B1E-1367-D6FC-9E9E-9E68D972488F}"/>
              </a:ext>
            </a:extLst>
          </p:cNvPr>
          <p:cNvSpPr txBox="1">
            <a:spLocks/>
          </p:cNvSpPr>
          <p:nvPr/>
        </p:nvSpPr>
        <p:spPr>
          <a:xfrm>
            <a:off x="1300222" y="573075"/>
            <a:ext cx="9591553" cy="4995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TOTAL SALES ACROSS PRODUCT LINES AS %AGE OF TOTAL SALES PER MONTH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Georgia" panose="02040502050405020303" pitchFamily="18" charset="0"/>
              </a:rPr>
              <a:t>In January,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performing </a:t>
            </a:r>
            <a:r>
              <a:rPr lang="en-US" sz="1400" dirty="0">
                <a:latin typeface="Georgia" panose="02040502050405020303" pitchFamily="18" charset="0"/>
              </a:rPr>
              <a:t>product line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18.63% </a:t>
            </a:r>
            <a:r>
              <a:rPr lang="en-US" sz="1400" dirty="0">
                <a:latin typeface="Georgia" panose="02040502050405020303" pitchFamily="18" charset="0"/>
              </a:rPr>
              <a:t>of the month’s revenue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</a:t>
            </a:r>
            <a:r>
              <a:rPr lang="en-US" sz="1400" dirty="0">
                <a:latin typeface="Georgia" panose="02040502050405020303" pitchFamily="18" charset="0"/>
              </a:rPr>
              <a:t>Beauty was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performing </a:t>
            </a:r>
            <a:r>
              <a:rPr lang="en-US" sz="1400" dirty="0">
                <a:latin typeface="Georgia" panose="02040502050405020303" pitchFamily="18" charset="0"/>
              </a:rPr>
              <a:t>category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14.09%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Georgia" panose="02040502050405020303" pitchFamily="18" charset="0"/>
              </a:rPr>
              <a:t>In February,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performing </a:t>
            </a:r>
            <a:r>
              <a:rPr lang="en-US" sz="1400" dirty="0">
                <a:latin typeface="Georgia" panose="02040502050405020303" pitchFamily="18" charset="0"/>
              </a:rPr>
              <a:t>category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20.57% </a:t>
            </a:r>
            <a:r>
              <a:rPr lang="en-US" sz="1400" dirty="0">
                <a:latin typeface="Georgia" panose="02040502050405020303" pitchFamily="18" charset="0"/>
              </a:rPr>
              <a:t>of the total revenue.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performing </a:t>
            </a:r>
            <a:r>
              <a:rPr lang="en-US" sz="1400" dirty="0">
                <a:latin typeface="Georgia" panose="02040502050405020303" pitchFamily="18" charset="0"/>
              </a:rPr>
              <a:t>category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12.79%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Georgia" panose="02040502050405020303" pitchFamily="18" charset="0"/>
              </a:rPr>
              <a:t>In March,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</a:t>
            </a:r>
            <a:r>
              <a:rPr lang="en-US" sz="1400" dirty="0">
                <a:latin typeface="Georgia" panose="02040502050405020303" pitchFamily="18" charset="0"/>
              </a:rPr>
              <a:t>Lifestyle was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performing </a:t>
            </a:r>
            <a:r>
              <a:rPr lang="en-US" sz="1400" dirty="0">
                <a:latin typeface="Georgia" panose="02040502050405020303" pitchFamily="18" charset="0"/>
              </a:rPr>
              <a:t>product line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19.12%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performing</a:t>
            </a:r>
            <a:r>
              <a:rPr lang="en-US" sz="1400" dirty="0">
                <a:latin typeface="Georgia" panose="02040502050405020303" pitchFamily="18" charset="0"/>
              </a:rPr>
              <a:t> category contributing to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14.57%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8417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805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Georgia</vt:lpstr>
      <vt:lpstr>Tw Cen MT</vt:lpstr>
      <vt:lpstr>Wingdings</vt:lpstr>
      <vt:lpstr>ShapesVTI</vt:lpstr>
      <vt:lpstr>Walmart  Comprehensive Analysis</vt:lpstr>
      <vt:lpstr>ABOUT THE DATASET</vt:lpstr>
      <vt:lpstr>TARGETED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 Comprehensive Analysis</dc:title>
  <dc:creator>Verda Batool</dc:creator>
  <cp:lastModifiedBy>Verda Batool</cp:lastModifiedBy>
  <cp:revision>56</cp:revision>
  <dcterms:created xsi:type="dcterms:W3CDTF">2024-02-07T09:45:39Z</dcterms:created>
  <dcterms:modified xsi:type="dcterms:W3CDTF">2024-02-09T21:03:06Z</dcterms:modified>
</cp:coreProperties>
</file>