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66" r:id="rId4"/>
    <p:sldId id="257" r:id="rId5"/>
    <p:sldId id="259" r:id="rId6"/>
    <p:sldId id="262" r:id="rId7"/>
    <p:sldId id="264" r:id="rId8"/>
    <p:sldId id="267" r:id="rId9"/>
    <p:sldId id="258" r:id="rId10"/>
    <p:sldId id="260" r:id="rId11"/>
    <p:sldId id="263" r:id="rId12"/>
    <p:sldId id="261" r:id="rId13"/>
    <p:sldId id="265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7F75-10D9-424D-A9F8-E847535E9E6A}" type="datetimeFigureOut">
              <a:rPr lang="tr-TR" smtClean="0"/>
              <a:t>16.01.2020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CFBE-8CC3-42E0-BF95-2B5A99625A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32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CFBE-8CC3-42E0-BF95-2B5A99625AB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86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16.01.2020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recep\Desktop\yeni%20bldc\mosfet.wmv" TargetMode="External"/><Relationship Id="rId1" Type="http://schemas.microsoft.com/office/2007/relationships/media" Target="file:///C:\Users\recep\Desktop\yeni%20bldc\mosfet.wmv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recep\Desktop\yeni%20bldc\motor.wmv" TargetMode="External"/><Relationship Id="rId1" Type="http://schemas.microsoft.com/office/2007/relationships/media" Target="file:///C:\Users\recep\Desktop\yeni%20bldc\motor.wmv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1800" b="1" dirty="0" smtClean="0"/>
              <a:t>T.C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b="1" dirty="0" smtClean="0"/>
              <a:t>FIRAT ÜNİVERSİTESİ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b="1" dirty="0" smtClean="0"/>
              <a:t>MÜHENDİSLİK FAKÜLTESİ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b="1" dirty="0" smtClean="0"/>
              <a:t>MEKATRONİK MÜHENDİSLİĞİ</a:t>
            </a:r>
            <a:r>
              <a:rPr lang="tr-TR" sz="1800" dirty="0" smtClean="0"/>
              <a:t/>
            </a:r>
            <a:br>
              <a:rPr lang="tr-TR" sz="1800" dirty="0" smtClean="0"/>
            </a:br>
            <a:endParaRPr lang="tr-TR" sz="18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79512" y="3573016"/>
            <a:ext cx="8856984" cy="3096344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chemeClr val="tx1"/>
                </a:solidFill>
              </a:rPr>
              <a:t>Sensörlü</a:t>
            </a:r>
            <a:r>
              <a:rPr lang="tr-TR" b="1" dirty="0" smtClean="0">
                <a:solidFill>
                  <a:schemeClr val="tx1"/>
                </a:solidFill>
              </a:rPr>
              <a:t> Fırçasız </a:t>
            </a:r>
            <a:r>
              <a:rPr lang="tr-TR" b="1" smtClean="0">
                <a:solidFill>
                  <a:schemeClr val="tx1"/>
                </a:solidFill>
              </a:rPr>
              <a:t>Doğru Akım Motor </a:t>
            </a:r>
            <a:r>
              <a:rPr lang="tr-TR" b="1" dirty="0" smtClean="0">
                <a:solidFill>
                  <a:schemeClr val="tx1"/>
                </a:solidFill>
              </a:rPr>
              <a:t>Sürücü Kontrolü</a:t>
            </a:r>
          </a:p>
          <a:p>
            <a:endParaRPr lang="tr-TR" sz="1600" b="1" dirty="0" smtClean="0">
              <a:solidFill>
                <a:schemeClr val="tx1"/>
              </a:solidFill>
            </a:endParaRPr>
          </a:p>
          <a:p>
            <a:r>
              <a:rPr lang="tr-TR" sz="1600" b="1" dirty="0" smtClean="0">
                <a:solidFill>
                  <a:schemeClr val="tx1"/>
                </a:solidFill>
              </a:rPr>
              <a:t>HAZIRLAYANLAR</a:t>
            </a:r>
            <a:endParaRPr lang="tr-TR" sz="1600" dirty="0" smtClean="0">
              <a:solidFill>
                <a:schemeClr val="tx1"/>
              </a:solidFill>
            </a:endParaRPr>
          </a:p>
          <a:p>
            <a:r>
              <a:rPr lang="tr-TR" sz="1600" b="1" dirty="0" smtClean="0">
                <a:solidFill>
                  <a:schemeClr val="tx1"/>
                </a:solidFill>
              </a:rPr>
              <a:t>ÖMER FARUK KÖŞKER</a:t>
            </a:r>
            <a:endParaRPr lang="tr-TR" sz="1600" dirty="0" smtClean="0">
              <a:solidFill>
                <a:schemeClr val="tx1"/>
              </a:solidFill>
            </a:endParaRPr>
          </a:p>
          <a:p>
            <a:r>
              <a:rPr lang="tr-TR" sz="1600" b="1" dirty="0" smtClean="0">
                <a:solidFill>
                  <a:schemeClr val="tx1"/>
                </a:solidFill>
              </a:rPr>
              <a:t>MEHMET RECEP YÖNDEM</a:t>
            </a:r>
          </a:p>
          <a:p>
            <a:endParaRPr lang="tr-TR" sz="1600" b="1" dirty="0" smtClean="0">
              <a:solidFill>
                <a:schemeClr val="tx1"/>
              </a:solidFill>
            </a:endParaRPr>
          </a:p>
          <a:p>
            <a:r>
              <a:rPr lang="tr-TR" sz="1600" b="1" dirty="0" smtClean="0">
                <a:solidFill>
                  <a:schemeClr val="tx1"/>
                </a:solidFill>
              </a:rPr>
              <a:t>TEZ DANIŞMANI</a:t>
            </a:r>
            <a:endParaRPr lang="tr-TR" sz="1600" dirty="0" smtClean="0">
              <a:solidFill>
                <a:schemeClr val="tx1"/>
              </a:solidFill>
            </a:endParaRPr>
          </a:p>
          <a:p>
            <a:r>
              <a:rPr lang="tr-TR" sz="1600" b="1" dirty="0" smtClean="0">
                <a:solidFill>
                  <a:schemeClr val="tx1"/>
                </a:solidFill>
              </a:rPr>
              <a:t>Dr. </a:t>
            </a:r>
            <a:r>
              <a:rPr lang="tr-TR" sz="1600" b="1" dirty="0" err="1" smtClean="0">
                <a:solidFill>
                  <a:schemeClr val="tx1"/>
                </a:solidFill>
              </a:rPr>
              <a:t>Öğr</a:t>
            </a:r>
            <a:r>
              <a:rPr lang="tr-TR" sz="1600" b="1" dirty="0" smtClean="0">
                <a:solidFill>
                  <a:schemeClr val="tx1"/>
                </a:solidFill>
              </a:rPr>
              <a:t>. Üyesi Mehmet</a:t>
            </a:r>
            <a:r>
              <a:rPr lang="tr-TR" sz="1600" dirty="0" smtClean="0">
                <a:solidFill>
                  <a:schemeClr val="tx1"/>
                </a:solidFill>
              </a:rPr>
              <a:t> </a:t>
            </a:r>
            <a:r>
              <a:rPr lang="tr-TR" sz="1600" b="1" dirty="0" smtClean="0">
                <a:solidFill>
                  <a:schemeClr val="tx1"/>
                </a:solidFill>
              </a:rPr>
              <a:t>Polat</a:t>
            </a:r>
            <a:endParaRPr lang="tr-TR" sz="1600" dirty="0" smtClean="0">
              <a:solidFill>
                <a:schemeClr val="tx1"/>
              </a:solidFill>
            </a:endParaRPr>
          </a:p>
          <a:p>
            <a:endParaRPr lang="tr-TR" dirty="0" smtClean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3 Resi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48680"/>
            <a:ext cx="1783080" cy="178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 smtClean="0"/>
              <a:t>Fırçasız Doğru Akım Motoru</a:t>
            </a:r>
            <a:endParaRPr lang="tr-TR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3568" y="12687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/>
              <a:t>Aşağıdaki şekilde </a:t>
            </a:r>
            <a:r>
              <a:rPr lang="tr-TR" sz="2000" dirty="0" err="1" smtClean="0"/>
              <a:t>sensör</a:t>
            </a:r>
            <a:r>
              <a:rPr lang="tr-TR" sz="2000" dirty="0" smtClean="0"/>
              <a:t> çıkışları ile A, B ve C fazları için gerekli motor sürücü voltajları arasındaki ilişki gösterilmektedir.</a:t>
            </a:r>
            <a:endParaRPr lang="tr-TR" sz="2000" dirty="0"/>
          </a:p>
        </p:txBody>
      </p:sp>
      <p:pic>
        <p:nvPicPr>
          <p:cNvPr id="5123" name="Picture 3" descr="C:\Users\kosker\Desktop\bldc proje org\RESİMLER\cd-rom-brushless-dc-motor-bldc-hall-effect-sensors-driv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0199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 smtClean="0"/>
              <a:t>Arduino</a:t>
            </a:r>
            <a:r>
              <a:rPr lang="tr-TR" b="1" dirty="0" smtClean="0"/>
              <a:t> ile </a:t>
            </a:r>
            <a:r>
              <a:rPr lang="tr-TR" b="1" dirty="0" err="1" smtClean="0"/>
              <a:t>Sensörlü</a:t>
            </a:r>
            <a:r>
              <a:rPr lang="tr-TR" b="1" dirty="0" smtClean="0"/>
              <a:t> Fırçasız Doğru Akım Motor Kontrolü</a:t>
            </a:r>
            <a:endParaRPr lang="tr-TR" dirty="0"/>
          </a:p>
        </p:txBody>
      </p:sp>
      <p:pic>
        <p:nvPicPr>
          <p:cNvPr id="1026" name="Picture 2" descr="C:\Users\kosker\Desktop\bldc proje org\RESİMLER\WhatsApp Image 2020-01-14 at 21.02.53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612" y="1772816"/>
            <a:ext cx="3492388" cy="4656517"/>
          </a:xfrm>
          <a:prstGeom prst="rect">
            <a:avLst/>
          </a:prstGeom>
          <a:noFill/>
        </p:spPr>
      </p:pic>
      <p:pic>
        <p:nvPicPr>
          <p:cNvPr id="6" name="mosfet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-1" y="1844824"/>
            <a:ext cx="5568619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 smtClean="0"/>
              <a:t>Fırçasız Doğru Akım Motoru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Alan efekt </a:t>
            </a:r>
            <a:r>
              <a:rPr lang="tr-TR" dirty="0" err="1" smtClean="0"/>
              <a:t>sensörlerine</a:t>
            </a:r>
            <a:r>
              <a:rPr lang="tr-TR" dirty="0" smtClean="0"/>
              <a:t> göre, 3 fazlı köprü aşağıdaki tabloda gösterildiği gibi kontrol edilir:</a:t>
            </a:r>
            <a:endParaRPr lang="tr-TR" dirty="0"/>
          </a:p>
        </p:txBody>
      </p:sp>
      <p:pic>
        <p:nvPicPr>
          <p:cNvPr id="4099" name="Picture 3" descr="C:\Users\kosker\Desktop\bldc proje org\RESİMLER\brushless-dc-motor-driving-seque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501008"/>
            <a:ext cx="859155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 err="1" smtClean="0"/>
              <a:t>Arduino</a:t>
            </a:r>
            <a:r>
              <a:rPr lang="tr-TR" b="1" dirty="0" smtClean="0"/>
              <a:t> ile </a:t>
            </a:r>
            <a:r>
              <a:rPr lang="tr-TR" b="1" dirty="0" err="1" smtClean="0"/>
              <a:t>Sensörlü</a:t>
            </a:r>
            <a:r>
              <a:rPr lang="tr-TR" b="1" dirty="0" smtClean="0"/>
              <a:t> Fırçasız Doğru Akım Motor Kontrolü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000" dirty="0" smtClean="0"/>
              <a:t>10k </a:t>
            </a:r>
            <a:r>
              <a:rPr lang="tr-TR" sz="2000" dirty="0" err="1" smtClean="0"/>
              <a:t>potansiyometre</a:t>
            </a:r>
            <a:r>
              <a:rPr lang="tr-TR" sz="2000" dirty="0" smtClean="0"/>
              <a:t> fırçasız DC motor hızını kontrol etmek için kullanılır, PWM tekniği kullanılarak kontrol edilir (sadece yüksek tarafları </a:t>
            </a:r>
            <a:r>
              <a:rPr lang="tr-TR" sz="2000" dirty="0" err="1" smtClean="0"/>
              <a:t>pwming</a:t>
            </a:r>
            <a:r>
              <a:rPr lang="tr-TR" sz="2000" dirty="0" smtClean="0"/>
              <a:t>). </a:t>
            </a:r>
          </a:p>
          <a:p>
            <a:pPr>
              <a:buNone/>
            </a:pPr>
            <a:r>
              <a:rPr lang="tr-TR" sz="2000" dirty="0" smtClean="0"/>
              <a:t>Aşağıdaki tablo, salon efekti </a:t>
            </a:r>
            <a:r>
              <a:rPr lang="tr-TR" sz="2000" dirty="0" err="1" smtClean="0"/>
              <a:t>sensörleri</a:t>
            </a:r>
            <a:r>
              <a:rPr lang="tr-TR" sz="2000" dirty="0" smtClean="0"/>
              <a:t> durumlarına göre aktif </a:t>
            </a:r>
            <a:r>
              <a:rPr lang="tr-TR" sz="2000" dirty="0" err="1" smtClean="0"/>
              <a:t>Arduino</a:t>
            </a:r>
            <a:r>
              <a:rPr lang="tr-TR" sz="2000" dirty="0" smtClean="0"/>
              <a:t> </a:t>
            </a:r>
            <a:r>
              <a:rPr lang="tr-TR" sz="2000" dirty="0" err="1" smtClean="0"/>
              <a:t>pinlerini</a:t>
            </a:r>
            <a:r>
              <a:rPr lang="tr-TR" sz="2000" dirty="0" smtClean="0"/>
              <a:t> özetlemektedir (</a:t>
            </a:r>
            <a:r>
              <a:rPr lang="tr-TR" sz="2000" dirty="0" err="1" smtClean="0"/>
              <a:t>pinler</a:t>
            </a:r>
            <a:r>
              <a:rPr lang="tr-TR" sz="2000" dirty="0" smtClean="0"/>
              <a:t>: 8, 9 ve 10):</a:t>
            </a:r>
            <a:endParaRPr lang="tr-TR" sz="2000" dirty="0"/>
          </a:p>
        </p:txBody>
      </p:sp>
      <p:pic>
        <p:nvPicPr>
          <p:cNvPr id="8194" name="Picture 2" descr="C:\Users\kosker\Desktop\bldc proje org\RESİMLER\arduino-bldc-motor-driving-sequence-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17032"/>
            <a:ext cx="8582025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DC motorlar  hakkında bilgi vereceğiz </a:t>
            </a:r>
          </a:p>
          <a:p>
            <a:r>
              <a:rPr lang="tr-TR" dirty="0" smtClean="0"/>
              <a:t>Sürücü kart hakkında bilgi vereceğiz </a:t>
            </a:r>
          </a:p>
          <a:p>
            <a:r>
              <a:rPr lang="tr-TR" dirty="0" smtClean="0"/>
              <a:t>Motorun çalışma prensibi hakkında bilgi vereceğiz </a:t>
            </a:r>
          </a:p>
          <a:p>
            <a:r>
              <a:rPr lang="tr-TR" dirty="0" err="1" smtClean="0"/>
              <a:t>Hall</a:t>
            </a:r>
            <a:r>
              <a:rPr lang="tr-TR" dirty="0" smtClean="0"/>
              <a:t> </a:t>
            </a:r>
            <a:r>
              <a:rPr lang="tr-TR" dirty="0" err="1" smtClean="0"/>
              <a:t>sensörleri</a:t>
            </a:r>
            <a:r>
              <a:rPr lang="tr-TR" dirty="0" smtClean="0"/>
              <a:t> hakkında bilgi vereceğiz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50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ctr"/>
            <a:r>
              <a:rPr lang="tr-TR" b="1" dirty="0" smtClean="0"/>
              <a:t>Doğru Akım Motorları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Fırçalı motor:</a:t>
            </a:r>
            <a:r>
              <a:rPr lang="tr-TR" dirty="0" smtClean="0"/>
              <a:t> Motorda bulunan elektromıknatısların kutuplarını değiştirmek için fırça kullanan motorlardır.</a:t>
            </a:r>
            <a:br>
              <a:rPr lang="tr-TR" dirty="0" smtClean="0"/>
            </a:br>
            <a:r>
              <a:rPr lang="tr-TR" b="1" dirty="0" smtClean="0"/>
              <a:t>Fırçasız motor:</a:t>
            </a:r>
            <a:r>
              <a:rPr lang="tr-TR" dirty="0" smtClean="0"/>
              <a:t> Motorda bulunan elektromıknatısların kutuplarını değiştirmek için fırça yerine elektronik malzeme kullanan motorlardır.</a:t>
            </a:r>
            <a:endParaRPr lang="tr-TR" dirty="0"/>
          </a:p>
        </p:txBody>
      </p:sp>
      <p:pic>
        <p:nvPicPr>
          <p:cNvPr id="2051" name="Picture 3" descr="C:\Users\kosker\Desktop\bldc proje org\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55623"/>
            <a:ext cx="6048671" cy="3402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b="1" dirty="0" smtClean="0"/>
              <a:t>Fırçasız Doğru Akım Motoru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tr-TR" sz="1200" dirty="0" smtClean="0"/>
              <a:t>İki tip FDAM motoru vardır: </a:t>
            </a:r>
            <a:r>
              <a:rPr lang="tr-TR" sz="1200" dirty="0" err="1" smtClean="0"/>
              <a:t>sensörlü</a:t>
            </a:r>
            <a:r>
              <a:rPr lang="tr-TR" sz="1200" dirty="0" smtClean="0"/>
              <a:t> ve </a:t>
            </a:r>
            <a:r>
              <a:rPr lang="tr-TR" sz="1200" dirty="0" err="1" smtClean="0"/>
              <a:t>sensörsüz</a:t>
            </a:r>
            <a:r>
              <a:rPr lang="tr-TR" sz="1200" dirty="0" smtClean="0"/>
              <a:t>. </a:t>
            </a:r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endParaRPr lang="tr-TR" sz="1200" dirty="0" smtClean="0"/>
          </a:p>
          <a:p>
            <a:pPr>
              <a:buNone/>
            </a:pPr>
            <a:r>
              <a:rPr lang="tr-TR" sz="1200" dirty="0" smtClean="0"/>
              <a:t>FDAM motoru, 3 fazlı bir DC motordur.</a:t>
            </a:r>
            <a:endParaRPr lang="tr-TR" sz="1200" dirty="0"/>
          </a:p>
        </p:txBody>
      </p:sp>
      <p:pic>
        <p:nvPicPr>
          <p:cNvPr id="1026" name="Picture 2" descr="C:\Users\kosker\Desktop\bldc proje org\brushless-bldc-motor-winding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077072"/>
            <a:ext cx="3362325" cy="2466975"/>
          </a:xfrm>
          <a:prstGeom prst="rect">
            <a:avLst/>
          </a:prstGeom>
          <a:noFill/>
        </p:spPr>
      </p:pic>
      <p:pic>
        <p:nvPicPr>
          <p:cNvPr id="1028" name="Picture 4" descr="C:\Users\kosker\Desktop\bldc proje org\bldc-mo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84784"/>
            <a:ext cx="2880320" cy="2304256"/>
          </a:xfrm>
          <a:prstGeom prst="rect">
            <a:avLst/>
          </a:prstGeom>
          <a:noFill/>
        </p:spPr>
      </p:pic>
      <p:pic>
        <p:nvPicPr>
          <p:cNvPr id="8" name="Picture 2" descr="C:\Users\kosker\Desktop\bldc proje org\RESİMLER\cd-rom-sensored-brushless-bldc-motor-pin-configur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933056"/>
            <a:ext cx="3600400" cy="2700300"/>
          </a:xfrm>
          <a:prstGeom prst="rect">
            <a:avLst/>
          </a:prstGeom>
          <a:noFill/>
        </p:spPr>
      </p:pic>
      <p:pic>
        <p:nvPicPr>
          <p:cNvPr id="1029" name="Picture 5" descr="C:\Users\kosker\Desktop\bldc proje org\mo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124744"/>
            <a:ext cx="2606689" cy="2570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 smtClean="0"/>
              <a:t>Fırçasız Doğru Akım Motoru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2"/>
          </p:nvPr>
        </p:nvSpPr>
        <p:spPr>
          <a:xfrm>
            <a:off x="251520" y="1268760"/>
            <a:ext cx="8640960" cy="5400600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tr-TR" sz="2000" dirty="0" err="1" smtClean="0"/>
              <a:t>Sensörlü</a:t>
            </a:r>
            <a:r>
              <a:rPr lang="tr-TR" sz="2000" dirty="0" smtClean="0"/>
              <a:t> BLDC motor, rotor pozisyonunu algılamak için 3 salon efekt </a:t>
            </a:r>
            <a:r>
              <a:rPr lang="tr-TR" sz="2000" dirty="0" err="1" smtClean="0"/>
              <a:t>sensörüne</a:t>
            </a:r>
            <a:r>
              <a:rPr lang="tr-TR" sz="2000" dirty="0" smtClean="0"/>
              <a:t> (A, B ve C) sahiptir, bu </a:t>
            </a:r>
            <a:r>
              <a:rPr lang="tr-TR" sz="2000" dirty="0" err="1" smtClean="0"/>
              <a:t>sensörler</a:t>
            </a:r>
            <a:r>
              <a:rPr lang="tr-TR" sz="2000" dirty="0" smtClean="0"/>
              <a:t> aşağıdaki resimde gösterildiği gibi yerleştirilir.</a:t>
            </a:r>
            <a:endParaRPr lang="tr-TR" sz="2000" dirty="0"/>
          </a:p>
        </p:txBody>
      </p:sp>
      <p:pic>
        <p:nvPicPr>
          <p:cNvPr id="3074" name="Picture 2" descr="C:\Users\kosker\Desktop\bldc proje org\RESİMLER\cd-rom-sensored-brushless-bldc-motor-pin-configur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6012160" cy="450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 smtClean="0"/>
              <a:t>Arduino</a:t>
            </a:r>
            <a:r>
              <a:rPr lang="tr-TR" b="1" dirty="0" smtClean="0"/>
              <a:t> ile </a:t>
            </a:r>
            <a:r>
              <a:rPr lang="tr-TR" b="1" dirty="0" err="1" smtClean="0"/>
              <a:t>Sensörlü</a:t>
            </a:r>
            <a:r>
              <a:rPr lang="tr-TR" b="1" dirty="0" smtClean="0"/>
              <a:t> Fırçasız Doğru Akım Motor Devresi</a:t>
            </a:r>
            <a:endParaRPr lang="tr-TR" dirty="0"/>
          </a:p>
        </p:txBody>
      </p:sp>
      <p:pic>
        <p:nvPicPr>
          <p:cNvPr id="6146" name="Picture 2" descr="C:\Users\kosker\Desktop\bldc proje org\RESİMLER\arduino-bldc-motor-control-circu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325914"/>
            <a:ext cx="9144001" cy="55320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Gerekli Bileşenler: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Arduino</a:t>
            </a:r>
            <a:r>
              <a:rPr lang="tr-TR" dirty="0" smtClean="0"/>
              <a:t> kartı</a:t>
            </a:r>
          </a:p>
          <a:p>
            <a:r>
              <a:rPr lang="tr-TR" dirty="0" err="1" smtClean="0"/>
              <a:t>Sensörlü</a:t>
            </a:r>
            <a:r>
              <a:rPr lang="tr-TR" dirty="0" smtClean="0"/>
              <a:t> fırçasız DC motor</a:t>
            </a:r>
          </a:p>
          <a:p>
            <a:r>
              <a:rPr lang="tr-TR" dirty="0" smtClean="0"/>
              <a:t>6 x 06N03LA N tipi </a:t>
            </a:r>
            <a:r>
              <a:rPr lang="tr-TR" dirty="0" err="1" smtClean="0"/>
              <a:t>mosfet</a:t>
            </a:r>
            <a:endParaRPr lang="tr-TR" dirty="0" smtClean="0"/>
          </a:p>
          <a:p>
            <a:r>
              <a:rPr lang="tr-TR" dirty="0" smtClean="0"/>
              <a:t>3 x IR2104S </a:t>
            </a:r>
            <a:r>
              <a:rPr lang="tr-TR" dirty="0" err="1" smtClean="0"/>
              <a:t>gate</a:t>
            </a:r>
            <a:r>
              <a:rPr lang="tr-TR" dirty="0" smtClean="0"/>
              <a:t> sürücü</a:t>
            </a:r>
          </a:p>
          <a:p>
            <a:r>
              <a:rPr lang="tr-TR" dirty="0" smtClean="0"/>
              <a:t>LM339N (veya LM339) dörtlü karşılaştırıcı</a:t>
            </a:r>
          </a:p>
          <a:p>
            <a:r>
              <a:rPr lang="tr-TR" dirty="0" smtClean="0"/>
              <a:t>10k </a:t>
            </a:r>
            <a:r>
              <a:rPr lang="tr-TR" dirty="0" err="1" smtClean="0"/>
              <a:t>ohm</a:t>
            </a:r>
            <a:r>
              <a:rPr lang="tr-TR" dirty="0" smtClean="0"/>
              <a:t> </a:t>
            </a:r>
            <a:r>
              <a:rPr lang="tr-TR" dirty="0" err="1" smtClean="0"/>
              <a:t>potansiyometre</a:t>
            </a:r>
            <a:endParaRPr lang="tr-TR" dirty="0" smtClean="0"/>
          </a:p>
          <a:p>
            <a:r>
              <a:rPr lang="tr-TR" dirty="0" smtClean="0"/>
              <a:t>3 x 10k </a:t>
            </a:r>
            <a:r>
              <a:rPr lang="tr-TR" dirty="0" err="1" smtClean="0"/>
              <a:t>ohm</a:t>
            </a:r>
            <a:r>
              <a:rPr lang="tr-TR" dirty="0" smtClean="0"/>
              <a:t> direnç</a:t>
            </a:r>
          </a:p>
          <a:p>
            <a:r>
              <a:rPr lang="tr-TR" dirty="0" smtClean="0"/>
              <a:t>7 x 100 </a:t>
            </a:r>
            <a:r>
              <a:rPr lang="tr-TR" dirty="0" err="1" smtClean="0"/>
              <a:t>ohm</a:t>
            </a:r>
            <a:r>
              <a:rPr lang="tr-TR" dirty="0" smtClean="0"/>
              <a:t> direnç</a:t>
            </a:r>
          </a:p>
          <a:p>
            <a:r>
              <a:rPr lang="tr-TR" dirty="0" smtClean="0"/>
              <a:t>3 x IN4148 diyot</a:t>
            </a:r>
          </a:p>
          <a:p>
            <a:r>
              <a:rPr lang="tr-TR" dirty="0" smtClean="0"/>
              <a:t>3 x 10 uF </a:t>
            </a:r>
            <a:r>
              <a:rPr lang="tr-TR" dirty="0" err="1" smtClean="0"/>
              <a:t>kapasitör</a:t>
            </a:r>
            <a:endParaRPr lang="tr-TR" dirty="0" smtClean="0"/>
          </a:p>
          <a:p>
            <a:r>
              <a:rPr lang="tr-TR" dirty="0" smtClean="0"/>
              <a:t>3 x 2.2 uF </a:t>
            </a:r>
            <a:r>
              <a:rPr lang="tr-TR" dirty="0" err="1" smtClean="0"/>
              <a:t>kapasitör</a:t>
            </a:r>
            <a:endParaRPr lang="tr-TR" dirty="0" smtClean="0"/>
          </a:p>
          <a:p>
            <a:r>
              <a:rPr lang="tr-TR" dirty="0" smtClean="0"/>
              <a:t>12V kaynağı</a:t>
            </a:r>
          </a:p>
          <a:p>
            <a:r>
              <a:rPr lang="tr-TR" dirty="0" err="1" smtClean="0"/>
              <a:t>Breadboard</a:t>
            </a:r>
            <a:endParaRPr lang="tr-TR" dirty="0" smtClean="0"/>
          </a:p>
          <a:p>
            <a:r>
              <a:rPr lang="tr-TR" dirty="0" smtClean="0"/>
              <a:t>Atlama telleri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tr-TR" sz="5400" b="1" dirty="0" smtClean="0"/>
              <a:t>Fırçasız Doğru Akım Motoru</a:t>
            </a:r>
            <a:endParaRPr lang="tr-TR" dirty="0"/>
          </a:p>
        </p:txBody>
      </p:sp>
      <p:pic>
        <p:nvPicPr>
          <p:cNvPr id="3" name="motor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 smtClean="0"/>
              <a:t>Fırçasız Doğru Akım Motoru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Bu motoru sürmek için 3 fazlı bir köprüye ihtiyacımız var, temel unsurları 6 </a:t>
            </a:r>
            <a:r>
              <a:rPr lang="tr-TR" dirty="0" err="1" smtClean="0"/>
              <a:t>MOSFET'tir</a:t>
            </a:r>
            <a:r>
              <a:rPr lang="tr-TR" dirty="0" smtClean="0"/>
              <a:t>. 3 fazlı köprünün genel devre şematik diyagramı aşağıda gösterilmiştir:</a:t>
            </a:r>
            <a:endParaRPr lang="tr-TR" dirty="0"/>
          </a:p>
        </p:txBody>
      </p:sp>
      <p:pic>
        <p:nvPicPr>
          <p:cNvPr id="2050" name="Picture 2" descr="C:\Users\kosker\Desktop\bldc proje org\RESİMLER\mosfet anhtarla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96952"/>
            <a:ext cx="6624736" cy="289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271</Words>
  <Application>Microsoft Office PowerPoint</Application>
  <PresentationFormat>Ekran Gösterisi (4:3)</PresentationFormat>
  <Paragraphs>84</Paragraphs>
  <Slides>13</Slides>
  <Notes>1</Notes>
  <HiddenSlides>0</HiddenSlides>
  <MMClips>2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Akış</vt:lpstr>
      <vt:lpstr>T.C FIRAT ÜNİVERSİTESİ MÜHENDİSLİK FAKÜLTESİ MEKATRONİK MÜHENDİSLİĞİ </vt:lpstr>
      <vt:lpstr>PowerPoint Sunusu</vt:lpstr>
      <vt:lpstr>Doğru Akım Motorları</vt:lpstr>
      <vt:lpstr>Fırçasız Doğru Akım Motoru</vt:lpstr>
      <vt:lpstr>Fırçasız Doğru Akım Motoru</vt:lpstr>
      <vt:lpstr>Arduino ile Sensörlü Fırçasız Doğru Akım Motor Devresi</vt:lpstr>
      <vt:lpstr>Gerekli Bileşenler:</vt:lpstr>
      <vt:lpstr>Fırçasız Doğru Akım Motoru</vt:lpstr>
      <vt:lpstr>Fırçasız Doğru Akım Motoru</vt:lpstr>
      <vt:lpstr>Fırçasız Doğru Akım Motoru</vt:lpstr>
      <vt:lpstr>Arduino ile Sensörlü Fırçasız Doğru Akım Motor Kontrolü</vt:lpstr>
      <vt:lpstr>Fırçasız Doğru Akım Motoru</vt:lpstr>
      <vt:lpstr>Arduino ile Sensörlü Fırçasız Doğru Akım Motor Kontrolü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T.C FIRAT ÜNİVERSİTESİ MÜHENDİSLİK FAKÜLTESİ MEKATRONİK MÜHENDİSLİĞİ </dc:title>
  <dc:creator>kosker</dc:creator>
  <cp:lastModifiedBy>recepyondem90@gmail.com</cp:lastModifiedBy>
  <cp:revision>22</cp:revision>
  <dcterms:created xsi:type="dcterms:W3CDTF">2020-01-14T18:17:04Z</dcterms:created>
  <dcterms:modified xsi:type="dcterms:W3CDTF">2020-01-16T10:51:21Z</dcterms:modified>
</cp:coreProperties>
</file>