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wdp" ContentType="image/vnd.ms-photo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07" r:id="rId13"/>
  </p:sldMasterIdLst>
  <p:sldIdLst>
    <p:sldId id="256" r:id="rId15"/>
    <p:sldId id="257" r:id="rId16"/>
    <p:sldId id="258" r:id="rId17"/>
    <p:sldId id="259" r:id="rId18"/>
    <p:sldId id="290" r:id="rId19"/>
    <p:sldId id="291" r:id="rId20"/>
    <p:sldId id="268" r:id="rId21"/>
    <p:sldId id="278" r:id="rId22"/>
    <p:sldId id="277" r:id="rId23"/>
    <p:sldId id="280" r:id="rId24"/>
    <p:sldId id="276" r:id="rId25"/>
    <p:sldId id="289" r:id="rId26"/>
    <p:sldId id="265" r:id="rId27"/>
    <p:sldId id="271" r:id="rId28"/>
    <p:sldId id="269" r:id="rId29"/>
    <p:sldId id="261" r:id="rId30"/>
    <p:sldId id="283" r:id="rId31"/>
    <p:sldId id="284" r:id="rId32"/>
    <p:sldId id="285" r:id="rId33"/>
    <p:sldId id="286" r:id="rId34"/>
    <p:sldId id="287" r:id="rId35"/>
    <p:sldId id="273" r:id="rId36"/>
    <p:sldId id="274" r:id="rId37"/>
    <p:sldId id="263" r:id="rId38"/>
    <p:sldId id="288" r:id="rId39"/>
    <p:sldId id="293" r:id="rId40"/>
    <p:sldId id="292" r:id="rId41"/>
    <p:sldId id="266" r:id="rId4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2017-12-18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3513198941.png"></Relationship><Relationship Id="rId2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72713645724.png"></Relationship><Relationship Id="rId3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087412446334.png"></Relationship><Relationship Id="rId3" Type="http://schemas.openxmlformats.org/officeDocument/2006/relationships/image" Target="../media/fImage2087412476500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97789935724.png"></Relationship><Relationship Id="rId3" Type="http://schemas.openxmlformats.org/officeDocument/2006/relationships/image" Target="../media/fImage96879941478.png"></Relationship><Relationship Id="rId4" Type="http://schemas.openxmlformats.org/officeDocument/2006/relationships/image" Target="../media/fImage1814911039358.png"></Relationship><Relationship Id="rId5" Type="http://schemas.openxmlformats.org/officeDocument/2006/relationships/image" Target="../media/fImage2120811066962.png"></Relationship><Relationship Id="rId6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25011246962.png"></Relationship><Relationship Id="rId3" Type="http://schemas.openxmlformats.org/officeDocument/2006/relationships/image" Target="../media/fImage1030011254464.png"></Relationship><Relationship Id="rId4" Type="http://schemas.openxmlformats.org/officeDocument/2006/relationships/image" Target="../media/fImage1663111335705.png"></Relationship><Relationship Id="rId5" Type="http://schemas.openxmlformats.org/officeDocument/2006/relationships/image" Target="../media/fImage1466911348145.png"></Relationship><Relationship Id="rId6" Type="http://schemas.openxmlformats.org/officeDocument/2006/relationships/image" Target="../media/fImage588211363281.png"></Relationship><Relationship Id="rId7" Type="http://schemas.openxmlformats.org/officeDocument/2006/relationships/image" Target="../media/fImage872495441.png"></Relationship><Relationship Id="rId8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177111606827.png"></Relationship><Relationship Id="rId3" Type="http://schemas.openxmlformats.org/officeDocument/2006/relationships/image" Target="../media/fImage825111619961.png"></Relationship><Relationship Id="rId4" Type="http://schemas.openxmlformats.org/officeDocument/2006/relationships/image" Target="../media/fImage104811162491.pn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969811762995.png"></Relationship><Relationship Id="rId3" Type="http://schemas.openxmlformats.org/officeDocument/2006/relationships/image" Target="../media/fImage2764011771942.png"></Relationship><Relationship Id="rId4" Type="http://schemas.openxmlformats.org/officeDocument/2006/relationships/image" Target="../media/fImage5565111804827.png"></Relationship><Relationship Id="rId5" Type="http://schemas.openxmlformats.org/officeDocument/2006/relationships/image" Target="../media/fImage6330711815436.png"></Relationship><Relationship Id="rId6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129112132391.png"></Relationship><Relationship Id="rId3" Type="http://schemas.openxmlformats.org/officeDocument/2006/relationships/image" Target="../media/fImage1193112144604.png"></Relationship><Relationship Id="rId4" Type="http://schemas.openxmlformats.org/officeDocument/2006/relationships/image" Target="../media/fImage1473912153902.png"></Relationship><Relationship Id="rId5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73841231153.png"></Relationship><Relationship Id="rId3" Type="http://schemas.openxmlformats.org/officeDocument/2006/relationships/image" Target="../media/fImage376181232292.png"></Relationship><Relationship Id="rId4" Type="http://schemas.openxmlformats.org/officeDocument/2006/relationships/image" Target="../media/fImage1336912332382.png"></Relationship><Relationship Id="rId5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4088537421.png"></Relationship><Relationship Id="rId3" Type="http://schemas.openxmlformats.org/officeDocument/2006/relationships/image" Target="../media/fImage68158548716.png"></Relationship><Relationship Id="rId4" Type="http://schemas.microsoft.com/office/2007/relationships/hdphoto" Target="../media/OImage8548410.wdp"></Relationship><Relationship Id="rId5" Type="http://schemas.openxmlformats.org/officeDocument/2006/relationships/image" Target="../media/fImage38838559718.png"></Relationship><Relationship Id="rId6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1319504464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10799665705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83789608145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image" Target="../media/fImage221969673281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79419941.png"></Relationship><Relationship Id="rId3" Type="http://schemas.microsoft.com/office/2007/relationships/hdphoto" Target="../media/OImage19918532.wdp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8968467.gif"></Relationship><Relationship Id="rId3" Type="http://schemas.openxmlformats.org/officeDocument/2006/relationships/image" Target="../media/fImage438976334.gif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8946500.gif"></Relationship><Relationship Id="rId3" Type="http://schemas.openxmlformats.org/officeDocument/2006/relationships/image" Target="../media/fImage438959169.gif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4407448467.png"></Relationship><Relationship Id="rId3" Type="http://schemas.microsoft.com/office/2007/relationships/hdphoto" Target="../media/OImage7441615.wdp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337313149169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12112901478.png"></Relationship><Relationship Id="rId3" Type="http://schemas.openxmlformats.org/officeDocument/2006/relationships/image" Target="../media/fImage335512919358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159760" y="1275715"/>
            <a:ext cx="5852795" cy="5285105"/>
          </a:xfrm>
          <a:prstGeom prst="donut">
            <a:avLst>
              <a:gd name="adj" fmla="val 17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-63500" y="2883535"/>
            <a:ext cx="12509500" cy="3690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600" cap="none" spc="-150" dirty="0" smtClean="0" b="0">
                <a:solidFill>
                  <a:schemeClr val="bg1"/>
                </a:solidFill>
                <a:latin typeface="배달의민족 한나는 열한살" charset="0"/>
                <a:ea typeface="배달의민족 한나는 열한살" charset="0"/>
              </a:rPr>
              <a:t>ICS</a:t>
            </a:r>
            <a:r>
              <a:rPr lang="en-US" altLang="ko-KR" sz="8800" cap="none" spc="-150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HY견고딕" charset="0"/>
                <a:ea typeface="HY견고딕" charset="0"/>
              </a:rPr>
              <a:t>: </a:t>
            </a:r>
            <a:endParaRPr lang="ko-KR" altLang="en-US" sz="88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800" cap="none" spc="-150" dirty="0" smtClean="0" b="0">
                <a:solidFill>
                  <a:schemeClr val="bg1"/>
                </a:solidFill>
                <a:latin typeface="배달의민족 한나는 열한살" charset="0"/>
                <a:ea typeface="배달의민족 한나는 열한살" charset="0"/>
              </a:rPr>
              <a:t>I</a:t>
            </a:r>
            <a:r>
              <a:rPr lang="en-US" altLang="ko-KR" sz="8000" cap="none" spc="-150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charset="0"/>
                <a:ea typeface="배달의민족 한나는 열한살" charset="0"/>
              </a:rPr>
              <a:t>nfection </a:t>
            </a:r>
            <a:r>
              <a:rPr lang="en-US" altLang="ko-KR" sz="8000" cap="none" spc="-150" dirty="0" smtClean="0" b="0">
                <a:solidFill>
                  <a:schemeClr val="bg1"/>
                </a:solidFill>
                <a:latin typeface="배달의민족 한나는 열한살" charset="0"/>
                <a:ea typeface="배달의민족 한나는 열한살" charset="0"/>
              </a:rPr>
              <a:t>C</a:t>
            </a:r>
            <a:r>
              <a:rPr lang="en-US" altLang="ko-KR" sz="8000" cap="none" spc="-150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charset="0"/>
                <a:ea typeface="배달의민족 한나는 열한살" charset="0"/>
              </a:rPr>
              <a:t>ontrol </a:t>
            </a:r>
            <a:r>
              <a:rPr lang="en-US" altLang="ko-KR" sz="8000" cap="none" spc="-150" dirty="0" smtClean="0" b="0">
                <a:solidFill>
                  <a:schemeClr val="bg1"/>
                </a:solidFill>
                <a:latin typeface="배달의민족 한나는 열한살" charset="0"/>
                <a:ea typeface="배달의민족 한나는 열한살" charset="0"/>
              </a:rPr>
              <a:t>S</a:t>
            </a:r>
            <a:r>
              <a:rPr lang="en-US" altLang="ko-KR" sz="8000" cap="none" spc="-150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는 열한살" charset="0"/>
                <a:ea typeface="배달의민족 한나는 열한살" charset="0"/>
              </a:rPr>
              <a:t>ite</a:t>
            </a:r>
            <a:endParaRPr lang="ko-KR" altLang="en-US" sz="80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4" name="그림 3" descr="C:/Users/admin/AppData/Roaming/PolarisOffice/ETemp/3792_7021672/fImage35131989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0370" y="462280"/>
            <a:ext cx="2080895" cy="2065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6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도형 85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현재 체계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>
            <a:off x="-15875" y="4019550"/>
            <a:ext cx="12204700" cy="28314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rgbClr val="444444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4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전수감시체계(Mandatory Surveillance System)</a:t>
            </a:r>
            <a:endParaRPr lang="ko-KR" altLang="en-US" sz="4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&amp;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표본감시체계(Sentinel Surveillance System)</a:t>
            </a:r>
            <a:endParaRPr lang="ko-KR" altLang="en-US" sz="2800" cap="none" dirty="0" smtClean="0" b="0">
              <a:solidFill>
                <a:srgbClr val="444444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3790" y="1315720"/>
            <a:ext cx="2687955" cy="2682875"/>
          </a:xfrm>
          <a:prstGeom prst="rect"/>
          <a:noFill/>
        </p:spPr>
      </p:pic>
      <p:sp>
        <p:nvSpPr>
          <p:cNvPr id="90" name="텍스트 상자 89"/>
          <p:cNvSpPr txBox="1">
            <a:spLocks/>
          </p:cNvSpPr>
          <p:nvPr/>
        </p:nvSpPr>
        <p:spPr>
          <a:xfrm rot="0">
            <a:off x="624205" y="6859270"/>
            <a:ext cx="4572635" cy="17849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전수:감염병 발생시 </a:t>
            </a:r>
            <a:r>
              <a:rPr lang="en-US" altLang="ko-KR" sz="44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의무적</a:t>
            </a:r>
            <a:r>
              <a:rPr lang="en-US" altLang="ko-KR" sz="28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으로 </a:t>
            </a:r>
            <a:r>
              <a:rPr lang="en-US" altLang="ko-KR" sz="36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지체없이 관할보건소에 신고</a:t>
            </a:r>
            <a:r>
              <a:rPr lang="en-US" altLang="ko-KR" sz="28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토록 하는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 rot="0">
            <a:off x="6567805" y="7133590"/>
            <a:ext cx="4572635" cy="22148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표본:일정한 기준에 의해 참여하는 의료기관을 표본감시기관으로 지정하여 </a:t>
            </a:r>
            <a:endParaRPr lang="ko-KR" altLang="en-US" sz="2800" cap="none" dirty="0" smtClean="0" b="0">
              <a:solidFill>
                <a:srgbClr val="444444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7일 이내</a:t>
            </a:r>
            <a:r>
              <a:rPr lang="en-US" altLang="ko-KR" sz="28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에  관할보건소에 신고하도록 하는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159760" y="1275715"/>
            <a:ext cx="5852160" cy="5284470"/>
          </a:xfrm>
          <a:prstGeom prst="donut">
            <a:avLst>
              <a:gd name="adj" fmla="val 175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기 대 효 과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660775" y="6862445"/>
            <a:ext cx="4850130" cy="19367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감염병 관리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및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기존 질병관리 전산화 X 역학조사의 어려움(5명)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전산화의 필요성===&gt;질병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516890" y="3917315"/>
            <a:ext cx="2178685" cy="2100580"/>
            <a:chOff x="516890" y="3917315"/>
            <a:chExt cx="2178685" cy="210058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 flipH="1">
              <a:off x="516890" y="3917315"/>
              <a:ext cx="2179320" cy="2101215"/>
            </a:xfrm>
            <a:prstGeom prst="rect"/>
            <a:noFill/>
          </p:spPr>
        </p:pic>
        <p:sp>
          <p:nvSpPr>
            <p:cNvPr id="23" name="도형 22"/>
            <p:cNvSpPr>
              <a:spLocks/>
            </p:cNvSpPr>
            <p:nvPr/>
          </p:nvSpPr>
          <p:spPr>
            <a:xfrm rot="0">
              <a:off x="2040255" y="4892675"/>
              <a:ext cx="598805" cy="1062990"/>
            </a:xfrm>
            <a:prstGeom prst="roundRect">
              <a:avLst>
                <a:gd name="adj" fmla="val 6558"/>
              </a:avLst>
            </a:prstGeom>
            <a:solidFill>
              <a:srgbClr val="C0C0FF">
                <a:alpha val="4303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9533890" y="3923030"/>
            <a:ext cx="2178685" cy="2100580"/>
            <a:chOff x="9533890" y="3923030"/>
            <a:chExt cx="2178685" cy="210058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533890" y="3923030"/>
              <a:ext cx="2179320" cy="2101215"/>
            </a:xfrm>
            <a:prstGeom prst="rect"/>
            <a:noFill/>
          </p:spPr>
        </p:pic>
        <p:sp>
          <p:nvSpPr>
            <p:cNvPr id="26" name="도형 25"/>
            <p:cNvSpPr>
              <a:spLocks/>
            </p:cNvSpPr>
            <p:nvPr/>
          </p:nvSpPr>
          <p:spPr>
            <a:xfrm rot="0">
              <a:off x="9586595" y="4898390"/>
              <a:ext cx="598805" cy="1062990"/>
            </a:xfrm>
            <a:prstGeom prst="roundRect">
              <a:avLst>
                <a:gd name="adj" fmla="val 6558"/>
              </a:avLst>
            </a:prstGeom>
            <a:solidFill>
              <a:srgbClr val="6699FF">
                <a:alpha val="34029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도형 26"/>
          <p:cNvSpPr>
            <a:spLocks/>
          </p:cNvSpPr>
          <p:nvPr/>
        </p:nvSpPr>
        <p:spPr>
          <a:xfrm rot="0">
            <a:off x="6262370" y="2938145"/>
            <a:ext cx="3308350" cy="30765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사건 발생</a:t>
            </a:r>
            <a:r>
              <a:rPr lang="en-US" altLang="ko-KR" sz="44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 </a:t>
            </a:r>
            <a:endParaRPr lang="ko-KR" altLang="en-US" sz="4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이후 </a:t>
            </a:r>
            <a:endParaRPr lang="ko-KR" altLang="en-US" sz="4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대책마련의 </a:t>
            </a:r>
            <a:endParaRPr lang="ko-KR" altLang="en-US" sz="4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spc="-150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HY견고딕" charset="0"/>
                <a:ea typeface="HY견고딕" charset="0"/>
              </a:rPr>
              <a:t>실효성</a:t>
            </a:r>
            <a:r>
              <a:rPr lang="en-US" altLang="ko-KR" sz="48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  </a:t>
            </a:r>
            <a:r>
              <a:rPr lang="en-US" altLang="ko-KR" sz="5400" cap="none" spc="-150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HY견고딕" charset="0"/>
                <a:ea typeface="HY견고딕" charset="0"/>
              </a:rPr>
              <a:t>  </a:t>
            </a: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2633980" y="2761615"/>
            <a:ext cx="2842260" cy="366014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spc="-150" dirty="0" smtClean="0" b="0">
                <a:solidFill>
                  <a:schemeClr val="bg1">
                    <a:lumMod val="50000"/>
                    <a:lumOff val="0"/>
                  </a:schemeClr>
                </a:solidFill>
                <a:latin typeface="HY견고딕" charset="0"/>
                <a:ea typeface="HY견고딕" charset="0"/>
              </a:rPr>
              <a:t>전산화</a:t>
            </a:r>
            <a:r>
              <a:rPr lang="en-US" altLang="ko-KR" sz="40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를 통한</a:t>
            </a:r>
            <a:endParaRPr lang="ko-KR" altLang="en-US" sz="40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관리</a:t>
            </a:r>
            <a:r>
              <a:rPr lang="en-US" altLang="ko-KR" sz="40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견고딕" charset="0"/>
                <a:ea typeface="HY견고딕" charset="0"/>
              </a:rPr>
              <a:t>의 </a:t>
            </a:r>
            <a:endParaRPr lang="ko-KR" altLang="en-US" sz="40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spc="-150" dirty="0" smtClean="0" b="0">
                <a:solidFill>
                  <a:schemeClr val="bg1">
                    <a:lumMod val="85000"/>
                    <a:lumOff val="0"/>
                  </a:schemeClr>
                </a:solidFill>
                <a:latin typeface="HY견고딕" charset="0"/>
                <a:ea typeface="HY견고딕" charset="0"/>
              </a:rPr>
              <a:t>체계성</a:t>
            </a:r>
            <a:endParaRPr lang="ko-KR" altLang="en-US" sz="60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633980" y="2761615"/>
            <a:ext cx="2842260" cy="138366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007E">
            <a:alpha val="20802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923155" y="492125"/>
            <a:ext cx="2686685" cy="401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프로젝트 주요기능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271520" y="1012190"/>
            <a:ext cx="5978525" cy="768985"/>
          </a:xfrm>
          <a:prstGeom prst="rect"/>
          <a:solidFill>
            <a:schemeClr val="bg1">
              <a:alpha val="20802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60" dirty="0" smtClean="0" b="0">
                <a:solidFill>
                  <a:srgbClr val="000000">
                    <a:alpha val="80070"/>
                  </a:srgbClr>
                </a:solidFill>
                <a:latin typeface="배달의민족 주아" charset="0"/>
                <a:ea typeface="배달의민족 주아" charset="0"/>
              </a:rPr>
              <a:t>안드로이드 위치정보 서비스</a:t>
            </a:r>
            <a:endParaRPr lang="ko-KR" altLang="en-US" sz="4400" cap="none" dirty="0" smtClean="0" b="0">
              <a:solidFill>
                <a:srgbClr val="000000">
                  <a:alpha val="80070"/>
                </a:srgb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8005" y="3082290"/>
            <a:ext cx="719455" cy="711835"/>
          </a:xfrm>
          <a:prstGeom prst="rect"/>
          <a:noFill/>
        </p:spPr>
      </p:pic>
      <p:pic>
        <p:nvPicPr>
          <p:cNvPr id="9" name="그림 8" descr="C:/Users/admin/AppData/Roaming/PolarisOffice/ETemp/4344_7415664/fImage96879941478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272155" y="4866005"/>
            <a:ext cx="855980" cy="85852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>
            <a:off x="1044575" y="4008120"/>
            <a:ext cx="2758440" cy="617220"/>
          </a:xfrm>
          <a:prstGeom prst="line"/>
          <a:ln w="116840" cap="rnd" cmpd="sng">
            <a:solidFill>
              <a:schemeClr val="bg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V="1">
            <a:off x="3768090" y="4059555"/>
            <a:ext cx="3923030" cy="582930"/>
          </a:xfrm>
          <a:prstGeom prst="line"/>
          <a:ln w="116840" cap="rnd" cmpd="sng">
            <a:solidFill>
              <a:schemeClr val="bg1">
                <a:alpha val="5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 flipV="1">
            <a:off x="7741920" y="2757170"/>
            <a:ext cx="1182370" cy="1285240"/>
          </a:xfrm>
          <a:prstGeom prst="line"/>
          <a:ln w="116840" cap="rnd" cmpd="sng">
            <a:solidFill>
              <a:schemeClr val="bg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rot="4020000">
            <a:off x="5142230" y="2724150"/>
            <a:ext cx="3143885" cy="4166235"/>
            <a:chOff x="5142230" y="2724150"/>
            <a:chExt cx="3143885" cy="4166235"/>
          </a:xfrm>
        </p:grpSpPr>
        <p:cxnSp>
          <p:nvCxnSpPr>
            <p:cNvPr id="16" name="도형 15"/>
            <p:cNvCxnSpPr/>
            <p:nvPr/>
          </p:nvCxnSpPr>
          <p:spPr>
            <a:xfrm rot="158340000" flipV="1">
              <a:off x="6291580" y="2506345"/>
              <a:ext cx="1420495" cy="1377950"/>
            </a:xfrm>
            <a:prstGeom prst="line"/>
            <a:ln w="116840" cap="rnd" cmpd="sng">
              <a:solidFill>
                <a:schemeClr val="tx2">
                  <a:lumMod val="60000"/>
                  <a:lumOff val="40000"/>
                  <a:alpha val="69803"/>
                </a:schemeClr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56100000" flipV="1">
              <a:off x="6455410" y="3806190"/>
              <a:ext cx="509905" cy="1282065"/>
            </a:xfrm>
            <a:prstGeom prst="line"/>
            <a:ln w="116840" cap="rnd" cmpd="sng">
              <a:solidFill>
                <a:schemeClr val="tx2">
                  <a:lumMod val="60000"/>
                  <a:lumOff val="40000"/>
                  <a:alpha val="69803"/>
                </a:schemeClr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158340000" flipV="1">
              <a:off x="5289550" y="5267960"/>
              <a:ext cx="2018030" cy="1678305"/>
            </a:xfrm>
            <a:prstGeom prst="line"/>
            <a:ln w="116840" cap="rnd" cmpd="sng">
              <a:solidFill>
                <a:schemeClr val="tx2">
                  <a:lumMod val="60000"/>
                  <a:lumOff val="40000"/>
                  <a:alpha val="69803"/>
                </a:schemeClr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 descr="C:/Users/admin/AppData/Roaming/PolarisOffice/ETemp/4344_7415664/fImage181491103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966460" y="3360420"/>
            <a:ext cx="873125" cy="875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007E">
            <a:alpha val="20802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4923155" y="492125"/>
            <a:ext cx="2686685" cy="401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프로젝트 규모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525" y="3007360"/>
            <a:ext cx="2842260" cy="89471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27525" y="3006090"/>
            <a:ext cx="2219960" cy="241998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3271520" y="1012190"/>
            <a:ext cx="5977890" cy="144589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60" dirty="0" smtClean="0" b="1">
                <a:solidFill>
                  <a:schemeClr val="bg1">
                    <a:lumMod val="6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M</a:t>
            </a:r>
            <a:r>
              <a:rPr lang="en-US" altLang="ko-KR" sz="44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ODEL </a:t>
            </a:r>
            <a:r>
              <a:rPr lang="en-US" altLang="ko-KR" sz="4400" cap="none" spc="-60" dirty="0" smtClean="0" b="1">
                <a:solidFill>
                  <a:schemeClr val="bg1">
                    <a:lumMod val="9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VIEW</a:t>
            </a:r>
            <a:r>
              <a:rPr lang="en-US" altLang="ko-KR" sz="44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 </a:t>
            </a:r>
            <a:r>
              <a:rPr lang="en-US" altLang="ko-KR" sz="4400" cap="none" spc="-60" dirty="0" smtClean="0" b="1">
                <a:solidFill>
                  <a:schemeClr val="bg1">
                    <a:lumMod val="6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CONTROLLER</a:t>
            </a:r>
            <a:endParaRPr lang="ko-KR" altLang="en-US" sz="440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39560" y="2995295"/>
            <a:ext cx="2381885" cy="3629660"/>
          </a:xfrm>
          <a:prstGeom prst="rect"/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08440" y="3021965"/>
            <a:ext cx="2324735" cy="328676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882650" y="4029710"/>
            <a:ext cx="2602230" cy="39941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 </a:t>
            </a:r>
            <a:r>
              <a:rPr lang="en-US" altLang="ko-KR" sz="1600" cap="none" spc="-60" dirty="0" smtClean="0" b="1">
                <a:solidFill>
                  <a:schemeClr val="bg1">
                    <a:lumMod val="6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C</a:t>
            </a:r>
            <a:r>
              <a:rPr lang="en-US" altLang="ko-KR" sz="16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ONTROLLER : 4</a:t>
            </a:r>
            <a:endParaRPr lang="ko-KR" altLang="en-US" sz="160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pic>
        <p:nvPicPr>
          <p:cNvPr id="11" name="그림 10" descr="C:/Users/admin/AppData/Roaming/PolarisOffice/ETemp/4344_7415664/fImage87249544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4065" y="4698365"/>
            <a:ext cx="2818765" cy="1662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007E">
            <a:alpha val="2198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프로젝트 규모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8765" y="2967990"/>
            <a:ext cx="2315210" cy="3620135"/>
          </a:xfrm>
          <a:prstGeom prst="rect"/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64480" y="2976880"/>
            <a:ext cx="2105660" cy="2734310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82230" y="2962910"/>
            <a:ext cx="2029460" cy="311531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3271520" y="1012190"/>
            <a:ext cx="5977890" cy="144589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60" dirty="0" smtClean="0" b="1">
                <a:solidFill>
                  <a:schemeClr val="bg1">
                    <a:lumMod val="9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M</a:t>
            </a:r>
            <a:r>
              <a:rPr lang="en-US" altLang="ko-KR" sz="44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ODEL </a:t>
            </a:r>
            <a:r>
              <a:rPr lang="en-US" altLang="ko-KR" sz="4400" cap="none" spc="-60" dirty="0" smtClean="0" b="1">
                <a:solidFill>
                  <a:schemeClr val="bg1">
                    <a:lumMod val="6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V</a:t>
            </a:r>
            <a:r>
              <a:rPr lang="en-US" altLang="ko-KR" sz="4400" cap="none" spc="-60" dirty="0" smtClean="0" b="1">
                <a:solidFill>
                  <a:schemeClr val="bg1">
                    <a:lumMod val="9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IEW</a:t>
            </a:r>
            <a:r>
              <a:rPr lang="en-US" altLang="ko-KR" sz="44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 </a:t>
            </a:r>
            <a:r>
              <a:rPr lang="en-US" altLang="ko-KR" sz="4400" cap="none" spc="-60" dirty="0" smtClean="0" b="1">
                <a:solidFill>
                  <a:schemeClr val="bg1">
                    <a:lumMod val="95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CONTROLLER</a:t>
            </a:r>
            <a:endParaRPr lang="ko-KR" altLang="en-US" sz="440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5490845" y="6181090"/>
            <a:ext cx="2602230" cy="39941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 </a:t>
            </a:r>
            <a:r>
              <a:rPr lang="en-US" altLang="ko-KR" sz="1600" cap="none" spc="-60" dirty="0" smtClean="0" b="1">
                <a:solidFill>
                  <a:schemeClr val="tx1">
                    <a:lumMod val="50000"/>
                    <a:lumOff val="5000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V</a:t>
            </a:r>
            <a:r>
              <a:rPr lang="en-US" altLang="ko-KR" sz="1600" cap="none" spc="-60" dirty="0" smtClean="0" b="1">
                <a:solidFill>
                  <a:schemeClr val="bg1"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IEW </a:t>
            </a:r>
            <a:r>
              <a:rPr lang="en-US" altLang="ko-KR" sz="160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: 42</a:t>
            </a:r>
            <a:endParaRPr lang="ko-KR" altLang="en-US" sz="160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007E">
            <a:alpha val="20802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프로젝트 규모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271520" y="1012190"/>
            <a:ext cx="5978525" cy="769620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60" dirty="0" smtClean="0" b="1">
                <a:solidFill>
                  <a:schemeClr val="bg1">
                    <a:lumMod val="50000"/>
                    <a:lumOff val="0"/>
                    <a:alpha val="80070"/>
                  </a:schemeClr>
                </a:solidFill>
                <a:latin typeface="나눔바른고딕 UltraLight" charset="0"/>
                <a:ea typeface="나눔바른고딕 UltraLight" charset="0"/>
              </a:rPr>
              <a:t>SPRING / ANDROID</a:t>
            </a:r>
            <a:endParaRPr lang="ko-KR" altLang="en-US" sz="4400" cap="none" dirty="0" smtClean="0" b="1">
              <a:solidFill>
                <a:schemeClr val="bg1">
                  <a:lumMod val="50000"/>
                  <a:lumOff val="0"/>
                  <a:alpha val="80070"/>
                </a:schemeClr>
              </a:solidFill>
              <a:latin typeface="나눔바른고딕 UltraLight" charset="0"/>
              <a:ea typeface="나눔바른고딕 UltraLight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915" y="2309495"/>
            <a:ext cx="2219960" cy="2239010"/>
          </a:xfrm>
          <a:prstGeom prst="rect"/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9950" y="2314575"/>
            <a:ext cx="2096135" cy="2229485"/>
          </a:xfrm>
          <a:prstGeom prst="rect"/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07075" y="2308225"/>
            <a:ext cx="2600960" cy="40824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7120" y="2312035"/>
            <a:ext cx="2581910" cy="4062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>
            <a:lumMod val="75000"/>
            <a:lumOff val="0"/>
            <a:alpha val="718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951230" y="1440180"/>
            <a:ext cx="1602740" cy="390525"/>
          </a:xfrm>
          <a:prstGeom prst="rect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일반 회원</a:t>
            </a:r>
            <a:endParaRPr lang="ko-KR" altLang="en-US" sz="2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203565" y="4027170"/>
            <a:ext cx="1701165" cy="1143635"/>
          </a:xfrm>
          <a:prstGeom prst="roundRect"/>
          <a:solidFill>
            <a:schemeClr val="bg1">
              <a:alpha val="2902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091815" y="3590290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1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251325" y="3597275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2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410835" y="3604895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3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555105" y="3596640"/>
            <a:ext cx="4305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4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730490" y="3619500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5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8890000" y="3627120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6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3346450" y="3515995"/>
            <a:ext cx="5761355" cy="635"/>
          </a:xfrm>
          <a:prstGeom prst="line"/>
          <a:ln w="63500" cap="rnd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3231515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395470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9050020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3149600" y="3376930"/>
            <a:ext cx="279400" cy="27940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>
            <a:off x="5685155" y="3515995"/>
            <a:ext cx="2218055" cy="24765"/>
          </a:xfrm>
          <a:prstGeom prst="line"/>
          <a:ln w="63500" cap="rnd" cmpd="sng">
            <a:solidFill>
              <a:srgbClr val="00B0F0">
                <a:alpha val="49803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41"/>
          <p:cNvSpPr>
            <a:spLocks/>
          </p:cNvSpPr>
          <p:nvPr/>
        </p:nvSpPr>
        <p:spPr>
          <a:xfrm rot="0">
            <a:off x="5558790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7886065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6722745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6574790" y="3310890"/>
            <a:ext cx="443230" cy="3822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8206105" y="4591685"/>
            <a:ext cx="1591945" cy="420370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>
              <a:solidFill>
                <a:srgbClr val="000000">
                  <a:alpha val="8007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9" name="텍스트 상자 98"/>
          <p:cNvSpPr txBox="1">
            <a:spLocks/>
          </p:cNvSpPr>
          <p:nvPr/>
        </p:nvSpPr>
        <p:spPr>
          <a:xfrm rot="0">
            <a:off x="5374005" y="4121785"/>
            <a:ext cx="1724025" cy="36893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질병정보/QNA</a:t>
            </a:r>
            <a:endParaRPr lang="ko-KR" altLang="en-US" sz="18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0" name="텍스트 상자 99"/>
          <p:cNvSpPr txBox="1">
            <a:spLocks/>
          </p:cNvSpPr>
          <p:nvPr/>
        </p:nvSpPr>
        <p:spPr>
          <a:xfrm rot="0">
            <a:off x="5384800" y="2899410"/>
            <a:ext cx="2596515" cy="34607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60" dirty="0" smtClean="0" b="0">
                <a:solidFill>
                  <a:srgbClr val="000000">
                    <a:alpha val="80070"/>
                  </a:srgbClr>
                </a:solidFill>
                <a:latin typeface="배달의민족 주아" charset="0"/>
                <a:ea typeface="배달의민족 주아" charset="0"/>
              </a:rPr>
              <a:t>이메일 인증 후 이용</a:t>
            </a:r>
            <a:endParaRPr lang="ko-KR" altLang="en-US" sz="1600" cap="none" dirty="0" smtClean="0" b="0">
              <a:solidFill>
                <a:srgbClr val="000000">
                  <a:alpha val="80070"/>
                </a:srgbClr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113" name="그룹 112"/>
          <p:cNvGrpSpPr/>
          <p:nvPr/>
        </p:nvGrpSpPr>
        <p:grpSpPr>
          <a:xfrm rot="0">
            <a:off x="3552825" y="3418205"/>
            <a:ext cx="698500" cy="179070"/>
            <a:chOff x="3552825" y="3418205"/>
            <a:chExt cx="698500" cy="179070"/>
          </a:xfrm>
          <a:solidFill>
            <a:srgbClr val="FFFFFF">
              <a:alpha val="21018"/>
            </a:srgbClr>
          </a:solidFill>
        </p:grpSpPr>
        <p:cxnSp>
          <p:nvCxnSpPr>
            <p:cNvPr id="114" name="도형 113"/>
            <p:cNvCxnSpPr/>
            <p:nvPr/>
          </p:nvCxnSpPr>
          <p:spPr>
            <a:xfrm rot="0" flipH="1">
              <a:off x="355282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도형 114"/>
            <p:cNvCxnSpPr/>
            <p:nvPr/>
          </p:nvCxnSpPr>
          <p:spPr>
            <a:xfrm rot="0" flipH="1">
              <a:off x="362204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도형 115"/>
            <p:cNvCxnSpPr/>
            <p:nvPr/>
          </p:nvCxnSpPr>
          <p:spPr>
            <a:xfrm rot="0" flipH="1">
              <a:off x="369125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도형 116"/>
            <p:cNvCxnSpPr/>
            <p:nvPr/>
          </p:nvCxnSpPr>
          <p:spPr>
            <a:xfrm rot="0" flipH="1">
              <a:off x="376047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도형 117"/>
            <p:cNvCxnSpPr/>
            <p:nvPr/>
          </p:nvCxnSpPr>
          <p:spPr>
            <a:xfrm rot="0" flipH="1">
              <a:off x="382968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도형 118"/>
            <p:cNvCxnSpPr/>
            <p:nvPr/>
          </p:nvCxnSpPr>
          <p:spPr>
            <a:xfrm rot="0" flipH="1">
              <a:off x="389953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도형 119"/>
            <p:cNvCxnSpPr/>
            <p:nvPr/>
          </p:nvCxnSpPr>
          <p:spPr>
            <a:xfrm rot="0" flipH="1">
              <a:off x="396875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도형 120"/>
            <p:cNvCxnSpPr/>
            <p:nvPr/>
          </p:nvCxnSpPr>
          <p:spPr>
            <a:xfrm rot="0" flipH="1">
              <a:off x="403796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도형 121"/>
            <p:cNvCxnSpPr/>
            <p:nvPr/>
          </p:nvCxnSpPr>
          <p:spPr>
            <a:xfrm rot="0" flipH="1">
              <a:off x="410718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 rot="0">
            <a:off x="3058795" y="1990725"/>
            <a:ext cx="1700530" cy="1318260"/>
            <a:chOff x="3058795" y="1990725"/>
            <a:chExt cx="1700530" cy="1318260"/>
          </a:xfrm>
          <a:solidFill>
            <a:srgbClr val="FFFFFF">
              <a:alpha val="21018"/>
            </a:srgbClr>
          </a:solidFill>
        </p:grpSpPr>
        <p:sp>
          <p:nvSpPr>
            <p:cNvPr id="124" name="도형 123"/>
            <p:cNvSpPr>
              <a:spLocks/>
            </p:cNvSpPr>
            <p:nvPr/>
          </p:nvSpPr>
          <p:spPr>
            <a:xfrm rot="0">
              <a:off x="3058795" y="1990725"/>
              <a:ext cx="1701165" cy="1080770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배달의민족 주아" charset="0"/>
                  <a:ea typeface="배달의민족 주아" charset="0"/>
                </a:rPr>
                <a:t>회원가입</a:t>
              </a:r>
              <a:endParaRPr lang="ko-KR" altLang="en-US" sz="2000" cap="none" dirty="0" smtClean="0" b="0">
                <a:latin typeface="배달의민족 주아" charset="0"/>
                <a:ea typeface="배달의민족 주아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배달의민족 주아" charset="0"/>
                  <a:ea typeface="배달의민족 주아" charset="0"/>
                </a:rPr>
                <a:t>&amp;</a:t>
              </a:r>
              <a:endParaRPr lang="ko-KR" altLang="en-US" sz="2000" cap="none" dirty="0" smtClean="0" b="0">
                <a:latin typeface="배달의민족 주아" charset="0"/>
                <a:ea typeface="배달의민족 주아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배달의민족 주아" charset="0"/>
                  <a:ea typeface="배달의민족 주아" charset="0"/>
                </a:rPr>
                <a:t>로그인</a:t>
              </a:r>
              <a:endParaRPr lang="ko-KR" altLang="en-US" sz="2000" cap="none" dirty="0" smtClean="0" b="0"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 rot="0" flipV="1">
              <a:off x="3768725" y="3070860"/>
              <a:ext cx="276860" cy="23876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 rot="0" flipV="1">
              <a:off x="3768725" y="3070860"/>
              <a:ext cx="276860" cy="23876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 rot="0">
              <a:off x="3058795" y="2240280"/>
              <a:ext cx="1320800" cy="831215"/>
            </a:xfrm>
            <a:custGeom>
              <a:gdLst>
                <a:gd fmla="*/ 0 w 1320466" name="TX0"/>
                <a:gd fmla="*/ 0 h 830878" name="TY0"/>
                <a:gd fmla="*/ 1320465 w 1320466" name="TX1"/>
                <a:gd fmla="*/ 830877 h 830878" name="TY1"/>
                <a:gd fmla="*/ 180024 w 1320466" name="TX2"/>
                <a:gd fmla="*/ 830877 h 830878" name="TY2"/>
                <a:gd fmla="*/ 0 w 1320466" name="TX3"/>
                <a:gd fmla="*/ 650853 h 830878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320466" h="830878">
                  <a:moveTo>
                    <a:pt x="0" y="0"/>
                  </a:moveTo>
                  <a:lnTo>
                    <a:pt x="1320465" y="830877"/>
                  </a:lnTo>
                  <a:lnTo>
                    <a:pt x="180024" y="830877"/>
                  </a:lnTo>
                  <a:cubicBezTo>
                    <a:pt x="80599" y="830877"/>
                    <a:pt x="0" y="750278"/>
                    <a:pt x="0" y="650853"/>
                  </a:cubicBez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 rot="10800000">
            <a:off x="3618230" y="3997325"/>
            <a:ext cx="1700530" cy="1188085"/>
            <a:chOff x="3618230" y="3997325"/>
            <a:chExt cx="1700530" cy="1188085"/>
          </a:xfrm>
          <a:solidFill>
            <a:srgbClr val="FFFFFF">
              <a:alpha val="21018"/>
            </a:srgbClr>
          </a:solidFill>
        </p:grpSpPr>
        <p:sp>
          <p:nvSpPr>
            <p:cNvPr id="131" name="도형 130"/>
            <p:cNvSpPr>
              <a:spLocks/>
            </p:cNvSpPr>
            <p:nvPr/>
          </p:nvSpPr>
          <p:spPr>
            <a:xfrm rot="0">
              <a:off x="3618230" y="4209415"/>
              <a:ext cx="1701165" cy="974090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1"/>
            <p:cNvSpPr>
              <a:spLocks/>
            </p:cNvSpPr>
            <p:nvPr/>
          </p:nvSpPr>
          <p:spPr>
            <a:xfrm rot="0" flipV="1">
              <a:off x="4330700" y="3995420"/>
              <a:ext cx="276860" cy="21463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 rot="0" flipV="1">
              <a:off x="4330700" y="3995420"/>
              <a:ext cx="276860" cy="21463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 rot="0">
              <a:off x="3997325" y="4210050"/>
              <a:ext cx="1320800" cy="749300"/>
            </a:xfrm>
            <a:custGeom>
              <a:gdLst>
                <a:gd fmla="*/ 0 w 1320466" name="TX0"/>
                <a:gd fmla="*/ 0 h 830878" name="TY0"/>
                <a:gd fmla="*/ 1320465 w 1320466" name="TX1"/>
                <a:gd fmla="*/ 830877 h 830878" name="TY1"/>
                <a:gd fmla="*/ 180024 w 1320466" name="TX2"/>
                <a:gd fmla="*/ 830877 h 830878" name="TY2"/>
                <a:gd fmla="*/ 0 w 1320466" name="TX3"/>
                <a:gd fmla="*/ 650853 h 830878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320466" h="830878">
                  <a:moveTo>
                    <a:pt x="0" y="0"/>
                  </a:moveTo>
                  <a:lnTo>
                    <a:pt x="1320465" y="830877"/>
                  </a:lnTo>
                  <a:lnTo>
                    <a:pt x="180024" y="830877"/>
                  </a:lnTo>
                  <a:cubicBezTo>
                    <a:pt x="80599" y="830877"/>
                    <a:pt x="0" y="750278"/>
                    <a:pt x="0" y="650853"/>
                  </a:cubicBez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6" name="도형 135"/>
          <p:cNvSpPr>
            <a:spLocks/>
          </p:cNvSpPr>
          <p:nvPr/>
        </p:nvSpPr>
        <p:spPr>
          <a:xfrm rot="0">
            <a:off x="7911465" y="4131945"/>
            <a:ext cx="216535" cy="21653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 rot="0">
            <a:off x="3837940" y="4575810"/>
            <a:ext cx="1262380" cy="4006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게시판 이용</a:t>
            </a:r>
            <a:endParaRPr lang="ko-KR" altLang="en-US" sz="2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8150860" y="4249420"/>
            <a:ext cx="1758315" cy="368935"/>
          </a:xfrm>
          <a:prstGeom prst="rect"/>
          <a:solidFill>
            <a:schemeClr val="bg1">
              <a:alpha val="0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>
                <a:solidFill>
                  <a:schemeClr val="bg1">
                    <a:alpha val="49847"/>
                  </a:schemeClr>
                </a:solidFill>
                <a:latin typeface="배달의민족 주아" charset="0"/>
                <a:ea typeface="배달의민족 주아" charset="0"/>
              </a:rPr>
              <a:t>위치 정보 제공</a:t>
            </a:r>
            <a:endParaRPr lang="ko-KR" altLang="en-US" sz="1800" cap="none" dirty="0" smtClean="0" b="0">
              <a:solidFill>
                <a:schemeClr val="bg1">
                  <a:alpha val="49847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38" name="도형 137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프로젝트 소개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>
            <a:lumMod val="75000"/>
            <a:lumOff val="0"/>
            <a:alpha val="718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8324850" y="1710055"/>
            <a:ext cx="1471295" cy="1471295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배달의민족 주아" charset="0"/>
                <a:ea typeface="배달의민족 주아" charset="0"/>
              </a:rPr>
              <a:t>위치정보</a:t>
            </a:r>
            <a:endParaRPr lang="ko-KR" altLang="en-US" sz="2000" cap="none" dirty="0" smtClean="0" b="0"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배달의민족 주아" charset="0"/>
                <a:ea typeface="배달의민족 주아" charset="0"/>
              </a:rPr>
              <a:t>기록</a:t>
            </a:r>
            <a:endParaRPr lang="ko-KR" altLang="en-US" sz="2000" cap="none" dirty="0" smtClean="0" b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951230" y="1440180"/>
            <a:ext cx="1602740" cy="390525"/>
          </a:xfrm>
          <a:prstGeom prst="rect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관리자</a:t>
            </a:r>
            <a:endParaRPr lang="ko-KR" altLang="en-US" sz="2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990330" y="4011295"/>
            <a:ext cx="1701165" cy="1143635"/>
          </a:xfrm>
          <a:prstGeom prst="roundRect"/>
          <a:solidFill>
            <a:schemeClr val="bg1">
              <a:alpha val="2902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091815" y="3590290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1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251325" y="3597275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2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410835" y="3604895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3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555105" y="3596640"/>
            <a:ext cx="4305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4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730490" y="3619500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5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8890000" y="3627120"/>
            <a:ext cx="392430" cy="25336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60" dirty="0" smtClean="0" b="1">
                <a:solidFill>
                  <a:srgbClr val="000000">
                    <a:alpha val="80070"/>
                  </a:srgbClr>
                </a:solidFill>
                <a:latin typeface="나눔바른고딕 UltraLight" charset="0"/>
                <a:ea typeface="나눔바른고딕 UltraLight" charset="0"/>
              </a:rPr>
              <a:t>6</a:t>
            </a:r>
            <a:endParaRPr lang="ko-KR" altLang="en-US" sz="1050" cap="none" dirty="0" smtClean="0" b="1">
              <a:solidFill>
                <a:srgbClr val="000000">
                  <a:alpha val="80070"/>
                </a:srgbClr>
              </a:solidFill>
              <a:latin typeface="나눔바른고딕 UltraLight" charset="0"/>
              <a:ea typeface="나눔바른고딕 UltraLight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3346450" y="3515995"/>
            <a:ext cx="5761355" cy="635"/>
          </a:xfrm>
          <a:prstGeom prst="line"/>
          <a:ln w="63500" cap="rnd" cmpd="sng">
            <a:solidFill>
              <a:schemeClr val="bg1"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3231515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395470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9050020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3149600" y="3376930"/>
            <a:ext cx="279400" cy="27940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>
            <a:off x="5685155" y="3515995"/>
            <a:ext cx="2218055" cy="24765"/>
          </a:xfrm>
          <a:prstGeom prst="line"/>
          <a:ln w="63500" cap="rnd" cmpd="sng">
            <a:solidFill>
              <a:srgbClr val="00B0F0">
                <a:alpha val="49803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41"/>
          <p:cNvSpPr>
            <a:spLocks/>
          </p:cNvSpPr>
          <p:nvPr/>
        </p:nvSpPr>
        <p:spPr>
          <a:xfrm rot="0">
            <a:off x="5558790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7886065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6722745" y="3458210"/>
            <a:ext cx="115570" cy="1155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6574790" y="3310890"/>
            <a:ext cx="443230" cy="382270"/>
          </a:xfrm>
          <a:prstGeom prst="ellipse"/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8992870" y="4575810"/>
            <a:ext cx="1591945" cy="420370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>
              <a:solidFill>
                <a:srgbClr val="000000">
                  <a:alpha val="8007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9" name="텍스트 상자 98"/>
          <p:cNvSpPr txBox="1">
            <a:spLocks/>
          </p:cNvSpPr>
          <p:nvPr/>
        </p:nvSpPr>
        <p:spPr>
          <a:xfrm>
            <a:off x="5374005" y="4121785"/>
            <a:ext cx="2704465" cy="92265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질병정보/QNA/질병관리</a:t>
            </a:r>
            <a:endParaRPr lang="ko-KR" altLang="en-US" sz="18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게시물 작성</a:t>
            </a:r>
            <a:endParaRPr lang="ko-KR" altLang="en-US" sz="18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&amp;수정 &amp; 삭제</a:t>
            </a:r>
            <a:endParaRPr lang="ko-KR" altLang="en-US" sz="18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0" name="텍스트 상자 99"/>
          <p:cNvSpPr txBox="1">
            <a:spLocks/>
          </p:cNvSpPr>
          <p:nvPr/>
        </p:nvSpPr>
        <p:spPr>
          <a:xfrm rot="0">
            <a:off x="5384800" y="2899410"/>
            <a:ext cx="2596515" cy="346075"/>
          </a:xfrm>
          <a:prstGeom prst="rect"/>
          <a:solidFill>
            <a:schemeClr val="bg1">
              <a:alpha val="21018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60" dirty="0" smtClean="0" b="0">
                <a:solidFill>
                  <a:srgbClr val="000000">
                    <a:alpha val="80070"/>
                  </a:srgbClr>
                </a:solidFill>
                <a:latin typeface="배달의민족 주아" charset="0"/>
                <a:ea typeface="배달의민족 주아" charset="0"/>
              </a:rPr>
              <a:t>이메일 인증 번호 발송</a:t>
            </a:r>
            <a:endParaRPr lang="ko-KR" altLang="en-US" sz="1600" cap="none" dirty="0" smtClean="0" b="0">
              <a:solidFill>
                <a:srgbClr val="000000">
                  <a:alpha val="80070"/>
                </a:srgbClr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113" name="그룹 112"/>
          <p:cNvGrpSpPr/>
          <p:nvPr/>
        </p:nvGrpSpPr>
        <p:grpSpPr>
          <a:xfrm rot="0">
            <a:off x="3552825" y="3418205"/>
            <a:ext cx="698500" cy="179070"/>
            <a:chOff x="3552825" y="3418205"/>
            <a:chExt cx="698500" cy="179070"/>
          </a:xfrm>
          <a:solidFill>
            <a:srgbClr val="FFFFFF">
              <a:alpha val="21018"/>
            </a:srgbClr>
          </a:solidFill>
        </p:grpSpPr>
        <p:cxnSp>
          <p:nvCxnSpPr>
            <p:cNvPr id="114" name="도형 113"/>
            <p:cNvCxnSpPr/>
            <p:nvPr/>
          </p:nvCxnSpPr>
          <p:spPr>
            <a:xfrm rot="0" flipH="1">
              <a:off x="355282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도형 114"/>
            <p:cNvCxnSpPr/>
            <p:nvPr/>
          </p:nvCxnSpPr>
          <p:spPr>
            <a:xfrm rot="0" flipH="1">
              <a:off x="362204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도형 115"/>
            <p:cNvCxnSpPr/>
            <p:nvPr/>
          </p:nvCxnSpPr>
          <p:spPr>
            <a:xfrm rot="0" flipH="1">
              <a:off x="369125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도형 116"/>
            <p:cNvCxnSpPr/>
            <p:nvPr/>
          </p:nvCxnSpPr>
          <p:spPr>
            <a:xfrm rot="0" flipH="1">
              <a:off x="376047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도형 117"/>
            <p:cNvCxnSpPr/>
            <p:nvPr/>
          </p:nvCxnSpPr>
          <p:spPr>
            <a:xfrm rot="0" flipH="1">
              <a:off x="382968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도형 118"/>
            <p:cNvCxnSpPr/>
            <p:nvPr/>
          </p:nvCxnSpPr>
          <p:spPr>
            <a:xfrm rot="0" flipH="1">
              <a:off x="389953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도형 119"/>
            <p:cNvCxnSpPr/>
            <p:nvPr/>
          </p:nvCxnSpPr>
          <p:spPr>
            <a:xfrm rot="0" flipH="1">
              <a:off x="396875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도형 120"/>
            <p:cNvCxnSpPr/>
            <p:nvPr/>
          </p:nvCxnSpPr>
          <p:spPr>
            <a:xfrm rot="0" flipH="1">
              <a:off x="4037965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도형 121"/>
            <p:cNvCxnSpPr/>
            <p:nvPr/>
          </p:nvCxnSpPr>
          <p:spPr>
            <a:xfrm rot="0" flipH="1">
              <a:off x="4107180" y="3418205"/>
              <a:ext cx="144780" cy="179705"/>
            </a:xfrm>
            <a:prstGeom prst="line"/>
            <a:grpFill/>
            <a:ln w="3175" cap="flat" cmpd="sng">
              <a:solidFill>
                <a:schemeClr val="bg1">
                  <a:alpha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 rot="0">
            <a:off x="3058795" y="1990725"/>
            <a:ext cx="1700530" cy="1318260"/>
            <a:chOff x="3058795" y="1990725"/>
            <a:chExt cx="1700530" cy="1318260"/>
          </a:xfrm>
          <a:solidFill>
            <a:srgbClr val="FFFFFF">
              <a:alpha val="21018"/>
            </a:srgbClr>
          </a:solidFill>
        </p:grpSpPr>
        <p:sp>
          <p:nvSpPr>
            <p:cNvPr id="124" name="도형 123"/>
            <p:cNvSpPr>
              <a:spLocks/>
            </p:cNvSpPr>
            <p:nvPr/>
          </p:nvSpPr>
          <p:spPr>
            <a:xfrm rot="0">
              <a:off x="3058795" y="1990725"/>
              <a:ext cx="1701165" cy="1080770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배달의민족 주아" charset="0"/>
                  <a:ea typeface="배달의민족 주아" charset="0"/>
                </a:rPr>
                <a:t>로그인 </a:t>
              </a:r>
              <a:endParaRPr lang="ko-KR" altLang="en-US" sz="2000" cap="none" dirty="0" smtClean="0" b="0">
                <a:latin typeface="배달의민족 주아" charset="0"/>
                <a:ea typeface="배달의민족 주아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atin typeface="배달의민족 주아" charset="0"/>
                  <a:ea typeface="배달의민족 주아" charset="0"/>
                </a:rPr>
                <a:t>회원 관리</a:t>
              </a:r>
              <a:endParaRPr lang="ko-KR" altLang="en-US" sz="2000" cap="none" dirty="0" smtClean="0" b="0"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 rot="0" flipV="1">
              <a:off x="3768725" y="3070860"/>
              <a:ext cx="276860" cy="23876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 rot="0" flipV="1">
              <a:off x="3768725" y="3070860"/>
              <a:ext cx="276860" cy="23876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 rot="0">
              <a:off x="3058795" y="2240280"/>
              <a:ext cx="1320800" cy="831215"/>
            </a:xfrm>
            <a:custGeom>
              <a:gdLst>
                <a:gd fmla="*/ 0 w 1320466" name="TX0"/>
                <a:gd fmla="*/ 0 h 830878" name="TY0"/>
                <a:gd fmla="*/ 1320465 w 1320466" name="TX1"/>
                <a:gd fmla="*/ 830877 h 830878" name="TY1"/>
                <a:gd fmla="*/ 180024 w 1320466" name="TX2"/>
                <a:gd fmla="*/ 830877 h 830878" name="TY2"/>
                <a:gd fmla="*/ 0 w 1320466" name="TX3"/>
                <a:gd fmla="*/ 650853 h 830878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320466" h="830878">
                  <a:moveTo>
                    <a:pt x="0" y="0"/>
                  </a:moveTo>
                  <a:lnTo>
                    <a:pt x="1320465" y="830877"/>
                  </a:lnTo>
                  <a:lnTo>
                    <a:pt x="180024" y="830877"/>
                  </a:lnTo>
                  <a:cubicBezTo>
                    <a:pt x="80599" y="830877"/>
                    <a:pt x="0" y="750278"/>
                    <a:pt x="0" y="650853"/>
                  </a:cubicBez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 rot="10800000">
            <a:off x="3441700" y="4013200"/>
            <a:ext cx="1700530" cy="1188085"/>
            <a:chOff x="3441700" y="4013200"/>
            <a:chExt cx="1700530" cy="1188085"/>
          </a:xfrm>
          <a:solidFill>
            <a:srgbClr val="FFFFFF">
              <a:alpha val="21018"/>
            </a:srgbClr>
          </a:solidFill>
        </p:grpSpPr>
        <p:sp>
          <p:nvSpPr>
            <p:cNvPr id="131" name="도형 130"/>
            <p:cNvSpPr>
              <a:spLocks/>
            </p:cNvSpPr>
            <p:nvPr/>
          </p:nvSpPr>
          <p:spPr>
            <a:xfrm rot="0">
              <a:off x="3441700" y="4225290"/>
              <a:ext cx="1701165" cy="974090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1"/>
            <p:cNvSpPr>
              <a:spLocks/>
            </p:cNvSpPr>
            <p:nvPr/>
          </p:nvSpPr>
          <p:spPr>
            <a:xfrm rot="0" flipV="1">
              <a:off x="4154170" y="4011295"/>
              <a:ext cx="276860" cy="21463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 rot="0" flipV="1">
              <a:off x="4154170" y="4011295"/>
              <a:ext cx="276860" cy="214630"/>
            </a:xfrm>
            <a:prstGeom prst="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 rot="0">
              <a:off x="3820795" y="4225925"/>
              <a:ext cx="1320800" cy="749300"/>
            </a:xfrm>
            <a:custGeom>
              <a:gdLst>
                <a:gd fmla="*/ 0 w 1320466" name="TX0"/>
                <a:gd fmla="*/ 0 h 830878" name="TY0"/>
                <a:gd fmla="*/ 1320465 w 1320466" name="TX1"/>
                <a:gd fmla="*/ 830877 h 830878" name="TY1"/>
                <a:gd fmla="*/ 180024 w 1320466" name="TX2"/>
                <a:gd fmla="*/ 830877 h 830878" name="TY2"/>
                <a:gd fmla="*/ 0 w 1320466" name="TX3"/>
                <a:gd fmla="*/ 650853 h 830878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320466" h="830878">
                  <a:moveTo>
                    <a:pt x="0" y="0"/>
                  </a:moveTo>
                  <a:lnTo>
                    <a:pt x="1320465" y="830877"/>
                  </a:lnTo>
                  <a:lnTo>
                    <a:pt x="180024" y="830877"/>
                  </a:lnTo>
                  <a:cubicBezTo>
                    <a:pt x="80599" y="830877"/>
                    <a:pt x="0" y="750278"/>
                    <a:pt x="0" y="650853"/>
                  </a:cubicBezTo>
                  <a:close/>
                </a:path>
              </a:pathLst>
            </a:cu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5" name="도형 134"/>
          <p:cNvSpPr>
            <a:spLocks/>
          </p:cNvSpPr>
          <p:nvPr/>
        </p:nvSpPr>
        <p:spPr>
          <a:xfrm rot="0">
            <a:off x="8097520" y="1711325"/>
            <a:ext cx="216535" cy="21653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6" name="도형 135"/>
          <p:cNvSpPr>
            <a:spLocks/>
          </p:cNvSpPr>
          <p:nvPr/>
        </p:nvSpPr>
        <p:spPr>
          <a:xfrm rot="0">
            <a:off x="8698230" y="4116070"/>
            <a:ext cx="216535" cy="21653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bg1"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 rot="0">
            <a:off x="3661410" y="4591685"/>
            <a:ext cx="127000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게시판 관리</a:t>
            </a:r>
            <a:endParaRPr lang="ko-KR" altLang="en-US" sz="2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8937625" y="4233545"/>
            <a:ext cx="1758315" cy="645795"/>
          </a:xfrm>
          <a:prstGeom prst="rect"/>
          <a:solidFill>
            <a:schemeClr val="bg1">
              <a:alpha val="0"/>
            </a:schemeClr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>
                <a:solidFill>
                  <a:schemeClr val="bg1">
                    <a:alpha val="49847"/>
                  </a:schemeClr>
                </a:solidFill>
                <a:latin typeface="배달의민족 주아" charset="0"/>
                <a:ea typeface="배달의민족 주아" charset="0"/>
              </a:rPr>
              <a:t>위치 정보 조회</a:t>
            </a:r>
            <a:endParaRPr lang="ko-KR" altLang="en-US" sz="1800" cap="none" dirty="0" smtClean="0" b="0">
              <a:solidFill>
                <a:schemeClr val="bg1">
                  <a:alpha val="49847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60" dirty="0" smtClean="0" b="0">
                <a:solidFill>
                  <a:schemeClr val="bg1">
                    <a:alpha val="49847"/>
                  </a:schemeClr>
                </a:solidFill>
                <a:latin typeface="배달의민족 주아" charset="0"/>
                <a:ea typeface="배달의민족 주아" charset="0"/>
              </a:rPr>
              <a:t>및 관리</a:t>
            </a:r>
            <a:endParaRPr lang="ko-KR" altLang="en-US" sz="1800" cap="none" dirty="0" smtClean="0" b="0">
              <a:solidFill>
                <a:schemeClr val="bg1">
                  <a:alpha val="49847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38" name="도형 137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프로젝트 소개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 rot="0">
            <a:off x="1701800" y="1644015"/>
            <a:ext cx="9387205" cy="4710430"/>
            <a:chOff x="1701800" y="1644015"/>
            <a:chExt cx="9387205" cy="4710430"/>
          </a:xfrm>
        </p:grpSpPr>
        <p:cxnSp>
          <p:nvCxnSpPr>
            <p:cNvPr id="2" name="도형 1"/>
            <p:cNvCxnSpPr/>
            <p:nvPr/>
          </p:nvCxnSpPr>
          <p:spPr>
            <a:xfrm rot="0">
              <a:off x="1701800" y="20097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텍스트 상자 2"/>
            <p:cNvSpPr txBox="1">
              <a:spLocks/>
            </p:cNvSpPr>
            <p:nvPr/>
          </p:nvSpPr>
          <p:spPr>
            <a:xfrm rot="0">
              <a:off x="1746250" y="1644015"/>
              <a:ext cx="2188210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질병정보 카테고리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 rot="0">
              <a:off x="1746250" y="2157730"/>
              <a:ext cx="3586480" cy="101409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질병 검색 가능 및 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관련된 내용 제공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</p:txBody>
        </p:sp>
        <p:cxnSp>
          <p:nvCxnSpPr>
            <p:cNvPr id="5" name="도형 4"/>
            <p:cNvCxnSpPr/>
            <p:nvPr/>
          </p:nvCxnSpPr>
          <p:spPr>
            <a:xfrm rot="0">
              <a:off x="5462270" y="2000250"/>
              <a:ext cx="1184910" cy="104140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도형 5"/>
            <p:cNvCxnSpPr/>
            <p:nvPr/>
          </p:nvCxnSpPr>
          <p:spPr>
            <a:xfrm rot="0">
              <a:off x="6647815" y="30511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텍스트 상자 6"/>
            <p:cNvSpPr txBox="1">
              <a:spLocks/>
            </p:cNvSpPr>
            <p:nvPr/>
          </p:nvSpPr>
          <p:spPr>
            <a:xfrm rot="0">
              <a:off x="6969125" y="2616835"/>
              <a:ext cx="2051685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ADMIN 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8" name="텍스트 상자 7"/>
            <p:cNvSpPr txBox="1">
              <a:spLocks/>
            </p:cNvSpPr>
            <p:nvPr/>
          </p:nvSpPr>
          <p:spPr>
            <a:xfrm rot="0">
              <a:off x="6730365" y="3221355"/>
              <a:ext cx="3755390" cy="9220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관리자 -&gt; 정보제공 &amp; 글 수정 &amp;글 삭제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spc="-60" dirty="0" smtClean="0" b="0">
                  <a:solidFill>
                    <a:schemeClr val="bg1"/>
                  </a:solidFill>
                  <a:latin typeface="나눔바른고딕 UltraLight" charset="0"/>
                  <a:ea typeface="나눔바른고딕 UltraLight" charset="0"/>
                </a:rPr>
                <a:t>  </a:t>
              </a:r>
              <a:endParaRPr lang="ko-KR" altLang="en-US" sz="1400" cap="none" dirty="0" smtClean="0" b="0">
                <a:solidFill>
                  <a:schemeClr val="bg1"/>
                </a:solidFill>
                <a:latin typeface="나눔바른고딕 UltraLight" charset="0"/>
                <a:ea typeface="나눔바른고딕 UltraLight" charset="0"/>
              </a:endParaRPr>
            </a:p>
          </p:txBody>
        </p:sp>
        <p:cxnSp>
          <p:nvCxnSpPr>
            <p:cNvPr id="9" name="도형 8"/>
            <p:cNvCxnSpPr/>
            <p:nvPr/>
          </p:nvCxnSpPr>
          <p:spPr>
            <a:xfrm rot="0">
              <a:off x="10428605" y="302831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 flipH="1">
              <a:off x="10428605" y="358775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0"/>
            <p:cNvCxnSpPr/>
            <p:nvPr/>
          </p:nvCxnSpPr>
          <p:spPr>
            <a:xfrm rot="0">
              <a:off x="6633210" y="414845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1"/>
            <p:cNvCxnSpPr/>
            <p:nvPr/>
          </p:nvCxnSpPr>
          <p:spPr>
            <a:xfrm rot="0">
              <a:off x="6675120" y="5256530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4"/>
            <p:cNvCxnSpPr/>
            <p:nvPr/>
          </p:nvCxnSpPr>
          <p:spPr>
            <a:xfrm rot="0">
              <a:off x="10457180" y="523367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 flipH="1">
              <a:off x="10457180" y="579437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6661150" y="635444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 flipH="1">
              <a:off x="6029325" y="412623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6029325" y="468566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도형 24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질병정보 카테고리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344295" y="1643380"/>
            <a:ext cx="216535" cy="21653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6675120" y="266509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6828790" y="536892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일반회원  -&gt;  검색 및 자료 수집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6969125" y="4864735"/>
            <a:ext cx="2051685" cy="346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60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rPr>
              <a:t>MEMBER 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  <a:alpha val="8007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6675120" y="488124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 rot="0">
            <a:off x="1701800" y="1644015"/>
            <a:ext cx="9387205" cy="4710430"/>
            <a:chOff x="1701800" y="1644015"/>
            <a:chExt cx="9387205" cy="4710430"/>
          </a:xfrm>
        </p:grpSpPr>
        <p:cxnSp>
          <p:nvCxnSpPr>
            <p:cNvPr id="2" name="도형 1"/>
            <p:cNvCxnSpPr/>
            <p:nvPr/>
          </p:nvCxnSpPr>
          <p:spPr>
            <a:xfrm rot="0">
              <a:off x="1701800" y="20097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텍스트 상자 2"/>
            <p:cNvSpPr txBox="1">
              <a:spLocks/>
            </p:cNvSpPr>
            <p:nvPr/>
          </p:nvSpPr>
          <p:spPr>
            <a:xfrm rot="0">
              <a:off x="1746250" y="1644015"/>
              <a:ext cx="2188210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건강정보 카테고리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>
              <a:off x="1746250" y="2157730"/>
              <a:ext cx="3587115" cy="10140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현재 시행되고 있는 감시체계에 대한 정보제공 및 감염병 분류체계 정보제공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</p:txBody>
        </p:sp>
        <p:cxnSp>
          <p:nvCxnSpPr>
            <p:cNvPr id="5" name="도형 4"/>
            <p:cNvCxnSpPr/>
            <p:nvPr/>
          </p:nvCxnSpPr>
          <p:spPr>
            <a:xfrm rot="0">
              <a:off x="5462270" y="2000250"/>
              <a:ext cx="1184910" cy="104140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도형 5"/>
            <p:cNvCxnSpPr/>
            <p:nvPr/>
          </p:nvCxnSpPr>
          <p:spPr>
            <a:xfrm rot="0">
              <a:off x="6647815" y="30511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텍스트 상자 6"/>
            <p:cNvSpPr txBox="1">
              <a:spLocks/>
            </p:cNvSpPr>
            <p:nvPr/>
          </p:nvSpPr>
          <p:spPr>
            <a:xfrm rot="0">
              <a:off x="6969125" y="2616835"/>
              <a:ext cx="2051685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ADMIN 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8" name="텍스트 상자 7"/>
            <p:cNvSpPr txBox="1">
              <a:spLocks/>
            </p:cNvSpPr>
            <p:nvPr/>
          </p:nvSpPr>
          <p:spPr>
            <a:xfrm rot="0">
              <a:off x="6730365" y="3221355"/>
              <a:ext cx="3755390" cy="9220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관리자 -&gt; 정보제공 &amp; 글 수정 &amp;글 삭제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spc="-60" dirty="0" smtClean="0" b="0">
                  <a:solidFill>
                    <a:schemeClr val="bg1"/>
                  </a:solidFill>
                  <a:latin typeface="나눔바른고딕 UltraLight" charset="0"/>
                  <a:ea typeface="나눔바른고딕 UltraLight" charset="0"/>
                </a:rPr>
                <a:t>  </a:t>
              </a:r>
              <a:endParaRPr lang="ko-KR" altLang="en-US" sz="1400" cap="none" dirty="0" smtClean="0" b="0">
                <a:solidFill>
                  <a:schemeClr val="bg1"/>
                </a:solidFill>
                <a:latin typeface="나눔바른고딕 UltraLight" charset="0"/>
                <a:ea typeface="나눔바른고딕 UltraLight" charset="0"/>
              </a:endParaRPr>
            </a:p>
          </p:txBody>
        </p:sp>
        <p:cxnSp>
          <p:nvCxnSpPr>
            <p:cNvPr id="9" name="도형 8"/>
            <p:cNvCxnSpPr/>
            <p:nvPr/>
          </p:nvCxnSpPr>
          <p:spPr>
            <a:xfrm rot="0">
              <a:off x="10428605" y="302831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 flipH="1">
              <a:off x="10428605" y="358775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0"/>
            <p:cNvCxnSpPr/>
            <p:nvPr/>
          </p:nvCxnSpPr>
          <p:spPr>
            <a:xfrm rot="0">
              <a:off x="6633210" y="414845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1"/>
            <p:cNvCxnSpPr/>
            <p:nvPr/>
          </p:nvCxnSpPr>
          <p:spPr>
            <a:xfrm rot="0">
              <a:off x="6675120" y="5256530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4"/>
            <p:cNvCxnSpPr/>
            <p:nvPr/>
          </p:nvCxnSpPr>
          <p:spPr>
            <a:xfrm rot="0">
              <a:off x="10457180" y="523367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 flipH="1">
              <a:off x="10457180" y="579437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6661150" y="635444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 flipH="1">
              <a:off x="6029325" y="412623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6029325" y="468566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도형 24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건강정보 카테고리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344295" y="1643380"/>
            <a:ext cx="216535" cy="21653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6675120" y="266509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6828790" y="536892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일반회원  -&gt;  검색 및 자료 수집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6969125" y="4864735"/>
            <a:ext cx="2051685" cy="346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60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rPr>
              <a:t>MEMBER 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  <a:alpha val="8007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6675120" y="488124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7145" y="0"/>
            <a:ext cx="12195810" cy="6858635"/>
          </a:xfrm>
          <a:prstGeom prst="rect"/>
          <a:solidFill>
            <a:srgbClr val="3D5A98">
              <a:alpha val="4788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664845" y="198755"/>
            <a:ext cx="341058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Infection</a:t>
            </a:r>
            <a:endParaRPr lang="ko-KR" altLang="en-US" sz="36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64845" y="626745"/>
            <a:ext cx="341058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Control</a:t>
            </a:r>
            <a:endParaRPr lang="ko-KR" altLang="en-US" sz="36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64845" y="1089025"/>
            <a:ext cx="3410585" cy="17532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Site</a:t>
            </a:r>
            <a:endParaRPr lang="ko-KR" altLang="en-US" sz="36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: 감염병 관리     </a:t>
            </a:r>
            <a:endParaRPr lang="ko-KR" altLang="en-US" sz="36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  사이트</a:t>
            </a:r>
            <a:endParaRPr lang="ko-KR" altLang="en-US" sz="36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752475" y="4210050"/>
            <a:ext cx="10787380" cy="1270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>
            <a:spLocks/>
          </p:cNvSpPr>
          <p:nvPr/>
        </p:nvSpPr>
        <p:spPr>
          <a:xfrm rot="0">
            <a:off x="3964940" y="3686810"/>
            <a:ext cx="10090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01</a:t>
            </a:r>
            <a:endParaRPr lang="ko-KR" altLang="en-US" sz="2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619500" y="4482465"/>
            <a:ext cx="2706370" cy="5842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Introduce</a:t>
            </a:r>
            <a:endParaRPr lang="ko-KR" altLang="en-US" sz="32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793490" y="5479415"/>
            <a:ext cx="2587625" cy="82994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-조원소개</a:t>
            </a:r>
            <a:endParaRPr lang="ko-KR" altLang="en-US" sz="2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-역할분담</a:t>
            </a:r>
            <a:endParaRPr lang="ko-KR" altLang="en-US" sz="2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888990" y="3686810"/>
            <a:ext cx="10090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02</a:t>
            </a:r>
            <a:endParaRPr lang="ko-KR" altLang="en-US" sz="2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630545" y="4482465"/>
            <a:ext cx="2621915" cy="5842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Intention</a:t>
            </a:r>
            <a:endParaRPr lang="ko-KR" altLang="en-US" sz="72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461635" y="5479415"/>
            <a:ext cx="2588260" cy="11988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-제작동기&amp;기획의도 </a:t>
            </a:r>
            <a:endParaRPr lang="ko-KR" altLang="en-US" sz="2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-기대효과</a:t>
            </a:r>
            <a:r>
              <a:rPr lang="en-US" altLang="ko-KR" sz="2400" cap="none" dirty="0" smtClean="0" b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 </a:t>
            </a:r>
            <a:endParaRPr lang="ko-KR" altLang="en-US" sz="2400" cap="none" dirty="0" smtClean="0" b="0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813040" y="3675380"/>
            <a:ext cx="10090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03</a:t>
            </a:r>
            <a:endParaRPr lang="ko-KR" altLang="en-US" sz="2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7752080" y="4498340"/>
            <a:ext cx="2405380" cy="52260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Function</a:t>
            </a:r>
            <a:endParaRPr lang="ko-KR" altLang="en-US" sz="28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7898130" y="5485130"/>
            <a:ext cx="2587625" cy="82994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-주요기능</a:t>
            </a:r>
            <a:endParaRPr lang="ko-KR" altLang="en-US" sz="2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-사용프로그램</a:t>
            </a:r>
            <a:endParaRPr lang="ko-KR" altLang="en-US" sz="2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9613265" y="3675380"/>
            <a:ext cx="10090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04</a:t>
            </a:r>
            <a:endParaRPr lang="ko-KR" altLang="en-US" sz="2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9674225" y="4498340"/>
            <a:ext cx="2310130" cy="52260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Play</a:t>
            </a:r>
            <a:endParaRPr lang="ko-KR" altLang="en-US" sz="28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9865995" y="5478780"/>
            <a:ext cx="2485390" cy="4610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-시연</a:t>
            </a:r>
            <a:endParaRPr lang="ko-KR" altLang="en-US" sz="2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 rot="0">
            <a:off x="1701800" y="1644015"/>
            <a:ext cx="9387205" cy="4710430"/>
            <a:chOff x="1701800" y="1644015"/>
            <a:chExt cx="9387205" cy="4710430"/>
          </a:xfrm>
        </p:grpSpPr>
        <p:cxnSp>
          <p:nvCxnSpPr>
            <p:cNvPr id="2" name="도형 1"/>
            <p:cNvCxnSpPr/>
            <p:nvPr/>
          </p:nvCxnSpPr>
          <p:spPr>
            <a:xfrm rot="0">
              <a:off x="1701800" y="20097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텍스트 상자 2"/>
            <p:cNvSpPr txBox="1">
              <a:spLocks/>
            </p:cNvSpPr>
            <p:nvPr/>
          </p:nvSpPr>
          <p:spPr>
            <a:xfrm rot="0">
              <a:off x="1746250" y="1644015"/>
              <a:ext cx="2188210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QNA 카테고리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>
              <a:off x="1746250" y="2157730"/>
              <a:ext cx="3587115" cy="13214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관리자의 1:1  답변제공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:  홈페이지에 대한 궁금증 해결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</p:txBody>
        </p:sp>
        <p:cxnSp>
          <p:nvCxnSpPr>
            <p:cNvPr id="5" name="도형 4"/>
            <p:cNvCxnSpPr/>
            <p:nvPr/>
          </p:nvCxnSpPr>
          <p:spPr>
            <a:xfrm rot="0">
              <a:off x="5462270" y="2000250"/>
              <a:ext cx="1184910" cy="104140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도형 5"/>
            <p:cNvCxnSpPr/>
            <p:nvPr/>
          </p:nvCxnSpPr>
          <p:spPr>
            <a:xfrm rot="0">
              <a:off x="6647815" y="30511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텍스트 상자 6"/>
            <p:cNvSpPr txBox="1">
              <a:spLocks/>
            </p:cNvSpPr>
            <p:nvPr/>
          </p:nvSpPr>
          <p:spPr>
            <a:xfrm rot="0">
              <a:off x="6969125" y="2616835"/>
              <a:ext cx="2051685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ADMIN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8" name="텍스트 상자 7"/>
            <p:cNvSpPr txBox="1">
              <a:spLocks/>
            </p:cNvSpPr>
            <p:nvPr/>
          </p:nvSpPr>
          <p:spPr>
            <a:xfrm rot="0">
              <a:off x="6730365" y="3221355"/>
              <a:ext cx="3755390" cy="92202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관리자 -&gt;  QNA 답변 &amp; 수정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spc="-60" dirty="0" smtClean="0" b="0">
                  <a:solidFill>
                    <a:schemeClr val="bg1"/>
                  </a:solidFill>
                  <a:latin typeface="나눔바른고딕 UltraLight" charset="0"/>
                  <a:ea typeface="나눔바른고딕 UltraLight" charset="0"/>
                </a:rPr>
                <a:t>  </a:t>
              </a:r>
              <a:endParaRPr lang="ko-KR" altLang="en-US" sz="1400" cap="none" dirty="0" smtClean="0" b="0">
                <a:solidFill>
                  <a:schemeClr val="bg1"/>
                </a:solidFill>
                <a:latin typeface="나눔바른고딕 UltraLight" charset="0"/>
                <a:ea typeface="나눔바른고딕 UltraLight" charset="0"/>
              </a:endParaRPr>
            </a:p>
          </p:txBody>
        </p:sp>
        <p:cxnSp>
          <p:nvCxnSpPr>
            <p:cNvPr id="9" name="도형 8"/>
            <p:cNvCxnSpPr/>
            <p:nvPr/>
          </p:nvCxnSpPr>
          <p:spPr>
            <a:xfrm rot="0">
              <a:off x="10428605" y="302831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 flipH="1">
              <a:off x="10428605" y="358775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0"/>
            <p:cNvCxnSpPr/>
            <p:nvPr/>
          </p:nvCxnSpPr>
          <p:spPr>
            <a:xfrm rot="0">
              <a:off x="6633210" y="414845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1"/>
            <p:cNvCxnSpPr/>
            <p:nvPr/>
          </p:nvCxnSpPr>
          <p:spPr>
            <a:xfrm rot="0">
              <a:off x="6675120" y="5256530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4"/>
            <p:cNvCxnSpPr/>
            <p:nvPr/>
          </p:nvCxnSpPr>
          <p:spPr>
            <a:xfrm rot="0">
              <a:off x="10457180" y="523367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 flipH="1">
              <a:off x="10457180" y="579437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6661150" y="635444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 flipH="1">
              <a:off x="6029325" y="412623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6029325" y="468566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도형 24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QNA 카테고리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344295" y="1643380"/>
            <a:ext cx="216535" cy="21653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6675120" y="266509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6828790" y="536892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일반회원  -&gt; QNA 작성 &amp; 수정 &amp; 삭제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6969125" y="4864735"/>
            <a:ext cx="2051685" cy="346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60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rPr>
              <a:t>MEMBER 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  <a:alpha val="8007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6675120" y="488124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 rot="0">
            <a:off x="1701800" y="1644015"/>
            <a:ext cx="9387840" cy="4711065"/>
            <a:chOff x="1701800" y="1644015"/>
            <a:chExt cx="9387840" cy="4711065"/>
          </a:xfrm>
        </p:grpSpPr>
        <p:cxnSp>
          <p:nvCxnSpPr>
            <p:cNvPr id="2" name="도형 1"/>
            <p:cNvCxnSpPr/>
            <p:nvPr/>
          </p:nvCxnSpPr>
          <p:spPr>
            <a:xfrm rot="0">
              <a:off x="1701800" y="20097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텍스트 상자 2"/>
            <p:cNvSpPr txBox="1">
              <a:spLocks/>
            </p:cNvSpPr>
            <p:nvPr/>
          </p:nvSpPr>
          <p:spPr>
            <a:xfrm rot="0">
              <a:off x="1746250" y="1644015"/>
              <a:ext cx="2188210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질병관리 카테고리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>
              <a:off x="1746250" y="2157730"/>
              <a:ext cx="3587115" cy="10140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가입된 회원들의 위치정보를 제공받아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질병에 노출된 회원을 추출할 수 있다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</p:txBody>
        </p:sp>
        <p:cxnSp>
          <p:nvCxnSpPr>
            <p:cNvPr id="5" name="도형 4"/>
            <p:cNvCxnSpPr/>
            <p:nvPr/>
          </p:nvCxnSpPr>
          <p:spPr>
            <a:xfrm rot="0">
              <a:off x="5462270" y="2000250"/>
              <a:ext cx="1184910" cy="104140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도형 5"/>
            <p:cNvCxnSpPr/>
            <p:nvPr/>
          </p:nvCxnSpPr>
          <p:spPr>
            <a:xfrm rot="0">
              <a:off x="6647815" y="305117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텍스트 상자 6"/>
            <p:cNvSpPr txBox="1">
              <a:spLocks/>
            </p:cNvSpPr>
            <p:nvPr/>
          </p:nvSpPr>
          <p:spPr>
            <a:xfrm rot="0">
              <a:off x="6969125" y="2616835"/>
              <a:ext cx="2051685" cy="34607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spc="-60" dirty="0" smtClean="0" b="0">
                  <a:solidFill>
                    <a:schemeClr val="tx1">
                      <a:lumMod val="75000"/>
                      <a:lumOff val="25000"/>
                      <a:alpha val="80070"/>
                    </a:schemeClr>
                  </a:solidFill>
                  <a:latin typeface="배달의민족 주아" charset="0"/>
                  <a:ea typeface="배달의민족 주아" charset="0"/>
                </a:rPr>
                <a:t>ADMIN</a:t>
              </a:r>
              <a:endParaRPr lang="ko-KR" altLang="en-US" sz="2400" cap="none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8" name="텍스트 상자 7"/>
            <p:cNvSpPr txBox="1">
              <a:spLocks/>
            </p:cNvSpPr>
            <p:nvPr/>
          </p:nvSpPr>
          <p:spPr>
            <a:xfrm rot="0">
              <a:off x="6730365" y="3221355"/>
              <a:ext cx="3756025" cy="12293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관리자 -&gt; 질병에 노출된 회원을 지정,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60" dirty="0" smtClean="0" b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              감염위험성이 있는 회원을 추출</a:t>
              </a: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spc="-60" dirty="0" smtClean="0" b="0">
                  <a:solidFill>
                    <a:schemeClr val="bg1"/>
                  </a:solidFill>
                  <a:latin typeface="나눔바른고딕 UltraLight" charset="0"/>
                  <a:ea typeface="나눔바른고딕 UltraLight" charset="0"/>
                </a:rPr>
                <a:t>  </a:t>
              </a:r>
              <a:endParaRPr lang="ko-KR" altLang="en-US" sz="1400" cap="none" dirty="0" smtClean="0" b="0">
                <a:solidFill>
                  <a:schemeClr val="bg1"/>
                </a:solidFill>
                <a:latin typeface="나눔바른고딕 UltraLight" charset="0"/>
                <a:ea typeface="나눔바른고딕 UltraLight" charset="0"/>
              </a:endParaRPr>
            </a:p>
          </p:txBody>
        </p:sp>
        <p:cxnSp>
          <p:nvCxnSpPr>
            <p:cNvPr id="9" name="도형 8"/>
            <p:cNvCxnSpPr/>
            <p:nvPr/>
          </p:nvCxnSpPr>
          <p:spPr>
            <a:xfrm rot="0">
              <a:off x="10428605" y="302831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 flipH="1">
              <a:off x="10428605" y="358775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0"/>
            <p:cNvCxnSpPr/>
            <p:nvPr/>
          </p:nvCxnSpPr>
          <p:spPr>
            <a:xfrm rot="0">
              <a:off x="6633210" y="414845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1"/>
            <p:cNvCxnSpPr/>
            <p:nvPr/>
          </p:nvCxnSpPr>
          <p:spPr>
            <a:xfrm rot="0">
              <a:off x="6675120" y="5256530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4"/>
            <p:cNvCxnSpPr/>
            <p:nvPr/>
          </p:nvCxnSpPr>
          <p:spPr>
            <a:xfrm rot="0">
              <a:off x="10457180" y="523367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 flipH="1">
              <a:off x="10457180" y="579437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6661150" y="6354445"/>
              <a:ext cx="3782060" cy="635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 flipH="1">
              <a:off x="6029325" y="4126230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6029325" y="4685665"/>
              <a:ext cx="632460" cy="554990"/>
            </a:xfrm>
            <a:prstGeom prst="line"/>
            <a:ln w="116840" cap="rnd" cmpd="sng">
              <a:solidFill>
                <a:schemeClr val="bg1">
                  <a:alpha val="14901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도형 24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질병관리 카테고리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344295" y="1643380"/>
            <a:ext cx="216535" cy="21653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6675120" y="266509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6828790" y="5368925"/>
            <a:ext cx="4573270" cy="3086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일반회원  -&gt;  위치정보를 제공.</a:t>
            </a:r>
            <a:endParaRPr lang="ko-KR" altLang="en-US" sz="2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                   감염위험이 있는 날짜와 위치에</a:t>
            </a:r>
            <a:endParaRPr lang="ko-KR" altLang="en-US" sz="2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6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                대한 정보 제공받음</a:t>
            </a:r>
            <a:endParaRPr lang="ko-KR" altLang="en-US" sz="2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6969125" y="4864735"/>
            <a:ext cx="2051685" cy="346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60" dirty="0" smtClean="0" b="0">
                <a:solidFill>
                  <a:schemeClr val="tx1">
                    <a:lumMod val="75000"/>
                    <a:lumOff val="25000"/>
                    <a:alpha val="80070"/>
                  </a:schemeClr>
                </a:solidFill>
                <a:latin typeface="배달의민족 주아" charset="0"/>
                <a:ea typeface="배달의민족 주아" charset="0"/>
              </a:rPr>
              <a:t>MEMBER 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  <a:alpha val="8007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6675120" y="4881245"/>
            <a:ext cx="294640" cy="302895"/>
          </a:xfrm>
          <a:custGeom>
            <a:gdLst>
              <a:gd fmla="*/ 339849 w 432049" name="TX0"/>
              <a:gd fmla="*/ 120774 h 432049" name="TY0"/>
              <a:gd fmla="*/ 211262 w 432049" name="TX1"/>
              <a:gd fmla="*/ 211262 h 432049" name="TY1"/>
              <a:gd fmla="*/ 92199 w 432049" name="TX2"/>
              <a:gd fmla="*/ 149349 h 432049" name="TY2"/>
              <a:gd fmla="*/ 216024 w 432049" name="TX3"/>
              <a:gd fmla="*/ 311274 h 432049" name="TY3"/>
              <a:gd fmla="*/ 216024 w 432049" name="TX5"/>
              <a:gd fmla="*/ 0 h 432049" name="TY5"/>
              <a:gd fmla="*/ 432048 w 432049" name="TX6"/>
              <a:gd fmla="*/ 216024 h 432049" name="TY6"/>
              <a:gd fmla="*/ 216024 w 432049" name="TX7"/>
              <a:gd fmla="*/ 432048 h 432049" name="TY7"/>
              <a:gd fmla="*/ 0 w 432049" name="TX8"/>
              <a:gd fmla="*/ 216024 h 432049" name="TY8"/>
              <a:gd fmla="*/ 216024 w 432049" name="TX9"/>
              <a:gd fmla="*/ 0 h 432049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32049" h="432049">
                <a:moveTo>
                  <a:pt x="339849" y="120774"/>
                </a:moveTo>
                <a:lnTo>
                  <a:pt x="211262" y="211262"/>
                </a:lnTo>
                <a:lnTo>
                  <a:pt x="92199" y="149349"/>
                </a:lnTo>
                <a:lnTo>
                  <a:pt x="216024" y="311274"/>
                </a:lnTo>
                <a:close/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cubicBezTo>
                  <a:pt x="432048" y="335331"/>
                  <a:pt x="335331" y="432048"/>
                  <a:pt x="216024" y="432048"/>
                </a:cubicBezTo>
                <a:cubicBezTo>
                  <a:pt x="96717" y="432048"/>
                  <a:pt x="0" y="335331"/>
                  <a:pt x="0" y="216024"/>
                </a:cubicBez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101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007E">
            <a:alpha val="13737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5650865" y="1181100"/>
            <a:ext cx="845820" cy="6553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B3B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796280" y="1310005"/>
            <a:ext cx="51498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03</a:t>
            </a:r>
            <a:endParaRPr lang="ko-KR" altLang="en-US" sz="2400" cap="none" dirty="0" smtClean="0" b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231130" y="1837690"/>
            <a:ext cx="1844040" cy="9531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rgbClr val="7D8199"/>
                </a:solidFill>
                <a:latin typeface="배달의민족 주아" charset="0"/>
                <a:ea typeface="배달의민족 주아" charset="0"/>
              </a:rPr>
              <a:t>FUNCTION</a:t>
            </a:r>
            <a:endParaRPr lang="ko-KR" altLang="en-US" sz="2800" cap="none" dirty="0" smtClean="0" b="0">
              <a:solidFill>
                <a:srgbClr val="7D8199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rgbClr val="7D8199"/>
                </a:solidFill>
                <a:latin typeface="배달의민족 주아" charset="0"/>
                <a:ea typeface="배달의민족 주아" charset="0"/>
              </a:rPr>
              <a:t>사용 프로그램</a:t>
            </a:r>
            <a:endParaRPr lang="ko-KR" altLang="en-US" sz="2800" cap="none" dirty="0" smtClean="0" b="0">
              <a:solidFill>
                <a:srgbClr val="7D81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648325" y="2813685"/>
            <a:ext cx="845820" cy="135890"/>
          </a:xfrm>
          <a:prstGeom prst="rect"/>
          <a:solidFill>
            <a:srgbClr val="62B3B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809750" y="3487420"/>
            <a:ext cx="8542655" cy="2534920"/>
            <a:chOff x="1809750" y="3487420"/>
            <a:chExt cx="8542655" cy="2534920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16200000">
              <a:off x="2678430" y="2619375"/>
              <a:ext cx="2535555" cy="42722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  <a:lumOff val="0"/>
                <a:alpha val="36031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5400000">
              <a:off x="6949440" y="2619375"/>
              <a:ext cx="2535555" cy="42722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  <a:lumOff val="0"/>
                <a:alpha val="36031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0" name="도형 19"/>
          <p:cNvSpPr>
            <a:spLocks/>
          </p:cNvSpPr>
          <p:nvPr/>
        </p:nvSpPr>
        <p:spPr>
          <a:xfrm rot="0">
            <a:off x="3232150" y="4020185"/>
            <a:ext cx="1470660" cy="147066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04815" y="4020185"/>
            <a:ext cx="1470660" cy="147066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7713345" y="4020185"/>
            <a:ext cx="1470660" cy="147066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4395" y="4250690"/>
            <a:ext cx="1006475" cy="100647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54980" y="4525645"/>
            <a:ext cx="1355090" cy="44577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6215" y="4441190"/>
            <a:ext cx="1249045" cy="624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007E">
            <a:alpha val="13737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5650865" y="1181100"/>
            <a:ext cx="845820" cy="6553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007E">
              <a:alpha val="44038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796280" y="1310005"/>
            <a:ext cx="51498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03</a:t>
            </a:r>
            <a:endParaRPr lang="ko-KR" altLang="en-US" sz="2400" cap="none" dirty="0" smtClean="0" b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230495" y="1837690"/>
            <a:ext cx="1844040" cy="9531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FUNCTION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사용 프로그램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648325" y="2813685"/>
            <a:ext cx="845820" cy="135890"/>
          </a:xfrm>
          <a:prstGeom prst="rect"/>
          <a:solidFill>
            <a:srgbClr val="00007E">
              <a:alpha val="44038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809750" y="3487420"/>
            <a:ext cx="8542655" cy="2534920"/>
            <a:chOff x="1809750" y="3487420"/>
            <a:chExt cx="8542655" cy="2534920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16200000">
              <a:off x="2678430" y="2619375"/>
              <a:ext cx="2535555" cy="42722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  <a:lumOff val="0"/>
                <a:alpha val="36031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5400000">
              <a:off x="6949440" y="2619375"/>
              <a:ext cx="2535555" cy="42722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75000"/>
                <a:lumOff val="0"/>
                <a:alpha val="36031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0" name="도형 19"/>
          <p:cNvSpPr>
            <a:spLocks/>
          </p:cNvSpPr>
          <p:nvPr/>
        </p:nvSpPr>
        <p:spPr>
          <a:xfrm rot="0">
            <a:off x="3232150" y="4020185"/>
            <a:ext cx="1470660" cy="147066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04815" y="4020185"/>
            <a:ext cx="1470660" cy="147066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7713345" y="4020185"/>
            <a:ext cx="1470660" cy="147066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99155" y="4239260"/>
            <a:ext cx="1033145" cy="1020445"/>
          </a:xfrm>
          <a:prstGeom prst="rect"/>
          <a:noFill/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48960" y="4510405"/>
            <a:ext cx="1273175" cy="508635"/>
          </a:xfrm>
          <a:prstGeom prst="rect"/>
          <a:noFill/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8295" y="4250690"/>
            <a:ext cx="986155" cy="995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60000"/>
            <a:lumOff val="40000"/>
            <a:alpha val="1295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49425" y="760095"/>
            <a:ext cx="54413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293110" y="5799455"/>
            <a:ext cx="5384165" cy="30734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charset="0"/>
              <a:ea typeface="나눔바른고딕 UltraLight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227705" y="5281295"/>
            <a:ext cx="5456555" cy="46101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ICS : INFECTION CONTROL SITE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duotone>
              <a:srgbClr val="2E6CA5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3625" y="2557780"/>
            <a:ext cx="2145665" cy="216344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2090" y="2889885"/>
            <a:ext cx="1309370" cy="131572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7605" y="2672080"/>
            <a:ext cx="1936115" cy="193675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spc="-150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charset="0"/>
                <a:ea typeface="HY견고딕" charset="0"/>
              </a:rPr>
              <a:t>04 PLAY : 시연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도형 85"/>
          <p:cNvSpPr>
            <a:spLocks/>
          </p:cNvSpPr>
          <p:nvPr/>
        </p:nvSpPr>
        <p:spPr>
          <a:xfrm rot="0">
            <a:off x="4923155" y="492125"/>
            <a:ext cx="2686685" cy="401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발 전 가 능 성 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87" name="그림 86" descr="C:/Users/admin/AppData/Roaming/PolarisOffice/ETemp/3792_7021672/fImage35131950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4215" y="1487170"/>
            <a:ext cx="3467735" cy="3463925"/>
          </a:xfrm>
          <a:prstGeom prst="rect"/>
          <a:noFill/>
        </p:spPr>
      </p:pic>
      <p:sp>
        <p:nvSpPr>
          <p:cNvPr id="88" name="텍스트 상자 87"/>
          <p:cNvSpPr txBox="1">
            <a:spLocks/>
          </p:cNvSpPr>
          <p:nvPr/>
        </p:nvSpPr>
        <p:spPr>
          <a:xfrm rot="0">
            <a:off x="1027430" y="5154930"/>
            <a:ext cx="3409315" cy="6007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2244090" y="5447030"/>
            <a:ext cx="77082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개인정보의 유출의 우려</a:t>
            </a:r>
            <a:endParaRPr lang="ko-KR" altLang="en-US" sz="3200" cap="none" dirty="0" smtClean="0" b="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But, </a:t>
            </a:r>
            <a:r>
              <a:rPr lang="en-US" altLang="ko-KR" sz="4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국가적 사업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으로 이용가능성 </a:t>
            </a:r>
            <a:endParaRPr lang="ko-KR" altLang="en-US" sz="3200" cap="none" dirty="0" smtClean="0" b="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도형 85"/>
          <p:cNvSpPr>
            <a:spLocks/>
          </p:cNvSpPr>
          <p:nvPr/>
        </p:nvSpPr>
        <p:spPr>
          <a:xfrm rot="0">
            <a:off x="4923155" y="492125"/>
            <a:ext cx="2686685" cy="401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발 전 가 능 성 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1027430" y="5154930"/>
            <a:ext cx="3409315" cy="6007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2244090" y="5447030"/>
            <a:ext cx="7708265" cy="11391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국가적 측면 :</a:t>
            </a:r>
            <a:endParaRPr lang="ko-KR" altLang="en-US" sz="3200" cap="none" dirty="0" smtClean="0" b="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 빠른대처와 방향성 제시를 통한 확산 방지</a:t>
            </a:r>
            <a:endParaRPr lang="ko-KR" altLang="en-US" sz="3200" cap="none" dirty="0" smtClean="0" b="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90" name="그림 89" descr="C:/Users/admin/AppData/Roaming/PolarisOffice/ETemp/3792_7021672/fImage41079966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8475" y="1315720"/>
            <a:ext cx="3571240" cy="3566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도형 85"/>
          <p:cNvSpPr>
            <a:spLocks/>
          </p:cNvSpPr>
          <p:nvPr/>
        </p:nvSpPr>
        <p:spPr>
          <a:xfrm rot="0">
            <a:off x="4923155" y="492125"/>
            <a:ext cx="2686685" cy="401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발 전 가 능 성 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1027430" y="5154930"/>
            <a:ext cx="3409315" cy="6007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2244090" y="5447030"/>
            <a:ext cx="7708265" cy="11391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개인적 측면 :</a:t>
            </a:r>
            <a:endParaRPr lang="ko-KR" altLang="en-US" sz="3200" cap="none" dirty="0" smtClean="0" b="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자가 인지를 통한 전염병  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예방과 대처</a:t>
            </a:r>
            <a:endParaRPr lang="ko-KR" altLang="en-US" sz="3200" cap="none" dirty="0" smtClean="0" b="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90" name="그림 89" descr="C:/Users/admin/AppData/Roaming/PolarisOffice/ETemp/3792_7021672/fImage28378960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4155" y="1042035"/>
            <a:ext cx="4119245" cy="4114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3A9A">
            <a:alpha val="4396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933065" y="4180205"/>
            <a:ext cx="6303645" cy="13227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spc="-150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THANKS</a:t>
            </a:r>
            <a:endParaRPr lang="ko-KR" altLang="en-US" sz="8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3" descr="C:/Users/admin/AppData/Roaming/PolarisOffice/ETemp/3792_7021672/fImage22196967328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4675" y="785495"/>
            <a:ext cx="3396615" cy="3394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>
            <a:lumMod val="75000"/>
            <a:lumOff val="0"/>
            <a:alpha val="2394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 rot="0">
            <a:off x="1678940" y="3830955"/>
            <a:ext cx="2376170" cy="2737485"/>
            <a:chOff x="1678940" y="3830955"/>
            <a:chExt cx="2376170" cy="2737485"/>
          </a:xfrm>
        </p:grpSpPr>
        <p:sp>
          <p:nvSpPr>
            <p:cNvPr id="59" name="도형 58"/>
            <p:cNvSpPr>
              <a:spLocks/>
            </p:cNvSpPr>
            <p:nvPr/>
          </p:nvSpPr>
          <p:spPr>
            <a:xfrm rot="0">
              <a:off x="1678940" y="3830955"/>
              <a:ext cx="466090" cy="441960"/>
            </a:xfrm>
            <a:custGeom>
              <a:gdLst>
                <a:gd fmla="*/ 339849 w 432049" name="TX0"/>
                <a:gd fmla="*/ 120774 h 432049" name="TY0"/>
                <a:gd fmla="*/ 211262 w 432049" name="TX1"/>
                <a:gd fmla="*/ 211262 h 432049" name="TY1"/>
                <a:gd fmla="*/ 92199 w 432049" name="TX2"/>
                <a:gd fmla="*/ 149349 h 432049" name="TY2"/>
                <a:gd fmla="*/ 216024 w 432049" name="TX3"/>
                <a:gd fmla="*/ 311274 h 432049" name="TY3"/>
                <a:gd fmla="*/ 216024 w 432049" name="TX5"/>
                <a:gd fmla="*/ 0 h 432049" name="TY5"/>
                <a:gd fmla="*/ 432048 w 432049" name="TX6"/>
                <a:gd fmla="*/ 216024 h 432049" name="TY6"/>
                <a:gd fmla="*/ 216024 w 432049" name="TX7"/>
                <a:gd fmla="*/ 432048 h 432049" name="TY7"/>
                <a:gd fmla="*/ 0 w 432049" name="TX8"/>
                <a:gd fmla="*/ 216024 h 432049" name="TY8"/>
                <a:gd fmla="*/ 216024 w 432049" name="TX9"/>
                <a:gd fmla="*/ 0 h 432049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32049" h="432049">
                  <a:moveTo>
                    <a:pt x="339849" y="120774"/>
                  </a:moveTo>
                  <a:lnTo>
                    <a:pt x="211262" y="211262"/>
                  </a:lnTo>
                  <a:lnTo>
                    <a:pt x="92199" y="149349"/>
                  </a:lnTo>
                  <a:lnTo>
                    <a:pt x="216024" y="311274"/>
                  </a:ln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6699FF">
                <a:alpha val="58050"/>
              </a:srgbClr>
            </a:solidFill>
            <a:ln w="28575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 rot="0">
              <a:off x="2041525" y="3944620"/>
              <a:ext cx="2014220" cy="2624455"/>
            </a:xfrm>
            <a:custGeom>
              <a:gdLst>
                <a:gd fmla="*/ 252028 w 2906604" name="TX0"/>
                <a:gd fmla="*/ 0 h 1584177" name="TY0"/>
                <a:gd fmla="*/ 2728288 w 2906604" name="TX1"/>
                <a:gd fmla="*/ 0 h 1584177" name="TY1"/>
                <a:gd fmla="*/ 2906603 w 2906604" name="TX2"/>
                <a:gd fmla="*/ 178315 h 1584177" name="TY2"/>
                <a:gd fmla="*/ 2906603 w 2906604" name="TX3"/>
                <a:gd fmla="*/ 1405861 h 1584177" name="TY3"/>
                <a:gd fmla="*/ 2728288 w 2906604" name="TX4"/>
                <a:gd fmla="*/ 1584176 h 1584177" name="TY4"/>
                <a:gd fmla="*/ 178315 w 2906604" name="TX5"/>
                <a:gd fmla="*/ 1584176 h 1584177" name="TY5"/>
                <a:gd fmla="*/ 0 w 2906604" name="TX6"/>
                <a:gd fmla="*/ 1405861 h 1584177" name="TY6"/>
                <a:gd fmla="*/ 0 w 2906604" name="TX7"/>
                <a:gd fmla="*/ 252028 h 1584177" name="TY7"/>
                <a:gd fmla="*/ 252028 w 2906604" name="TX8"/>
                <a:gd fmla="*/ 0 h 158417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2906604" h="1584177">
                  <a:moveTo>
                    <a:pt x="252028" y="0"/>
                  </a:moveTo>
                  <a:lnTo>
                    <a:pt x="2728288" y="0"/>
                  </a:lnTo>
                  <a:cubicBezTo>
                    <a:pt x="2826769" y="0"/>
                    <a:pt x="2906603" y="79834"/>
                    <a:pt x="2906603" y="178315"/>
                  </a:cubicBezTo>
                  <a:lnTo>
                    <a:pt x="2906603" y="1405861"/>
                  </a:lnTo>
                  <a:cubicBezTo>
                    <a:pt x="2906603" y="1504342"/>
                    <a:pt x="2826769" y="1584176"/>
                    <a:pt x="2728288" y="1584176"/>
                  </a:cubicBezTo>
                  <a:lnTo>
                    <a:pt x="178315" y="1584176"/>
                  </a:lnTo>
                  <a:cubicBezTo>
                    <a:pt x="79834" y="1584176"/>
                    <a:pt x="0" y="1504342"/>
                    <a:pt x="0" y="1405861"/>
                  </a:cubicBezTo>
                  <a:lnTo>
                    <a:pt x="0" y="252028"/>
                  </a:lnTo>
                  <a:cubicBezTo>
                    <a:pt x="139191" y="252028"/>
                    <a:pt x="252028" y="139191"/>
                    <a:pt x="252028" y="0"/>
                  </a:cubicBezTo>
                  <a:close/>
                </a:path>
              </a:pathLst>
            </a:cu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0">
            <a:off x="4874895" y="3830955"/>
            <a:ext cx="2376170" cy="2737485"/>
            <a:chOff x="4874895" y="3830955"/>
            <a:chExt cx="2376170" cy="2737485"/>
          </a:xfrm>
        </p:grpSpPr>
        <p:sp>
          <p:nvSpPr>
            <p:cNvPr id="64" name="도형 63"/>
            <p:cNvSpPr>
              <a:spLocks/>
            </p:cNvSpPr>
            <p:nvPr/>
          </p:nvSpPr>
          <p:spPr>
            <a:xfrm rot="0">
              <a:off x="4874895" y="3830955"/>
              <a:ext cx="466090" cy="441960"/>
            </a:xfrm>
            <a:custGeom>
              <a:gdLst>
                <a:gd fmla="*/ 339849 w 432049" name="TX0"/>
                <a:gd fmla="*/ 120774 h 432049" name="TY0"/>
                <a:gd fmla="*/ 211262 w 432049" name="TX1"/>
                <a:gd fmla="*/ 211262 h 432049" name="TY1"/>
                <a:gd fmla="*/ 92199 w 432049" name="TX2"/>
                <a:gd fmla="*/ 149349 h 432049" name="TY2"/>
                <a:gd fmla="*/ 216024 w 432049" name="TX3"/>
                <a:gd fmla="*/ 311274 h 432049" name="TY3"/>
                <a:gd fmla="*/ 216024 w 432049" name="TX5"/>
                <a:gd fmla="*/ 0 h 432049" name="TY5"/>
                <a:gd fmla="*/ 432048 w 432049" name="TX6"/>
                <a:gd fmla="*/ 216024 h 432049" name="TY6"/>
                <a:gd fmla="*/ 216024 w 432049" name="TX7"/>
                <a:gd fmla="*/ 432048 h 432049" name="TY7"/>
                <a:gd fmla="*/ 0 w 432049" name="TX8"/>
                <a:gd fmla="*/ 216024 h 432049" name="TY8"/>
                <a:gd fmla="*/ 216024 w 432049" name="TX9"/>
                <a:gd fmla="*/ 0 h 432049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32049" h="432049">
                  <a:moveTo>
                    <a:pt x="339849" y="120774"/>
                  </a:moveTo>
                  <a:lnTo>
                    <a:pt x="211262" y="211262"/>
                  </a:lnTo>
                  <a:lnTo>
                    <a:pt x="92199" y="149349"/>
                  </a:lnTo>
                  <a:lnTo>
                    <a:pt x="216024" y="311274"/>
                  </a:ln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8050"/>
              </a:schemeClr>
            </a:solidFill>
            <a:ln w="28575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 rot="0">
              <a:off x="5237480" y="3944620"/>
              <a:ext cx="2014220" cy="2624455"/>
            </a:xfrm>
            <a:custGeom>
              <a:gdLst>
                <a:gd fmla="*/ 252028 w 2906604" name="TX0"/>
                <a:gd fmla="*/ 0 h 1584177" name="TY0"/>
                <a:gd fmla="*/ 2728288 w 2906604" name="TX1"/>
                <a:gd fmla="*/ 0 h 1584177" name="TY1"/>
                <a:gd fmla="*/ 2906603 w 2906604" name="TX2"/>
                <a:gd fmla="*/ 178315 h 1584177" name="TY2"/>
                <a:gd fmla="*/ 2906603 w 2906604" name="TX3"/>
                <a:gd fmla="*/ 1405861 h 1584177" name="TY3"/>
                <a:gd fmla="*/ 2728288 w 2906604" name="TX4"/>
                <a:gd fmla="*/ 1584176 h 1584177" name="TY4"/>
                <a:gd fmla="*/ 178315 w 2906604" name="TX5"/>
                <a:gd fmla="*/ 1584176 h 1584177" name="TY5"/>
                <a:gd fmla="*/ 0 w 2906604" name="TX6"/>
                <a:gd fmla="*/ 1405861 h 1584177" name="TY6"/>
                <a:gd fmla="*/ 0 w 2906604" name="TX7"/>
                <a:gd fmla="*/ 252028 h 1584177" name="TY7"/>
                <a:gd fmla="*/ 252028 w 2906604" name="TX8"/>
                <a:gd fmla="*/ 0 h 158417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2906604" h="1584177">
                  <a:moveTo>
                    <a:pt x="252028" y="0"/>
                  </a:moveTo>
                  <a:lnTo>
                    <a:pt x="2728288" y="0"/>
                  </a:lnTo>
                  <a:cubicBezTo>
                    <a:pt x="2826769" y="0"/>
                    <a:pt x="2906603" y="79834"/>
                    <a:pt x="2906603" y="178315"/>
                  </a:cubicBezTo>
                  <a:lnTo>
                    <a:pt x="2906603" y="1405861"/>
                  </a:lnTo>
                  <a:cubicBezTo>
                    <a:pt x="2906603" y="1504342"/>
                    <a:pt x="2826769" y="1584176"/>
                    <a:pt x="2728288" y="1584176"/>
                  </a:cubicBezTo>
                  <a:lnTo>
                    <a:pt x="178315" y="1584176"/>
                  </a:lnTo>
                  <a:cubicBezTo>
                    <a:pt x="79834" y="1584176"/>
                    <a:pt x="0" y="1504342"/>
                    <a:pt x="0" y="1405861"/>
                  </a:cubicBezTo>
                  <a:lnTo>
                    <a:pt x="0" y="252028"/>
                  </a:lnTo>
                  <a:cubicBezTo>
                    <a:pt x="139191" y="252028"/>
                    <a:pt x="252028" y="139191"/>
                    <a:pt x="252028" y="0"/>
                  </a:cubicBezTo>
                  <a:close/>
                </a:path>
              </a:pathLst>
            </a:cu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rot="0">
            <a:off x="8103235" y="3830955"/>
            <a:ext cx="2376170" cy="2737485"/>
            <a:chOff x="8103235" y="3830955"/>
            <a:chExt cx="2376170" cy="2737485"/>
          </a:xfrm>
        </p:grpSpPr>
        <p:sp>
          <p:nvSpPr>
            <p:cNvPr id="67" name="도형 66"/>
            <p:cNvSpPr>
              <a:spLocks/>
            </p:cNvSpPr>
            <p:nvPr/>
          </p:nvSpPr>
          <p:spPr>
            <a:xfrm rot="0">
              <a:off x="8103235" y="3830955"/>
              <a:ext cx="466090" cy="441960"/>
            </a:xfrm>
            <a:custGeom>
              <a:gdLst>
                <a:gd fmla="*/ 339849 w 432049" name="TX0"/>
                <a:gd fmla="*/ 120774 h 432049" name="TY0"/>
                <a:gd fmla="*/ 211262 w 432049" name="TX1"/>
                <a:gd fmla="*/ 211262 h 432049" name="TY1"/>
                <a:gd fmla="*/ 92199 w 432049" name="TX2"/>
                <a:gd fmla="*/ 149349 h 432049" name="TY2"/>
                <a:gd fmla="*/ 216024 w 432049" name="TX3"/>
                <a:gd fmla="*/ 311274 h 432049" name="TY3"/>
                <a:gd fmla="*/ 216024 w 432049" name="TX5"/>
                <a:gd fmla="*/ 0 h 432049" name="TY5"/>
                <a:gd fmla="*/ 432048 w 432049" name="TX6"/>
                <a:gd fmla="*/ 216024 h 432049" name="TY6"/>
                <a:gd fmla="*/ 216024 w 432049" name="TX7"/>
                <a:gd fmla="*/ 432048 h 432049" name="TY7"/>
                <a:gd fmla="*/ 0 w 432049" name="TX8"/>
                <a:gd fmla="*/ 216024 h 432049" name="TY8"/>
                <a:gd fmla="*/ 216024 w 432049" name="TX9"/>
                <a:gd fmla="*/ 0 h 432049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32049" h="432049">
                  <a:moveTo>
                    <a:pt x="339849" y="120774"/>
                  </a:moveTo>
                  <a:lnTo>
                    <a:pt x="211262" y="211262"/>
                  </a:lnTo>
                  <a:lnTo>
                    <a:pt x="92199" y="149349"/>
                  </a:lnTo>
                  <a:lnTo>
                    <a:pt x="216024" y="311274"/>
                  </a:ln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8050"/>
              </a:schemeClr>
            </a:solidFill>
            <a:ln w="28575" cap="flat" cmpd="sng">
              <a:solidFill>
                <a:srgbClr val="FAFAFA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67"/>
            <p:cNvSpPr>
              <a:spLocks/>
            </p:cNvSpPr>
            <p:nvPr/>
          </p:nvSpPr>
          <p:spPr>
            <a:xfrm rot="0">
              <a:off x="8465820" y="3944620"/>
              <a:ext cx="2014220" cy="2624455"/>
            </a:xfrm>
            <a:custGeom>
              <a:gdLst>
                <a:gd fmla="*/ 252028 w 2906604" name="TX0"/>
                <a:gd fmla="*/ 0 h 1584177" name="TY0"/>
                <a:gd fmla="*/ 2728288 w 2906604" name="TX1"/>
                <a:gd fmla="*/ 0 h 1584177" name="TY1"/>
                <a:gd fmla="*/ 2906603 w 2906604" name="TX2"/>
                <a:gd fmla="*/ 178315 h 1584177" name="TY2"/>
                <a:gd fmla="*/ 2906603 w 2906604" name="TX3"/>
                <a:gd fmla="*/ 1405861 h 1584177" name="TY3"/>
                <a:gd fmla="*/ 2728288 w 2906604" name="TX4"/>
                <a:gd fmla="*/ 1584176 h 1584177" name="TY4"/>
                <a:gd fmla="*/ 178315 w 2906604" name="TX5"/>
                <a:gd fmla="*/ 1584176 h 1584177" name="TY5"/>
                <a:gd fmla="*/ 0 w 2906604" name="TX6"/>
                <a:gd fmla="*/ 1405861 h 1584177" name="TY6"/>
                <a:gd fmla="*/ 0 w 2906604" name="TX7"/>
                <a:gd fmla="*/ 252028 h 1584177" name="TY7"/>
                <a:gd fmla="*/ 252028 w 2906604" name="TX8"/>
                <a:gd fmla="*/ 0 h 158417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2906604" h="1584177">
                  <a:moveTo>
                    <a:pt x="252028" y="0"/>
                  </a:moveTo>
                  <a:lnTo>
                    <a:pt x="2728288" y="0"/>
                  </a:lnTo>
                  <a:cubicBezTo>
                    <a:pt x="2826769" y="0"/>
                    <a:pt x="2906603" y="79834"/>
                    <a:pt x="2906603" y="178315"/>
                  </a:cubicBezTo>
                  <a:lnTo>
                    <a:pt x="2906603" y="1405861"/>
                  </a:lnTo>
                  <a:cubicBezTo>
                    <a:pt x="2906603" y="1504342"/>
                    <a:pt x="2826769" y="1584176"/>
                    <a:pt x="2728288" y="1584176"/>
                  </a:cubicBezTo>
                  <a:lnTo>
                    <a:pt x="178315" y="1584176"/>
                  </a:lnTo>
                  <a:cubicBezTo>
                    <a:pt x="79834" y="1584176"/>
                    <a:pt x="0" y="1504342"/>
                    <a:pt x="0" y="1405861"/>
                  </a:cubicBezTo>
                  <a:lnTo>
                    <a:pt x="0" y="252028"/>
                  </a:lnTo>
                  <a:cubicBezTo>
                    <a:pt x="139191" y="252028"/>
                    <a:pt x="252028" y="139191"/>
                    <a:pt x="252028" y="0"/>
                  </a:cubicBezTo>
                  <a:close/>
                </a:path>
              </a:pathLst>
            </a:cu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9" name="텍스트 상자 68"/>
          <p:cNvSpPr txBox="1">
            <a:spLocks/>
          </p:cNvSpPr>
          <p:nvPr/>
        </p:nvSpPr>
        <p:spPr>
          <a:xfrm rot="0">
            <a:off x="2160270" y="4177665"/>
            <a:ext cx="1895475" cy="2676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조장: 함규훈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안드로이드 위치정보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DB연동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5335270" y="4177665"/>
            <a:ext cx="1895475" cy="2676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조원: 박민지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게시판구현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CSS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8521065" y="4177665"/>
            <a:ext cx="1895475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조원 : 문소진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회원가입 및 로그인 세션</a:t>
            </a:r>
            <a:endParaRPr lang="ko-KR" altLang="en-US" sz="28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5875" y="3175"/>
            <a:ext cx="4858385" cy="4549775"/>
          </a:xfrm>
          <a:prstGeom prst="rect"/>
          <a:noFill/>
        </p:spPr>
      </p:pic>
      <p:sp>
        <p:nvSpPr>
          <p:cNvPr id="73" name="도형 72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INTRODUCE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3A9A">
            <a:alpha val="36031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532890" y="2112010"/>
            <a:ext cx="7021195" cy="12306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75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막힘없이 퍼진 </a:t>
            </a:r>
            <a:r>
              <a:rPr lang="en-US" altLang="ko-KR" sz="4000" cap="none" spc="-75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메르스</a:t>
            </a:r>
            <a:r>
              <a:rPr lang="en-US" altLang="ko-KR" sz="2800" cap="none" spc="-75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…부실했던 '초기대응 매뉴얼'</a:t>
            </a:r>
            <a:endParaRPr lang="ko-KR" altLang="en-US" sz="2800" cap="none" dirty="0" smtClean="0" b="0">
              <a:solidFill>
                <a:srgbClr val="222222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75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-</a:t>
            </a:r>
            <a:r>
              <a:rPr lang="en-US" altLang="ko-KR" sz="1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 2015-06-30 08:32</a:t>
            </a:r>
            <a:r>
              <a:rPr lang="en-US" altLang="ko-KR" sz="1600" cap="none" spc="-75" dirty="0" smtClean="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 [jtbc]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719070" y="488950"/>
            <a:ext cx="1086485" cy="35064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200" cap="none" dirty="0" smtClean="0" b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“</a:t>
            </a:r>
            <a:endParaRPr lang="ko-KR" altLang="en-US" sz="22200" cap="none" dirty="0" smtClean="0" b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10800000">
            <a:off x="8703945" y="3416300"/>
            <a:ext cx="1086485" cy="35064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200" cap="none" dirty="0" smtClean="0" b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“</a:t>
            </a:r>
            <a:endParaRPr lang="ko-KR" altLang="en-US" sz="22200" cap="none" dirty="0" smtClean="0" b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923155" y="492125"/>
            <a:ext cx="2686685" cy="8274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제 작 동 기 : 초기대응의 필요성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707765" y="3859530"/>
            <a:ext cx="7021195" cy="11379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75" dirty="0" smtClean="0" b="0">
                <a:solidFill>
                  <a:srgbClr val="272829"/>
                </a:solidFill>
                <a:latin typeface="배달의민족 주아" charset="0"/>
                <a:ea typeface="배달의민족 주아" charset="0"/>
              </a:rPr>
              <a:t>"예방적 살처분 과도"…</a:t>
            </a:r>
            <a:r>
              <a:rPr lang="en-US" altLang="ko-KR" sz="4000" cap="none" spc="-75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AI </a:t>
            </a:r>
            <a:r>
              <a:rPr lang="en-US" altLang="ko-KR" sz="3600" cap="none" spc="-75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초기 대응</a:t>
            </a:r>
            <a:r>
              <a:rPr lang="en-US" altLang="ko-KR" sz="2800" cap="none" spc="-75" dirty="0" smtClean="0" b="0">
                <a:solidFill>
                  <a:srgbClr val="272829"/>
                </a:solidFill>
                <a:latin typeface="배달의민족 주아" charset="0"/>
                <a:ea typeface="배달의민족 주아" charset="0"/>
              </a:rPr>
              <a:t>이 중요하다</a:t>
            </a:r>
            <a:endParaRPr lang="ko-KR" altLang="en-US" sz="2800" cap="none" dirty="0" smtClean="0" b="0">
              <a:solidFill>
                <a:srgbClr val="272829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75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-</a:t>
            </a: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2017-11- 28 화요일[경남도민일보]</a:t>
            </a:r>
            <a:endParaRPr lang="ko-KR" altLang="en-US" sz="1800" cap="none" dirty="0" smtClean="0" b="0">
              <a:solidFill>
                <a:srgbClr val="95969E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9A">
            <a:alpha val="36031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813435" y="1974850"/>
            <a:ext cx="10577195" cy="20148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1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75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'야생 진드기' 감염 </a:t>
            </a:r>
            <a:r>
              <a:rPr lang="en-US" altLang="ko-KR" sz="4800" cap="none" spc="-75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사망자</a:t>
            </a:r>
            <a:r>
              <a:rPr lang="en-US" altLang="ko-KR" sz="4000" cap="none" spc="-75" dirty="0" smtClean="0" b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 벌써 31명···야외 활동 비상</a:t>
            </a:r>
            <a:endParaRPr lang="ko-KR" altLang="en-US" sz="4000" cap="none" dirty="0" smtClean="0" b="0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: 질병관리본부는 지난 8월 말 기준으로 작은소피참진드기가 옮기는 '중증열성혈소판감소증후군'에 걸린 'SFTS' 환자 139명 중 '31명'이 사망했다고 밝혔다</a:t>
            </a:r>
            <a:r>
              <a:rPr lang="en-US" altLang="ko-KR" sz="1200" cap="none" dirty="0" smtClean="0" b="0">
                <a:solidFill>
                  <a:srgbClr val="000000"/>
                </a:solidFill>
                <a:latin typeface="SF Pro KR" charset="0"/>
                <a:ea typeface="SF Pro KR" charset="0"/>
              </a:rPr>
              <a:t>.</a:t>
            </a:r>
            <a:endParaRPr lang="ko-KR" altLang="en-US" sz="4000" cap="none" dirty="0" smtClean="0" b="0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spc="-75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-</a:t>
            </a:r>
            <a:r>
              <a:rPr lang="en-US" altLang="ko-KR" sz="32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1800" cap="none" dirty="0" smtClean="0" b="0">
                <a:solidFill>
                  <a:srgbClr val="737373"/>
                </a:solidFill>
                <a:latin typeface="배달의민족 주아" charset="0"/>
                <a:ea typeface="배달의민족 주아" charset="0"/>
              </a:rPr>
              <a:t>2017-09-14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 08:32</a:t>
            </a:r>
            <a:r>
              <a:rPr lang="en-US" altLang="ko-KR" sz="1800" cap="none" spc="-75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 [insight]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719070" y="488950"/>
            <a:ext cx="1087120" cy="35071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200" cap="none" dirty="0" smtClean="0" b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“</a:t>
            </a:r>
            <a:endParaRPr lang="ko-KR" altLang="en-US" sz="22200" cap="none" dirty="0" smtClean="0" b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10800000">
            <a:off x="8806815" y="3998595"/>
            <a:ext cx="1087120" cy="35071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200" cap="none" dirty="0" smtClean="0" b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“</a:t>
            </a:r>
            <a:endParaRPr lang="ko-KR" altLang="en-US" sz="22200" cap="none" dirty="0" smtClean="0" b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923155" y="492125"/>
            <a:ext cx="2686685" cy="8274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제 작 동 기 : 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감염병의 심각성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41705" y="3996690"/>
            <a:ext cx="10706100" cy="16306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333333"/>
                </a:solidFill>
                <a:latin typeface="배달의민족 주아" charset="0"/>
                <a:ea typeface="배달의민족 주아" charset="0"/>
              </a:rPr>
              <a:t>‘투병 2년’ </a:t>
            </a:r>
            <a:r>
              <a:rPr lang="en-US" altLang="ko-KR" sz="48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메르스</a:t>
            </a:r>
            <a:r>
              <a:rPr lang="en-US" altLang="ko-KR" sz="3600" cap="none" dirty="0" smtClean="0" b="0">
                <a:solidFill>
                  <a:srgbClr val="333333"/>
                </a:solidFill>
                <a:latin typeface="배달의민족 주아" charset="0"/>
                <a:ea typeface="배달의민족 주아" charset="0"/>
              </a:rPr>
              <a:t> 74번째 환자, 끝내 사망  </a:t>
            </a:r>
            <a:endParaRPr lang="ko-KR" altLang="en-US" sz="3600" cap="none" dirty="0" smtClean="0" b="0">
              <a:solidFill>
                <a:srgbClr val="333333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333333"/>
                </a:solidFill>
                <a:latin typeface="배달의민족 주아" charset="0"/>
                <a:ea typeface="배달의민족 주아" charset="0"/>
              </a:rPr>
              <a:t>:2015년 메르스(MERS·중동호흡기증후군)에 감염돼 </a:t>
            </a:r>
            <a:endParaRPr lang="ko-KR" altLang="en-US" sz="1800" cap="none" dirty="0" smtClean="0" b="0">
              <a:solidFill>
                <a:srgbClr val="333333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333333"/>
                </a:solidFill>
                <a:latin typeface="배달의민족 주아" charset="0"/>
                <a:ea typeface="배달의민족 주아" charset="0"/>
              </a:rPr>
              <a:t>최장기 입원 중이던 70대 환자가 투병 2년 만에 숨졌다.</a:t>
            </a:r>
            <a:endParaRPr lang="ko-KR" altLang="en-US" sz="1800" cap="none" dirty="0" smtClean="0" b="0">
              <a:solidFill>
                <a:srgbClr val="333333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75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-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1400" cap="none" dirty="0" smtClean="0" b="0">
                <a:solidFill>
                  <a:srgbClr val="8B8B8B"/>
                </a:solidFill>
                <a:latin typeface="배달의민족 주아" charset="0"/>
                <a:ea typeface="배달의민족 주아" charset="0"/>
              </a:rPr>
              <a:t>2017-09-13[동아일보]</a:t>
            </a:r>
            <a:endParaRPr lang="ko-KR" altLang="en-US" sz="1400" cap="none" dirty="0" smtClean="0" b="0">
              <a:solidFill>
                <a:srgbClr val="333333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9" name="Picture " descr="C:/Users/admin/AppData/Roaming/PolarisOffice/ETemp/3792_7021672/fImage438968467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685800"/>
            <a:ext cx="267335" cy="286385"/>
          </a:xfrm>
          <a:prstGeom prst="rect"/>
          <a:noFill/>
        </p:spPr>
      </p:pic>
      <p:pic>
        <p:nvPicPr>
          <p:cNvPr id="10" name="Picture " descr="C:/Users/admin/AppData/Roaming/PolarisOffice/ETemp/3792_7021672/fImage438976334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876300"/>
            <a:ext cx="267335" cy="286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9A">
            <a:alpha val="39034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635" y="2146935"/>
            <a:ext cx="11562080" cy="28301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[메르스 비상] 공중보건의 1명이 역학조사… 두 차례 신고에도 </a:t>
            </a:r>
            <a:endParaRPr lang="ko-KR" altLang="en-US" sz="3200" cap="none" dirty="0" smtClean="0" b="0">
              <a:solidFill>
                <a:srgbClr val="222222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김제 확진자 </a:t>
            </a:r>
            <a:r>
              <a:rPr lang="en-US" altLang="ko-KR" sz="4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놓쳐</a:t>
            </a:r>
            <a:endParaRPr lang="ko-KR" altLang="en-US" sz="4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/>
            </a:r>
            <a:br>
              <a:rPr lang="en-US" altLang="ko-KR" sz="1800" cap="none" dirty="0" smtClean="0" b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</a:br>
            <a:r>
              <a:rPr lang="en-US" altLang="ko-KR" sz="1800" cap="none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:보건소 역학조사반은 A씨가 삼성서울병원 </a:t>
            </a:r>
            <a:r>
              <a:rPr lang="en-US" altLang="ko-KR" sz="1800" cap="none" dirty="0" smtClean="0" u="sng" b="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응급실</a:t>
            </a:r>
            <a:r>
              <a:rPr lang="en-US" altLang="ko-KR" sz="1800" cap="none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을 방문한 사실을 확인하고도 역학 관계가 적다며 격리시키지 않았다</a:t>
            </a:r>
            <a:r>
              <a:rPr lang="en-US" altLang="ko-KR" sz="1400" cap="none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. 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/>
            </a:r>
            <a:br>
              <a:rPr lang="en-US" altLang="ko-KR" sz="1800" cap="none" dirty="0" smtClean="0" b="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</a:br>
            <a:r>
              <a:rPr lang="en-US" altLang="ko-KR" sz="1400" cap="none" dirty="0" smtClean="0" b="0">
                <a:solidFill>
                  <a:srgbClr val="222222"/>
                </a:solidFill>
                <a:latin typeface="배달의민족 주아" charset="0"/>
                <a:ea typeface="배달의민족 주아" charset="0"/>
              </a:rPr>
              <a:t> </a:t>
            </a:r>
            <a:endParaRPr lang="ko-KR" altLang="en-US" sz="4000" cap="none" dirty="0" smtClean="0" b="0">
              <a:solidFill>
                <a:srgbClr val="222222"/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75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-</a:t>
            </a:r>
            <a:r>
              <a:rPr lang="en-US" altLang="ko-KR" sz="16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 2015-06-30 08:32</a:t>
            </a:r>
            <a:r>
              <a:rPr lang="en-US" altLang="ko-KR" sz="1600" cap="none" spc="-75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1600" cap="none" spc="-75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charset="0"/>
                <a:ea typeface="배달의민족 주아" charset="0"/>
              </a:rPr>
              <a:t>[서울신문]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719070" y="488950"/>
            <a:ext cx="1087120" cy="35071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200" cap="none" dirty="0" smtClean="0" b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“</a:t>
            </a:r>
            <a:endParaRPr lang="ko-KR" altLang="en-US" sz="22200" cap="none" dirty="0" smtClean="0" b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10800000">
            <a:off x="8703945" y="3416300"/>
            <a:ext cx="1087120" cy="35071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200" cap="none" dirty="0" smtClean="0" b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“</a:t>
            </a:r>
            <a:endParaRPr lang="ko-KR" altLang="en-US" sz="22200" cap="none" dirty="0" smtClean="0" b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923155" y="492125"/>
            <a:ext cx="2686685" cy="11188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제 작 동 기 : 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역학조사의 방향성 제시 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462280" y="6080125"/>
            <a:ext cx="352869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=&gt;역학조사의 어려움 </a:t>
            </a:r>
            <a:endParaRPr lang="ko-KR" altLang="en-US" sz="28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1" name="Picture " descr="C:/Users/admin/AppData/Roaming/PolarisOffice/ETemp/3792_7021672/fImage438946500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685800"/>
            <a:ext cx="267335" cy="286385"/>
          </a:xfrm>
          <a:prstGeom prst="rect"/>
          <a:noFill/>
        </p:spPr>
      </p:pic>
      <p:pic>
        <p:nvPicPr>
          <p:cNvPr id="12" name="Picture " descr="C:/Users/admin/AppData/Roaming/PolarisOffice/ETemp/3792_7021672/fImage438959169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876300"/>
            <a:ext cx="267335" cy="286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770055">
            <a:alpha val="20802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기 획 의 도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sharpenSoften amount="100000"/>
                    </a14:imgEffect>
                    <a14:imgEffect>
                      <a14:brightnessContrast bright="-24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63770" y="2353945"/>
            <a:ext cx="2992755" cy="300926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4544695" y="1364615"/>
            <a:ext cx="3448050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2">
                    <a:lumMod val="2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감염병의 </a:t>
            </a:r>
            <a:r>
              <a:rPr lang="en-US" altLang="ko-KR" sz="5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심각성</a:t>
            </a:r>
            <a:endParaRPr lang="ko-KR" altLang="en-US" sz="5400" cap="none" dirty="0" smtClean="0" b="0">
              <a:solidFill>
                <a:schemeClr val="bg2">
                  <a:lumMod val="25000"/>
                  <a:lumOff val="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770890" y="4575810"/>
            <a:ext cx="3871594" cy="9245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2">
                    <a:lumMod val="2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초기 대응의 </a:t>
            </a:r>
            <a:r>
              <a:rPr lang="en-US" altLang="ko-KR" sz="5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필요성</a:t>
            </a:r>
            <a:endParaRPr lang="ko-KR" altLang="en-US" sz="5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852410" y="4431665"/>
            <a:ext cx="4046220" cy="9245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2">
                    <a:lumMod val="2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역학 조사의</a:t>
            </a:r>
            <a:r>
              <a:rPr lang="en-US" altLang="ko-KR" sz="5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방향성</a:t>
            </a:r>
            <a:endParaRPr lang="ko-KR" altLang="en-US" sz="54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 rot="0">
            <a:off x="4555490" y="2329180"/>
            <a:ext cx="7503160" cy="32607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charset="0"/>
                <a:ea typeface="배달의민족 주아" charset="0"/>
              </a:rPr>
              <a:t>병원체가 인간이나 동물에 침임해 </a:t>
            </a:r>
            <a:endParaRPr lang="ko-KR" altLang="en-US" sz="3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charset="0"/>
                <a:ea typeface="배달의민족 주아" charset="0"/>
              </a:rPr>
              <a:t>장기에 자리를 잡고 증식</a:t>
            </a:r>
            <a:endParaRPr lang="ko-KR" altLang="en-US" sz="3200" cap="none" dirty="0" smtClean="0" b="0">
              <a:solidFill>
                <a:schemeClr val="tx1">
                  <a:lumMod val="85000"/>
                  <a:lumOff val="1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: </a:t>
            </a:r>
            <a:r>
              <a:rPr lang="en-US" altLang="ko-KR" sz="48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전염병</a:t>
            </a:r>
            <a:r>
              <a:rPr lang="en-US" altLang="ko-KR" sz="2000" cap="none" dirty="0" smtClean="0" b="0">
                <a:solidFill>
                  <a:schemeClr val="bg1">
                    <a:lumMod val="9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[communicable diseases, 傳染病]</a:t>
            </a:r>
            <a:endParaRPr lang="ko-KR" altLang="en-US" sz="2000" cap="none" dirty="0" smtClean="0" b="0">
              <a:solidFill>
                <a:schemeClr val="bg1">
                  <a:lumMod val="95000"/>
                  <a:lumOff val="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bg1">
                  <a:lumMod val="95000"/>
                  <a:lumOff val="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bg1">
                  <a:lumMod val="85000"/>
                  <a:lumOff val="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charset="0"/>
                <a:ea typeface="배달의민족 주아" charset="0"/>
              </a:rPr>
              <a:t>      이 감염에 의한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4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증세의 발현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:</a:t>
            </a:r>
            <a:r>
              <a:rPr lang="en-US" altLang="ko-KR" sz="48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감염증</a:t>
            </a: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[infection symptoms, 感染症]</a:t>
            </a:r>
            <a:endParaRPr lang="ko-KR" altLang="en-US" sz="1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 rot="0">
            <a:off x="1718945" y="4313555"/>
            <a:ext cx="388620" cy="945515"/>
            <a:chOff x="1718945" y="4313555"/>
            <a:chExt cx="388620" cy="945515"/>
          </a:xfrm>
          <a:solidFill>
            <a:srgbClr val="FFFFFF"/>
          </a:solidFill>
        </p:grpSpPr>
        <p:sp>
          <p:nvSpPr>
            <p:cNvPr id="71" name="도형 70"/>
            <p:cNvSpPr>
              <a:spLocks/>
            </p:cNvSpPr>
            <p:nvPr/>
          </p:nvSpPr>
          <p:spPr>
            <a:xfrm rot="0">
              <a:off x="1791335" y="4313555"/>
              <a:ext cx="251460" cy="25146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2" name="도형 71"/>
            <p:cNvSpPr>
              <a:spLocks/>
            </p:cNvSpPr>
            <p:nvPr/>
          </p:nvSpPr>
          <p:spPr>
            <a:xfrm rot="0">
              <a:off x="1812925" y="4537075"/>
              <a:ext cx="208280" cy="39687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도형 72"/>
            <p:cNvSpPr>
              <a:spLocks/>
            </p:cNvSpPr>
            <p:nvPr/>
          </p:nvSpPr>
          <p:spPr>
            <a:xfrm rot="18000000">
              <a:off x="1567180" y="4678045"/>
              <a:ext cx="392430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73"/>
            <p:cNvSpPr>
              <a:spLocks/>
            </p:cNvSpPr>
            <p:nvPr/>
          </p:nvSpPr>
          <p:spPr>
            <a:xfrm rot="16200000">
              <a:off x="1657985" y="5011420"/>
              <a:ext cx="408305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도형 74"/>
            <p:cNvSpPr>
              <a:spLocks/>
            </p:cNvSpPr>
            <p:nvPr/>
          </p:nvSpPr>
          <p:spPr>
            <a:xfrm rot="16200000">
              <a:off x="1767205" y="5011420"/>
              <a:ext cx="408305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도형 75"/>
            <p:cNvSpPr>
              <a:spLocks/>
            </p:cNvSpPr>
            <p:nvPr/>
          </p:nvSpPr>
          <p:spPr>
            <a:xfrm rot="3600000" flipH="1">
              <a:off x="1868170" y="4671060"/>
              <a:ext cx="392430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980" y="1478915"/>
            <a:ext cx="3613150" cy="3608705"/>
          </a:xfrm>
          <a:prstGeom prst="rect"/>
          <a:noFill/>
        </p:spPr>
      </p:pic>
      <p:grpSp>
        <p:nvGrpSpPr>
          <p:cNvPr id="78" name="그룹 77"/>
          <p:cNvGrpSpPr/>
          <p:nvPr/>
        </p:nvGrpSpPr>
        <p:grpSpPr>
          <a:xfrm rot="0">
            <a:off x="3222625" y="4313555"/>
            <a:ext cx="388620" cy="945515"/>
            <a:chOff x="3222625" y="4313555"/>
            <a:chExt cx="388620" cy="945515"/>
          </a:xfrm>
          <a:solidFill>
            <a:srgbClr val="FFFFFF"/>
          </a:solidFill>
        </p:grpSpPr>
        <p:sp>
          <p:nvSpPr>
            <p:cNvPr id="79" name="도형 78"/>
            <p:cNvSpPr>
              <a:spLocks/>
            </p:cNvSpPr>
            <p:nvPr/>
          </p:nvSpPr>
          <p:spPr>
            <a:xfrm rot="0">
              <a:off x="3295015" y="4313555"/>
              <a:ext cx="251460" cy="25146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0" name="도형 79"/>
            <p:cNvSpPr>
              <a:spLocks/>
            </p:cNvSpPr>
            <p:nvPr/>
          </p:nvSpPr>
          <p:spPr>
            <a:xfrm rot="0">
              <a:off x="3316605" y="4537075"/>
              <a:ext cx="208280" cy="39687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도형 80"/>
            <p:cNvSpPr>
              <a:spLocks/>
            </p:cNvSpPr>
            <p:nvPr/>
          </p:nvSpPr>
          <p:spPr>
            <a:xfrm rot="18000000">
              <a:off x="3070860" y="4678045"/>
              <a:ext cx="392430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도형 81"/>
            <p:cNvSpPr>
              <a:spLocks/>
            </p:cNvSpPr>
            <p:nvPr/>
          </p:nvSpPr>
          <p:spPr>
            <a:xfrm rot="16200000">
              <a:off x="3161665" y="5011420"/>
              <a:ext cx="408305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도형 82"/>
            <p:cNvSpPr>
              <a:spLocks/>
            </p:cNvSpPr>
            <p:nvPr/>
          </p:nvSpPr>
          <p:spPr>
            <a:xfrm rot="16200000">
              <a:off x="3270885" y="5011420"/>
              <a:ext cx="408305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도형 83"/>
            <p:cNvSpPr>
              <a:spLocks/>
            </p:cNvSpPr>
            <p:nvPr/>
          </p:nvSpPr>
          <p:spPr>
            <a:xfrm rot="3600000" flipH="1">
              <a:off x="3371850" y="4671060"/>
              <a:ext cx="392430" cy="8826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85" name="도형 84"/>
          <p:cNvCxnSpPr/>
          <p:nvPr/>
        </p:nvCxnSpPr>
        <p:spPr>
          <a:xfrm rot="0">
            <a:off x="2425065" y="4909185"/>
            <a:ext cx="504825" cy="1270"/>
          </a:xfrm>
          <a:prstGeom prst="straightConnector1"/>
          <a:ln w="2857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도형 85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개 념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 rot="0">
            <a:off x="7620" y="7064375"/>
            <a:ext cx="12238990" cy="14465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전염병</a:t>
            </a:r>
            <a:r>
              <a:rPr lang="en-US" altLang="ko-KR" sz="3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charset="0"/>
                <a:ea typeface="배달의민족 주아" charset="0"/>
              </a:rPr>
              <a:t>은 감염증 중에서도 전염력이 강해 소수의 병원체로도 쉽게 감염되고 </a:t>
            </a:r>
            <a:r>
              <a:rPr lang="en-US" altLang="ko-KR" sz="4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많은 </a:t>
            </a:r>
            <a:r>
              <a:rPr lang="en-US" altLang="ko-KR" sz="3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charset="0"/>
                <a:ea typeface="배달의민족 주아" charset="0"/>
              </a:rPr>
              <a:t>사람들에게 </a:t>
            </a:r>
            <a:r>
              <a:rPr lang="en-US" altLang="ko-KR" sz="32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쉽게 옮아가는 </a:t>
            </a:r>
            <a:r>
              <a:rPr lang="en-US" altLang="ko-KR" sz="3200" cap="none" dirty="0" smtClean="0" b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charset="0"/>
                <a:ea typeface="배달의민족 주아" charset="0"/>
              </a:rPr>
              <a:t>질병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923155" y="492125"/>
            <a:ext cx="2686050" cy="400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04040"/>
                </a:solidFill>
                <a:latin typeface="배달의민족 주아" charset="0"/>
                <a:ea typeface="배달의민족 주아" charset="0"/>
              </a:rPr>
              <a:t>감염병 감시</a:t>
            </a:r>
            <a:endParaRPr lang="ko-KR" altLang="en-US" sz="2400" cap="none" dirty="0" smtClean="0" b="0">
              <a:solidFill>
                <a:srgbClr val="404040"/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 rot="0">
            <a:off x="3391535" y="1862455"/>
            <a:ext cx="1276985" cy="1276985"/>
            <a:chOff x="3391535" y="1862455"/>
            <a:chExt cx="1276985" cy="1276985"/>
          </a:xfrm>
        </p:grpSpPr>
        <p:sp>
          <p:nvSpPr>
            <p:cNvPr id="73" name="도형 72"/>
            <p:cNvSpPr>
              <a:spLocks/>
            </p:cNvSpPr>
            <p:nvPr/>
          </p:nvSpPr>
          <p:spPr>
            <a:xfrm rot="0">
              <a:off x="3391535" y="1862455"/>
              <a:ext cx="1277620" cy="127762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 rot="0">
              <a:off x="3775075" y="2183765"/>
              <a:ext cx="510540" cy="633730"/>
              <a:chOff x="3775075" y="2183765"/>
              <a:chExt cx="510540" cy="633730"/>
            </a:xfrm>
            <a:solidFill>
              <a:srgbClr val="DC472E"/>
            </a:solidFill>
          </p:grpSpPr>
          <p:sp>
            <p:nvSpPr>
              <p:cNvPr id="75" name="도형 74"/>
              <p:cNvSpPr>
                <a:spLocks/>
              </p:cNvSpPr>
              <p:nvPr/>
            </p:nvSpPr>
            <p:spPr>
              <a:xfrm rot="0">
                <a:off x="4079240" y="2183765"/>
                <a:ext cx="207010" cy="207010"/>
              </a:xfrm>
              <a:prstGeom prst="ellipse"/>
              <a:grpFill/>
              <a:ln w="12700" cap="flat" cmpd="sng">
                <a:solidFill>
                  <a:srgbClr val="DC472E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6" name="도형 75"/>
              <p:cNvSpPr>
                <a:spLocks/>
              </p:cNvSpPr>
              <p:nvPr/>
            </p:nvSpPr>
            <p:spPr>
              <a:xfrm rot="0">
                <a:off x="3775075" y="2472690"/>
                <a:ext cx="207010" cy="207010"/>
              </a:xfrm>
              <a:prstGeom prst="ellipse"/>
              <a:grpFill/>
              <a:ln w="12700" cap="flat" cmpd="sng">
                <a:solidFill>
                  <a:srgbClr val="DC472E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7" name="도형 76"/>
              <p:cNvSpPr>
                <a:spLocks/>
              </p:cNvSpPr>
              <p:nvPr/>
            </p:nvSpPr>
            <p:spPr>
              <a:xfrm rot="0">
                <a:off x="4130040" y="2679065"/>
                <a:ext cx="139065" cy="139065"/>
              </a:xfrm>
              <a:prstGeom prst="ellipse"/>
              <a:grpFill/>
              <a:ln w="12700" cap="flat" cmpd="sng">
                <a:solidFill>
                  <a:srgbClr val="DC472E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78" name="도형 77"/>
              <p:cNvCxnSpPr>
                <a:stCxn id="67" idx="3"/>
                <a:endCxn id="68" idx="7"/>
              </p:cNvCxnSpPr>
              <p:nvPr/>
            </p:nvCxnSpPr>
            <p:spPr>
              <a:xfrm rot="0" flipH="1">
                <a:off x="3950970" y="2360295"/>
                <a:ext cx="158750" cy="143510"/>
              </a:xfrm>
              <a:prstGeom prst="line"/>
              <a:grpFill/>
              <a:ln w="6350" cap="flat" cmpd="sng">
                <a:solidFill>
                  <a:srgbClr val="DC472E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도형 78"/>
              <p:cNvCxnSpPr>
                <a:stCxn id="68" idx="5"/>
                <a:endCxn id="69" idx="2"/>
              </p:cNvCxnSpPr>
              <p:nvPr/>
            </p:nvCxnSpPr>
            <p:spPr>
              <a:xfrm rot="0">
                <a:off x="3950970" y="2648585"/>
                <a:ext cx="179705" cy="100330"/>
              </a:xfrm>
              <a:prstGeom prst="line"/>
              <a:grpFill/>
              <a:ln w="6350" cap="flat" cmpd="sng">
                <a:solidFill>
                  <a:srgbClr val="DC472E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/>
          <p:cNvGrpSpPr/>
          <p:nvPr/>
        </p:nvGrpSpPr>
        <p:grpSpPr>
          <a:xfrm rot="0">
            <a:off x="4888865" y="1819910"/>
            <a:ext cx="1276985" cy="1276985"/>
            <a:chOff x="4888865" y="1819910"/>
            <a:chExt cx="1276985" cy="1276985"/>
          </a:xfrm>
        </p:grpSpPr>
        <p:sp>
          <p:nvSpPr>
            <p:cNvPr id="81" name="도형 80"/>
            <p:cNvSpPr>
              <a:spLocks/>
            </p:cNvSpPr>
            <p:nvPr/>
          </p:nvSpPr>
          <p:spPr>
            <a:xfrm rot="0">
              <a:off x="4888865" y="1819910"/>
              <a:ext cx="1277620" cy="127762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 rot="0">
              <a:off x="5250815" y="2156460"/>
              <a:ext cx="499110" cy="603250"/>
              <a:chOff x="5250815" y="2156460"/>
              <a:chExt cx="499110" cy="603250"/>
            </a:xfrm>
          </p:grpSpPr>
        </p:grpSp>
      </p:grpSp>
      <p:grpSp>
        <p:nvGrpSpPr>
          <p:cNvPr id="118" name="그룹 117"/>
          <p:cNvGrpSpPr/>
          <p:nvPr/>
        </p:nvGrpSpPr>
        <p:grpSpPr>
          <a:xfrm rot="0">
            <a:off x="6386195" y="1862455"/>
            <a:ext cx="1276985" cy="1276985"/>
            <a:chOff x="6386195" y="1862455"/>
            <a:chExt cx="1276985" cy="1276985"/>
          </a:xfrm>
        </p:grpSpPr>
        <p:sp>
          <p:nvSpPr>
            <p:cNvPr id="119" name="도형 118"/>
            <p:cNvSpPr>
              <a:spLocks/>
            </p:cNvSpPr>
            <p:nvPr/>
          </p:nvSpPr>
          <p:spPr>
            <a:xfrm rot="0">
              <a:off x="6386195" y="1862455"/>
              <a:ext cx="1277620" cy="127762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 rot="0">
              <a:off x="6750050" y="2289810"/>
              <a:ext cx="549275" cy="421640"/>
              <a:chOff x="6750050" y="2289810"/>
              <a:chExt cx="549275" cy="421640"/>
            </a:xfrm>
          </p:grpSpPr>
          <p:sp>
            <p:nvSpPr>
              <p:cNvPr id="121" name="도형 120"/>
              <p:cNvSpPr>
                <a:spLocks/>
              </p:cNvSpPr>
              <p:nvPr/>
            </p:nvSpPr>
            <p:spPr>
              <a:xfrm rot="0">
                <a:off x="6750050" y="2289810"/>
                <a:ext cx="549910" cy="422275"/>
              </a:xfrm>
              <a:prstGeom prst="wedgeRectCallout">
                <a:avLst>
                  <a:gd name="adj1" fmla="val -45069"/>
                  <a:gd name="adj2" fmla="val 71272"/>
                </a:avLst>
              </a:prstGeom>
              <a:solidFill>
                <a:srgbClr val="DC472E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2" name="도형 121"/>
              <p:cNvSpPr>
                <a:spLocks/>
              </p:cNvSpPr>
              <p:nvPr/>
            </p:nvSpPr>
            <p:spPr>
              <a:xfrm rot="0">
                <a:off x="6867525" y="2461895"/>
                <a:ext cx="78105" cy="78105"/>
              </a:xfrm>
              <a:prstGeom prst="ellipse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3" name="도형 122"/>
              <p:cNvSpPr>
                <a:spLocks/>
              </p:cNvSpPr>
              <p:nvPr/>
            </p:nvSpPr>
            <p:spPr>
              <a:xfrm rot="0">
                <a:off x="6986270" y="2461895"/>
                <a:ext cx="78105" cy="78105"/>
              </a:xfrm>
              <a:prstGeom prst="ellipse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4" name="도형 123"/>
              <p:cNvSpPr>
                <a:spLocks/>
              </p:cNvSpPr>
              <p:nvPr/>
            </p:nvSpPr>
            <p:spPr>
              <a:xfrm rot="0">
                <a:off x="7104380" y="2461895"/>
                <a:ext cx="78105" cy="78105"/>
              </a:xfrm>
              <a:prstGeom prst="ellipse"/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25" name="도형 124"/>
          <p:cNvSpPr>
            <a:spLocks/>
          </p:cNvSpPr>
          <p:nvPr/>
        </p:nvSpPr>
        <p:spPr>
          <a:xfrm rot="0">
            <a:off x="7883525" y="1862455"/>
            <a:ext cx="1277620" cy="127762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9" name="도형 128"/>
          <p:cNvSpPr>
            <a:spLocks/>
          </p:cNvSpPr>
          <p:nvPr/>
        </p:nvSpPr>
        <p:spPr>
          <a:xfrm rot="0">
            <a:off x="722630" y="3924935"/>
            <a:ext cx="10887710" cy="26765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감염병발생과 관련된 자료 및 매개체에 대한 자료를 </a:t>
            </a:r>
            <a:endParaRPr lang="ko-KR" altLang="en-US" sz="3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체계적이고 지속적으로</a:t>
            </a:r>
            <a:r>
              <a:rPr lang="en-US" altLang="ko-KR" sz="3600" cap="none" dirty="0" smtClean="0" b="0">
                <a:solidFill>
                  <a:schemeClr val="bg1">
                    <a:lumMod val="9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en-US" altLang="ko-KR" sz="4800" cap="none" dirty="0" smtClean="0" b="0">
                <a:solidFill>
                  <a:schemeClr val="bg1">
                    <a:lumMod val="9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수집, 분석 및 해석,</a:t>
            </a:r>
            <a:endParaRPr lang="ko-KR" altLang="en-US" sz="3600" cap="none" dirty="0" smtClean="0" b="0">
              <a:solidFill>
                <a:schemeClr val="bg1">
                  <a:lumMod val="95000"/>
                  <a:lumOff val="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그 결과를 제때에 필요한 사람에게 </a:t>
            </a:r>
            <a:r>
              <a:rPr lang="en-US" altLang="ko-KR" sz="4800" cap="none" dirty="0" smtClean="0" b="0">
                <a:solidFill>
                  <a:schemeClr val="bg1">
                    <a:lumMod val="9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배포</a:t>
            </a:r>
            <a:r>
              <a:rPr lang="en-US" altLang="ko-KR" sz="3600" cap="none" dirty="0" smtClean="0" b="0">
                <a:solidFill>
                  <a:schemeClr val="bg1">
                    <a:lumMod val="9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하여</a:t>
            </a:r>
            <a:endParaRPr lang="ko-KR" altLang="en-US" sz="3600" cap="none" dirty="0" smtClean="0" b="0">
              <a:solidFill>
                <a:schemeClr val="bg1">
                  <a:lumMod val="95000"/>
                  <a:lumOff val="0"/>
                </a:schemeClr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>
                    <a:lumMod val="95000"/>
                    <a:lumOff val="0"/>
                  </a:schemeClr>
                </a:solidFill>
                <a:latin typeface="배달의민족 주아" charset="0"/>
                <a:ea typeface="배달의민족 주아" charset="0"/>
              </a:rPr>
              <a:t> 감염병 예방 및 관리</a:t>
            </a:r>
            <a:r>
              <a:rPr lang="en-US" altLang="ko-KR" sz="36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charset="0"/>
                <a:ea typeface="배달의민족 주아" charset="0"/>
              </a:rPr>
              <a:t>에 사용하도록 하는 일체의 과정</a:t>
            </a:r>
            <a:endParaRPr lang="ko-KR" altLang="en-US" sz="2400" cap="none" dirty="0" smtClean="0" b="0">
              <a:solidFill>
                <a:schemeClr val="bg1">
                  <a:lumMod val="95000"/>
                  <a:lumOff val="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5210175" y="2077720"/>
            <a:ext cx="667385" cy="680085"/>
          </a:xfrm>
          <a:prstGeom prst="rect"/>
          <a:noFill/>
        </p:spPr>
      </p:pic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48625" y="2078355"/>
            <a:ext cx="961390" cy="950595"/>
          </a:xfrm>
          <a:prstGeom prst="rect"/>
          <a:noFill/>
        </p:spPr>
      </p:pic>
      <p:sp>
        <p:nvSpPr>
          <p:cNvPr id="132" name="텍스트 상자 131"/>
          <p:cNvSpPr txBox="1">
            <a:spLocks/>
          </p:cNvSpPr>
          <p:nvPr/>
        </p:nvSpPr>
        <p:spPr>
          <a:xfrm rot="0">
            <a:off x="3986530" y="1001395"/>
            <a:ext cx="4572635" cy="369570"/>
          </a:xfrm>
          <a:prstGeom prst="rect"/>
          <a:solidFill>
            <a:schemeClr val="bg1">
              <a:alpha val="36031"/>
            </a:schemeClr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444444"/>
                </a:solidFill>
                <a:latin typeface="배달의민족 주아" charset="0"/>
                <a:ea typeface="배달의민족 주아" charset="0"/>
              </a:rPr>
              <a:t>(Infectious Disease Surveillance)</a:t>
            </a:r>
            <a:endParaRPr lang="ko-KR" altLang="en-US" sz="1800" cap="none" dirty="0" smtClean="0" b="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pmj123569</dc:creator>
  <cp:lastModifiedBy>pmj123569</cp:lastModifiedBy>
</cp:coreProperties>
</file>