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3" r:id="rId2"/>
    <p:sldId id="256" r:id="rId3"/>
    <p:sldId id="257" r:id="rId4"/>
    <p:sldId id="264" r:id="rId5"/>
    <p:sldId id="258" r:id="rId6"/>
    <p:sldId id="259" r:id="rId7"/>
    <p:sldId id="260"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7"/>
    <p:restoredTop sz="95865" autoAdjust="0"/>
  </p:normalViewPr>
  <p:slideViewPr>
    <p:cSldViewPr snapToGrid="0" snapToObjects="1">
      <p:cViewPr>
        <p:scale>
          <a:sx n="110" d="100"/>
          <a:sy n="110" d="100"/>
        </p:scale>
        <p:origin x="1472"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9/21/25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635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56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3313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9455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007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5097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9/21/25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857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4375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001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GB"/>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9/21/25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299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199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471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872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494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671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613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767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9/21/25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085936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D849-7459-318E-6370-0BAF7E82D703}"/>
              </a:ext>
            </a:extLst>
          </p:cNvPr>
          <p:cNvSpPr>
            <a:spLocks noGrp="1"/>
          </p:cNvSpPr>
          <p:nvPr>
            <p:ph type="ctrTitle"/>
          </p:nvPr>
        </p:nvSpPr>
        <p:spPr>
          <a:xfrm>
            <a:off x="1747778" y="555584"/>
            <a:ext cx="6885038" cy="2211843"/>
          </a:xfrm>
        </p:spPr>
        <p:txBody>
          <a:bodyPr>
            <a:noAutofit/>
          </a:bodyPr>
          <a:lstStyle/>
          <a:p>
            <a:pPr algn="ctr"/>
            <a:r>
              <a:rPr lang="en-IN" sz="4400" b="1" kern="0" cap="none" dirty="0">
                <a:ln w="9525">
                  <a:solidFill>
                    <a:schemeClr val="bg1"/>
                  </a:solidFill>
                  <a:prstDash val="solid"/>
                </a:ln>
                <a:solidFill>
                  <a:schemeClr val="bg1"/>
                </a:solidFill>
                <a:latin typeface="Times New Roman" panose="02020603050405020304" pitchFamily="18" charset="0"/>
                <a:ea typeface="Times New Roman" panose="02020603050405020304" pitchFamily="18" charset="0"/>
              </a:rPr>
              <a:t>Multilingual Query–Category Relevance in </a:t>
            </a:r>
            <a:br>
              <a:rPr lang="en-IN" sz="4400" b="1" kern="0" cap="none" dirty="0">
                <a:ln w="9525">
                  <a:solidFill>
                    <a:schemeClr val="bg1"/>
                  </a:solidFill>
                  <a:prstDash val="solid"/>
                </a:ln>
                <a:solidFill>
                  <a:schemeClr val="bg1"/>
                </a:solidFill>
                <a:latin typeface="Times New Roman" panose="02020603050405020304" pitchFamily="18" charset="0"/>
                <a:ea typeface="Times New Roman" panose="02020603050405020304" pitchFamily="18" charset="0"/>
              </a:rPr>
            </a:br>
            <a:r>
              <a:rPr lang="en-IN" sz="4400" b="1" kern="0" cap="none" dirty="0">
                <a:ln w="9525">
                  <a:solidFill>
                    <a:schemeClr val="bg1"/>
                  </a:solidFill>
                  <a:prstDash val="solid"/>
                </a:ln>
                <a:solidFill>
                  <a:schemeClr val="bg1"/>
                </a:solidFill>
                <a:latin typeface="Times New Roman" panose="02020603050405020304" pitchFamily="18" charset="0"/>
                <a:ea typeface="Times New Roman" panose="02020603050405020304" pitchFamily="18" charset="0"/>
              </a:rPr>
              <a:t>E-Commerce Search</a:t>
            </a:r>
            <a:r>
              <a:rPr lang="en-IN" sz="4400" b="1" cap="none" dirty="0">
                <a:ln w="9525">
                  <a:solidFill>
                    <a:schemeClr val="bg1"/>
                  </a:solidFill>
                  <a:prstDash val="solid"/>
                </a:ln>
                <a:solidFill>
                  <a:schemeClr val="bg1"/>
                </a:solidFill>
              </a:rPr>
              <a:t> </a:t>
            </a:r>
            <a:endParaRPr lang="en-US" sz="4400" b="1" cap="none" dirty="0">
              <a:ln w="9525">
                <a:solidFill>
                  <a:schemeClr val="bg1"/>
                </a:solidFill>
                <a:prstDash val="solid"/>
              </a:ln>
              <a:solidFill>
                <a:schemeClr val="bg1"/>
              </a:solidFill>
            </a:endParaRPr>
          </a:p>
        </p:txBody>
      </p:sp>
      <p:sp>
        <p:nvSpPr>
          <p:cNvPr id="3" name="Subtitle 2">
            <a:extLst>
              <a:ext uri="{FF2B5EF4-FFF2-40B4-BE49-F238E27FC236}">
                <a16:creationId xmlns:a16="http://schemas.microsoft.com/office/drawing/2014/main" id="{BBB60AB7-DDDC-5E70-2F93-7DC35B077D81}"/>
              </a:ext>
            </a:extLst>
          </p:cNvPr>
          <p:cNvSpPr>
            <a:spLocks noGrp="1"/>
          </p:cNvSpPr>
          <p:nvPr>
            <p:ph type="subTitle" idx="1"/>
          </p:nvPr>
        </p:nvSpPr>
        <p:spPr>
          <a:xfrm>
            <a:off x="2224700" y="3431894"/>
            <a:ext cx="5931193" cy="2651973"/>
          </a:xfrm>
        </p:spPr>
        <p:txBody>
          <a:bodyPr>
            <a:noAutofit/>
          </a:bodyPr>
          <a:lstStyle/>
          <a:p>
            <a:pPr algn="ctr"/>
            <a:r>
              <a:rPr lang="en-US" sz="2400" b="1" dirty="0">
                <a:solidFill>
                  <a:schemeClr val="bg1"/>
                </a:solidFill>
              </a:rPr>
              <a:t>TEAM: 101 </a:t>
            </a:r>
            <a:r>
              <a:rPr lang="en-US" sz="2400" b="1" cap="none" dirty="0">
                <a:solidFill>
                  <a:schemeClr val="bg1"/>
                </a:solidFill>
              </a:rPr>
              <a:t>Not Found</a:t>
            </a:r>
          </a:p>
          <a:p>
            <a:pPr algn="ctr"/>
            <a:r>
              <a:rPr lang="en-US" sz="2200" cap="none" dirty="0">
                <a:solidFill>
                  <a:schemeClr val="bg1"/>
                </a:solidFill>
              </a:rPr>
              <a:t>Aditya Pranjal</a:t>
            </a:r>
          </a:p>
          <a:p>
            <a:pPr algn="ctr"/>
            <a:r>
              <a:rPr lang="en-US" sz="2200" cap="none" dirty="0">
                <a:solidFill>
                  <a:schemeClr val="bg1"/>
                </a:solidFill>
              </a:rPr>
              <a:t>Saumil Yadav</a:t>
            </a:r>
          </a:p>
          <a:p>
            <a:pPr algn="ctr"/>
            <a:r>
              <a:rPr lang="en-US" sz="2200" cap="none" dirty="0">
                <a:solidFill>
                  <a:schemeClr val="bg1"/>
                </a:solidFill>
              </a:rPr>
              <a:t>Aditya Aggarwal</a:t>
            </a:r>
          </a:p>
          <a:p>
            <a:pPr algn="ctr"/>
            <a:r>
              <a:rPr lang="en-US" sz="2200" cap="none" dirty="0">
                <a:solidFill>
                  <a:schemeClr val="bg1"/>
                </a:solidFill>
              </a:rPr>
              <a:t>Arnav Pundir</a:t>
            </a:r>
          </a:p>
          <a:p>
            <a:pPr algn="ctr"/>
            <a:endParaRPr lang="en-US" sz="2100" dirty="0">
              <a:solidFill>
                <a:schemeClr val="bg1"/>
              </a:solidFill>
            </a:endParaRPr>
          </a:p>
        </p:txBody>
      </p:sp>
    </p:spTree>
    <p:extLst>
      <p:ext uri="{BB962C8B-B14F-4D97-AF65-F5344CB8AC3E}">
        <p14:creationId xmlns:p14="http://schemas.microsoft.com/office/powerpoint/2010/main" val="191300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9" y="300790"/>
            <a:ext cx="7429499" cy="914400"/>
          </a:xfrm>
        </p:spPr>
        <p:txBody>
          <a:bodyPr>
            <a:normAutofit/>
          </a:bodyPr>
          <a:lstStyle/>
          <a:p>
            <a:pPr algn="ctr"/>
            <a:r>
              <a:rPr sz="4000" b="1" dirty="0">
                <a:solidFill>
                  <a:schemeClr val="bg1"/>
                </a:solidFill>
              </a:rPr>
              <a:t>Problem</a:t>
            </a:r>
          </a:p>
        </p:txBody>
      </p:sp>
      <p:sp>
        <p:nvSpPr>
          <p:cNvPr id="4" name="Rectangle 3"/>
          <p:cNvSpPr/>
          <p:nvPr/>
        </p:nvSpPr>
        <p:spPr>
          <a:xfrm>
            <a:off x="1109909" y="4986104"/>
            <a:ext cx="3010904" cy="1337474"/>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sz="2400" dirty="0">
                <a:solidFill>
                  <a:schemeClr val="bg1"/>
                </a:solidFill>
              </a:rPr>
              <a:t>User Query</a:t>
            </a:r>
            <a:r>
              <a:rPr lang="en-US" sz="2400" dirty="0">
                <a:solidFill>
                  <a:schemeClr val="bg1"/>
                </a:solidFill>
              </a:rPr>
              <a:t>:</a:t>
            </a:r>
            <a:endParaRPr sz="2400" dirty="0">
              <a:solidFill>
                <a:schemeClr val="bg1"/>
              </a:solidFill>
            </a:endParaRPr>
          </a:p>
          <a:p>
            <a:r>
              <a:rPr sz="2400" dirty="0">
                <a:solidFill>
                  <a:schemeClr val="bg1"/>
                </a:solidFill>
              </a:rPr>
              <a:t>(e.g., 'red running shoes')</a:t>
            </a:r>
          </a:p>
        </p:txBody>
      </p:sp>
      <p:sp>
        <p:nvSpPr>
          <p:cNvPr id="5" name="Rectangle 4"/>
          <p:cNvSpPr/>
          <p:nvPr/>
        </p:nvSpPr>
        <p:spPr>
          <a:xfrm>
            <a:off x="5163050" y="4986104"/>
            <a:ext cx="3239501" cy="1337474"/>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sz="2200" dirty="0">
                <a:solidFill>
                  <a:schemeClr val="bg1"/>
                </a:solidFill>
              </a:rPr>
              <a:t>Category Path</a:t>
            </a:r>
            <a:r>
              <a:rPr lang="en-US" sz="2200" dirty="0">
                <a:solidFill>
                  <a:schemeClr val="bg1"/>
                </a:solidFill>
              </a:rPr>
              <a:t>:</a:t>
            </a:r>
            <a:endParaRPr sz="2200" dirty="0">
              <a:solidFill>
                <a:schemeClr val="bg1"/>
              </a:solidFill>
            </a:endParaRPr>
          </a:p>
          <a:p>
            <a:r>
              <a:rPr sz="2200" dirty="0">
                <a:solidFill>
                  <a:schemeClr val="bg1"/>
                </a:solidFill>
              </a:rPr>
              <a:t>(Sportswear &gt; Footwear &gt; Running Shoes)</a:t>
            </a:r>
          </a:p>
        </p:txBody>
      </p:sp>
      <p:sp>
        <p:nvSpPr>
          <p:cNvPr id="7" name="TextBox 6">
            <a:extLst>
              <a:ext uri="{FF2B5EF4-FFF2-40B4-BE49-F238E27FC236}">
                <a16:creationId xmlns:a16="http://schemas.microsoft.com/office/drawing/2014/main" id="{12A75033-00BE-4F7F-72C3-3476CDAD14CB}"/>
              </a:ext>
            </a:extLst>
          </p:cNvPr>
          <p:cNvSpPr txBox="1"/>
          <p:nvPr/>
        </p:nvSpPr>
        <p:spPr>
          <a:xfrm>
            <a:off x="1109909" y="1060011"/>
            <a:ext cx="7429499" cy="3647152"/>
          </a:xfrm>
          <a:prstGeom prst="rect">
            <a:avLst/>
          </a:prstGeom>
          <a:noFill/>
        </p:spPr>
        <p:txBody>
          <a:bodyPr wrap="square" rtlCol="0">
            <a:spAutoFit/>
          </a:bodyPr>
          <a:lstStyle/>
          <a:p>
            <a:r>
              <a:rPr lang="en-IN" sz="2300" b="1" u="sng" dirty="0">
                <a:solidFill>
                  <a:schemeClr val="bg1"/>
                </a:solidFill>
              </a:rPr>
              <a:t>The Challenge:</a:t>
            </a:r>
            <a:r>
              <a:rPr lang="en-IN" sz="2100" dirty="0"/>
              <a:t> Connecting millions of user search queries to the right product categories across multiple languages and complex product hierarchies.</a:t>
            </a:r>
          </a:p>
          <a:p>
            <a:endParaRPr lang="en-IN" sz="2100" dirty="0"/>
          </a:p>
          <a:p>
            <a:r>
              <a:rPr lang="en-IN" sz="2100" dirty="0"/>
              <a:t>🌍 </a:t>
            </a:r>
            <a:r>
              <a:rPr lang="en-IN" sz="2100" b="1" dirty="0">
                <a:solidFill>
                  <a:schemeClr val="bg1"/>
                </a:solidFill>
              </a:rPr>
              <a:t>Multilingual queries:</a:t>
            </a:r>
            <a:r>
              <a:rPr lang="en-IN" sz="2100" b="1" dirty="0"/>
              <a:t> </a:t>
            </a:r>
            <a:r>
              <a:rPr lang="en-IN" sz="2100" dirty="0"/>
              <a:t>Multiple languages requires a solution that can handle </a:t>
            </a:r>
            <a:r>
              <a:rPr lang="en-IN" sz="2100" u="sng" dirty="0"/>
              <a:t>linguistic variations</a:t>
            </a:r>
            <a:r>
              <a:rPr lang="en-IN" sz="2100" dirty="0"/>
              <a:t> and nuances.</a:t>
            </a:r>
          </a:p>
          <a:p>
            <a:r>
              <a:rPr lang="en-IN" sz="2100" dirty="0"/>
              <a:t>📂 </a:t>
            </a:r>
            <a:r>
              <a:rPr lang="en-IN" sz="2100" b="1" dirty="0">
                <a:solidFill>
                  <a:schemeClr val="bg1"/>
                </a:solidFill>
              </a:rPr>
              <a:t>Complex product hierarchies:</a:t>
            </a:r>
            <a:r>
              <a:rPr lang="en-IN" sz="2100" dirty="0">
                <a:solidFill>
                  <a:schemeClr val="bg1"/>
                </a:solidFill>
              </a:rPr>
              <a:t> </a:t>
            </a:r>
            <a:r>
              <a:rPr lang="en-IN" sz="2100" dirty="0"/>
              <a:t>Product categories are structured in </a:t>
            </a:r>
            <a:r>
              <a:rPr lang="en-IN" sz="2100" u="sng" dirty="0"/>
              <a:t>deep, branching hierarchies</a:t>
            </a:r>
            <a:r>
              <a:rPr lang="en-IN" sz="2100" dirty="0"/>
              <a:t> making precise mapping difficult.</a:t>
            </a:r>
          </a:p>
          <a:p>
            <a:r>
              <a:rPr lang="en-IN" sz="2100" dirty="0"/>
              <a:t>⚠️ </a:t>
            </a:r>
            <a:r>
              <a:rPr lang="en-IN" sz="2100" b="1" dirty="0">
                <a:solidFill>
                  <a:schemeClr val="bg1"/>
                </a:solidFill>
              </a:rPr>
              <a:t>Misclassification reduces relevance:</a:t>
            </a:r>
            <a:r>
              <a:rPr lang="en-IN" sz="2100" dirty="0"/>
              <a:t> A simple keyword match is not enough, leading to poor user experience, irrelevant search results, and missed conversions.</a:t>
            </a:r>
          </a:p>
        </p:txBody>
      </p:sp>
      <p:sp>
        <p:nvSpPr>
          <p:cNvPr id="8" name="Right Arrow 7">
            <a:extLst>
              <a:ext uri="{FF2B5EF4-FFF2-40B4-BE49-F238E27FC236}">
                <a16:creationId xmlns:a16="http://schemas.microsoft.com/office/drawing/2014/main" id="{770B6AEC-BBE8-91C6-5393-43EEE40FEB82}"/>
              </a:ext>
            </a:extLst>
          </p:cNvPr>
          <p:cNvSpPr/>
          <p:nvPr/>
        </p:nvSpPr>
        <p:spPr>
          <a:xfrm>
            <a:off x="4183980" y="5420225"/>
            <a:ext cx="915903" cy="46923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8" y="220402"/>
            <a:ext cx="7429499" cy="1041840"/>
          </a:xfrm>
        </p:spPr>
        <p:txBody>
          <a:bodyPr vert="horz" lIns="91440" tIns="45720" rIns="91440" bIns="45720" rtlCol="0" anchor="ctr">
            <a:normAutofit/>
          </a:bodyPr>
          <a:lstStyle/>
          <a:p>
            <a:pPr algn="ctr"/>
            <a:r>
              <a:rPr sz="4000" b="1" dirty="0">
                <a:solidFill>
                  <a:schemeClr val="bg1"/>
                </a:solidFill>
              </a:rPr>
              <a:t>Insight</a:t>
            </a:r>
          </a:p>
        </p:txBody>
      </p:sp>
      <p:sp>
        <p:nvSpPr>
          <p:cNvPr id="3" name="TextBox 2"/>
          <p:cNvSpPr txBox="1"/>
          <p:nvPr/>
        </p:nvSpPr>
        <p:spPr>
          <a:xfrm>
            <a:off x="2926395" y="4396963"/>
            <a:ext cx="3923488" cy="1785104"/>
          </a:xfrm>
          <a:prstGeom prst="rect">
            <a:avLst/>
          </a:prstGeom>
          <a:noFill/>
        </p:spPr>
        <p:txBody>
          <a:bodyPr wrap="square">
            <a:spAutoFit/>
          </a:bodyPr>
          <a:lstStyle/>
          <a:p>
            <a:r>
              <a:rPr sz="2200" b="1" dirty="0">
                <a:solidFill>
                  <a:schemeClr val="bg1"/>
                </a:solidFill>
              </a:rPr>
              <a:t>Impact</a:t>
            </a:r>
            <a:r>
              <a:rPr lang="en-US" sz="2200" b="1" dirty="0">
                <a:solidFill>
                  <a:schemeClr val="bg1"/>
                </a:solidFill>
              </a:rPr>
              <a:t> of Accurate Mapping</a:t>
            </a:r>
            <a:r>
              <a:rPr sz="2200" b="1" dirty="0">
                <a:solidFill>
                  <a:schemeClr val="bg1"/>
                </a:solidFill>
              </a:rPr>
              <a:t>:</a:t>
            </a:r>
            <a:endParaRPr sz="2200" b="1" dirty="0"/>
          </a:p>
          <a:p>
            <a:pPr>
              <a:defRPr sz="1800"/>
            </a:pPr>
            <a:r>
              <a:rPr sz="2200" dirty="0"/>
              <a:t>✅ Faster relevant results</a:t>
            </a:r>
          </a:p>
          <a:p>
            <a:pPr>
              <a:defRPr sz="1800"/>
            </a:pPr>
            <a:r>
              <a:rPr sz="2200" dirty="0"/>
              <a:t>🧠 Better understanding of intent</a:t>
            </a:r>
          </a:p>
          <a:p>
            <a:pPr>
              <a:defRPr sz="1800"/>
            </a:pPr>
            <a:r>
              <a:rPr sz="2200" dirty="0"/>
              <a:t>🎯 Improved personalization</a:t>
            </a:r>
          </a:p>
          <a:p>
            <a:pPr>
              <a:defRPr sz="1800"/>
            </a:pPr>
            <a:r>
              <a:rPr sz="2200" dirty="0"/>
              <a:t>📈 Higher conversions</a:t>
            </a:r>
          </a:p>
        </p:txBody>
      </p:sp>
      <p:sp>
        <p:nvSpPr>
          <p:cNvPr id="5" name="TextBox 4">
            <a:extLst>
              <a:ext uri="{FF2B5EF4-FFF2-40B4-BE49-F238E27FC236}">
                <a16:creationId xmlns:a16="http://schemas.microsoft.com/office/drawing/2014/main" id="{40C18058-5EE8-909E-11A8-1A17F54956E2}"/>
              </a:ext>
            </a:extLst>
          </p:cNvPr>
          <p:cNvSpPr txBox="1"/>
          <p:nvPr/>
        </p:nvSpPr>
        <p:spPr>
          <a:xfrm>
            <a:off x="1033523" y="1399208"/>
            <a:ext cx="7709232" cy="1061829"/>
          </a:xfrm>
          <a:prstGeom prst="rect">
            <a:avLst/>
          </a:prstGeom>
          <a:noFill/>
        </p:spPr>
        <p:txBody>
          <a:bodyPr wrap="square" rtlCol="0">
            <a:spAutoFit/>
          </a:bodyPr>
          <a:lstStyle/>
          <a:p>
            <a:r>
              <a:rPr lang="en-IN" sz="21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Query–Category Relevance Task:  </a:t>
            </a:r>
            <a:r>
              <a:rPr lang="en-IN" sz="2100" dirty="0">
                <a:effectLst/>
                <a:latin typeface="Aptos" panose="020B0004020202020204" pitchFamily="34" charset="0"/>
                <a:ea typeface="Aptos" panose="020B0004020202020204" pitchFamily="34" charset="0"/>
                <a:cs typeface="Times New Roman" panose="02020603050405020304" pitchFamily="18" charset="0"/>
              </a:rPr>
              <a:t>A machine learning system designed to map user search queries to the </a:t>
            </a:r>
            <a:r>
              <a:rPr lang="en-IN" sz="2100" u="sng" dirty="0">
                <a:effectLst/>
                <a:latin typeface="Aptos" panose="020B0004020202020204" pitchFamily="34" charset="0"/>
                <a:ea typeface="Aptos" panose="020B0004020202020204" pitchFamily="34" charset="0"/>
                <a:cs typeface="Times New Roman" panose="02020603050405020304" pitchFamily="18" charset="0"/>
              </a:rPr>
              <a:t>most relevant product</a:t>
            </a:r>
            <a:r>
              <a:rPr lang="en-IN" sz="2100" dirty="0">
                <a:effectLst/>
                <a:latin typeface="Aptos" panose="020B0004020202020204" pitchFamily="34" charset="0"/>
                <a:ea typeface="Aptos" panose="020B0004020202020204" pitchFamily="34" charset="0"/>
                <a:cs typeface="Times New Roman" panose="02020603050405020304" pitchFamily="18" charset="0"/>
              </a:rPr>
              <a:t> categories in a large scale, multilingual e-commerce system.</a:t>
            </a:r>
            <a:endParaRPr lang="en-US" sz="2100" dirty="0"/>
          </a:p>
        </p:txBody>
      </p:sp>
      <p:sp>
        <p:nvSpPr>
          <p:cNvPr id="6" name="TextBox 5">
            <a:extLst>
              <a:ext uri="{FF2B5EF4-FFF2-40B4-BE49-F238E27FC236}">
                <a16:creationId xmlns:a16="http://schemas.microsoft.com/office/drawing/2014/main" id="{70DB481D-DFDC-1A9C-5CDE-B4BB136A3458}"/>
              </a:ext>
            </a:extLst>
          </p:cNvPr>
          <p:cNvSpPr txBox="1"/>
          <p:nvPr/>
        </p:nvSpPr>
        <p:spPr>
          <a:xfrm>
            <a:off x="944790" y="2705725"/>
            <a:ext cx="7252034" cy="1446550"/>
          </a:xfrm>
          <a:prstGeom prst="rect">
            <a:avLst/>
          </a:prstGeom>
          <a:noFill/>
        </p:spPr>
        <p:txBody>
          <a:bodyPr wrap="square" rtlCol="0">
            <a:spAutoFit/>
          </a:bodyPr>
          <a:lstStyle/>
          <a:p>
            <a:r>
              <a:rPr lang="en-US" sz="2200" b="1" dirty="0">
                <a:solidFill>
                  <a:schemeClr val="bg1"/>
                </a:solidFill>
                <a:sym typeface="Wingdings" pitchFamily="2" charset="2"/>
              </a:rPr>
              <a:t></a:t>
            </a:r>
            <a:r>
              <a:rPr lang="en-US" sz="2200" dirty="0">
                <a:sym typeface="Wingdings" pitchFamily="2" charset="2"/>
              </a:rPr>
              <a:t> </a:t>
            </a:r>
            <a:r>
              <a:rPr lang="en-US" sz="2200" dirty="0"/>
              <a:t>User Query can be </a:t>
            </a:r>
            <a:r>
              <a:rPr lang="en-IN" sz="2200" b="0" i="0" u="sng" dirty="0">
                <a:effectLst/>
                <a:latin typeface="fkGroteskNeue"/>
              </a:rPr>
              <a:t>short</a:t>
            </a:r>
            <a:r>
              <a:rPr lang="en-IN" sz="2200" b="0" i="0" dirty="0">
                <a:effectLst/>
                <a:latin typeface="fkGroteskNeue"/>
              </a:rPr>
              <a:t>, </a:t>
            </a:r>
            <a:r>
              <a:rPr lang="en-IN" sz="2200" b="0" i="0" u="sng" dirty="0">
                <a:effectLst/>
                <a:latin typeface="fkGroteskNeue"/>
              </a:rPr>
              <a:t>ambiguous</a:t>
            </a:r>
            <a:r>
              <a:rPr lang="en-IN" sz="2200" b="0" i="0" dirty="0">
                <a:effectLst/>
                <a:latin typeface="fkGroteskNeue"/>
              </a:rPr>
              <a:t>, may use </a:t>
            </a:r>
            <a:r>
              <a:rPr lang="en-IN" sz="2200" b="0" i="0" u="sng" dirty="0">
                <a:effectLst/>
                <a:latin typeface="fkGroteskNeue"/>
              </a:rPr>
              <a:t>slang</a:t>
            </a:r>
            <a:r>
              <a:rPr lang="en-IN" sz="2200" b="0" i="0" dirty="0">
                <a:effectLst/>
                <a:latin typeface="fkGroteskNeue"/>
              </a:rPr>
              <a:t>, brand names, or </a:t>
            </a:r>
            <a:r>
              <a:rPr lang="en-IN" sz="2200" b="0" i="0" u="sng" dirty="0">
                <a:effectLst/>
                <a:latin typeface="fkGroteskNeue"/>
              </a:rPr>
              <a:t>local abbreviations</a:t>
            </a:r>
            <a:r>
              <a:rPr lang="en-IN" sz="2200" b="0" i="0" dirty="0">
                <a:effectLst/>
                <a:latin typeface="fkGroteskNeue"/>
              </a:rPr>
              <a:t> unfamiliar to a search algorithm. It requires a enormous database to fetch data from and a complex mapping.</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89FB-8CA8-F19A-DCFE-53F3DC92E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8636D-1285-C3CB-86CE-7D86147F5BD1}"/>
              </a:ext>
            </a:extLst>
          </p:cNvPr>
          <p:cNvSpPr>
            <a:spLocks noGrp="1"/>
          </p:cNvSpPr>
          <p:nvPr>
            <p:ph type="title"/>
          </p:nvPr>
        </p:nvSpPr>
        <p:spPr>
          <a:xfrm>
            <a:off x="857249" y="95860"/>
            <a:ext cx="7429499" cy="1003976"/>
          </a:xfrm>
        </p:spPr>
        <p:txBody>
          <a:bodyPr vert="horz" lIns="91440" tIns="45720" rIns="91440" bIns="45720" rtlCol="0" anchor="ctr">
            <a:normAutofit/>
          </a:bodyPr>
          <a:lstStyle/>
          <a:p>
            <a:pPr algn="ctr"/>
            <a:r>
              <a:rPr sz="4000" b="1" dirty="0">
                <a:solidFill>
                  <a:schemeClr val="bg1"/>
                </a:solidFill>
              </a:rPr>
              <a:t>Solution</a:t>
            </a:r>
          </a:p>
        </p:txBody>
      </p:sp>
      <p:sp>
        <p:nvSpPr>
          <p:cNvPr id="12" name="Oval 11">
            <a:extLst>
              <a:ext uri="{FF2B5EF4-FFF2-40B4-BE49-F238E27FC236}">
                <a16:creationId xmlns:a16="http://schemas.microsoft.com/office/drawing/2014/main" id="{2013AE2D-4488-A99C-C24E-CA6F9C9B0D4C}"/>
              </a:ext>
            </a:extLst>
          </p:cNvPr>
          <p:cNvSpPr/>
          <p:nvPr/>
        </p:nvSpPr>
        <p:spPr>
          <a:xfrm>
            <a:off x="1695450" y="3814692"/>
            <a:ext cx="1389839" cy="7490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5DBA661-4A07-B97A-AF17-11069FDF5A2E}"/>
              </a:ext>
            </a:extLst>
          </p:cNvPr>
          <p:cNvSpPr/>
          <p:nvPr/>
        </p:nvSpPr>
        <p:spPr>
          <a:xfrm>
            <a:off x="1695451" y="4679980"/>
            <a:ext cx="1389839" cy="7490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5214BD21-9180-4291-4DA4-E4D5085B847F}"/>
              </a:ext>
            </a:extLst>
          </p:cNvPr>
          <p:cNvSpPr/>
          <p:nvPr/>
        </p:nvSpPr>
        <p:spPr>
          <a:xfrm>
            <a:off x="1695450" y="5649369"/>
            <a:ext cx="1389839" cy="7490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16FA105-7C14-CACB-94E4-EA61E1880636}"/>
              </a:ext>
            </a:extLst>
          </p:cNvPr>
          <p:cNvSpPr txBox="1"/>
          <p:nvPr/>
        </p:nvSpPr>
        <p:spPr>
          <a:xfrm>
            <a:off x="1838853" y="3988230"/>
            <a:ext cx="1157591" cy="369332"/>
          </a:xfrm>
          <a:prstGeom prst="rect">
            <a:avLst/>
          </a:prstGeom>
          <a:noFill/>
        </p:spPr>
        <p:txBody>
          <a:bodyPr wrap="square" rtlCol="0">
            <a:spAutoFit/>
          </a:bodyPr>
          <a:lstStyle/>
          <a:p>
            <a:r>
              <a:rPr lang="en-IN" dirty="0"/>
              <a:t>Language</a:t>
            </a:r>
          </a:p>
        </p:txBody>
      </p:sp>
      <p:sp>
        <p:nvSpPr>
          <p:cNvPr id="16" name="TextBox 15">
            <a:extLst>
              <a:ext uri="{FF2B5EF4-FFF2-40B4-BE49-F238E27FC236}">
                <a16:creationId xmlns:a16="http://schemas.microsoft.com/office/drawing/2014/main" id="{7AF118C3-5916-C06B-ECFA-6CF4BB97B522}"/>
              </a:ext>
            </a:extLst>
          </p:cNvPr>
          <p:cNvSpPr txBox="1"/>
          <p:nvPr/>
        </p:nvSpPr>
        <p:spPr>
          <a:xfrm>
            <a:off x="1982260" y="4864649"/>
            <a:ext cx="816216" cy="369332"/>
          </a:xfrm>
          <a:prstGeom prst="rect">
            <a:avLst/>
          </a:prstGeom>
          <a:noFill/>
        </p:spPr>
        <p:txBody>
          <a:bodyPr wrap="square" rtlCol="0">
            <a:spAutoFit/>
          </a:bodyPr>
          <a:lstStyle/>
          <a:p>
            <a:r>
              <a:rPr lang="en-IN" dirty="0"/>
              <a:t>Query</a:t>
            </a:r>
          </a:p>
        </p:txBody>
      </p:sp>
      <p:sp>
        <p:nvSpPr>
          <p:cNvPr id="17" name="TextBox 16">
            <a:extLst>
              <a:ext uri="{FF2B5EF4-FFF2-40B4-BE49-F238E27FC236}">
                <a16:creationId xmlns:a16="http://schemas.microsoft.com/office/drawing/2014/main" id="{F1B4D112-F555-4636-0AE1-AE2AE2ABFC25}"/>
              </a:ext>
            </a:extLst>
          </p:cNvPr>
          <p:cNvSpPr txBox="1"/>
          <p:nvPr/>
        </p:nvSpPr>
        <p:spPr>
          <a:xfrm>
            <a:off x="1866134" y="5839217"/>
            <a:ext cx="1103030" cy="369332"/>
          </a:xfrm>
          <a:prstGeom prst="rect">
            <a:avLst/>
          </a:prstGeom>
          <a:noFill/>
        </p:spPr>
        <p:txBody>
          <a:bodyPr wrap="square" rtlCol="0">
            <a:spAutoFit/>
          </a:bodyPr>
          <a:lstStyle/>
          <a:p>
            <a:r>
              <a:rPr lang="en-IN" dirty="0"/>
              <a:t>Hierarchy</a:t>
            </a:r>
          </a:p>
        </p:txBody>
      </p:sp>
      <p:sp>
        <p:nvSpPr>
          <p:cNvPr id="20" name="Arrow: Right 19">
            <a:extLst>
              <a:ext uri="{FF2B5EF4-FFF2-40B4-BE49-F238E27FC236}">
                <a16:creationId xmlns:a16="http://schemas.microsoft.com/office/drawing/2014/main" id="{677A9F0D-BA6F-CFE1-EC24-AB4653FD2252}"/>
              </a:ext>
            </a:extLst>
          </p:cNvPr>
          <p:cNvSpPr/>
          <p:nvPr/>
        </p:nvSpPr>
        <p:spPr>
          <a:xfrm>
            <a:off x="2996444" y="4809610"/>
            <a:ext cx="1168617" cy="4916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0CB0F474-1E66-762B-13E5-2401D485F510}"/>
              </a:ext>
            </a:extLst>
          </p:cNvPr>
          <p:cNvSpPr/>
          <p:nvPr/>
        </p:nvSpPr>
        <p:spPr>
          <a:xfrm rot="1206523">
            <a:off x="2970876" y="4246375"/>
            <a:ext cx="1345208" cy="4916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A42C886E-7DC0-B81B-29A6-DCF189DE2BD0}"/>
              </a:ext>
            </a:extLst>
          </p:cNvPr>
          <p:cNvSpPr/>
          <p:nvPr/>
        </p:nvSpPr>
        <p:spPr>
          <a:xfrm rot="19710406">
            <a:off x="2914485" y="5335591"/>
            <a:ext cx="1421379" cy="4916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2D2BB92-6686-BE06-8B16-D45E28ED0E0B}"/>
              </a:ext>
            </a:extLst>
          </p:cNvPr>
          <p:cNvSpPr/>
          <p:nvPr/>
        </p:nvSpPr>
        <p:spPr>
          <a:xfrm>
            <a:off x="4165061" y="4515327"/>
            <a:ext cx="1718534" cy="924156"/>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BDD4B608-4946-7C3A-B76D-ED503A045A8D}"/>
              </a:ext>
            </a:extLst>
          </p:cNvPr>
          <p:cNvSpPr txBox="1"/>
          <p:nvPr/>
        </p:nvSpPr>
        <p:spPr>
          <a:xfrm>
            <a:off x="4234142" y="4662863"/>
            <a:ext cx="1498076" cy="646331"/>
          </a:xfrm>
          <a:prstGeom prst="rect">
            <a:avLst/>
          </a:prstGeom>
          <a:noFill/>
        </p:spPr>
        <p:txBody>
          <a:bodyPr wrap="square" rtlCol="0">
            <a:spAutoFit/>
          </a:bodyPr>
          <a:lstStyle/>
          <a:p>
            <a:pPr algn="ctr"/>
            <a:r>
              <a:rPr lang="en-IN" dirty="0"/>
              <a:t>Vectorised Input</a:t>
            </a:r>
          </a:p>
        </p:txBody>
      </p:sp>
      <p:sp>
        <p:nvSpPr>
          <p:cNvPr id="25" name="Arrow: Right 24">
            <a:extLst>
              <a:ext uri="{FF2B5EF4-FFF2-40B4-BE49-F238E27FC236}">
                <a16:creationId xmlns:a16="http://schemas.microsoft.com/office/drawing/2014/main" id="{AF281304-EC3A-D3EA-1A49-F78B4070A51A}"/>
              </a:ext>
            </a:extLst>
          </p:cNvPr>
          <p:cNvSpPr/>
          <p:nvPr/>
        </p:nvSpPr>
        <p:spPr>
          <a:xfrm>
            <a:off x="5883595" y="4765219"/>
            <a:ext cx="586921" cy="4243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0AEF7B9D-D479-E495-CE12-7ED369F469C2}"/>
              </a:ext>
            </a:extLst>
          </p:cNvPr>
          <p:cNvSpPr/>
          <p:nvPr/>
        </p:nvSpPr>
        <p:spPr>
          <a:xfrm>
            <a:off x="6470516" y="4563721"/>
            <a:ext cx="826851" cy="625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E0005ADE-E2D9-C4E8-4433-2C9A09AA76AC}"/>
              </a:ext>
            </a:extLst>
          </p:cNvPr>
          <p:cNvSpPr txBox="1"/>
          <p:nvPr/>
        </p:nvSpPr>
        <p:spPr>
          <a:xfrm>
            <a:off x="6177055" y="4691990"/>
            <a:ext cx="1498076" cy="369332"/>
          </a:xfrm>
          <a:prstGeom prst="rect">
            <a:avLst/>
          </a:prstGeom>
          <a:noFill/>
        </p:spPr>
        <p:txBody>
          <a:bodyPr wrap="square" rtlCol="0">
            <a:spAutoFit/>
          </a:bodyPr>
          <a:lstStyle/>
          <a:p>
            <a:pPr algn="ctr"/>
            <a:r>
              <a:rPr lang="en-IN" dirty="0"/>
              <a:t>Model</a:t>
            </a:r>
          </a:p>
        </p:txBody>
      </p:sp>
      <p:sp>
        <p:nvSpPr>
          <p:cNvPr id="29" name="Arrow: Down 28">
            <a:extLst>
              <a:ext uri="{FF2B5EF4-FFF2-40B4-BE49-F238E27FC236}">
                <a16:creationId xmlns:a16="http://schemas.microsoft.com/office/drawing/2014/main" id="{EB168AF0-6B60-0045-13E5-7D1FB950D2F7}"/>
              </a:ext>
            </a:extLst>
          </p:cNvPr>
          <p:cNvSpPr/>
          <p:nvPr/>
        </p:nvSpPr>
        <p:spPr>
          <a:xfrm>
            <a:off x="6772073" y="5189590"/>
            <a:ext cx="191293" cy="53172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E1AB8691-472C-11E6-CB20-BDE69322B40D}"/>
              </a:ext>
            </a:extLst>
          </p:cNvPr>
          <p:cNvSpPr/>
          <p:nvPr/>
        </p:nvSpPr>
        <p:spPr>
          <a:xfrm>
            <a:off x="6344056" y="5721313"/>
            <a:ext cx="1089498" cy="62586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F76F05AB-EC7B-D644-3E50-97B746BA4D21}"/>
              </a:ext>
            </a:extLst>
          </p:cNvPr>
          <p:cNvSpPr txBox="1"/>
          <p:nvPr/>
        </p:nvSpPr>
        <p:spPr>
          <a:xfrm>
            <a:off x="6460807" y="5700851"/>
            <a:ext cx="826851" cy="646331"/>
          </a:xfrm>
          <a:prstGeom prst="rect">
            <a:avLst/>
          </a:prstGeom>
          <a:noFill/>
        </p:spPr>
        <p:txBody>
          <a:bodyPr wrap="square" rtlCol="0">
            <a:spAutoFit/>
          </a:bodyPr>
          <a:lstStyle/>
          <a:p>
            <a:pPr algn="ctr"/>
            <a:r>
              <a:rPr lang="en-IN" dirty="0"/>
              <a:t>Output</a:t>
            </a:r>
          </a:p>
          <a:p>
            <a:pPr algn="ctr"/>
            <a:r>
              <a:rPr lang="en-IN" dirty="0"/>
              <a:t>0/1</a:t>
            </a:r>
          </a:p>
        </p:txBody>
      </p:sp>
      <p:sp>
        <p:nvSpPr>
          <p:cNvPr id="4" name="TextBox 3">
            <a:extLst>
              <a:ext uri="{FF2B5EF4-FFF2-40B4-BE49-F238E27FC236}">
                <a16:creationId xmlns:a16="http://schemas.microsoft.com/office/drawing/2014/main" id="{76659EEB-3836-2818-6F65-CF9C9F80E613}"/>
              </a:ext>
            </a:extLst>
          </p:cNvPr>
          <p:cNvSpPr txBox="1"/>
          <p:nvPr/>
        </p:nvSpPr>
        <p:spPr>
          <a:xfrm>
            <a:off x="579060" y="928721"/>
            <a:ext cx="8247440" cy="2954655"/>
          </a:xfrm>
          <a:prstGeom prst="rect">
            <a:avLst/>
          </a:prstGeom>
          <a:noFill/>
        </p:spPr>
        <p:txBody>
          <a:bodyPr wrap="square" rtlCol="0">
            <a:spAutoFit/>
          </a:bodyPr>
          <a:lstStyle/>
          <a:p>
            <a:r>
              <a:rPr lang="en-IN" sz="2500" b="1" dirty="0">
                <a:solidFill>
                  <a:schemeClr val="bg1"/>
                </a:solidFill>
              </a:rPr>
              <a:t>OUR MODEL:</a:t>
            </a:r>
          </a:p>
          <a:p>
            <a:pPr marL="342900" indent="-342900">
              <a:buFont typeface="Arial" panose="020B0604020202020204" pitchFamily="34" charset="0"/>
              <a:buChar char="•"/>
            </a:pPr>
            <a:r>
              <a:rPr lang="en-IN" sz="2300" dirty="0"/>
              <a:t>We add language as a input variable before the rest to manage multilingual queries. Another solution is to build individual models per language.</a:t>
            </a:r>
          </a:p>
          <a:p>
            <a:pPr marL="342900" indent="-342900">
              <a:buFont typeface="Arial" panose="020B0604020202020204" pitchFamily="34" charset="0"/>
              <a:buChar char="•"/>
            </a:pPr>
            <a:r>
              <a:rPr lang="en-IN" sz="2300" dirty="0"/>
              <a:t>To convert the input queries and hierarchies into a format that the AI model understands, we used </a:t>
            </a:r>
            <a:r>
              <a:rPr lang="en-IN" sz="2300" u="sng" dirty="0"/>
              <a:t>TF-IDF (Term freq-Inverse Doc-freq) vectorization</a:t>
            </a:r>
            <a:r>
              <a:rPr lang="en-IN" sz="2300" dirty="0"/>
              <a:t> which gives importance to unique terms such as “shoes” instead of “red” and converts them to a numeric value.</a:t>
            </a:r>
          </a:p>
        </p:txBody>
      </p:sp>
    </p:spTree>
    <p:extLst>
      <p:ext uri="{BB962C8B-B14F-4D97-AF65-F5344CB8AC3E}">
        <p14:creationId xmlns:p14="http://schemas.microsoft.com/office/powerpoint/2010/main" val="63288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119636"/>
            <a:ext cx="7429499" cy="1003976"/>
          </a:xfrm>
        </p:spPr>
        <p:txBody>
          <a:bodyPr vert="horz" lIns="91440" tIns="45720" rIns="91440" bIns="45720" rtlCol="0" anchor="ctr">
            <a:normAutofit/>
          </a:bodyPr>
          <a:lstStyle/>
          <a:p>
            <a:pPr algn="ctr"/>
            <a:r>
              <a:rPr sz="4000" b="1" dirty="0">
                <a:solidFill>
                  <a:schemeClr val="bg1"/>
                </a:solidFill>
              </a:rPr>
              <a:t>Solution</a:t>
            </a:r>
          </a:p>
        </p:txBody>
      </p:sp>
      <p:sp>
        <p:nvSpPr>
          <p:cNvPr id="13" name="TextBox 12">
            <a:extLst>
              <a:ext uri="{FF2B5EF4-FFF2-40B4-BE49-F238E27FC236}">
                <a16:creationId xmlns:a16="http://schemas.microsoft.com/office/drawing/2014/main" id="{32F1CE71-D326-9297-55B8-74285DB558CC}"/>
              </a:ext>
            </a:extLst>
          </p:cNvPr>
          <p:cNvSpPr txBox="1"/>
          <p:nvPr/>
        </p:nvSpPr>
        <p:spPr>
          <a:xfrm>
            <a:off x="441324" y="926842"/>
            <a:ext cx="8261350"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Using bigrams on top of unigrams allows check 2 tokens together such as “running shoes” together instead of just separately.</a:t>
            </a:r>
          </a:p>
          <a:p>
            <a:pPr marL="285750" indent="-285750">
              <a:buFont typeface="Arial" panose="020B0604020202020204" pitchFamily="34" charset="0"/>
              <a:buChar char="•"/>
            </a:pPr>
            <a:r>
              <a:rPr lang="en-IN" sz="2400" dirty="0"/>
              <a:t>We use </a:t>
            </a:r>
            <a:r>
              <a:rPr lang="en-IN" sz="2400" u="sng" dirty="0"/>
              <a:t>Random Forest method</a:t>
            </a:r>
            <a:r>
              <a:rPr lang="en-IN" sz="2400" dirty="0"/>
              <a:t> of machine learning as it is suitable for yes/no decision making. Grid Search is used to optimise hyperparameters.</a:t>
            </a:r>
          </a:p>
          <a:p>
            <a:pPr marL="285750" indent="-285750">
              <a:buFont typeface="Arial" panose="020B0604020202020204" pitchFamily="34" charset="0"/>
              <a:buChar char="•"/>
            </a:pPr>
            <a:r>
              <a:rPr lang="en-IN" sz="2400" dirty="0"/>
              <a:t>We have used </a:t>
            </a:r>
            <a:r>
              <a:rPr lang="en-IN" sz="2400" u="sng" dirty="0"/>
              <a:t>scikit-learn in python</a:t>
            </a:r>
            <a:r>
              <a:rPr lang="en-IN" sz="2400" dirty="0"/>
              <a:t> to implement this solution.</a:t>
            </a:r>
            <a:endParaRPr lang="en-US" sz="2400" dirty="0"/>
          </a:p>
        </p:txBody>
      </p:sp>
      <p:pic>
        <p:nvPicPr>
          <p:cNvPr id="1026" name="Picture 2" descr="An Introduction to Random Forest Algorithm for beginners | by Debaprasann  Bhoi | GoPenAI">
            <a:extLst>
              <a:ext uri="{FF2B5EF4-FFF2-40B4-BE49-F238E27FC236}">
                <a16:creationId xmlns:a16="http://schemas.microsoft.com/office/drawing/2014/main" id="{5C988115-6A3E-6F95-3EAB-491436D73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76" y="3664121"/>
            <a:ext cx="4235048" cy="2861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49" y="156890"/>
            <a:ext cx="7429499" cy="794085"/>
          </a:xfrm>
        </p:spPr>
        <p:txBody>
          <a:bodyPr vert="horz" lIns="91440" tIns="45720" rIns="91440" bIns="45720" rtlCol="0" anchor="ctr">
            <a:normAutofit/>
          </a:bodyPr>
          <a:lstStyle/>
          <a:p>
            <a:pPr algn="ctr"/>
            <a:r>
              <a:rPr sz="4000" b="1" dirty="0">
                <a:solidFill>
                  <a:schemeClr val="bg1"/>
                </a:solidFill>
              </a:rPr>
              <a:t>Demo</a:t>
            </a:r>
          </a:p>
        </p:txBody>
      </p:sp>
      <p:pic>
        <p:nvPicPr>
          <p:cNvPr id="7" name="Picture 6">
            <a:extLst>
              <a:ext uri="{FF2B5EF4-FFF2-40B4-BE49-F238E27FC236}">
                <a16:creationId xmlns:a16="http://schemas.microsoft.com/office/drawing/2014/main" id="{D75E2012-39A8-0C84-237E-D126564C94DB}"/>
              </a:ext>
            </a:extLst>
          </p:cNvPr>
          <p:cNvPicPr>
            <a:picLocks noChangeAspect="1"/>
          </p:cNvPicPr>
          <p:nvPr/>
        </p:nvPicPr>
        <p:blipFill rotWithShape="1">
          <a:blip r:embed="rId2"/>
          <a:srcRect t="1228" b="28645"/>
          <a:stretch/>
        </p:blipFill>
        <p:spPr>
          <a:xfrm>
            <a:off x="282849" y="1079245"/>
            <a:ext cx="8578301" cy="4699509"/>
          </a:xfrm>
          <a:prstGeom prst="rect">
            <a:avLst/>
          </a:prstGeom>
        </p:spPr>
      </p:pic>
      <p:cxnSp>
        <p:nvCxnSpPr>
          <p:cNvPr id="5" name="Straight Arrow Connector 4">
            <a:extLst>
              <a:ext uri="{FF2B5EF4-FFF2-40B4-BE49-F238E27FC236}">
                <a16:creationId xmlns:a16="http://schemas.microsoft.com/office/drawing/2014/main" id="{1B3BFD6B-DB79-A47C-E8E3-750D7B2CF229}"/>
              </a:ext>
            </a:extLst>
          </p:cNvPr>
          <p:cNvCxnSpPr>
            <a:cxnSpLocks/>
          </p:cNvCxnSpPr>
          <p:nvPr/>
        </p:nvCxnSpPr>
        <p:spPr>
          <a:xfrm flipH="1">
            <a:off x="6991109" y="3347977"/>
            <a:ext cx="81022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89FD5F9E-D6E2-06A6-D4D4-72222167BAC2}"/>
              </a:ext>
            </a:extLst>
          </p:cNvPr>
          <p:cNvCxnSpPr>
            <a:cxnSpLocks/>
          </p:cNvCxnSpPr>
          <p:nvPr/>
        </p:nvCxnSpPr>
        <p:spPr>
          <a:xfrm flipH="1">
            <a:off x="6344856" y="4160134"/>
            <a:ext cx="81022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B4245D3-4811-04D1-9E48-03D6DC200378}"/>
              </a:ext>
            </a:extLst>
          </p:cNvPr>
          <p:cNvCxnSpPr>
            <a:cxnSpLocks/>
          </p:cNvCxnSpPr>
          <p:nvPr/>
        </p:nvCxnSpPr>
        <p:spPr>
          <a:xfrm flipH="1">
            <a:off x="6344856" y="4949142"/>
            <a:ext cx="81022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228598"/>
            <a:ext cx="7429499" cy="914401"/>
          </a:xfrm>
        </p:spPr>
        <p:txBody>
          <a:bodyPr vert="horz" lIns="91440" tIns="45720" rIns="91440" bIns="45720" rtlCol="0" anchor="ctr">
            <a:normAutofit/>
          </a:bodyPr>
          <a:lstStyle/>
          <a:p>
            <a:pPr algn="ctr"/>
            <a:r>
              <a:rPr sz="4000" b="1" dirty="0">
                <a:solidFill>
                  <a:schemeClr val="bg1"/>
                </a:solidFill>
              </a:rPr>
              <a:t>Next Steps</a:t>
            </a:r>
          </a:p>
        </p:txBody>
      </p:sp>
      <p:sp>
        <p:nvSpPr>
          <p:cNvPr id="3" name="Rectangle 2"/>
          <p:cNvSpPr/>
          <p:nvPr/>
        </p:nvSpPr>
        <p:spPr>
          <a:xfrm>
            <a:off x="1683297" y="3873500"/>
            <a:ext cx="1645920" cy="10280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000" dirty="0"/>
              <a:t>📌 Dataset preparation</a:t>
            </a:r>
          </a:p>
        </p:txBody>
      </p:sp>
      <p:sp>
        <p:nvSpPr>
          <p:cNvPr id="4" name="Rectangle 3"/>
          <p:cNvSpPr/>
          <p:nvPr/>
        </p:nvSpPr>
        <p:spPr>
          <a:xfrm>
            <a:off x="3657600" y="3873500"/>
            <a:ext cx="1841500" cy="10280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000" dirty="0"/>
              <a:t>⚙️ Train baseline models</a:t>
            </a:r>
          </a:p>
        </p:txBody>
      </p:sp>
      <p:sp>
        <p:nvSpPr>
          <p:cNvPr id="5" name="Rectangle 4"/>
          <p:cNvSpPr/>
          <p:nvPr/>
        </p:nvSpPr>
        <p:spPr>
          <a:xfrm>
            <a:off x="5814781" y="3873500"/>
            <a:ext cx="1645922" cy="10280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000" dirty="0"/>
              <a:t>🔬 Fine-tune</a:t>
            </a:r>
          </a:p>
        </p:txBody>
      </p:sp>
      <p:sp>
        <p:nvSpPr>
          <p:cNvPr id="6" name="Rectangle 5"/>
          <p:cNvSpPr/>
          <p:nvPr/>
        </p:nvSpPr>
        <p:spPr>
          <a:xfrm>
            <a:off x="2576096" y="5257126"/>
            <a:ext cx="1737359" cy="1028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000" dirty="0"/>
              <a:t>🚀 Deploy API</a:t>
            </a:r>
          </a:p>
        </p:txBody>
      </p:sp>
      <p:sp>
        <p:nvSpPr>
          <p:cNvPr id="7" name="Rectangle 6"/>
          <p:cNvSpPr/>
          <p:nvPr/>
        </p:nvSpPr>
        <p:spPr>
          <a:xfrm>
            <a:off x="4830546" y="5257126"/>
            <a:ext cx="1645921" cy="1028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000" dirty="0"/>
              <a:t>📊 Monitor &amp; iterate</a:t>
            </a:r>
          </a:p>
        </p:txBody>
      </p:sp>
      <p:sp>
        <p:nvSpPr>
          <p:cNvPr id="9" name="TextBox 8">
            <a:extLst>
              <a:ext uri="{FF2B5EF4-FFF2-40B4-BE49-F238E27FC236}">
                <a16:creationId xmlns:a16="http://schemas.microsoft.com/office/drawing/2014/main" id="{89976F2E-C14B-DB2B-D4E1-2D6CDF9AB673}"/>
              </a:ext>
            </a:extLst>
          </p:cNvPr>
          <p:cNvSpPr txBox="1"/>
          <p:nvPr/>
        </p:nvSpPr>
        <p:spPr>
          <a:xfrm>
            <a:off x="533159" y="1074509"/>
            <a:ext cx="8090381" cy="2354491"/>
          </a:xfrm>
          <a:prstGeom prst="rect">
            <a:avLst/>
          </a:prstGeom>
          <a:noFill/>
        </p:spPr>
        <p:txBody>
          <a:bodyPr wrap="square" rtlCol="0">
            <a:spAutoFit/>
          </a:bodyPr>
          <a:lstStyle/>
          <a:p>
            <a:pPr marL="285750" indent="-285750">
              <a:buFont typeface="Arial" panose="020B0604020202020204" pitchFamily="34" charset="0"/>
              <a:buChar char="•"/>
            </a:pPr>
            <a:r>
              <a:rPr lang="en-IN" sz="2100" dirty="0"/>
              <a:t>There are some pitfalls in this solution leading to inaccuracies. </a:t>
            </a:r>
          </a:p>
          <a:p>
            <a:r>
              <a:rPr lang="en-IN" sz="2100" dirty="0"/>
              <a:t>	Examples are: Not vast enough training set, biased training set, 	missing edge cases.</a:t>
            </a:r>
          </a:p>
          <a:p>
            <a:pPr marL="285750" indent="-285750">
              <a:buFont typeface="Arial" panose="020B0604020202020204" pitchFamily="34" charset="0"/>
              <a:buChar char="•"/>
            </a:pPr>
            <a:r>
              <a:rPr lang="en-IN" sz="2100" dirty="0"/>
              <a:t>A solution to fix this in production is to assume that our classification is wrong, and retrieve the product hierarchy of the products that interest the user most and create that as a new query, hierarchy pair. This way, the model can correct itself or reinforce correct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91A0-3F47-8C51-8EAB-70D8D5B45E0F}"/>
              </a:ext>
            </a:extLst>
          </p:cNvPr>
          <p:cNvSpPr>
            <a:spLocks noGrp="1"/>
          </p:cNvSpPr>
          <p:nvPr>
            <p:ph type="title"/>
          </p:nvPr>
        </p:nvSpPr>
        <p:spPr>
          <a:xfrm>
            <a:off x="857250" y="2543571"/>
            <a:ext cx="7429499" cy="1478570"/>
          </a:xfrm>
        </p:spPr>
        <p:txBody>
          <a:bodyPr>
            <a:normAutofit/>
          </a:bodyPr>
          <a:lstStyle/>
          <a:p>
            <a:pPr algn="ctr"/>
            <a:r>
              <a:rPr lang="en-US" sz="5400" b="1" dirty="0">
                <a:solidFill>
                  <a:schemeClr val="bg1"/>
                </a:solidFill>
              </a:rPr>
              <a:t>THANK YOU</a:t>
            </a:r>
          </a:p>
        </p:txBody>
      </p:sp>
    </p:spTree>
    <p:extLst>
      <p:ext uri="{BB962C8B-B14F-4D97-AF65-F5344CB8AC3E}">
        <p14:creationId xmlns:p14="http://schemas.microsoft.com/office/powerpoint/2010/main" val="75164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{F19D0825-C046-8A42-9B4B-931FFD182022}tf10001122</Template>
  <TotalTime>157</TotalTime>
  <Words>474</Words>
  <Application>Microsoft Macintosh PowerPoint</Application>
  <PresentationFormat>On-screen Show (4:3)</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fkGroteskNeue</vt:lpstr>
      <vt:lpstr>Times New Roman</vt:lpstr>
      <vt:lpstr>Tw Cen MT</vt:lpstr>
      <vt:lpstr>Circuit</vt:lpstr>
      <vt:lpstr>Multilingual Query–Category Relevance in  E-Commerce Search </vt:lpstr>
      <vt:lpstr>Problem</vt:lpstr>
      <vt:lpstr>Insight</vt:lpstr>
      <vt:lpstr>Solution</vt:lpstr>
      <vt:lpstr>Solution</vt:lpstr>
      <vt:lpstr>Demo</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Query–Category Relevance in  E-Commerce Search </dc:title>
  <dc:subject/>
  <dc:creator/>
  <cp:keywords/>
  <dc:description>generated using python-pptx</dc:description>
  <cp:lastModifiedBy>Saumil Yadav</cp:lastModifiedBy>
  <cp:revision>5</cp:revision>
  <dcterms:created xsi:type="dcterms:W3CDTF">2013-01-27T09:14:16Z</dcterms:created>
  <dcterms:modified xsi:type="dcterms:W3CDTF">2025-09-20T19:48:13Z</dcterms:modified>
  <cp:category/>
</cp:coreProperties>
</file>