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7" r:id="rId7"/>
    <p:sldId id="269" r:id="rId8"/>
    <p:sldId id="266" r:id="rId9"/>
    <p:sldId id="260" r:id="rId10"/>
    <p:sldId id="268" r:id="rId11"/>
    <p:sldId id="270" r:id="rId12"/>
    <p:sldId id="263" r:id="rId13"/>
    <p:sldId id="264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58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66BC0-5F15-4CE5-9733-1283EC68904C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74911-7249-472D-9CA0-5ABFB30CC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5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posted time was missing, filled in with actual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74911-7249-472D-9CA0-5ABFB30CC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74911-7249-472D-9CA0-5ABFB30CC1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7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frequent is 5 minute wait. The distribution of the other wait times are very similar up until 45 minutes, then there is a smaller frequency of the longer wait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74911-7249-472D-9CA0-5ABFB30CC1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74911-7249-472D-9CA0-5ABFB30CC1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data prepped for modeling, some values were imputed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74911-7249-472D-9CA0-5ABFB30CC1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74911-7249-472D-9CA0-5ABFB30CC1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RNN – not a feed forward network. Use previous timestep activations for the current timestep prediction</a:t>
            </a:r>
          </a:p>
          <a:p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[they] keep information about past inputs for an amount of time that is not fixed a priori, but rather depends on its weights and on the input data.</a:t>
            </a:r>
          </a:p>
          <a:p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LSTM – good for time series, </a:t>
            </a:r>
            <a:r>
              <a:rPr lang="en-US" b="0" i="1" dirty="0" err="1">
                <a:solidFill>
                  <a:srgbClr val="555555"/>
                </a:solidFill>
                <a:effectLst/>
                <a:latin typeface="Helvetica Neue"/>
              </a:rPr>
              <a:t>multivariables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74911-7249-472D-9CA0-5ABFB30CC1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approaches tested:</a:t>
            </a:r>
          </a:p>
          <a:p>
            <a:pPr lvl="1"/>
            <a:r>
              <a:rPr lang="en-US" dirty="0"/>
              <a:t>1 past timestep predicts 1 future event</a:t>
            </a:r>
          </a:p>
          <a:p>
            <a:pPr lvl="1"/>
            <a:r>
              <a:rPr lang="en-US" dirty="0"/>
              <a:t>4 past timesteps predicts 1 future event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Tools: Keras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74911-7249-472D-9CA0-5ABFB30CC1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75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4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1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1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CCB5-9143-4964-ABAF-1A2A2699664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4C27-A4AC-4C71-A058-3CC8DE5C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4E2F-2251-40A8-9B83-23E0DE77C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Disney World Wait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B95A0-B743-4CC7-BE23-18B3348F6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torrey Capobianco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61E089-E8B8-4E55-9B30-C36F5528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0902" y="3602038"/>
            <a:ext cx="2742315" cy="27494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00B715-EBE0-465D-910B-709DDD4C461E}"/>
              </a:ext>
            </a:extLst>
          </p:cNvPr>
          <p:cNvSpPr txBox="1"/>
          <p:nvPr/>
        </p:nvSpPr>
        <p:spPr>
          <a:xfrm>
            <a:off x="9010902" y="6326309"/>
            <a:ext cx="28364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Designed by vectorstock (Image #33732948 at VectorStock.com)</a:t>
            </a:r>
          </a:p>
        </p:txBody>
      </p:sp>
    </p:spTree>
    <p:extLst>
      <p:ext uri="{BB962C8B-B14F-4D97-AF65-F5344CB8AC3E}">
        <p14:creationId xmlns:p14="http://schemas.microsoft.com/office/powerpoint/2010/main" val="15062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D4E6-2CF7-45BD-AAB4-143DE428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A1754F-6A04-4C95-9CF3-04CC8760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15851"/>
              </p:ext>
            </p:extLst>
          </p:nvPr>
        </p:nvGraphicFramePr>
        <p:xfrm>
          <a:off x="1867660" y="3527080"/>
          <a:ext cx="2505456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05456">
                  <a:extLst>
                    <a:ext uri="{9D8B030D-6E8A-4147-A177-3AD203B41FA5}">
                      <a16:colId xmlns:a16="http://schemas.microsoft.com/office/drawing/2014/main" val="94979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Sunset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585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0644C90-397C-4891-A451-218B2FCE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96076"/>
              </p:ext>
            </p:extLst>
          </p:nvPr>
        </p:nvGraphicFramePr>
        <p:xfrm>
          <a:off x="7451102" y="3534477"/>
          <a:ext cx="2506242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06242">
                  <a:extLst>
                    <a:ext uri="{9D8B030D-6E8A-4147-A177-3AD203B41FA5}">
                      <a16:colId xmlns:a16="http://schemas.microsoft.com/office/drawing/2014/main" val="94979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Max, Min, Avg 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of 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563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14BDA7B-B40A-440B-BCBE-64E4C1D39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78381"/>
              </p:ext>
            </p:extLst>
          </p:nvPr>
        </p:nvGraphicFramePr>
        <p:xfrm>
          <a:off x="4659381" y="3534477"/>
          <a:ext cx="2505456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05456">
                  <a:extLst>
                    <a:ext uri="{9D8B030D-6E8A-4147-A177-3AD203B41FA5}">
                      <a16:colId xmlns:a16="http://schemas.microsoft.com/office/drawing/2014/main" val="94979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Magic Kingdom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Park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Parades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Night Parades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Season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3756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B6E9C13-E884-419A-9F51-0695CD9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40389"/>
              </p:ext>
            </p:extLst>
          </p:nvPr>
        </p:nvGraphicFramePr>
        <p:xfrm>
          <a:off x="7451102" y="5017837"/>
          <a:ext cx="2506242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06242">
                  <a:extLst>
                    <a:ext uri="{9D8B030D-6E8A-4147-A177-3AD203B41FA5}">
                      <a16:colId xmlns:a16="http://schemas.microsoft.com/office/drawing/2014/main" val="94979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Outside Factors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13599"/>
                  </a:ext>
                </a:extLst>
              </a:tr>
            </a:tbl>
          </a:graphicData>
        </a:graphic>
      </p:graphicFrame>
      <p:pic>
        <p:nvPicPr>
          <p:cNvPr id="12" name="Graphic 11" descr="Holiday tree">
            <a:extLst>
              <a:ext uri="{FF2B5EF4-FFF2-40B4-BE49-F238E27FC236}">
                <a16:creationId xmlns:a16="http://schemas.microsoft.com/office/drawing/2014/main" id="{6FABC388-69C3-4D6C-8EF5-F4A371540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4909" y="2264631"/>
            <a:ext cx="914400" cy="914400"/>
          </a:xfrm>
          <a:prstGeom prst="rect">
            <a:avLst/>
          </a:prstGeom>
        </p:spPr>
      </p:pic>
      <p:pic>
        <p:nvPicPr>
          <p:cNvPr id="14" name="Graphic 13" descr="Monthly calendar">
            <a:extLst>
              <a:ext uri="{FF2B5EF4-FFF2-40B4-BE49-F238E27FC236}">
                <a16:creationId xmlns:a16="http://schemas.microsoft.com/office/drawing/2014/main" id="{46C53795-61CA-47EF-9399-5A4B910D8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3188" y="2264631"/>
            <a:ext cx="914400" cy="914400"/>
          </a:xfrm>
          <a:prstGeom prst="rect">
            <a:avLst/>
          </a:prstGeom>
        </p:spPr>
      </p:pic>
      <p:pic>
        <p:nvPicPr>
          <p:cNvPr id="16" name="Graphic 15" descr="Rain">
            <a:extLst>
              <a:ext uri="{FF2B5EF4-FFF2-40B4-BE49-F238E27FC236}">
                <a16:creationId xmlns:a16="http://schemas.microsoft.com/office/drawing/2014/main" id="{B555607E-44BD-4252-9425-36B0D7320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4991" y="22646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5162-BF37-4C52-946B-28F7A2A4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98C3-7814-4863-9350-97230A2B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391363" cy="3541714"/>
          </a:xfrm>
        </p:spPr>
        <p:txBody>
          <a:bodyPr/>
          <a:lstStyle/>
          <a:p>
            <a:r>
              <a:rPr lang="en-US" dirty="0"/>
              <a:t>Recurrent Neural Network (RNN)</a:t>
            </a:r>
          </a:p>
          <a:p>
            <a:r>
              <a:rPr lang="en-US" dirty="0"/>
              <a:t>Long Short-Term Memory (LSTM)</a:t>
            </a:r>
          </a:p>
          <a:p>
            <a:pPr lvl="1"/>
            <a:r>
              <a:rPr lang="en-US" dirty="0"/>
              <a:t>Remembers values from time intervals</a:t>
            </a:r>
          </a:p>
          <a:p>
            <a:pPr lvl="1"/>
            <a:r>
              <a:rPr lang="en-US" dirty="0"/>
              <a:t>Handles lags between events</a:t>
            </a:r>
          </a:p>
          <a:p>
            <a:pPr lvl="1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57C593-041B-4629-ACC7-3619CC5CE9D6}"/>
              </a:ext>
            </a:extLst>
          </p:cNvPr>
          <p:cNvSpPr/>
          <p:nvPr/>
        </p:nvSpPr>
        <p:spPr>
          <a:xfrm>
            <a:off x="6926018" y="2825556"/>
            <a:ext cx="881684" cy="10180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C40AE1-BD5E-4F67-BD29-8FCCAF7778DD}"/>
              </a:ext>
            </a:extLst>
          </p:cNvPr>
          <p:cNvSpPr/>
          <p:nvPr/>
        </p:nvSpPr>
        <p:spPr>
          <a:xfrm>
            <a:off x="8461323" y="1366357"/>
            <a:ext cx="881684" cy="1018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5E0FF-D1AD-4AC9-AACE-A47B1BC33198}"/>
              </a:ext>
            </a:extLst>
          </p:cNvPr>
          <p:cNvSpPr/>
          <p:nvPr/>
        </p:nvSpPr>
        <p:spPr>
          <a:xfrm>
            <a:off x="8455543" y="2825556"/>
            <a:ext cx="881684" cy="1018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C1AEFF-0DF1-484E-899B-F16F0422574C}"/>
              </a:ext>
            </a:extLst>
          </p:cNvPr>
          <p:cNvSpPr/>
          <p:nvPr/>
        </p:nvSpPr>
        <p:spPr>
          <a:xfrm>
            <a:off x="8461323" y="4091684"/>
            <a:ext cx="881684" cy="1018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C0A9F9-773F-4F28-8A23-21041AB84C5E}"/>
              </a:ext>
            </a:extLst>
          </p:cNvPr>
          <p:cNvSpPr/>
          <p:nvPr/>
        </p:nvSpPr>
        <p:spPr>
          <a:xfrm>
            <a:off x="10406790" y="2825556"/>
            <a:ext cx="881684" cy="10180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ne arrow Rotate left">
            <a:extLst>
              <a:ext uri="{FF2B5EF4-FFF2-40B4-BE49-F238E27FC236}">
                <a16:creationId xmlns:a16="http://schemas.microsoft.com/office/drawing/2014/main" id="{FFCA0640-8F6F-4FD3-96C0-7D0950795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34432">
            <a:off x="8884657" y="911418"/>
            <a:ext cx="854357" cy="854357"/>
          </a:xfrm>
          <a:prstGeom prst="rect">
            <a:avLst/>
          </a:prstGeom>
        </p:spPr>
      </p:pic>
      <p:pic>
        <p:nvPicPr>
          <p:cNvPr id="23" name="Graphic 22" descr="Line arrow Rotate left">
            <a:extLst>
              <a:ext uri="{FF2B5EF4-FFF2-40B4-BE49-F238E27FC236}">
                <a16:creationId xmlns:a16="http://schemas.microsoft.com/office/drawing/2014/main" id="{88E1033F-2300-487D-9326-E196FF59C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34432">
            <a:off x="8996700" y="3678689"/>
            <a:ext cx="842636" cy="842636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257319E5-8411-4C67-8F91-83F968652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939146">
            <a:off x="7652663" y="2133286"/>
            <a:ext cx="914400" cy="914400"/>
          </a:xfrm>
          <a:prstGeom prst="rect">
            <a:avLst/>
          </a:prstGeom>
        </p:spPr>
      </p:pic>
      <p:pic>
        <p:nvPicPr>
          <p:cNvPr id="28" name="Graphic 27" descr="Line arrow Straight">
            <a:extLst>
              <a:ext uri="{FF2B5EF4-FFF2-40B4-BE49-F238E27FC236}">
                <a16:creationId xmlns:a16="http://schemas.microsoft.com/office/drawing/2014/main" id="{F2E0FF6D-3A5B-47DF-90AB-CE4A8ED27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848467" y="3050725"/>
            <a:ext cx="592717" cy="592717"/>
          </a:xfrm>
          <a:prstGeom prst="rect">
            <a:avLst/>
          </a:prstGeom>
        </p:spPr>
      </p:pic>
      <p:pic>
        <p:nvPicPr>
          <p:cNvPr id="29" name="Graphic 28" descr="Line arrow Straight">
            <a:extLst>
              <a:ext uri="{FF2B5EF4-FFF2-40B4-BE49-F238E27FC236}">
                <a16:creationId xmlns:a16="http://schemas.microsoft.com/office/drawing/2014/main" id="{7DB7E6C7-EE10-4BFB-B512-F763E9498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097378">
            <a:off x="7595374" y="3642760"/>
            <a:ext cx="914400" cy="914400"/>
          </a:xfrm>
          <a:prstGeom prst="rect">
            <a:avLst/>
          </a:prstGeom>
        </p:spPr>
      </p:pic>
      <p:pic>
        <p:nvPicPr>
          <p:cNvPr id="30" name="Graphic 29" descr="Line arrow Straight">
            <a:extLst>
              <a:ext uri="{FF2B5EF4-FFF2-40B4-BE49-F238E27FC236}">
                <a16:creationId xmlns:a16="http://schemas.microsoft.com/office/drawing/2014/main" id="{A3279780-EFF4-43E2-BDD9-E8E9DDDB98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7980389">
            <a:off x="9388423" y="3830061"/>
            <a:ext cx="1178155" cy="834080"/>
          </a:xfrm>
          <a:prstGeom prst="rect">
            <a:avLst/>
          </a:prstGeom>
        </p:spPr>
      </p:pic>
      <p:pic>
        <p:nvPicPr>
          <p:cNvPr id="34" name="Graphic 33" descr="Line arrow Straight">
            <a:extLst>
              <a:ext uri="{FF2B5EF4-FFF2-40B4-BE49-F238E27FC236}">
                <a16:creationId xmlns:a16="http://schemas.microsoft.com/office/drawing/2014/main" id="{F713DA15-EF72-4ADC-A856-D611447AB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9397593" y="2959285"/>
            <a:ext cx="908280" cy="64302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5CB5AA3-9BBE-4952-821A-C79B02462E42}"/>
              </a:ext>
            </a:extLst>
          </p:cNvPr>
          <p:cNvSpPr txBox="1"/>
          <p:nvPr/>
        </p:nvSpPr>
        <p:spPr>
          <a:xfrm>
            <a:off x="6879329" y="3947799"/>
            <a:ext cx="10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Input Layer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A98A5C-343F-4F57-B87E-BEB94C0FE530}"/>
              </a:ext>
            </a:extLst>
          </p:cNvPr>
          <p:cNvSpPr txBox="1"/>
          <p:nvPr/>
        </p:nvSpPr>
        <p:spPr>
          <a:xfrm>
            <a:off x="8387016" y="5269175"/>
            <a:ext cx="120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Hidden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DC5B4-EA9B-45DB-81D3-408359BC57D5}"/>
              </a:ext>
            </a:extLst>
          </p:cNvPr>
          <p:cNvSpPr txBox="1"/>
          <p:nvPr/>
        </p:nvSpPr>
        <p:spPr>
          <a:xfrm>
            <a:off x="10405610" y="3957979"/>
            <a:ext cx="1040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Output Layer</a:t>
            </a:r>
          </a:p>
        </p:txBody>
      </p:sp>
      <p:pic>
        <p:nvPicPr>
          <p:cNvPr id="33" name="Graphic 32" descr="Line arrow Straight">
            <a:extLst>
              <a:ext uri="{FF2B5EF4-FFF2-40B4-BE49-F238E27FC236}">
                <a16:creationId xmlns:a16="http://schemas.microsoft.com/office/drawing/2014/main" id="{E12C54DC-931D-487C-8850-2EF8C59873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818431">
            <a:off x="9332053" y="1951504"/>
            <a:ext cx="1178155" cy="834080"/>
          </a:xfrm>
          <a:prstGeom prst="rect">
            <a:avLst/>
          </a:prstGeom>
        </p:spPr>
      </p:pic>
      <p:pic>
        <p:nvPicPr>
          <p:cNvPr id="43" name="Graphic 42" descr="Line arrow Rotate left">
            <a:extLst>
              <a:ext uri="{FF2B5EF4-FFF2-40B4-BE49-F238E27FC236}">
                <a16:creationId xmlns:a16="http://schemas.microsoft.com/office/drawing/2014/main" id="{A2179D5C-1F6F-4521-9189-5FD0157BF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34432">
            <a:off x="8922610" y="2313423"/>
            <a:ext cx="840752" cy="8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D0-1234-4336-BE81-1215D78B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LSTM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E95DEE99-928C-4990-83FE-5A46014BF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0197"/>
              </p:ext>
            </p:extLst>
          </p:nvPr>
        </p:nvGraphicFramePr>
        <p:xfrm>
          <a:off x="6958132" y="4307372"/>
          <a:ext cx="2949438" cy="111252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474719">
                  <a:extLst>
                    <a:ext uri="{9D8B030D-6E8A-4147-A177-3AD203B41FA5}">
                      <a16:colId xmlns:a16="http://schemas.microsoft.com/office/drawing/2014/main" val="949796014"/>
                    </a:ext>
                  </a:extLst>
                </a:gridCol>
                <a:gridCol w="1474719">
                  <a:extLst>
                    <a:ext uri="{9D8B030D-6E8A-4147-A177-3AD203B41FA5}">
                      <a16:colId xmlns:a16="http://schemas.microsoft.com/office/drawing/2014/main" val="370859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Train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 &amp;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Validation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563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B7EB3-F25A-4785-AE4E-CB19787FF3E0}"/>
              </a:ext>
            </a:extLst>
          </p:cNvPr>
          <p:cNvSpPr txBox="1">
            <a:spLocks/>
          </p:cNvSpPr>
          <p:nvPr/>
        </p:nvSpPr>
        <p:spPr>
          <a:xfrm>
            <a:off x="1266335" y="2027655"/>
            <a:ext cx="6331669" cy="182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 approaches tested:</a:t>
            </a:r>
          </a:p>
          <a:p>
            <a:pPr lvl="1"/>
            <a:r>
              <a:rPr lang="en-US" dirty="0"/>
              <a:t>1 past timestep 		predicts 1 future event</a:t>
            </a:r>
          </a:p>
          <a:p>
            <a:pPr lvl="1"/>
            <a:r>
              <a:rPr lang="en-US" dirty="0"/>
              <a:t>4 past timesteps 		predicts 1 future event</a:t>
            </a:r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3FD790E-B99C-41CC-B2A9-A6F393A77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14136"/>
              </p:ext>
            </p:extLst>
          </p:nvPr>
        </p:nvGraphicFramePr>
        <p:xfrm>
          <a:off x="2417451" y="4307372"/>
          <a:ext cx="4029436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14718">
                  <a:extLst>
                    <a:ext uri="{9D8B030D-6E8A-4147-A177-3AD203B41FA5}">
                      <a16:colId xmlns:a16="http://schemas.microsoft.com/office/drawing/2014/main" val="767315014"/>
                    </a:ext>
                  </a:extLst>
                </a:gridCol>
                <a:gridCol w="2014718">
                  <a:extLst>
                    <a:ext uri="{9D8B030D-6E8A-4147-A177-3AD203B41FA5}">
                      <a16:colId xmlns:a16="http://schemas.microsoft.com/office/drawing/2014/main" val="420874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2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60586"/>
                  </a:ext>
                </a:extLst>
              </a:tr>
            </a:tbl>
          </a:graphicData>
        </a:graphic>
      </p:graphicFrame>
      <p:pic>
        <p:nvPicPr>
          <p:cNvPr id="22" name="Graphic 21" descr="Line arrow Straight">
            <a:extLst>
              <a:ext uri="{FF2B5EF4-FFF2-40B4-BE49-F238E27FC236}">
                <a16:creationId xmlns:a16="http://schemas.microsoft.com/office/drawing/2014/main" id="{7D9F92C2-09C9-4DC1-9C45-D12256657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847708" y="2312135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 Straight">
            <a:extLst>
              <a:ext uri="{FF2B5EF4-FFF2-40B4-BE49-F238E27FC236}">
                <a16:creationId xmlns:a16="http://schemas.microsoft.com/office/drawing/2014/main" id="{096CA95F-C27A-4DB1-8DD3-A2E7527FD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47708" y="27693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6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DA34-3BB9-46DE-A85A-3E8D87AD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059110-D870-496C-B6DA-556F7825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80" y="2004391"/>
            <a:ext cx="6062357" cy="437011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226674-53B3-4D32-ADE9-8475FF7EB26F}"/>
              </a:ext>
            </a:extLst>
          </p:cNvPr>
          <p:cNvSpPr txBox="1"/>
          <p:nvPr/>
        </p:nvSpPr>
        <p:spPr>
          <a:xfrm>
            <a:off x="1300899" y="2196446"/>
            <a:ext cx="266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predict wait times for Pirates of the Caribbean within 7.14 minutes</a:t>
            </a:r>
          </a:p>
        </p:txBody>
      </p:sp>
    </p:spTree>
    <p:extLst>
      <p:ext uri="{BB962C8B-B14F-4D97-AF65-F5344CB8AC3E}">
        <p14:creationId xmlns:p14="http://schemas.microsoft.com/office/powerpoint/2010/main" val="347968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D656-31AF-4DDF-A719-D7EE7564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009D-106A-4B78-90BF-BF8FAC8C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What does 7 minutes mean?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0857DA-8699-4CCE-8099-D3C1CB820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07796"/>
              </p:ext>
            </p:extLst>
          </p:nvPr>
        </p:nvGraphicFramePr>
        <p:xfrm>
          <a:off x="1459831" y="3765885"/>
          <a:ext cx="40640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979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 for daily workload staffing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Hiring for busy times of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5634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1524F31-6E4E-4A5D-ACCB-73898FFA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33460"/>
              </p:ext>
            </p:extLst>
          </p:nvPr>
        </p:nvGraphicFramePr>
        <p:xfrm>
          <a:off x="6206957" y="3767709"/>
          <a:ext cx="430864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308642">
                  <a:extLst>
                    <a:ext uri="{9D8B030D-6E8A-4147-A177-3AD203B41FA5}">
                      <a16:colId xmlns:a16="http://schemas.microsoft.com/office/drawing/2014/main" val="294848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over plan their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3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Wait longer than 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4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98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E257-386A-4C78-9D84-37234725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30501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6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2E60D-9788-46AA-8B68-3664B202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1745" y="3573758"/>
            <a:ext cx="2742315" cy="27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1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87B5-32BE-4E4F-9A83-A206DE5B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Waiting in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40BF-F356-46FB-A630-EC62784E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0430"/>
            <a:ext cx="9905999" cy="14785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spent waiting in lines affects business such as theme parks to the DMV</a:t>
            </a:r>
          </a:p>
          <a:p>
            <a:r>
              <a:rPr lang="en-US" dirty="0"/>
              <a:t>Being able to understand how long a person waits in a line can benefit both an operator and the person waiting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4847D5-E99E-43E0-802B-44815440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79988"/>
              </p:ext>
            </p:extLst>
          </p:nvPr>
        </p:nvGraphicFramePr>
        <p:xfrm>
          <a:off x="1459831" y="3765885"/>
          <a:ext cx="406400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979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 for daily workload staffing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Hiring for busy times of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 offerings in other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3234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2434DA-2E69-438F-BB4A-EAA0B528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32179"/>
              </p:ext>
            </p:extLst>
          </p:nvPr>
        </p:nvGraphicFramePr>
        <p:xfrm>
          <a:off x="6206957" y="3767709"/>
          <a:ext cx="430864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308642">
                  <a:extLst>
                    <a:ext uri="{9D8B030D-6E8A-4147-A177-3AD203B41FA5}">
                      <a16:colId xmlns:a16="http://schemas.microsoft.com/office/drawing/2014/main" val="294848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Guest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3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Influence loyalty to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4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 plan their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56275"/>
                  </a:ext>
                </a:extLst>
              </a:tr>
            </a:tbl>
          </a:graphicData>
        </a:graphic>
      </p:graphicFrame>
      <p:pic>
        <p:nvPicPr>
          <p:cNvPr id="8" name="Graphic 7" descr="Group of people">
            <a:extLst>
              <a:ext uri="{FF2B5EF4-FFF2-40B4-BE49-F238E27FC236}">
                <a16:creationId xmlns:a16="http://schemas.microsoft.com/office/drawing/2014/main" id="{513AFAA1-9290-4EDB-8CA3-C4B5A4A3A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505" y="5661967"/>
            <a:ext cx="914400" cy="914400"/>
          </a:xfrm>
          <a:prstGeom prst="rect">
            <a:avLst/>
          </a:prstGeom>
        </p:spPr>
      </p:pic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79476907-515C-4812-AA76-AFB645D87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878" y="5661967"/>
            <a:ext cx="914400" cy="914400"/>
          </a:xfrm>
          <a:prstGeom prst="rect">
            <a:avLst/>
          </a:prstGeom>
        </p:spPr>
      </p:pic>
      <p:pic>
        <p:nvPicPr>
          <p:cNvPr id="12" name="Graphic 11" descr="Sad face with no fill">
            <a:extLst>
              <a:ext uri="{FF2B5EF4-FFF2-40B4-BE49-F238E27FC236}">
                <a16:creationId xmlns:a16="http://schemas.microsoft.com/office/drawing/2014/main" id="{6174CD8C-770F-463A-9E46-D42707B4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9967" y="5661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4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73A2-2B11-4D40-8CAC-0EAF74CF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7CFD-F645-40E3-8FA1-4B97EF98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39117"/>
          </a:xfrm>
        </p:spPr>
        <p:txBody>
          <a:bodyPr/>
          <a:lstStyle/>
          <a:p>
            <a:r>
              <a:rPr lang="en-US" dirty="0"/>
              <a:t>Walt Disney World’s Magic Kingdom has many attractions that face the question of how long is the wait for the experience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0E513-6AB7-4453-A288-7D9CA33CC236}"/>
              </a:ext>
            </a:extLst>
          </p:cNvPr>
          <p:cNvSpPr txBox="1"/>
          <p:nvPr/>
        </p:nvSpPr>
        <p:spPr>
          <a:xfrm>
            <a:off x="1937083" y="3733798"/>
            <a:ext cx="717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Is it possible to predict these wait times for planning?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Are there busier months, days, or seasons?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F4453-4583-4EBB-A38E-A417405276A8}"/>
              </a:ext>
            </a:extLst>
          </p:cNvPr>
          <p:cNvSpPr txBox="1"/>
          <p:nvPr/>
        </p:nvSpPr>
        <p:spPr>
          <a:xfrm>
            <a:off x="2853906" y="5139897"/>
            <a:ext cx="648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multivariate time series model is presented to predict wait times for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Pirates of the Caribbean</a:t>
            </a:r>
          </a:p>
        </p:txBody>
      </p:sp>
      <p:pic>
        <p:nvPicPr>
          <p:cNvPr id="11" name="Graphic 10" descr="Sailboat">
            <a:extLst>
              <a:ext uri="{FF2B5EF4-FFF2-40B4-BE49-F238E27FC236}">
                <a16:creationId xmlns:a16="http://schemas.microsoft.com/office/drawing/2014/main" id="{FDD25F12-2D38-4144-98A1-11E45FA6E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3616" y="4371755"/>
            <a:ext cx="1907147" cy="19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1B4-4E02-42B3-8037-67B2E7E4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71EE-DE67-401A-9C2E-BC4C0F99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Touring Plans provides historical wait times from 2016-2021 on Walt Disney World attractions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A27E79-30C9-45CA-AB58-ED32CDECB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56615"/>
              </p:ext>
            </p:extLst>
          </p:nvPr>
        </p:nvGraphicFramePr>
        <p:xfrm>
          <a:off x="1459831" y="3765885"/>
          <a:ext cx="406400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979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Pirates of the Caribbean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1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 – average 7 min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Posted wait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wait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32347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CC950D4-5758-481F-937F-82838260B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39381"/>
              </p:ext>
            </p:extLst>
          </p:nvPr>
        </p:nvGraphicFramePr>
        <p:xfrm>
          <a:off x="6206957" y="3767709"/>
          <a:ext cx="430864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308642">
                  <a:extLst>
                    <a:ext uri="{9D8B030D-6E8A-4147-A177-3AD203B41FA5}">
                      <a16:colId xmlns:a16="http://schemas.microsoft.com/office/drawing/2014/main" val="294848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Supplemental facts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3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189 different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4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86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3B68-AEC2-4CB8-A0F1-E0BD9945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wait times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940EC0-6D4C-4E9A-9741-2FBB7E8E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7" y="2007253"/>
            <a:ext cx="5201652" cy="3815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EB8325-CFE9-49DD-9D10-257B16FAB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99951"/>
            <a:ext cx="5201652" cy="38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0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3B68-AEC2-4CB8-A0F1-E0BD9945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 wait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FB21F-59B2-419D-9504-55D951FBB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53" y="2006245"/>
            <a:ext cx="6261716" cy="45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3B68-AEC2-4CB8-A0F1-E0BD9945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8C075-8635-47BD-A220-694E886E0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02" y="1832191"/>
            <a:ext cx="6556976" cy="4780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EA965-C529-48F5-828D-06A3212E53B4}"/>
              </a:ext>
            </a:extLst>
          </p:cNvPr>
          <p:cNvSpPr txBox="1"/>
          <p:nvPr/>
        </p:nvSpPr>
        <p:spPr>
          <a:xfrm>
            <a:off x="7598004" y="5816340"/>
            <a:ext cx="716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Parade</a:t>
            </a:r>
          </a:p>
        </p:txBody>
      </p:sp>
    </p:spTree>
    <p:extLst>
      <p:ext uri="{BB962C8B-B14F-4D97-AF65-F5344CB8AC3E}">
        <p14:creationId xmlns:p14="http://schemas.microsoft.com/office/powerpoint/2010/main" val="2980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3B68-AEC2-4CB8-A0F1-E0BD9945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1A5FD-8078-4B4E-A289-3434D52B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17" y="1970813"/>
            <a:ext cx="7510755" cy="44206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789DB9-E764-4F78-BD39-D5D999BD023E}"/>
              </a:ext>
            </a:extLst>
          </p:cNvPr>
          <p:cNvCxnSpPr/>
          <p:nvPr/>
        </p:nvCxnSpPr>
        <p:spPr>
          <a:xfrm>
            <a:off x="7946796" y="2460396"/>
            <a:ext cx="0" cy="42420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7ABB31-43CB-4C84-BE4C-C86AA53F1311}"/>
              </a:ext>
            </a:extLst>
          </p:cNvPr>
          <p:cNvCxnSpPr>
            <a:cxnSpLocks/>
          </p:cNvCxnSpPr>
          <p:nvPr/>
        </p:nvCxnSpPr>
        <p:spPr>
          <a:xfrm>
            <a:off x="6437722" y="3198828"/>
            <a:ext cx="284375" cy="299301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32F78F-E787-4FE0-B2B7-6ED181B8E87B}"/>
              </a:ext>
            </a:extLst>
          </p:cNvPr>
          <p:cNvCxnSpPr/>
          <p:nvPr/>
        </p:nvCxnSpPr>
        <p:spPr>
          <a:xfrm>
            <a:off x="5497398" y="2839039"/>
            <a:ext cx="0" cy="42420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34AA9D-192F-4CB2-925A-3EB1340D6320}"/>
              </a:ext>
            </a:extLst>
          </p:cNvPr>
          <p:cNvCxnSpPr/>
          <p:nvPr/>
        </p:nvCxnSpPr>
        <p:spPr>
          <a:xfrm>
            <a:off x="3981254" y="2460396"/>
            <a:ext cx="0" cy="424206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3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D4E6-2CF7-45BD-AAB4-143DE428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D427CE-3F4A-4897-B920-18A498AF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190177" cy="354171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2018 Ride Updates</a:t>
            </a:r>
          </a:p>
          <a:p>
            <a:r>
              <a:rPr lang="en-US" dirty="0"/>
              <a:t>Daily Downtime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5AE58F-8C5B-43B3-B205-0A0376CF0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09" y="1933812"/>
            <a:ext cx="6253782" cy="446698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3DA3DFD-5C8D-424A-ACC2-9E7F17567BC7}"/>
              </a:ext>
            </a:extLst>
          </p:cNvPr>
          <p:cNvSpPr/>
          <p:nvPr/>
        </p:nvSpPr>
        <p:spPr>
          <a:xfrm>
            <a:off x="5763126" y="5053262"/>
            <a:ext cx="998621" cy="8422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5296</TotalTime>
  <Words>494</Words>
  <Application>Microsoft Office PowerPoint</Application>
  <PresentationFormat>Widescreen</PresentationFormat>
  <Paragraphs>108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 Neue</vt:lpstr>
      <vt:lpstr>Tw Cen MT</vt:lpstr>
      <vt:lpstr>Wingdings</vt:lpstr>
      <vt:lpstr>Circuit</vt:lpstr>
      <vt:lpstr>Disney World Wait Times</vt:lpstr>
      <vt:lpstr>Waiting in lines</vt:lpstr>
      <vt:lpstr>Problem Statement</vt:lpstr>
      <vt:lpstr>The Data</vt:lpstr>
      <vt:lpstr>Average wait times</vt:lpstr>
      <vt:lpstr>Frequent wait times</vt:lpstr>
      <vt:lpstr>Exploratory Data Analysis</vt:lpstr>
      <vt:lpstr>Exploratory Data Analysis</vt:lpstr>
      <vt:lpstr>Data Preparation</vt:lpstr>
      <vt:lpstr>Variable selection</vt:lpstr>
      <vt:lpstr>Modeling Methods</vt:lpstr>
      <vt:lpstr>LSTM</vt:lpstr>
      <vt:lpstr>Results</vt:lpstr>
      <vt:lpstr>Closing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Torrey Capobianco</dc:creator>
  <cp:lastModifiedBy>Torrey Capobianco</cp:lastModifiedBy>
  <cp:revision>53</cp:revision>
  <dcterms:created xsi:type="dcterms:W3CDTF">2021-04-05T01:50:58Z</dcterms:created>
  <dcterms:modified xsi:type="dcterms:W3CDTF">2021-04-10T20:45:11Z</dcterms:modified>
</cp:coreProperties>
</file>