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4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0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8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8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2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0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8486-79FC-4276-A5C6-AEC1CD8AD5D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7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B8486-79FC-4276-A5C6-AEC1CD8AD5D0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36AA1-A94E-421B-B2D8-4B5F8C5131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8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43000" y="2342368"/>
            <a:ext cx="10117899" cy="17661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>
                <a:solidFill>
                  <a:schemeClr val="bg1"/>
                </a:solidFill>
                <a:latin typeface="Britannic Bold" panose="020B0903060703020204" pitchFamily="34" charset="0"/>
              </a:rPr>
              <a:t>FUNCIÓN: INSERTAR NODOS AL ABB</a:t>
            </a:r>
            <a:endParaRPr lang="en-US" sz="4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2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ciencia ambiental">
            <a:extLst>
              <a:ext uri="{FF2B5EF4-FFF2-40B4-BE49-F238E27FC236}">
                <a16:creationId xmlns:a16="http://schemas.microsoft.com/office/drawing/2014/main" id="{A7CAF0B6-64C6-472E-92ED-28494E988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3" r="37957"/>
          <a:stretch/>
        </p:blipFill>
        <p:spPr bwMode="auto">
          <a:xfrm>
            <a:off x="-1" y="0"/>
            <a:ext cx="13979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2806D89-349E-45CD-80D2-2C865E352529}"/>
              </a:ext>
            </a:extLst>
          </p:cNvPr>
          <p:cNvSpPr/>
          <p:nvPr/>
        </p:nvSpPr>
        <p:spPr>
          <a:xfrm>
            <a:off x="11826240" y="0"/>
            <a:ext cx="3657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 de texto 9">
            <a:extLst>
              <a:ext uri="{FF2B5EF4-FFF2-40B4-BE49-F238E27FC236}">
                <a16:creationId xmlns:a16="http://schemas.microsoft.com/office/drawing/2014/main" id="{55723061-0907-4448-81F1-B3D2F9EF1662}"/>
              </a:ext>
            </a:extLst>
          </p:cNvPr>
          <p:cNvSpPr txBox="1"/>
          <p:nvPr/>
        </p:nvSpPr>
        <p:spPr>
          <a:xfrm>
            <a:off x="1486096" y="1380172"/>
            <a:ext cx="10154920" cy="409765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400" b="1" i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//Función para insertar nodos al ABB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PE" sz="12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insertar_nodo_d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(domiciliarios 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*&amp;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arbol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Entero 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d,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n,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s-PE" sz="12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Entero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u_n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u_u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p_cant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p_precio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p_precio_total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//11 parámetros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Si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arbol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NULL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entonces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domiciliarios 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n_nodo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000" dirty="0">
                <a:ln w="12700" cap="rnd" cmpd="sng" algn="ctr">
                  <a:solidFill>
                    <a:srgbClr val="000000"/>
                  </a:solidFill>
                  <a:prstDash val="solid"/>
                  <a:bevel/>
                </a:ln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crear_nodo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(d, n, a ,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u_n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u_u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p_cant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p_precio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p_precio_total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des)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arbol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n_nodo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De lo contrario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Entero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raiz_d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PE" sz="1000" dirty="0">
                <a:ln w="12700" cap="rnd" cmpd="sng" algn="ctr">
                  <a:solidFill>
                    <a:srgbClr val="000000"/>
                  </a:solidFill>
                  <a:prstDash val="solid"/>
                  <a:bevel/>
                </a:ln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s-PE" sz="1000" dirty="0">
                <a:ln w="12700" cap="rnd" cmpd="sng" algn="ctr">
                  <a:solidFill>
                    <a:srgbClr val="000000"/>
                  </a:solidFill>
                  <a:prstDash val="solid"/>
                  <a:bevel/>
                </a:ln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arbol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Si 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raiz_d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entonces	</a:t>
            </a:r>
            <a:r>
              <a:rPr lang="es-PE" sz="1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//si el </a:t>
            </a:r>
            <a:r>
              <a:rPr lang="es-PE" sz="1200" i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</a:t>
            </a:r>
            <a:r>
              <a:rPr lang="es-PE" sz="1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/código/código único es menor – izquierda  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insertar_nodo_d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arbol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izquierda_d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d, n, a,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u_n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u_u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p_cant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p_precio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p_precio_total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des)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De lo contrario		</a:t>
            </a:r>
            <a:r>
              <a:rPr lang="es-PE" sz="1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//si el </a:t>
            </a:r>
            <a:r>
              <a:rPr lang="es-PE" sz="1200" i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</a:t>
            </a:r>
            <a:r>
              <a:rPr lang="es-PE" sz="1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/código/código único es mayor - derecha 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insertar_nodo_d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arbol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derecha_d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d, n, a,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u_c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u_n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u_u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p_cant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p_precio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p_precio_total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des)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insertar_nodo_d</a:t>
            </a: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5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79117" y="2475493"/>
            <a:ext cx="2626242" cy="15417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8437753" y="2381207"/>
            <a:ext cx="2626242" cy="15417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ector recto 15"/>
          <p:cNvCxnSpPr/>
          <p:nvPr/>
        </p:nvCxnSpPr>
        <p:spPr>
          <a:xfrm>
            <a:off x="1648968" y="2475492"/>
            <a:ext cx="0" cy="15417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3020568" y="2475492"/>
            <a:ext cx="0" cy="15417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9033176" y="2381207"/>
            <a:ext cx="0" cy="15417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0447307" y="2381207"/>
            <a:ext cx="0" cy="15417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4364664" y="163926"/>
            <a:ext cx="70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NULL</a:t>
            </a:r>
            <a:endParaRPr lang="en-U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670236" y="2664135"/>
            <a:ext cx="144602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-Nombres</a:t>
            </a:r>
          </a:p>
          <a:p>
            <a:r>
              <a:rPr lang="es-MX" sz="1500" dirty="0"/>
              <a:t>-Apellidos</a:t>
            </a:r>
          </a:p>
          <a:p>
            <a:r>
              <a:rPr lang="es-MX" sz="1500" dirty="0"/>
              <a:t>-Info_datos</a:t>
            </a:r>
          </a:p>
          <a:p>
            <a:r>
              <a:rPr lang="es-MX" sz="1500" dirty="0"/>
              <a:t>-Info_desechos</a:t>
            </a:r>
          </a:p>
          <a:p>
            <a:r>
              <a:rPr lang="es-MX" sz="1500" dirty="0"/>
              <a:t>-Desechos</a:t>
            </a:r>
            <a:endParaRPr lang="en-US" sz="15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9094111" y="2581571"/>
            <a:ext cx="144602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-Nombres</a:t>
            </a:r>
          </a:p>
          <a:p>
            <a:r>
              <a:rPr lang="es-MX" sz="1500" dirty="0"/>
              <a:t>-Apellidos</a:t>
            </a:r>
          </a:p>
          <a:p>
            <a:r>
              <a:rPr lang="es-MX" sz="1500" dirty="0"/>
              <a:t>-Info_datos</a:t>
            </a:r>
          </a:p>
          <a:p>
            <a:r>
              <a:rPr lang="es-MX" sz="1500" dirty="0"/>
              <a:t>-Info_desechos</a:t>
            </a:r>
          </a:p>
          <a:p>
            <a:r>
              <a:rPr lang="es-MX" sz="1500" dirty="0"/>
              <a:t>-Desechos</a:t>
            </a:r>
            <a:endParaRPr lang="en-US" sz="15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568798" y="155652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árbol</a:t>
            </a:r>
            <a:endParaRPr lang="en-US" sz="16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8339212" y="1735457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DERECHA</a:t>
            </a:r>
            <a:endParaRPr lang="en-US" sz="16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800433" y="5903893"/>
            <a:ext cx="405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err="1"/>
              <a:t>raiz_d</a:t>
            </a:r>
            <a:r>
              <a:rPr lang="es-MX" sz="2800" dirty="0"/>
              <a:t> = 876543</a:t>
            </a:r>
            <a:r>
              <a:rPr lang="es-MX" sz="2800" dirty="0">
                <a:solidFill>
                  <a:srgbClr val="FF0000"/>
                </a:solidFill>
              </a:rPr>
              <a:t>21</a:t>
            </a:r>
            <a:endParaRPr lang="en-US" sz="2800" dirty="0">
              <a:solidFill>
                <a:srgbClr val="FF000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759918" y="2433344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876543</a:t>
            </a:r>
            <a:r>
              <a:rPr lang="es-MX" sz="1600" dirty="0">
                <a:solidFill>
                  <a:srgbClr val="FF0000"/>
                </a:solidFill>
              </a:rPr>
              <a:t>18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00D04F3-CD03-4BF3-B4C5-82AE10C1A232}"/>
              </a:ext>
            </a:extLst>
          </p:cNvPr>
          <p:cNvGrpSpPr/>
          <p:nvPr/>
        </p:nvGrpSpPr>
        <p:grpSpPr>
          <a:xfrm>
            <a:off x="4715538" y="614621"/>
            <a:ext cx="2626242" cy="1559916"/>
            <a:chOff x="4778311" y="587859"/>
            <a:chExt cx="2626242" cy="1559916"/>
          </a:xfrm>
        </p:grpSpPr>
        <p:sp>
          <p:nvSpPr>
            <p:cNvPr id="5" name="Rectángulo 4"/>
            <p:cNvSpPr/>
            <p:nvPr/>
          </p:nvSpPr>
          <p:spPr>
            <a:xfrm>
              <a:off x="4778311" y="587859"/>
              <a:ext cx="2626242" cy="15417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Conector recto 18"/>
            <p:cNvCxnSpPr/>
            <p:nvPr/>
          </p:nvCxnSpPr>
          <p:spPr>
            <a:xfrm>
              <a:off x="5316279" y="606054"/>
              <a:ext cx="0" cy="15417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Conector recto 19"/>
          <p:cNvCxnSpPr/>
          <p:nvPr/>
        </p:nvCxnSpPr>
        <p:spPr>
          <a:xfrm>
            <a:off x="6920464" y="623720"/>
            <a:ext cx="0" cy="15417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447860" y="812363"/>
            <a:ext cx="144602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-Nombres</a:t>
            </a:r>
          </a:p>
          <a:p>
            <a:r>
              <a:rPr lang="es-MX" sz="1500" dirty="0"/>
              <a:t>-Apellidos</a:t>
            </a:r>
          </a:p>
          <a:p>
            <a:r>
              <a:rPr lang="es-MX" sz="1500" dirty="0"/>
              <a:t>-Info_datos</a:t>
            </a:r>
          </a:p>
          <a:p>
            <a:r>
              <a:rPr lang="es-MX" sz="1500" dirty="0"/>
              <a:t>-Info_desechos</a:t>
            </a:r>
          </a:p>
          <a:p>
            <a:r>
              <a:rPr lang="es-MX" sz="1500" dirty="0"/>
              <a:t>-Desechos</a:t>
            </a:r>
            <a:endParaRPr lang="en-US" sz="15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5505223" y="590666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876543</a:t>
            </a:r>
            <a:r>
              <a:rPr lang="es-MX" sz="1600" dirty="0">
                <a:solidFill>
                  <a:srgbClr val="FF0000"/>
                </a:solidFill>
              </a:rPr>
              <a:t>21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9154118" y="2357532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876543</a:t>
            </a:r>
            <a:r>
              <a:rPr lang="es-MX" sz="1600" dirty="0">
                <a:solidFill>
                  <a:srgbClr val="FF0000"/>
                </a:solidFill>
              </a:rPr>
              <a:t>67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C4BA71-630A-4E70-8020-A929AF098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6" y="4295964"/>
            <a:ext cx="6082840" cy="2457416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cxnSpLocks/>
          </p:cNvCxnSpPr>
          <p:nvPr/>
        </p:nvCxnSpPr>
        <p:spPr>
          <a:xfrm flipH="1">
            <a:off x="2677629" y="1904734"/>
            <a:ext cx="2370258" cy="419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cxnSpLocks/>
          </p:cNvCxnSpPr>
          <p:nvPr/>
        </p:nvCxnSpPr>
        <p:spPr>
          <a:xfrm>
            <a:off x="7075346" y="1896140"/>
            <a:ext cx="2376385" cy="432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cxnSpLocks/>
          </p:cNvCxnSpPr>
          <p:nvPr/>
        </p:nvCxnSpPr>
        <p:spPr>
          <a:xfrm flipH="1">
            <a:off x="5216893" y="324929"/>
            <a:ext cx="6036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AC5A64F-AC08-4F59-9D3E-FF9055CE6D91}"/>
              </a:ext>
            </a:extLst>
          </p:cNvPr>
          <p:cNvSpPr txBox="1"/>
          <p:nvPr/>
        </p:nvSpPr>
        <p:spPr>
          <a:xfrm>
            <a:off x="2466448" y="1712736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IZQUIERDA</a:t>
            </a:r>
            <a:endParaRPr lang="en-US" sz="16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C0262B8-CA62-44AB-9858-A6FF6A0FC312}"/>
              </a:ext>
            </a:extLst>
          </p:cNvPr>
          <p:cNvSpPr txBox="1"/>
          <p:nvPr/>
        </p:nvSpPr>
        <p:spPr>
          <a:xfrm>
            <a:off x="5439423" y="2276757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err="1"/>
              <a:t>n_nodo</a:t>
            </a:r>
            <a:endParaRPr lang="en-US" sz="1600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1EC13EBB-BF56-4C19-B764-CCBA9A9BFF0F}"/>
              </a:ext>
            </a:extLst>
          </p:cNvPr>
          <p:cNvSpPr/>
          <p:nvPr/>
        </p:nvSpPr>
        <p:spPr>
          <a:xfrm>
            <a:off x="4364664" y="79131"/>
            <a:ext cx="1534974" cy="445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21A4417-60EA-48F5-918F-CDFBD5B4F399}"/>
              </a:ext>
            </a:extLst>
          </p:cNvPr>
          <p:cNvSpPr txBox="1"/>
          <p:nvPr/>
        </p:nvSpPr>
        <p:spPr>
          <a:xfrm>
            <a:off x="8465456" y="4453216"/>
            <a:ext cx="272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876543</a:t>
            </a:r>
            <a:r>
              <a:rPr lang="es-MX" sz="3200" dirty="0">
                <a:solidFill>
                  <a:srgbClr val="FF0000"/>
                </a:solidFill>
              </a:rPr>
              <a:t>18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9EADC2D-565C-4B4A-88EF-9A35EDAA4339}"/>
              </a:ext>
            </a:extLst>
          </p:cNvPr>
          <p:cNvSpPr txBox="1"/>
          <p:nvPr/>
        </p:nvSpPr>
        <p:spPr>
          <a:xfrm>
            <a:off x="8921344" y="5178554"/>
            <a:ext cx="1969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876543</a:t>
            </a:r>
            <a:r>
              <a:rPr lang="es-MX" sz="3200" dirty="0">
                <a:solidFill>
                  <a:srgbClr val="FF0000"/>
                </a:solidFill>
              </a:rPr>
              <a:t>67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23" grpId="0"/>
      <p:bldP spid="25" grpId="0"/>
      <p:bldP spid="28" grpId="0"/>
      <p:bldP spid="31" grpId="0"/>
      <p:bldP spid="32" grpId="0"/>
      <p:bldP spid="38" grpId="0"/>
      <p:bldP spid="39" grpId="0"/>
      <p:bldP spid="27" grpId="0"/>
      <p:bldP spid="40" grpId="0"/>
      <p:bldP spid="41" grpId="0"/>
      <p:bldP spid="58" grpId="0"/>
      <p:bldP spid="59" grpId="0"/>
      <p:bldP spid="50" grpId="0" animBg="1"/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257300" y="2180492"/>
            <a:ext cx="10003599" cy="192804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>
                <a:solidFill>
                  <a:schemeClr val="bg1"/>
                </a:solidFill>
                <a:latin typeface="Britannic Bold" panose="020B0903060703020204" pitchFamily="34" charset="0"/>
              </a:rPr>
              <a:t>FUNCIÓN: ELIMINA UN RECICLADOR SEGÚN DNI/CÓDIGO/CÓDIGO-ÚNICO</a:t>
            </a:r>
            <a:endParaRPr lang="en-US" sz="4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9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ciencia ambiental">
            <a:extLst>
              <a:ext uri="{FF2B5EF4-FFF2-40B4-BE49-F238E27FC236}">
                <a16:creationId xmlns:a16="http://schemas.microsoft.com/office/drawing/2014/main" id="{A7CAF0B6-64C6-472E-92ED-28494E988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3" r="37957"/>
          <a:stretch/>
        </p:blipFill>
        <p:spPr bwMode="auto">
          <a:xfrm>
            <a:off x="-1" y="0"/>
            <a:ext cx="13979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2806D89-349E-45CD-80D2-2C865E352529}"/>
              </a:ext>
            </a:extLst>
          </p:cNvPr>
          <p:cNvSpPr/>
          <p:nvPr/>
        </p:nvSpPr>
        <p:spPr>
          <a:xfrm>
            <a:off x="11826240" y="0"/>
            <a:ext cx="3657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 de texto 3">
            <a:extLst>
              <a:ext uri="{FF2B5EF4-FFF2-40B4-BE49-F238E27FC236}">
                <a16:creationId xmlns:a16="http://schemas.microsoft.com/office/drawing/2014/main" id="{3B19868A-2E2C-4A42-BDEE-596941BDF2D7}"/>
              </a:ext>
            </a:extLst>
          </p:cNvPr>
          <p:cNvSpPr txBox="1"/>
          <p:nvPr/>
        </p:nvSpPr>
        <p:spPr>
          <a:xfrm>
            <a:off x="2408358" y="565627"/>
            <a:ext cx="7861057" cy="550106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i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GB" sz="1400" b="1" i="1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Función</a:t>
            </a:r>
            <a:r>
              <a:rPr lang="en-GB" sz="1400" b="1" i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GB" sz="1400" b="1" i="1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</a:t>
            </a:r>
            <a:r>
              <a:rPr lang="en-GB" sz="1400" b="1" i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GB" sz="1400" b="1" i="1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reciclador</a:t>
            </a:r>
            <a:r>
              <a:rPr lang="en-GB" sz="1400" b="1" i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i="1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según</a:t>
            </a:r>
            <a:r>
              <a:rPr lang="en-GB" sz="1400" b="1" i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i="1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</a:t>
            </a:r>
            <a:r>
              <a:rPr lang="en-GB" sz="1400" b="1" i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400" b="1" i="1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r>
              <a:rPr lang="en-GB" sz="1400" b="1" i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400" b="1" i="1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r>
              <a:rPr lang="en-GB" sz="1400" b="1" i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i="1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único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2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  <a:r>
              <a:rPr lang="en-GB" sz="12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void </a:t>
            </a:r>
            <a:r>
              <a:rPr lang="en-GB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elimina_un_reciclador</a:t>
            </a:r>
            <a:r>
              <a:rPr lang="en-GB" sz="12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2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domiciliarios</a:t>
            </a: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*&amp;arbol,</a:t>
            </a: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Entero</a:t>
            </a: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e = </a:t>
            </a:r>
            <a:r>
              <a:rPr lang="en-GB" sz="1200" i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</a:t>
            </a:r>
            <a:r>
              <a:rPr lang="en-GB" sz="1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200" i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r>
              <a:rPr lang="en-GB" sz="1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200" i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r>
              <a:rPr lang="en-GB" sz="1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i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único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Si 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arbol == NULL </a:t>
            </a:r>
            <a:r>
              <a:rPr lang="en-GB" sz="12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entonces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12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retorna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Si 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&lt; árbol (</a:t>
            </a:r>
            <a:r>
              <a:rPr lang="en-GB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GB" sz="12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entonces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elimina_un_reciclador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(arbol-&gt;</a:t>
            </a:r>
            <a:r>
              <a:rPr lang="en-GB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izquierda_d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e)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De lo </a:t>
            </a:r>
            <a:r>
              <a:rPr lang="en-GB" sz="12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contrario</a:t>
            </a: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Si 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&gt; árbol (</a:t>
            </a:r>
            <a:r>
              <a:rPr lang="en-GB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entonces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GB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elimina_un_reciclador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(arbol-&gt;</a:t>
            </a:r>
            <a:r>
              <a:rPr lang="en-GB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derecha_d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e)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De lo </a:t>
            </a:r>
            <a:r>
              <a:rPr lang="en-GB" sz="12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contrario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GB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domiciliarios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*p </a:t>
            </a:r>
            <a:r>
              <a:rPr lang="en-GB" sz="1000" dirty="0">
                <a:ln w="12700" cap="rnd" cmpd="sng" algn="ctr">
                  <a:solidFill>
                    <a:srgbClr val="000000"/>
                  </a:solidFill>
                  <a:prstDash val="solid"/>
                  <a:bevel/>
                </a:ln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new (struct </a:t>
            </a:r>
            <a:r>
              <a:rPr lang="en-GB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domiciliarios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	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en-GB" sz="1000" dirty="0">
                <a:ln w="12700" cap="rnd" cmpd="sng" algn="ctr">
                  <a:solidFill>
                    <a:srgbClr val="000000"/>
                  </a:solidFill>
                  <a:prstDash val="solid"/>
                  <a:bevel/>
                </a:ln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arbol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arbol </a:t>
            </a:r>
            <a:r>
              <a:rPr lang="es-PE" sz="1000" dirty="0">
                <a:ln w="12700" cap="rnd" cmpd="sng" algn="ctr">
                  <a:solidFill>
                    <a:srgbClr val="000000"/>
                  </a:solidFill>
                  <a:prstDash val="solid"/>
                  <a:bevel/>
                </a:ln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s-PE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union_arbol_d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(arbol-&gt;</a:t>
            </a:r>
            <a:r>
              <a:rPr lang="en-GB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izquierda_d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arbol-&gt;</a:t>
            </a:r>
            <a:r>
              <a:rPr lang="en-GB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derecha_d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>
              <a:lnSpc>
                <a:spcPct val="107000"/>
              </a:lnSpc>
              <a:spcAft>
                <a:spcPts val="800"/>
              </a:spcAft>
            </a:pPr>
            <a:r>
              <a:rPr lang="en-GB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numero_recicladores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000" dirty="0">
                <a:ln w="12700" cap="rnd" cmpd="sng" algn="ctr">
                  <a:solidFill>
                    <a:srgbClr val="000000"/>
                  </a:solidFill>
                  <a:prstDash val="solid"/>
                  <a:bevel/>
                </a:ln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numero_recicladores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- 1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delete </a:t>
            </a: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 </a:t>
            </a:r>
            <a:r>
              <a:rPr lang="en-GB" sz="1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elimina_un_reciclador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	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6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43">
            <a:extLst>
              <a:ext uri="{FF2B5EF4-FFF2-40B4-BE49-F238E27FC236}">
                <a16:creationId xmlns:a16="http://schemas.microsoft.com/office/drawing/2014/main" id="{90B6516A-E0AC-4411-9D64-71EAB5390980}"/>
              </a:ext>
            </a:extLst>
          </p:cNvPr>
          <p:cNvSpPr/>
          <p:nvPr/>
        </p:nvSpPr>
        <p:spPr>
          <a:xfrm>
            <a:off x="880588" y="2386532"/>
            <a:ext cx="2626242" cy="15417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A756909B-2C8C-4AF8-8307-ECBE0D85629F}"/>
              </a:ext>
            </a:extLst>
          </p:cNvPr>
          <p:cNvSpPr/>
          <p:nvPr/>
        </p:nvSpPr>
        <p:spPr>
          <a:xfrm>
            <a:off x="8339224" y="2292246"/>
            <a:ext cx="2626242" cy="15417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F88B93E7-3D86-4F7D-95CB-5DC3939B00C7}"/>
              </a:ext>
            </a:extLst>
          </p:cNvPr>
          <p:cNvCxnSpPr/>
          <p:nvPr/>
        </p:nvCxnSpPr>
        <p:spPr>
          <a:xfrm>
            <a:off x="1550439" y="2386531"/>
            <a:ext cx="0" cy="15417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D6DFC77B-E9DB-4935-87E2-4815A3338C9B}"/>
              </a:ext>
            </a:extLst>
          </p:cNvPr>
          <p:cNvCxnSpPr/>
          <p:nvPr/>
        </p:nvCxnSpPr>
        <p:spPr>
          <a:xfrm>
            <a:off x="2922039" y="2386531"/>
            <a:ext cx="0" cy="15417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8BE6170F-3522-4C7D-8D6D-A404BB4C3970}"/>
              </a:ext>
            </a:extLst>
          </p:cNvPr>
          <p:cNvCxnSpPr/>
          <p:nvPr/>
        </p:nvCxnSpPr>
        <p:spPr>
          <a:xfrm>
            <a:off x="8934647" y="2292246"/>
            <a:ext cx="0" cy="15417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3C7FFE8F-118D-46CC-B47F-B67D4BFEDECC}"/>
              </a:ext>
            </a:extLst>
          </p:cNvPr>
          <p:cNvCxnSpPr/>
          <p:nvPr/>
        </p:nvCxnSpPr>
        <p:spPr>
          <a:xfrm>
            <a:off x="10348778" y="2292246"/>
            <a:ext cx="0" cy="15417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31DE28A-32E8-4839-82A9-FCF25530BDDB}"/>
              </a:ext>
            </a:extLst>
          </p:cNvPr>
          <p:cNvSpPr txBox="1"/>
          <p:nvPr/>
        </p:nvSpPr>
        <p:spPr>
          <a:xfrm>
            <a:off x="1571707" y="2575174"/>
            <a:ext cx="144602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-Nombres</a:t>
            </a:r>
          </a:p>
          <a:p>
            <a:r>
              <a:rPr lang="es-MX" sz="1500" dirty="0"/>
              <a:t>-Apellidos</a:t>
            </a:r>
          </a:p>
          <a:p>
            <a:r>
              <a:rPr lang="es-MX" sz="1500" dirty="0"/>
              <a:t>-Info_datos</a:t>
            </a:r>
          </a:p>
          <a:p>
            <a:r>
              <a:rPr lang="es-MX" sz="1500" dirty="0"/>
              <a:t>-Info_desechos</a:t>
            </a:r>
          </a:p>
          <a:p>
            <a:r>
              <a:rPr lang="es-MX" sz="1500" dirty="0"/>
              <a:t>-Desechos</a:t>
            </a:r>
            <a:endParaRPr lang="en-US" sz="15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184E2FAB-5F99-4DF8-B1DE-352FCDA9DAE2}"/>
              </a:ext>
            </a:extLst>
          </p:cNvPr>
          <p:cNvSpPr txBox="1"/>
          <p:nvPr/>
        </p:nvSpPr>
        <p:spPr>
          <a:xfrm>
            <a:off x="8995582" y="2492610"/>
            <a:ext cx="144602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-Nombres</a:t>
            </a:r>
          </a:p>
          <a:p>
            <a:r>
              <a:rPr lang="es-MX" sz="1500" dirty="0"/>
              <a:t>-Apellidos</a:t>
            </a:r>
          </a:p>
          <a:p>
            <a:r>
              <a:rPr lang="es-MX" sz="1500" dirty="0"/>
              <a:t>-Info_datos</a:t>
            </a:r>
          </a:p>
          <a:p>
            <a:r>
              <a:rPr lang="es-MX" sz="1500" dirty="0"/>
              <a:t>-Info_desechos</a:t>
            </a:r>
          </a:p>
          <a:p>
            <a:r>
              <a:rPr lang="es-MX" sz="1500" dirty="0"/>
              <a:t>-Desechos</a:t>
            </a:r>
            <a:endParaRPr lang="en-US" sz="1500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C7B933B-4389-4FFA-8CD6-2340AEE7F719}"/>
              </a:ext>
            </a:extLst>
          </p:cNvPr>
          <p:cNvSpPr txBox="1"/>
          <p:nvPr/>
        </p:nvSpPr>
        <p:spPr>
          <a:xfrm>
            <a:off x="5470269" y="66691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árbol</a:t>
            </a:r>
            <a:endParaRPr lang="en-US" sz="1600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B7A4B42E-5908-41EE-93FE-C98765B3EE3A}"/>
              </a:ext>
            </a:extLst>
          </p:cNvPr>
          <p:cNvSpPr txBox="1"/>
          <p:nvPr/>
        </p:nvSpPr>
        <p:spPr>
          <a:xfrm>
            <a:off x="8240683" y="1646496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DERECHA</a:t>
            </a:r>
            <a:endParaRPr lang="en-US" sz="1600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B0B36CA2-86C3-428A-BF16-55F3B3B757BA}"/>
              </a:ext>
            </a:extLst>
          </p:cNvPr>
          <p:cNvSpPr txBox="1"/>
          <p:nvPr/>
        </p:nvSpPr>
        <p:spPr>
          <a:xfrm>
            <a:off x="7721291" y="5413903"/>
            <a:ext cx="405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err="1"/>
              <a:t>arbol</a:t>
            </a:r>
            <a:r>
              <a:rPr lang="es-MX" sz="2800" dirty="0"/>
              <a:t>-&gt;</a:t>
            </a:r>
            <a:r>
              <a:rPr lang="es-MX" sz="2800" dirty="0" err="1"/>
              <a:t>dni</a:t>
            </a:r>
            <a:r>
              <a:rPr lang="es-MX" sz="2800" dirty="0"/>
              <a:t>= 876543</a:t>
            </a:r>
            <a:r>
              <a:rPr lang="es-MX" sz="2800" dirty="0">
                <a:solidFill>
                  <a:srgbClr val="FF0000"/>
                </a:solidFill>
              </a:rPr>
              <a:t>21</a:t>
            </a:r>
            <a:endParaRPr lang="en-US" sz="2800" dirty="0">
              <a:solidFill>
                <a:srgbClr val="FF000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D0C30F3-E32E-4AD8-8C34-E58A25278DA0}"/>
              </a:ext>
            </a:extLst>
          </p:cNvPr>
          <p:cNvSpPr txBox="1"/>
          <p:nvPr/>
        </p:nvSpPr>
        <p:spPr>
          <a:xfrm>
            <a:off x="1661389" y="2344383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876543</a:t>
            </a:r>
            <a:r>
              <a:rPr lang="es-MX" sz="1600" dirty="0">
                <a:solidFill>
                  <a:srgbClr val="FF0000"/>
                </a:solidFill>
              </a:rPr>
              <a:t>18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06A07029-72F1-4036-9454-B5A8AA0AEF5E}"/>
              </a:ext>
            </a:extLst>
          </p:cNvPr>
          <p:cNvGrpSpPr/>
          <p:nvPr/>
        </p:nvGrpSpPr>
        <p:grpSpPr>
          <a:xfrm>
            <a:off x="4617009" y="525660"/>
            <a:ext cx="2626242" cy="1559916"/>
            <a:chOff x="4778311" y="587859"/>
            <a:chExt cx="2626242" cy="1559916"/>
          </a:xfrm>
        </p:grpSpPr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A79DBF2E-CBB4-4BE4-AED1-5817713CCD5A}"/>
                </a:ext>
              </a:extLst>
            </p:cNvPr>
            <p:cNvSpPr/>
            <p:nvPr/>
          </p:nvSpPr>
          <p:spPr>
            <a:xfrm>
              <a:off x="4778311" y="587859"/>
              <a:ext cx="2626242" cy="15417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E1FEBDA8-A65F-4C2F-96B9-C41914DF422F}"/>
                </a:ext>
              </a:extLst>
            </p:cNvPr>
            <p:cNvCxnSpPr/>
            <p:nvPr/>
          </p:nvCxnSpPr>
          <p:spPr>
            <a:xfrm>
              <a:off x="5316279" y="606054"/>
              <a:ext cx="0" cy="15417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FAE08C53-F531-4DA4-9DC5-AEA5991AF918}"/>
              </a:ext>
            </a:extLst>
          </p:cNvPr>
          <p:cNvCxnSpPr/>
          <p:nvPr/>
        </p:nvCxnSpPr>
        <p:spPr>
          <a:xfrm>
            <a:off x="6821935" y="534759"/>
            <a:ext cx="0" cy="15417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158E434-C2BD-4814-8263-B5B63372F956}"/>
              </a:ext>
            </a:extLst>
          </p:cNvPr>
          <p:cNvSpPr txBox="1"/>
          <p:nvPr/>
        </p:nvSpPr>
        <p:spPr>
          <a:xfrm>
            <a:off x="5349331" y="723402"/>
            <a:ext cx="144602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-Nombres</a:t>
            </a:r>
          </a:p>
          <a:p>
            <a:r>
              <a:rPr lang="es-MX" sz="1500" dirty="0"/>
              <a:t>-Apellidos</a:t>
            </a:r>
          </a:p>
          <a:p>
            <a:r>
              <a:rPr lang="es-MX" sz="1500" dirty="0"/>
              <a:t>-Info_datos</a:t>
            </a:r>
          </a:p>
          <a:p>
            <a:r>
              <a:rPr lang="es-MX" sz="1500" dirty="0"/>
              <a:t>-Info_desechos</a:t>
            </a:r>
          </a:p>
          <a:p>
            <a:r>
              <a:rPr lang="es-MX" sz="1500" dirty="0"/>
              <a:t>-Desechos</a:t>
            </a:r>
            <a:endParaRPr lang="en-US" sz="1500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3B23E6D6-30D9-46EB-B1E3-3559779A3901}"/>
              </a:ext>
            </a:extLst>
          </p:cNvPr>
          <p:cNvSpPr txBox="1"/>
          <p:nvPr/>
        </p:nvSpPr>
        <p:spPr>
          <a:xfrm>
            <a:off x="5406694" y="501705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876543</a:t>
            </a:r>
            <a:r>
              <a:rPr lang="es-MX" sz="1600" dirty="0">
                <a:solidFill>
                  <a:srgbClr val="FF0000"/>
                </a:solidFill>
              </a:rPr>
              <a:t>21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9EC8B863-3BE8-4273-BA1A-9FDEA45AD39F}"/>
              </a:ext>
            </a:extLst>
          </p:cNvPr>
          <p:cNvSpPr txBox="1"/>
          <p:nvPr/>
        </p:nvSpPr>
        <p:spPr>
          <a:xfrm>
            <a:off x="9055589" y="2268571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876543</a:t>
            </a:r>
            <a:r>
              <a:rPr lang="es-MX" sz="1600" dirty="0">
                <a:solidFill>
                  <a:srgbClr val="FF0000"/>
                </a:solidFill>
              </a:rPr>
              <a:t>67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BF4932FD-482D-4326-AF46-87DE001ECFF9}"/>
              </a:ext>
            </a:extLst>
          </p:cNvPr>
          <p:cNvCxnSpPr>
            <a:cxnSpLocks/>
          </p:cNvCxnSpPr>
          <p:nvPr/>
        </p:nvCxnSpPr>
        <p:spPr>
          <a:xfrm flipH="1">
            <a:off x="2579100" y="1815773"/>
            <a:ext cx="2370258" cy="419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2CA288AC-253F-4545-B005-FA1C30C44D90}"/>
              </a:ext>
            </a:extLst>
          </p:cNvPr>
          <p:cNvCxnSpPr>
            <a:cxnSpLocks/>
          </p:cNvCxnSpPr>
          <p:nvPr/>
        </p:nvCxnSpPr>
        <p:spPr>
          <a:xfrm>
            <a:off x="6976817" y="1807179"/>
            <a:ext cx="2376385" cy="432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6C44D661-5804-4D0D-A0F8-1E692939B3FD}"/>
              </a:ext>
            </a:extLst>
          </p:cNvPr>
          <p:cNvSpPr txBox="1"/>
          <p:nvPr/>
        </p:nvSpPr>
        <p:spPr>
          <a:xfrm>
            <a:off x="2367919" y="1623775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IZQUIERDA</a:t>
            </a:r>
            <a:endParaRPr lang="en-US" sz="1600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EF360201-EDBC-4818-8920-93C6CD93E2C0}"/>
              </a:ext>
            </a:extLst>
          </p:cNvPr>
          <p:cNvSpPr txBox="1"/>
          <p:nvPr/>
        </p:nvSpPr>
        <p:spPr>
          <a:xfrm>
            <a:off x="3267598" y="2946580"/>
            <a:ext cx="116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p</a:t>
            </a:r>
            <a:endParaRPr lang="en-US" sz="2400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48E9F97F-36D8-41AB-A8EA-3D35C004135F}"/>
              </a:ext>
            </a:extLst>
          </p:cNvPr>
          <p:cNvSpPr txBox="1"/>
          <p:nvPr/>
        </p:nvSpPr>
        <p:spPr>
          <a:xfrm>
            <a:off x="8449685" y="6075623"/>
            <a:ext cx="272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e = 876543</a:t>
            </a:r>
            <a:r>
              <a:rPr lang="es-MX" sz="3200" dirty="0">
                <a:solidFill>
                  <a:srgbClr val="FF0000"/>
                </a:solidFill>
              </a:rPr>
              <a:t>18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D1B1D9-52EC-4D57-98FC-F8F9FD61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2" y="3968293"/>
            <a:ext cx="3906508" cy="2889707"/>
          </a:xfrm>
          <a:prstGeom prst="rect">
            <a:avLst/>
          </a:prstGeom>
        </p:spPr>
      </p:pic>
      <p:sp>
        <p:nvSpPr>
          <p:cNvPr id="79" name="CuadroTexto 78">
            <a:extLst>
              <a:ext uri="{FF2B5EF4-FFF2-40B4-BE49-F238E27FC236}">
                <a16:creationId xmlns:a16="http://schemas.microsoft.com/office/drawing/2014/main" id="{7471959E-F176-49EE-9E53-BCBDAA15B6AB}"/>
              </a:ext>
            </a:extLst>
          </p:cNvPr>
          <p:cNvSpPr txBox="1"/>
          <p:nvPr/>
        </p:nvSpPr>
        <p:spPr>
          <a:xfrm>
            <a:off x="1525309" y="1951093"/>
            <a:ext cx="1164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árbol</a:t>
            </a:r>
            <a:endParaRPr lang="en-US" sz="1600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C489CEBE-4DCD-4922-9CE9-F7888ABE1697}"/>
              </a:ext>
            </a:extLst>
          </p:cNvPr>
          <p:cNvSpPr/>
          <p:nvPr/>
        </p:nvSpPr>
        <p:spPr>
          <a:xfrm>
            <a:off x="5162643" y="89027"/>
            <a:ext cx="134251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709108B7-E8ED-493C-8222-88D4656B5248}"/>
              </a:ext>
            </a:extLst>
          </p:cNvPr>
          <p:cNvSpPr/>
          <p:nvPr/>
        </p:nvSpPr>
        <p:spPr>
          <a:xfrm>
            <a:off x="7830908" y="5091793"/>
            <a:ext cx="3613626" cy="1568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630AF3EC-52D1-477D-9BE4-EEBD1D8BEA27}"/>
              </a:ext>
            </a:extLst>
          </p:cNvPr>
          <p:cNvSpPr txBox="1"/>
          <p:nvPr/>
        </p:nvSpPr>
        <p:spPr>
          <a:xfrm>
            <a:off x="7571484" y="4400825"/>
            <a:ext cx="405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err="1"/>
              <a:t>arbol</a:t>
            </a:r>
            <a:r>
              <a:rPr lang="es-MX" sz="2800" dirty="0"/>
              <a:t>-&gt;</a:t>
            </a:r>
            <a:r>
              <a:rPr lang="es-MX" sz="2800" dirty="0" err="1"/>
              <a:t>dni</a:t>
            </a:r>
            <a:r>
              <a:rPr lang="es-MX" sz="2800" dirty="0"/>
              <a:t>= 876543</a:t>
            </a:r>
            <a:r>
              <a:rPr lang="es-MX" sz="2800" dirty="0">
                <a:solidFill>
                  <a:srgbClr val="FF0000"/>
                </a:solidFill>
              </a:rPr>
              <a:t>18</a:t>
            </a:r>
            <a:endParaRPr lang="en-US" sz="2800" dirty="0">
              <a:solidFill>
                <a:srgbClr val="FF000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FE67029C-CBAE-4D5B-B11E-CFB800F74B63}"/>
              </a:ext>
            </a:extLst>
          </p:cNvPr>
          <p:cNvSpPr txBox="1"/>
          <p:nvPr/>
        </p:nvSpPr>
        <p:spPr>
          <a:xfrm>
            <a:off x="8299878" y="5062545"/>
            <a:ext cx="272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e = 876543</a:t>
            </a:r>
            <a:r>
              <a:rPr lang="es-MX" sz="3200" dirty="0">
                <a:solidFill>
                  <a:srgbClr val="FF0000"/>
                </a:solidFill>
              </a:rPr>
              <a:t>18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4" name="Multiplicar 53">
            <a:extLst>
              <a:ext uri="{FF2B5EF4-FFF2-40B4-BE49-F238E27FC236}">
                <a16:creationId xmlns:a16="http://schemas.microsoft.com/office/drawing/2014/main" id="{70372C95-F011-4849-A64F-85050D79825E}"/>
              </a:ext>
            </a:extLst>
          </p:cNvPr>
          <p:cNvSpPr/>
          <p:nvPr/>
        </p:nvSpPr>
        <p:spPr>
          <a:xfrm>
            <a:off x="1327009" y="2275538"/>
            <a:ext cx="1733399" cy="180374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3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75" grpId="0"/>
      <p:bldP spid="77" grpId="0"/>
      <p:bldP spid="79" grpId="0"/>
      <p:bldP spid="80" grpId="0" animBg="1"/>
      <p:bldP spid="81" grpId="0" animBg="1"/>
      <p:bldP spid="82" grpId="0"/>
      <p:bldP spid="83" grpId="0"/>
      <p:bldP spid="84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245</Words>
  <Application>Microsoft Office PowerPoint</Application>
  <PresentationFormat>Panorámica</PresentationFormat>
  <Paragraphs>90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Britannic Bold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USUARIO</cp:lastModifiedBy>
  <cp:revision>29</cp:revision>
  <dcterms:created xsi:type="dcterms:W3CDTF">2021-01-18T05:55:42Z</dcterms:created>
  <dcterms:modified xsi:type="dcterms:W3CDTF">2021-02-15T16:11:24Z</dcterms:modified>
</cp:coreProperties>
</file>