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comments/comment9.xml" ContentType="application/vnd.openxmlformats-officedocument.presentationml.comments+xml"/>
  <Override PartName="/ppt/diagrams/quickStyle2.xml" ContentType="application/vnd.openxmlformats-officedocument.drawingml.diagramStyle+xml"/>
  <Override PartName="/ppt/diagrams/layout2.xml" ContentType="application/vnd.openxmlformats-officedocument.drawingml.diagramLayout+xml"/>
  <Override PartName="/ppt/diagrams/drawing2.xml" ContentType="application/vnd.ms-office.drawingml.diagramDrawing+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diagrams/colors2.xml" ContentType="application/vnd.openxmlformats-officedocument.drawingml.diagramCol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changesInfos/changesInfo1.xml" ContentType="application/vnd.ms-powerpoint.changes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073" r:id="rId1"/>
  </p:sldMasterIdLst>
  <p:notesMasterIdLst>
    <p:notesMasterId r:id="rId17"/>
  </p:notesMasterIdLst>
  <p:handoutMasterIdLst>
    <p:handoutMasterId r:id="rId18"/>
  </p:handoutMasterIdLst>
  <p:sldIdLst>
    <p:sldId id="256" r:id="rId2"/>
    <p:sldId id="284" r:id="rId3"/>
    <p:sldId id="639" r:id="rId4"/>
    <p:sldId id="257" r:id="rId5"/>
    <p:sldId id="343" r:id="rId6"/>
    <p:sldId id="634" r:id="rId7"/>
    <p:sldId id="344" r:id="rId8"/>
    <p:sldId id="637" r:id="rId9"/>
    <p:sldId id="345" r:id="rId10"/>
    <p:sldId id="638" r:id="rId11"/>
    <p:sldId id="635" r:id="rId12"/>
    <p:sldId id="346" r:id="rId13"/>
    <p:sldId id="636" r:id="rId14"/>
    <p:sldId id="348" r:id="rId15"/>
    <p:sldId id="431" r:id="rId16"/>
  </p:sldIdLst>
  <p:sldSz cx="12192000" cy="6858000"/>
  <p:notesSz cx="6858000" cy="9144000"/>
  <p:embeddedFontLst>
    <p:embeddedFont>
      <p:font typeface="MS Mincho" panose="02020609040205080304" pitchFamily="49" charset="-128"/>
      <p:regular r:id="rId19"/>
    </p:embeddedFon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Comic Sans MS" panose="030F0702030302020204" pitchFamily="66" charset="0"/>
      <p:regular r:id="rId26"/>
      <p:bold r:id="rId27"/>
      <p:italic r:id="rId28"/>
      <p:boldItalic r:id="rId29"/>
    </p:embeddedFont>
    <p:embeddedFont>
      <p:font typeface="Curlz MT" panose="04040404050702020202" pitchFamily="82" charset="0"/>
      <p:regular r:id="rId30"/>
    </p:embeddedFont>
    <p:embeddedFont>
      <p:font typeface="Gabriola" panose="04040605051002020D02" pitchFamily="82" charset="0"/>
      <p:regular r:id="rId31"/>
    </p:embeddedFont>
    <p:embeddedFont>
      <p:font typeface="Lucida Handwriting" panose="03010101010101010101" pitchFamily="66" charset="0"/>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DeWitt" initials="SD" lastIdx="70" clrIdx="0">
    <p:extLst>
      <p:ext uri="{19B8F6BF-5375-455C-9EA6-DF929625EA0E}">
        <p15:presenceInfo xmlns:p15="http://schemas.microsoft.com/office/powerpoint/2012/main" userId="b92b7d1cfe4c6f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9EF0"/>
    <a:srgbClr val="FF6699"/>
    <a:srgbClr val="E866C3"/>
    <a:srgbClr val="F5C1EF"/>
    <a:srgbClr val="F4B2E7"/>
    <a:srgbClr val="ED3E1B"/>
    <a:srgbClr val="F1F11D"/>
    <a:srgbClr val="DD75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6374" autoAdjust="0"/>
  </p:normalViewPr>
  <p:slideViewPr>
    <p:cSldViewPr snapToGrid="0">
      <p:cViewPr varScale="1">
        <p:scale>
          <a:sx n="108" d="100"/>
          <a:sy n="108" d="100"/>
        </p:scale>
        <p:origin x="132" y="22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customXml" Target="../customXml/item1.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commentAuthors" Target="commentAuthors.xml"/><Relationship Id="rId3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DeWitt" userId="b92b7d1cfe4c6f13" providerId="LiveId" clId="{107194E2-DC9D-4000-BFDE-36C3C58CEB28}"/>
    <pc:docChg chg="undo custSel modSld">
      <pc:chgData name="Susan DeWitt" userId="b92b7d1cfe4c6f13" providerId="LiveId" clId="{107194E2-DC9D-4000-BFDE-36C3C58CEB28}" dt="2022-09-04T22:34:59.195" v="222" actId="20577"/>
      <pc:docMkLst>
        <pc:docMk/>
      </pc:docMkLst>
      <pc:sldChg chg="modSp mod">
        <pc:chgData name="Susan DeWitt" userId="b92b7d1cfe4c6f13" providerId="LiveId" clId="{107194E2-DC9D-4000-BFDE-36C3C58CEB28}" dt="2022-09-04T22:34:59.195" v="222" actId="20577"/>
        <pc:sldMkLst>
          <pc:docMk/>
          <pc:sldMk cId="2150544247" sldId="256"/>
        </pc:sldMkLst>
        <pc:spChg chg="mod">
          <ac:chgData name="Susan DeWitt" userId="b92b7d1cfe4c6f13" providerId="LiveId" clId="{107194E2-DC9D-4000-BFDE-36C3C58CEB28}" dt="2022-09-04T22:34:59.195" v="222" actId="20577"/>
          <ac:spMkLst>
            <pc:docMk/>
            <pc:sldMk cId="2150544247" sldId="256"/>
            <ac:spMk id="2" creationId="{B1CA8A6B-8C94-4331-8DB0-5E9E68D8DF7B}"/>
          </ac:spMkLst>
        </pc:spChg>
      </pc:sldChg>
      <pc:sldChg chg="modSp mod">
        <pc:chgData name="Susan DeWitt" userId="b92b7d1cfe4c6f13" providerId="LiveId" clId="{107194E2-DC9D-4000-BFDE-36C3C58CEB28}" dt="2022-08-27T19:42:55.846" v="81" actId="20577"/>
        <pc:sldMkLst>
          <pc:docMk/>
          <pc:sldMk cId="2441445792" sldId="257"/>
        </pc:sldMkLst>
        <pc:spChg chg="mod">
          <ac:chgData name="Susan DeWitt" userId="b92b7d1cfe4c6f13" providerId="LiveId" clId="{107194E2-DC9D-4000-BFDE-36C3C58CEB28}" dt="2022-08-27T19:42:55.846" v="81" actId="20577"/>
          <ac:spMkLst>
            <pc:docMk/>
            <pc:sldMk cId="2441445792" sldId="257"/>
            <ac:spMk id="5" creationId="{F5C63D99-C554-4833-B4A1-BA9490898E6E}"/>
          </ac:spMkLst>
        </pc:spChg>
      </pc:sldChg>
      <pc:sldChg chg="addSp delSp modSp mod modCm">
        <pc:chgData name="Susan DeWitt" userId="b92b7d1cfe4c6f13" providerId="LiveId" clId="{107194E2-DC9D-4000-BFDE-36C3C58CEB28}" dt="2022-09-03T00:32:15.652" v="181"/>
        <pc:sldMkLst>
          <pc:docMk/>
          <pc:sldMk cId="1984845832" sldId="343"/>
        </pc:sldMkLst>
        <pc:spChg chg="mod">
          <ac:chgData name="Susan DeWitt" userId="b92b7d1cfe4c6f13" providerId="LiveId" clId="{107194E2-DC9D-4000-BFDE-36C3C58CEB28}" dt="2022-08-27T20:01:47.988" v="115" actId="1076"/>
          <ac:spMkLst>
            <pc:docMk/>
            <pc:sldMk cId="1984845832" sldId="343"/>
            <ac:spMk id="3" creationId="{0FDC483A-AC85-49E8-AAAB-ABA5E64B59AC}"/>
          </ac:spMkLst>
        </pc:spChg>
        <pc:spChg chg="mod">
          <ac:chgData name="Susan DeWitt" userId="b92b7d1cfe4c6f13" providerId="LiveId" clId="{107194E2-DC9D-4000-BFDE-36C3C58CEB28}" dt="2022-08-27T20:02:45.446" v="118" actId="1076"/>
          <ac:spMkLst>
            <pc:docMk/>
            <pc:sldMk cId="1984845832" sldId="343"/>
            <ac:spMk id="4" creationId="{E58C47E5-8F9C-4E9C-A916-00BAB2DE1221}"/>
          </ac:spMkLst>
        </pc:spChg>
        <pc:spChg chg="mod">
          <ac:chgData name="Susan DeWitt" userId="b92b7d1cfe4c6f13" providerId="LiveId" clId="{107194E2-DC9D-4000-BFDE-36C3C58CEB28}" dt="2022-08-27T20:01:44.338" v="114" actId="1076"/>
          <ac:spMkLst>
            <pc:docMk/>
            <pc:sldMk cId="1984845832" sldId="343"/>
            <ac:spMk id="6" creationId="{2F59765C-D68C-4FC3-BD0B-1E72B1FA8A60}"/>
          </ac:spMkLst>
        </pc:spChg>
        <pc:spChg chg="mod">
          <ac:chgData name="Susan DeWitt" userId="b92b7d1cfe4c6f13" providerId="LiveId" clId="{107194E2-DC9D-4000-BFDE-36C3C58CEB28}" dt="2022-08-27T20:01:40.141" v="113" actId="1076"/>
          <ac:spMkLst>
            <pc:docMk/>
            <pc:sldMk cId="1984845832" sldId="343"/>
            <ac:spMk id="7" creationId="{339501E0-BEB1-4486-95F6-B82938228FE3}"/>
          </ac:spMkLst>
        </pc:spChg>
        <pc:graphicFrameChg chg="mod">
          <ac:chgData name="Susan DeWitt" userId="b92b7d1cfe4c6f13" providerId="LiveId" clId="{107194E2-DC9D-4000-BFDE-36C3C58CEB28}" dt="2022-09-03T00:32:15.652" v="181"/>
          <ac:graphicFrameMkLst>
            <pc:docMk/>
            <pc:sldMk cId="1984845832" sldId="343"/>
            <ac:graphicFrameMk id="5" creationId="{83D0EDDF-0646-4650-A352-80887EB30BD1}"/>
          </ac:graphicFrameMkLst>
        </pc:graphicFrameChg>
        <pc:picChg chg="add del mod">
          <ac:chgData name="Susan DeWitt" userId="b92b7d1cfe4c6f13" providerId="LiveId" clId="{107194E2-DC9D-4000-BFDE-36C3C58CEB28}" dt="2022-08-27T20:08:42.528" v="158" actId="478"/>
          <ac:picMkLst>
            <pc:docMk/>
            <pc:sldMk cId="1984845832" sldId="343"/>
            <ac:picMk id="8" creationId="{1450F1DF-69F9-475D-D93D-4E2BE6659D77}"/>
          </ac:picMkLst>
        </pc:picChg>
      </pc:sldChg>
      <pc:sldChg chg="addSp delSp modSp mod modCm">
        <pc:chgData name="Susan DeWitt" userId="b92b7d1cfe4c6f13" providerId="LiveId" clId="{107194E2-DC9D-4000-BFDE-36C3C58CEB28}" dt="2022-09-03T00:32:32.008" v="182"/>
        <pc:sldMkLst>
          <pc:docMk/>
          <pc:sldMk cId="1234188321" sldId="344"/>
        </pc:sldMkLst>
        <pc:graphicFrameChg chg="mod">
          <ac:chgData name="Susan DeWitt" userId="b92b7d1cfe4c6f13" providerId="LiveId" clId="{107194E2-DC9D-4000-BFDE-36C3C58CEB28}" dt="2022-09-03T00:32:32.008" v="182"/>
          <ac:graphicFrameMkLst>
            <pc:docMk/>
            <pc:sldMk cId="1234188321" sldId="344"/>
            <ac:graphicFrameMk id="5" creationId="{EAD0DD31-2924-4B91-AF73-BB9EFE65ACA1}"/>
          </ac:graphicFrameMkLst>
        </pc:graphicFrameChg>
        <pc:picChg chg="add del mod">
          <ac:chgData name="Susan DeWitt" userId="b92b7d1cfe4c6f13" providerId="LiveId" clId="{107194E2-DC9D-4000-BFDE-36C3C58CEB28}" dt="2022-08-27T20:01:07.718" v="108"/>
          <ac:picMkLst>
            <pc:docMk/>
            <pc:sldMk cId="1234188321" sldId="344"/>
            <ac:picMk id="3" creationId="{9BE8D178-CD93-CB6B-362F-B8950CC90B9D}"/>
          </ac:picMkLst>
        </pc:picChg>
      </pc:sldChg>
      <pc:sldChg chg="modSp mod">
        <pc:chgData name="Susan DeWitt" userId="b92b7d1cfe4c6f13" providerId="LiveId" clId="{107194E2-DC9D-4000-BFDE-36C3C58CEB28}" dt="2022-09-03T00:32:41.881" v="183"/>
        <pc:sldMkLst>
          <pc:docMk/>
          <pc:sldMk cId="3256698482" sldId="345"/>
        </pc:sldMkLst>
        <pc:spChg chg="mod">
          <ac:chgData name="Susan DeWitt" userId="b92b7d1cfe4c6f13" providerId="LiveId" clId="{107194E2-DC9D-4000-BFDE-36C3C58CEB28}" dt="2022-08-27T19:36:57.999" v="41" actId="1076"/>
          <ac:spMkLst>
            <pc:docMk/>
            <pc:sldMk cId="3256698482" sldId="345"/>
            <ac:spMk id="4" creationId="{4A682595-E21E-4961-AB4F-E4F7C99427CD}"/>
          </ac:spMkLst>
        </pc:spChg>
        <pc:graphicFrameChg chg="mod modGraphic">
          <ac:chgData name="Susan DeWitt" userId="b92b7d1cfe4c6f13" providerId="LiveId" clId="{107194E2-DC9D-4000-BFDE-36C3C58CEB28}" dt="2022-09-03T00:32:41.881" v="183"/>
          <ac:graphicFrameMkLst>
            <pc:docMk/>
            <pc:sldMk cId="3256698482" sldId="345"/>
            <ac:graphicFrameMk id="11" creationId="{BBC45422-F0D2-4A0F-973B-950377C42610}"/>
          </ac:graphicFrameMkLst>
        </pc:graphicFrameChg>
      </pc:sldChg>
      <pc:sldChg chg="modSp mod">
        <pc:chgData name="Susan DeWitt" userId="b92b7d1cfe4c6f13" providerId="LiveId" clId="{107194E2-DC9D-4000-BFDE-36C3C58CEB28}" dt="2022-09-03T00:40:30.402" v="207" actId="1076"/>
        <pc:sldMkLst>
          <pc:docMk/>
          <pc:sldMk cId="379006567" sldId="346"/>
        </pc:sldMkLst>
        <pc:spChg chg="mod">
          <ac:chgData name="Susan DeWitt" userId="b92b7d1cfe4c6f13" providerId="LiveId" clId="{107194E2-DC9D-4000-BFDE-36C3C58CEB28}" dt="2022-08-27T19:58:49.656" v="92" actId="1076"/>
          <ac:spMkLst>
            <pc:docMk/>
            <pc:sldMk cId="379006567" sldId="346"/>
            <ac:spMk id="3" creationId="{63841665-968D-6853-3FF1-FDFF79341EA5}"/>
          </ac:spMkLst>
        </pc:spChg>
        <pc:spChg chg="mod">
          <ac:chgData name="Susan DeWitt" userId="b92b7d1cfe4c6f13" providerId="LiveId" clId="{107194E2-DC9D-4000-BFDE-36C3C58CEB28}" dt="2022-09-03T00:40:30.402" v="207" actId="1076"/>
          <ac:spMkLst>
            <pc:docMk/>
            <pc:sldMk cId="379006567" sldId="346"/>
            <ac:spMk id="7" creationId="{7BD6F1CC-DE85-4B74-8674-B06FAF6967D4}"/>
          </ac:spMkLst>
        </pc:spChg>
        <pc:spChg chg="mod">
          <ac:chgData name="Susan DeWitt" userId="b92b7d1cfe4c6f13" providerId="LiveId" clId="{107194E2-DC9D-4000-BFDE-36C3C58CEB28}" dt="2022-08-27T19:58:53.037" v="93" actId="1076"/>
          <ac:spMkLst>
            <pc:docMk/>
            <pc:sldMk cId="379006567" sldId="346"/>
            <ac:spMk id="9" creationId="{49D8D869-71E0-8D10-84F9-3F655436C9D2}"/>
          </ac:spMkLst>
        </pc:spChg>
        <pc:spChg chg="mod">
          <ac:chgData name="Susan DeWitt" userId="b92b7d1cfe4c6f13" providerId="LiveId" clId="{107194E2-DC9D-4000-BFDE-36C3C58CEB28}" dt="2022-08-27T19:41:15.471" v="77" actId="1076"/>
          <ac:spMkLst>
            <pc:docMk/>
            <pc:sldMk cId="379006567" sldId="346"/>
            <ac:spMk id="10" creationId="{5BEBF965-8D73-0EC8-9CB4-8C281421AF33}"/>
          </ac:spMkLst>
        </pc:spChg>
        <pc:graphicFrameChg chg="mod modGraphic">
          <ac:chgData name="Susan DeWitt" userId="b92b7d1cfe4c6f13" providerId="LiveId" clId="{107194E2-DC9D-4000-BFDE-36C3C58CEB28}" dt="2022-09-03T00:40:21.826" v="206" actId="1076"/>
          <ac:graphicFrameMkLst>
            <pc:docMk/>
            <pc:sldMk cId="379006567" sldId="346"/>
            <ac:graphicFrameMk id="8" creationId="{01FD65AC-8701-4460-BEF2-5A9BED75A3BF}"/>
          </ac:graphicFrameMkLst>
        </pc:graphicFrameChg>
      </pc:sldChg>
      <pc:sldChg chg="modSp mod">
        <pc:chgData name="Susan DeWitt" userId="b92b7d1cfe4c6f13" providerId="LiveId" clId="{107194E2-DC9D-4000-BFDE-36C3C58CEB28}" dt="2022-09-03T00:33:02.142" v="187"/>
        <pc:sldMkLst>
          <pc:docMk/>
          <pc:sldMk cId="3675239183" sldId="348"/>
        </pc:sldMkLst>
        <pc:graphicFrameChg chg="mod modGraphic">
          <ac:chgData name="Susan DeWitt" userId="b92b7d1cfe4c6f13" providerId="LiveId" clId="{107194E2-DC9D-4000-BFDE-36C3C58CEB28}" dt="2022-09-03T00:33:02.142" v="187"/>
          <ac:graphicFrameMkLst>
            <pc:docMk/>
            <pc:sldMk cId="3675239183" sldId="348"/>
            <ac:graphicFrameMk id="9" creationId="{ADCCB67E-C440-4E15-A8A1-BEE20B4E26AD}"/>
          </ac:graphicFrameMkLst>
        </pc:graphicFrameChg>
      </pc:sldChg>
      <pc:sldChg chg="addSp delSp modSp mod">
        <pc:chgData name="Susan DeWitt" userId="b92b7d1cfe4c6f13" providerId="LiveId" clId="{107194E2-DC9D-4000-BFDE-36C3C58CEB28}" dt="2022-09-03T00:44:27.394" v="214" actId="1076"/>
        <pc:sldMkLst>
          <pc:docMk/>
          <pc:sldMk cId="3393573600" sldId="431"/>
        </pc:sldMkLst>
        <pc:spChg chg="add del">
          <ac:chgData name="Susan DeWitt" userId="b92b7d1cfe4c6f13" providerId="LiveId" clId="{107194E2-DC9D-4000-BFDE-36C3C58CEB28}" dt="2022-08-27T20:04:53.237" v="121" actId="22"/>
          <ac:spMkLst>
            <pc:docMk/>
            <pc:sldMk cId="3393573600" sldId="431"/>
            <ac:spMk id="5" creationId="{0B44265C-0370-9829-1C4D-9E5B3AF87DD6}"/>
          </ac:spMkLst>
        </pc:spChg>
        <pc:graphicFrameChg chg="mod">
          <ac:chgData name="Susan DeWitt" userId="b92b7d1cfe4c6f13" providerId="LiveId" clId="{107194E2-DC9D-4000-BFDE-36C3C58CEB28}" dt="2022-09-03T00:33:16.232" v="192"/>
          <ac:graphicFrameMkLst>
            <pc:docMk/>
            <pc:sldMk cId="3393573600" sldId="431"/>
            <ac:graphicFrameMk id="3" creationId="{00000000-0000-0000-0000-000000000000}"/>
          </ac:graphicFrameMkLst>
        </pc:graphicFrameChg>
        <pc:picChg chg="add del mod">
          <ac:chgData name="Susan DeWitt" userId="b92b7d1cfe4c6f13" providerId="LiveId" clId="{107194E2-DC9D-4000-BFDE-36C3C58CEB28}" dt="2022-08-27T20:05:31.015" v="133"/>
          <ac:picMkLst>
            <pc:docMk/>
            <pc:sldMk cId="3393573600" sldId="431"/>
            <ac:picMk id="8" creationId="{1C0481F4-7E6C-40A7-4F3C-D3C0935F2D72}"/>
          </ac:picMkLst>
        </pc:picChg>
        <pc:picChg chg="add del mod">
          <ac:chgData name="Susan DeWitt" userId="b92b7d1cfe4c6f13" providerId="LiveId" clId="{107194E2-DC9D-4000-BFDE-36C3C58CEB28}" dt="2022-08-27T20:08:09.805" v="153" actId="478"/>
          <ac:picMkLst>
            <pc:docMk/>
            <pc:sldMk cId="3393573600" sldId="431"/>
            <ac:picMk id="10" creationId="{B6AEBA43-B354-3BCE-B5B4-4718D61DE031}"/>
          </ac:picMkLst>
        </pc:picChg>
        <pc:picChg chg="add mod ord">
          <ac:chgData name="Susan DeWitt" userId="b92b7d1cfe4c6f13" providerId="LiveId" clId="{107194E2-DC9D-4000-BFDE-36C3C58CEB28}" dt="2022-09-03T00:44:27.394" v="214" actId="1076"/>
          <ac:picMkLst>
            <pc:docMk/>
            <pc:sldMk cId="3393573600" sldId="431"/>
            <ac:picMk id="14" creationId="{7E21682D-E857-B4CD-0F20-EE9F07A9C43E}"/>
          </ac:picMkLst>
        </pc:picChg>
      </pc:sldChg>
      <pc:sldChg chg="modSp">
        <pc:chgData name="Susan DeWitt" userId="b92b7d1cfe4c6f13" providerId="LiveId" clId="{107194E2-DC9D-4000-BFDE-36C3C58CEB28}" dt="2022-09-03T00:37:07.313" v="200"/>
        <pc:sldMkLst>
          <pc:docMk/>
          <pc:sldMk cId="3400653890" sldId="634"/>
        </pc:sldMkLst>
        <pc:graphicFrameChg chg="mod">
          <ac:chgData name="Susan DeWitt" userId="b92b7d1cfe4c6f13" providerId="LiveId" clId="{107194E2-DC9D-4000-BFDE-36C3C58CEB28}" dt="2022-09-03T00:37:07.313" v="200"/>
          <ac:graphicFrameMkLst>
            <pc:docMk/>
            <pc:sldMk cId="3400653890" sldId="634"/>
            <ac:graphicFrameMk id="6" creationId="{9CAF7E4C-AA13-47B3-9949-B625A2F9D028}"/>
          </ac:graphicFrameMkLst>
        </pc:graphicFrameChg>
      </pc:sldChg>
      <pc:sldChg chg="addSp delSp modSp mod">
        <pc:chgData name="Susan DeWitt" userId="b92b7d1cfe4c6f13" providerId="LiveId" clId="{107194E2-DC9D-4000-BFDE-36C3C58CEB28}" dt="2022-09-03T00:33:38.201" v="195" actId="1076"/>
        <pc:sldMkLst>
          <pc:docMk/>
          <pc:sldMk cId="600521468" sldId="636"/>
        </pc:sldMkLst>
        <pc:picChg chg="add mod">
          <ac:chgData name="Susan DeWitt" userId="b92b7d1cfe4c6f13" providerId="LiveId" clId="{107194E2-DC9D-4000-BFDE-36C3C58CEB28}" dt="2022-09-03T00:33:38.201" v="195" actId="1076"/>
          <ac:picMkLst>
            <pc:docMk/>
            <pc:sldMk cId="600521468" sldId="636"/>
            <ac:picMk id="3" creationId="{65213FC8-A9A6-7970-EBD6-9DB67A828C17}"/>
          </ac:picMkLst>
        </pc:picChg>
        <pc:picChg chg="add del mod">
          <ac:chgData name="Susan DeWitt" userId="b92b7d1cfe4c6f13" providerId="LiveId" clId="{107194E2-DC9D-4000-BFDE-36C3C58CEB28}" dt="2022-08-27T20:06:18.610" v="145"/>
          <ac:picMkLst>
            <pc:docMk/>
            <pc:sldMk cId="600521468" sldId="636"/>
            <ac:picMk id="4" creationId="{CE12388E-F429-4233-585D-BA309D953C65}"/>
          </ac:picMkLst>
        </pc:picChg>
      </pc:sldChg>
      <pc:sldChg chg="modSp">
        <pc:chgData name="Susan DeWitt" userId="b92b7d1cfe4c6f13" providerId="LiveId" clId="{107194E2-DC9D-4000-BFDE-36C3C58CEB28}" dt="2022-08-27T19:34:54.884" v="5" actId="20577"/>
        <pc:sldMkLst>
          <pc:docMk/>
          <pc:sldMk cId="2544647048" sldId="637"/>
        </pc:sldMkLst>
        <pc:graphicFrameChg chg="mod">
          <ac:chgData name="Susan DeWitt" userId="b92b7d1cfe4c6f13" providerId="LiveId" clId="{107194E2-DC9D-4000-BFDE-36C3C58CEB28}" dt="2022-08-27T19:34:54.884" v="5" actId="20577"/>
          <ac:graphicFrameMkLst>
            <pc:docMk/>
            <pc:sldMk cId="2544647048" sldId="637"/>
            <ac:graphicFrameMk id="6" creationId="{7758B947-259B-4B8D-8D9E-0BBDC92C5891}"/>
          </ac:graphicFrameMkLst>
        </pc:graphicFrameChg>
      </pc:sldChg>
      <pc:sldChg chg="modSp mod">
        <pc:chgData name="Susan DeWitt" userId="b92b7d1cfe4c6f13" providerId="LiveId" clId="{107194E2-DC9D-4000-BFDE-36C3C58CEB28}" dt="2022-09-03T00:39:20.731" v="201" actId="20577"/>
        <pc:sldMkLst>
          <pc:docMk/>
          <pc:sldMk cId="4020325158" sldId="638"/>
        </pc:sldMkLst>
        <pc:spChg chg="mod">
          <ac:chgData name="Susan DeWitt" userId="b92b7d1cfe4c6f13" providerId="LiveId" clId="{107194E2-DC9D-4000-BFDE-36C3C58CEB28}" dt="2022-09-03T00:39:20.731" v="201" actId="20577"/>
          <ac:spMkLst>
            <pc:docMk/>
            <pc:sldMk cId="4020325158" sldId="638"/>
            <ac:spMk id="4" creationId="{6B7C56B4-C6B4-4CBC-A0F2-AA6D6AE65B5E}"/>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5-25T10:37:25.204" idx="66">
    <p:pos x="7474" y="63"/>
    <p:text>Today’s procedure is a transesophageal echo, also known as a TEE.  First, you will get an IV and some light sedation.  The cardiologist will numb your throat with spray, then they will guide the probe into your esophagus and ask you to swallow to help move it into place.  A bite block will be inserted between your teeth to protect your teeth and the probe.  On the tip of the probe there is an imaging device that allows us to look very closely at your heart.  Once the exam is finished, the cardiologist will remove the probe.  Do you have any questions?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17T10:47:27.272" idx="64">
    <p:pos x="7465" y="41"/>
    <p:text>star = nurse; heart = sonographer; smiley face = physician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4-15T17:46:43.665" idx="55">
    <p:pos x="7437" y="58"/>
    <p:text>TEE offers superior resolution because of its improved, higher frequency range (3 - 10 MHz) and its location within the esophagus or stomach</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1-29T10:41:33.269" idx="69">
    <p:pos x="7493" y="32"/>
    <p:text>Rule out/evaluate source of embolus (SOE), tumor, mass, myxoma, or thrombus—the TEE probe’s excellent resolution, multiple scanning planes, and posterior position make it a very sensitive and accurate tool. TEE is ideal for patients in Afib prior to cardioversion—we must rule out LA/LAA clot that could be expelled when converted back to normal sinus rhythm.</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4-15T17:57:22.720" idx="58">
    <p:pos x="7434" y="48"/>
    <p:text>A = right-to-left shunt (RV to LV).  B = left-to-right shunt (LV to RV).</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4-22T09:32:29.529" idx="65">
    <p:pos x="7420" y="46"/>
    <p:text>Multiplane or omniplane TEE probe</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5-25T10:57:42.691" idx="67">
    <p:pos x="7462" y="52"/>
    <p:text>The biggest difference between the multiplane and the biplane or single plane is the array rotation button located on the handle of the probe.  It permits the physician to rotate the ultrasound beam from 0 to 180 degrees and allows easy access to every plane located between the horizontal plane and the longitudinal plane.  The array rotation gauge on the monitor tracks the exact position in degrees.</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6-08T10:37:47.481" idx="68">
    <p:pos x="7464" y="72"/>
    <p:text>TEE probe depth is displayed on the probe</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4-17T10:43:02.496" idx="61">
    <p:pos x="7490" y="35"/>
    <p:text>(A) UE AO ARCH LAX; (B) = ME AOV SAX;  (C) = DAO SAX; (D) = ME AOV LAX;  (E) = TG MID SAX ;  (F) = ME 4C</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4EB01A-01E9-4052-A644-8E2F96DBA822}"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8512D78B-65AA-4B40-B9FE-E044E7E59019}">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dirty="0"/>
        </a:p>
      </dgm:t>
    </dgm:pt>
    <dgm:pt modelId="{F45DD5B9-9601-46A6-9078-1A0B7D469A5E}" type="parTrans" cxnId="{95913E5C-6752-4E59-A108-B151EF7D4E71}">
      <dgm:prSet/>
      <dgm:spPr/>
      <dgm:t>
        <a:bodyPr/>
        <a:lstStyle/>
        <a:p>
          <a:endParaRPr lang="en-US"/>
        </a:p>
      </dgm:t>
    </dgm:pt>
    <dgm:pt modelId="{2A1B631F-9723-49FC-B60A-80AE11897317}" type="sibTrans" cxnId="{95913E5C-6752-4E59-A108-B151EF7D4E71}">
      <dgm:prSet/>
      <dgm:spPr/>
      <dgm:t>
        <a:bodyPr/>
        <a:lstStyle/>
        <a:p>
          <a:endParaRPr lang="en-US"/>
        </a:p>
      </dgm:t>
    </dgm:pt>
    <dgm:pt modelId="{97AB00EA-5B5E-4DF9-95BD-969E75828CC1}">
      <dgm:prSet phldrT="[Text]" custT="1"/>
      <dgm:spPr/>
      <dgm:t>
        <a:bodyPr/>
        <a:lstStyle/>
        <a:p>
          <a:r>
            <a:rPr lang="en-US" sz="2000" dirty="0"/>
            <a:t>start IV</a:t>
          </a:r>
        </a:p>
      </dgm:t>
    </dgm:pt>
    <dgm:pt modelId="{C29C79B4-327C-4C63-A41A-1800A8026DB5}" type="parTrans" cxnId="{22167E73-D1C8-47E6-B3CE-FA328B69E210}">
      <dgm:prSet/>
      <dgm:spPr/>
      <dgm:t>
        <a:bodyPr/>
        <a:lstStyle/>
        <a:p>
          <a:endParaRPr lang="en-US"/>
        </a:p>
      </dgm:t>
    </dgm:pt>
    <dgm:pt modelId="{98DCD7E8-3C79-47CD-BCBF-2614639BE0AD}" type="sibTrans" cxnId="{22167E73-D1C8-47E6-B3CE-FA328B69E210}">
      <dgm:prSet/>
      <dgm:spPr/>
      <dgm:t>
        <a:bodyPr/>
        <a:lstStyle/>
        <a:p>
          <a:endParaRPr lang="en-US"/>
        </a:p>
      </dgm:t>
    </dgm:pt>
    <dgm:pt modelId="{CB63321E-7673-459B-BB15-397D20A414E4}">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dirty="0"/>
        </a:p>
      </dgm:t>
    </dgm:pt>
    <dgm:pt modelId="{DAB6AD9A-806D-4463-B72F-56EC503E167F}" type="parTrans" cxnId="{2F63034B-AE79-4A11-95A6-BE288BBAD5D5}">
      <dgm:prSet/>
      <dgm:spPr/>
      <dgm:t>
        <a:bodyPr/>
        <a:lstStyle/>
        <a:p>
          <a:endParaRPr lang="en-US"/>
        </a:p>
      </dgm:t>
    </dgm:pt>
    <dgm:pt modelId="{1844399E-6FB8-463C-A28F-6427639284BA}" type="sibTrans" cxnId="{2F63034B-AE79-4A11-95A6-BE288BBAD5D5}">
      <dgm:prSet/>
      <dgm:spPr/>
      <dgm:t>
        <a:bodyPr/>
        <a:lstStyle/>
        <a:p>
          <a:endParaRPr lang="en-US"/>
        </a:p>
      </dgm:t>
    </dgm:pt>
    <dgm:pt modelId="{BBAF0654-E344-45F2-AF7E-CA332600D8FA}">
      <dgm:prSet phldrT="[Text]" custT="1"/>
      <dgm:spPr/>
      <dgm:t>
        <a:bodyPr/>
        <a:lstStyle/>
        <a:p>
          <a:r>
            <a:rPr lang="en-US" sz="2000" dirty="0"/>
            <a:t>prepare lab</a:t>
          </a:r>
        </a:p>
      </dgm:t>
    </dgm:pt>
    <dgm:pt modelId="{4B2D9521-88BF-43F5-B0C3-44CD5919AAB0}" type="parTrans" cxnId="{C3B45B18-D14B-427F-8677-9656FDF4AC86}">
      <dgm:prSet/>
      <dgm:spPr/>
      <dgm:t>
        <a:bodyPr/>
        <a:lstStyle/>
        <a:p>
          <a:endParaRPr lang="en-US"/>
        </a:p>
      </dgm:t>
    </dgm:pt>
    <dgm:pt modelId="{B25A308B-0997-4133-BC09-BE440705EA36}" type="sibTrans" cxnId="{C3B45B18-D14B-427F-8677-9656FDF4AC86}">
      <dgm:prSet/>
      <dgm:spPr/>
      <dgm:t>
        <a:bodyPr/>
        <a:lstStyle/>
        <a:p>
          <a:endParaRPr lang="en-US"/>
        </a:p>
      </dgm:t>
    </dgm:pt>
    <dgm:pt modelId="{81F83316-307B-4511-8C10-329389DF5611}">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dirty="0"/>
        </a:p>
      </dgm:t>
    </dgm:pt>
    <dgm:pt modelId="{D87DAAD6-B69B-45DB-8FDA-FB567CA29D6D}" type="parTrans" cxnId="{841257B1-E364-493D-BBA0-EC842BEE49F5}">
      <dgm:prSet/>
      <dgm:spPr/>
      <dgm:t>
        <a:bodyPr/>
        <a:lstStyle/>
        <a:p>
          <a:endParaRPr lang="en-US"/>
        </a:p>
      </dgm:t>
    </dgm:pt>
    <dgm:pt modelId="{AE14EA42-BC38-47B5-8F21-B03582549C96}" type="sibTrans" cxnId="{841257B1-E364-493D-BBA0-EC842BEE49F5}">
      <dgm:prSet/>
      <dgm:spPr/>
      <dgm:t>
        <a:bodyPr/>
        <a:lstStyle/>
        <a:p>
          <a:endParaRPr lang="en-US"/>
        </a:p>
      </dgm:t>
    </dgm:pt>
    <dgm:pt modelId="{CBB6EF7D-AE3B-40C6-A4F5-0FA9FD39E8F9}">
      <dgm:prSet phldrT="[Text]" custT="1"/>
      <dgm:spPr/>
      <dgm:t>
        <a:bodyPr/>
        <a:lstStyle/>
        <a:p>
          <a:r>
            <a:rPr lang="en-US" sz="2000" dirty="0"/>
            <a:t>patient education</a:t>
          </a:r>
        </a:p>
      </dgm:t>
    </dgm:pt>
    <dgm:pt modelId="{D4BBE64D-D647-4757-B64F-75DA18B77E33}" type="parTrans" cxnId="{566C76FA-4726-4BA8-B731-B45A80F65CE2}">
      <dgm:prSet/>
      <dgm:spPr/>
      <dgm:t>
        <a:bodyPr/>
        <a:lstStyle/>
        <a:p>
          <a:endParaRPr lang="en-US"/>
        </a:p>
      </dgm:t>
    </dgm:pt>
    <dgm:pt modelId="{4EC62CE7-FB58-474C-AB6C-D61F6F84CD9C}" type="sibTrans" cxnId="{566C76FA-4726-4BA8-B731-B45A80F65CE2}">
      <dgm:prSet/>
      <dgm:spPr/>
      <dgm:t>
        <a:bodyPr/>
        <a:lstStyle/>
        <a:p>
          <a:endParaRPr lang="en-US"/>
        </a:p>
      </dgm:t>
    </dgm:pt>
    <dgm:pt modelId="{5D3755A1-6047-4BE8-82CC-4E5A55C18271}">
      <dgm:prSet custT="1"/>
      <dgm:spPr/>
      <dgm:t>
        <a:bodyPr/>
        <a:lstStyle/>
        <a:p>
          <a:r>
            <a:rPr lang="en-US" sz="2000" dirty="0"/>
            <a:t>conscious sedation</a:t>
          </a:r>
        </a:p>
      </dgm:t>
    </dgm:pt>
    <dgm:pt modelId="{B0A2AB10-4966-4051-8349-4DFAD5527876}" type="parTrans" cxnId="{8D3D706D-3A4E-4E07-B71F-79F1A8FABAEF}">
      <dgm:prSet/>
      <dgm:spPr/>
      <dgm:t>
        <a:bodyPr/>
        <a:lstStyle/>
        <a:p>
          <a:endParaRPr lang="en-US"/>
        </a:p>
      </dgm:t>
    </dgm:pt>
    <dgm:pt modelId="{7ED946E6-DE4C-4FC2-B3C3-2EA6FFE3E3AD}" type="sibTrans" cxnId="{8D3D706D-3A4E-4E07-B71F-79F1A8FABAEF}">
      <dgm:prSet/>
      <dgm:spPr/>
      <dgm:t>
        <a:bodyPr/>
        <a:lstStyle/>
        <a:p>
          <a:endParaRPr lang="en-US"/>
        </a:p>
      </dgm:t>
    </dgm:pt>
    <dgm:pt modelId="{FA08ADB3-EA3A-40E6-9BEE-13AFE81CFCAD}">
      <dgm:prSet custT="1"/>
      <dgm:spPr/>
      <dgm:t>
        <a:bodyPr/>
        <a:lstStyle/>
        <a:p>
          <a:r>
            <a:rPr lang="en-US" sz="2000" dirty="0"/>
            <a:t>suction</a:t>
          </a:r>
        </a:p>
      </dgm:t>
    </dgm:pt>
    <dgm:pt modelId="{6B89D82D-2E65-4D40-BC88-A8DF06A980EE}" type="parTrans" cxnId="{03EBD850-32E9-4FF7-9655-5D9090AD9465}">
      <dgm:prSet/>
      <dgm:spPr/>
      <dgm:t>
        <a:bodyPr/>
        <a:lstStyle/>
        <a:p>
          <a:endParaRPr lang="en-US"/>
        </a:p>
      </dgm:t>
    </dgm:pt>
    <dgm:pt modelId="{A0EDB051-D2F7-4F84-85DF-B9E2CE46DAE8}" type="sibTrans" cxnId="{03EBD850-32E9-4FF7-9655-5D9090AD9465}">
      <dgm:prSet/>
      <dgm:spPr/>
      <dgm:t>
        <a:bodyPr/>
        <a:lstStyle/>
        <a:p>
          <a:endParaRPr lang="en-US"/>
        </a:p>
      </dgm:t>
    </dgm:pt>
    <dgm:pt modelId="{1DEE47D2-751A-4CB1-ADC3-71A8C3DEDBEF}">
      <dgm:prSet custT="1"/>
      <dgm:spPr/>
      <dgm:t>
        <a:bodyPr/>
        <a:lstStyle/>
        <a:p>
          <a:r>
            <a:rPr lang="en-US" sz="2000" dirty="0"/>
            <a:t>collect &amp; inspect equipment</a:t>
          </a:r>
        </a:p>
      </dgm:t>
    </dgm:pt>
    <dgm:pt modelId="{04AE7E9F-F068-4EF2-BD3F-87365783FE9F}" type="parTrans" cxnId="{A8B234D4-F9A9-4F58-89F2-9687C42EA61D}">
      <dgm:prSet/>
      <dgm:spPr/>
      <dgm:t>
        <a:bodyPr/>
        <a:lstStyle/>
        <a:p>
          <a:endParaRPr lang="en-US"/>
        </a:p>
      </dgm:t>
    </dgm:pt>
    <dgm:pt modelId="{DD6D6E56-3557-4B5B-A274-17F4EF8271E4}" type="sibTrans" cxnId="{A8B234D4-F9A9-4F58-89F2-9687C42EA61D}">
      <dgm:prSet/>
      <dgm:spPr/>
      <dgm:t>
        <a:bodyPr/>
        <a:lstStyle/>
        <a:p>
          <a:endParaRPr lang="en-US"/>
        </a:p>
      </dgm:t>
    </dgm:pt>
    <dgm:pt modelId="{D569F557-12E7-4185-B760-7F58CF5DAB0B}">
      <dgm:prSet custT="1"/>
      <dgm:spPr/>
      <dgm:t>
        <a:bodyPr/>
        <a:lstStyle/>
        <a:p>
          <a:r>
            <a:rPr lang="en-US" sz="2000" dirty="0"/>
            <a:t>operate machine</a:t>
          </a:r>
        </a:p>
      </dgm:t>
    </dgm:pt>
    <dgm:pt modelId="{ABCB0F37-9317-4729-823A-A73F4FDBE498}" type="parTrans" cxnId="{B592C398-A404-4CC6-84E1-061C1C5E7FE1}">
      <dgm:prSet/>
      <dgm:spPr/>
      <dgm:t>
        <a:bodyPr/>
        <a:lstStyle/>
        <a:p>
          <a:endParaRPr lang="en-US"/>
        </a:p>
      </dgm:t>
    </dgm:pt>
    <dgm:pt modelId="{504807B1-259C-45BC-8AAF-3BF351A00F12}" type="sibTrans" cxnId="{B592C398-A404-4CC6-84E1-061C1C5E7FE1}">
      <dgm:prSet/>
      <dgm:spPr/>
      <dgm:t>
        <a:bodyPr/>
        <a:lstStyle/>
        <a:p>
          <a:endParaRPr lang="en-US"/>
        </a:p>
      </dgm:t>
    </dgm:pt>
    <dgm:pt modelId="{1CD92058-7485-4F64-A476-5EDD7388F77B}">
      <dgm:prSet custT="1"/>
      <dgm:spPr/>
      <dgm:t>
        <a:bodyPr/>
        <a:lstStyle/>
        <a:p>
          <a:r>
            <a:rPr lang="en-US" sz="2000" dirty="0"/>
            <a:t>disinfect &amp; store probe </a:t>
          </a:r>
        </a:p>
      </dgm:t>
    </dgm:pt>
    <dgm:pt modelId="{5C937DA1-ED1D-4801-94DF-CD28BFC94D9E}" type="parTrans" cxnId="{113FD11E-58F4-480C-9160-74724CC9BD77}">
      <dgm:prSet/>
      <dgm:spPr/>
      <dgm:t>
        <a:bodyPr/>
        <a:lstStyle/>
        <a:p>
          <a:endParaRPr lang="en-US"/>
        </a:p>
      </dgm:t>
    </dgm:pt>
    <dgm:pt modelId="{320EDE5E-F659-49AC-BE74-77744693ECC9}" type="sibTrans" cxnId="{113FD11E-58F4-480C-9160-74724CC9BD77}">
      <dgm:prSet/>
      <dgm:spPr/>
      <dgm:t>
        <a:bodyPr/>
        <a:lstStyle/>
        <a:p>
          <a:endParaRPr lang="en-US"/>
        </a:p>
      </dgm:t>
    </dgm:pt>
    <dgm:pt modelId="{6EEDB2EC-AB03-455B-9F11-8CE7C4249BDA}">
      <dgm:prSet custT="1"/>
      <dgm:spPr/>
      <dgm:t>
        <a:bodyPr/>
        <a:lstStyle/>
        <a:p>
          <a:r>
            <a:rPr lang="en-US" sz="2000" dirty="0"/>
            <a:t>inspect probe</a:t>
          </a:r>
        </a:p>
      </dgm:t>
    </dgm:pt>
    <dgm:pt modelId="{3D86C904-FC75-4A8D-A3B1-AE1551E04937}" type="sibTrans" cxnId="{FC992ACF-BFE7-48E6-AF21-7F79EBD4F70B}">
      <dgm:prSet/>
      <dgm:spPr/>
      <dgm:t>
        <a:bodyPr/>
        <a:lstStyle/>
        <a:p>
          <a:endParaRPr lang="en-US"/>
        </a:p>
      </dgm:t>
    </dgm:pt>
    <dgm:pt modelId="{3DE1ECD6-C4D6-4C30-A85C-F81269525A14}" type="parTrans" cxnId="{FC992ACF-BFE7-48E6-AF21-7F79EBD4F70B}">
      <dgm:prSet/>
      <dgm:spPr/>
      <dgm:t>
        <a:bodyPr/>
        <a:lstStyle/>
        <a:p>
          <a:endParaRPr lang="en-US"/>
        </a:p>
      </dgm:t>
    </dgm:pt>
    <dgm:pt modelId="{20786167-42F9-40FD-B481-CC431B4BD5F0}">
      <dgm:prSet custT="1"/>
      <dgm:spPr/>
      <dgm:t>
        <a:bodyPr/>
        <a:lstStyle/>
        <a:p>
          <a:r>
            <a:rPr lang="en-US" sz="2000" dirty="0"/>
            <a:t>spray anesthetic</a:t>
          </a:r>
        </a:p>
      </dgm:t>
    </dgm:pt>
    <dgm:pt modelId="{21DB9F48-3DD6-4CF6-8545-BAC8AF61BE5B}" type="sibTrans" cxnId="{9AD1E028-4695-4503-871D-FDE675C240B2}">
      <dgm:prSet/>
      <dgm:spPr/>
      <dgm:t>
        <a:bodyPr/>
        <a:lstStyle/>
        <a:p>
          <a:endParaRPr lang="en-US"/>
        </a:p>
      </dgm:t>
    </dgm:pt>
    <dgm:pt modelId="{31527183-7941-4672-A244-6FCF8EB1A5C7}" type="parTrans" cxnId="{9AD1E028-4695-4503-871D-FDE675C240B2}">
      <dgm:prSet/>
      <dgm:spPr/>
      <dgm:t>
        <a:bodyPr/>
        <a:lstStyle/>
        <a:p>
          <a:endParaRPr lang="en-US"/>
        </a:p>
      </dgm:t>
    </dgm:pt>
    <dgm:pt modelId="{7B235ED6-EAA2-4127-BD9F-96940227540F}">
      <dgm:prSet custT="1"/>
      <dgm:spPr/>
      <dgm:t>
        <a:bodyPr/>
        <a:lstStyle/>
        <a:p>
          <a:r>
            <a:rPr lang="en-US" sz="2000" dirty="0"/>
            <a:t>insert probe</a:t>
          </a:r>
        </a:p>
      </dgm:t>
    </dgm:pt>
    <dgm:pt modelId="{3F716584-C608-41D0-AB94-10C02D042A1D}" type="sibTrans" cxnId="{59B86333-5AEF-4534-B989-92B7FA9AFF71}">
      <dgm:prSet/>
      <dgm:spPr/>
      <dgm:t>
        <a:bodyPr/>
        <a:lstStyle/>
        <a:p>
          <a:endParaRPr lang="en-US"/>
        </a:p>
      </dgm:t>
    </dgm:pt>
    <dgm:pt modelId="{BB18F072-0369-4E42-9C26-5B2B7CBF7228}" type="parTrans" cxnId="{59B86333-5AEF-4534-B989-92B7FA9AFF71}">
      <dgm:prSet/>
      <dgm:spPr/>
      <dgm:t>
        <a:bodyPr/>
        <a:lstStyle/>
        <a:p>
          <a:endParaRPr lang="en-US"/>
        </a:p>
      </dgm:t>
    </dgm:pt>
    <dgm:pt modelId="{9EE1B114-7FC5-4167-ACDE-7951437A8107}">
      <dgm:prSet custT="1"/>
      <dgm:spPr/>
      <dgm:t>
        <a:bodyPr/>
        <a:lstStyle/>
        <a:p>
          <a:r>
            <a:rPr lang="en-US" sz="2000" dirty="0"/>
            <a:t>perform exam</a:t>
          </a:r>
        </a:p>
      </dgm:t>
    </dgm:pt>
    <dgm:pt modelId="{832D2688-7B5B-4834-B9FB-48C6969FB328}" type="sibTrans" cxnId="{5F4DE858-728A-4353-B03D-1C2F899C80B1}">
      <dgm:prSet/>
      <dgm:spPr/>
      <dgm:t>
        <a:bodyPr/>
        <a:lstStyle/>
        <a:p>
          <a:endParaRPr lang="en-US"/>
        </a:p>
      </dgm:t>
    </dgm:pt>
    <dgm:pt modelId="{41E37A29-6BB0-4B06-A027-4849C6C1E54E}" type="parTrans" cxnId="{5F4DE858-728A-4353-B03D-1C2F899C80B1}">
      <dgm:prSet/>
      <dgm:spPr/>
      <dgm:t>
        <a:bodyPr/>
        <a:lstStyle/>
        <a:p>
          <a:endParaRPr lang="en-US"/>
        </a:p>
      </dgm:t>
    </dgm:pt>
    <dgm:pt modelId="{128AD297-A5F7-4B19-ABC5-E3F85411D9BC}">
      <dgm:prSet custT="1"/>
      <dgm:spPr/>
      <dgm:t>
        <a:bodyPr/>
        <a:lstStyle/>
        <a:p>
          <a:r>
            <a:rPr lang="en-US" sz="2000" dirty="0"/>
            <a:t>interpret findings</a:t>
          </a:r>
          <a:endParaRPr lang="en-US" sz="2400" dirty="0"/>
        </a:p>
      </dgm:t>
    </dgm:pt>
    <dgm:pt modelId="{ED878F7F-155E-4A62-B44B-C8A767C0EE0A}" type="sibTrans" cxnId="{DFD52C67-F295-4C18-8502-A9E1262E7489}">
      <dgm:prSet/>
      <dgm:spPr/>
      <dgm:t>
        <a:bodyPr/>
        <a:lstStyle/>
        <a:p>
          <a:endParaRPr lang="en-US"/>
        </a:p>
      </dgm:t>
    </dgm:pt>
    <dgm:pt modelId="{D5E44DE7-231A-4C06-8B1A-2B6FF1CDFEB2}" type="parTrans" cxnId="{DFD52C67-F295-4C18-8502-A9E1262E7489}">
      <dgm:prSet/>
      <dgm:spPr/>
      <dgm:t>
        <a:bodyPr/>
        <a:lstStyle/>
        <a:p>
          <a:endParaRPr lang="en-US"/>
        </a:p>
      </dgm:t>
    </dgm:pt>
    <dgm:pt modelId="{6D605DC6-8262-47B6-864E-8D227DD00D35}">
      <dgm:prSet custT="1"/>
      <dgm:spPr/>
      <dgm:t>
        <a:bodyPr/>
        <a:lstStyle/>
        <a:p>
          <a:r>
            <a:rPr lang="en-US" sz="2000" dirty="0"/>
            <a:t>monitor &amp; document vitals</a:t>
          </a:r>
        </a:p>
      </dgm:t>
    </dgm:pt>
    <dgm:pt modelId="{2A8065C0-C35D-417D-B9B7-427754BC9081}" type="parTrans" cxnId="{43A8C0BE-97D4-49C6-A350-E8996F474D5D}">
      <dgm:prSet/>
      <dgm:spPr/>
      <dgm:t>
        <a:bodyPr/>
        <a:lstStyle/>
        <a:p>
          <a:endParaRPr lang="en-US"/>
        </a:p>
      </dgm:t>
    </dgm:pt>
    <dgm:pt modelId="{D2BF2167-615F-432A-8258-D9D9EE767B70}" type="sibTrans" cxnId="{43A8C0BE-97D4-49C6-A350-E8996F474D5D}">
      <dgm:prSet/>
      <dgm:spPr/>
      <dgm:t>
        <a:bodyPr/>
        <a:lstStyle/>
        <a:p>
          <a:endParaRPr lang="en-US"/>
        </a:p>
      </dgm:t>
    </dgm:pt>
    <dgm:pt modelId="{228405DD-53A4-479F-9B92-989685A305B0}">
      <dgm:prSet phldrT="[Text]" custT="1"/>
      <dgm:spPr/>
      <dgm:t>
        <a:bodyPr/>
        <a:lstStyle/>
        <a:p>
          <a:r>
            <a:rPr lang="en-US" sz="2000" dirty="0"/>
            <a:t>patient education</a:t>
          </a:r>
        </a:p>
      </dgm:t>
    </dgm:pt>
    <dgm:pt modelId="{67BE1C37-5D65-4E67-AF56-CA349B67E435}" type="parTrans" cxnId="{D28A0F85-E124-4992-B75D-31DA4DF50538}">
      <dgm:prSet/>
      <dgm:spPr/>
      <dgm:t>
        <a:bodyPr/>
        <a:lstStyle/>
        <a:p>
          <a:endParaRPr lang="en-US"/>
        </a:p>
      </dgm:t>
    </dgm:pt>
    <dgm:pt modelId="{463216D0-6371-409A-88E7-4480D9A07647}" type="sibTrans" cxnId="{D28A0F85-E124-4992-B75D-31DA4DF50538}">
      <dgm:prSet/>
      <dgm:spPr/>
      <dgm:t>
        <a:bodyPr/>
        <a:lstStyle/>
        <a:p>
          <a:endParaRPr lang="en-US"/>
        </a:p>
      </dgm:t>
    </dgm:pt>
    <dgm:pt modelId="{58DAF86F-5FAE-4D28-827E-E0A2952EA79B}">
      <dgm:prSet phldrT="[Text]" custT="1"/>
      <dgm:spPr/>
      <dgm:t>
        <a:bodyPr/>
        <a:lstStyle/>
        <a:p>
          <a:r>
            <a:rPr lang="en-US" sz="2000" dirty="0"/>
            <a:t>patient education</a:t>
          </a:r>
        </a:p>
      </dgm:t>
    </dgm:pt>
    <dgm:pt modelId="{EB3241B9-D574-41CC-A901-E07265A48581}" type="parTrans" cxnId="{5F4D4381-494E-4227-A6E6-3C27C73D56CD}">
      <dgm:prSet/>
      <dgm:spPr/>
      <dgm:t>
        <a:bodyPr/>
        <a:lstStyle/>
        <a:p>
          <a:endParaRPr lang="en-US"/>
        </a:p>
      </dgm:t>
    </dgm:pt>
    <dgm:pt modelId="{473ECED0-382F-4560-8B92-125D5CDD3785}" type="sibTrans" cxnId="{5F4D4381-494E-4227-A6E6-3C27C73D56CD}">
      <dgm:prSet/>
      <dgm:spPr/>
      <dgm:t>
        <a:bodyPr/>
        <a:lstStyle/>
        <a:p>
          <a:endParaRPr lang="en-US"/>
        </a:p>
      </dgm:t>
    </dgm:pt>
    <dgm:pt modelId="{69647E5B-4DE1-4899-9BB6-DDB4C7D0340C}">
      <dgm:prSet phldrT="[Text]" custT="1"/>
      <dgm:spPr/>
      <dgm:t>
        <a:bodyPr/>
        <a:lstStyle/>
        <a:p>
          <a:endParaRPr lang="en-US" sz="2000" dirty="0"/>
        </a:p>
      </dgm:t>
    </dgm:pt>
    <dgm:pt modelId="{78185727-A5A6-475D-B4F0-656F66D997B3}" type="parTrans" cxnId="{466456CC-5C03-45CC-83F5-57E12DF2AE8F}">
      <dgm:prSet/>
      <dgm:spPr/>
      <dgm:t>
        <a:bodyPr/>
        <a:lstStyle/>
        <a:p>
          <a:endParaRPr lang="en-US"/>
        </a:p>
      </dgm:t>
    </dgm:pt>
    <dgm:pt modelId="{459150E3-13EF-44E5-848D-F8F29BD53542}" type="sibTrans" cxnId="{466456CC-5C03-45CC-83F5-57E12DF2AE8F}">
      <dgm:prSet/>
      <dgm:spPr/>
      <dgm:t>
        <a:bodyPr/>
        <a:lstStyle/>
        <a:p>
          <a:endParaRPr lang="en-US"/>
        </a:p>
      </dgm:t>
    </dgm:pt>
    <dgm:pt modelId="{422F896C-070F-4EAB-8B9A-61B998B5DEFD}">
      <dgm:prSet phldrT="[Text]" custT="1"/>
      <dgm:spPr/>
      <dgm:t>
        <a:bodyPr/>
        <a:lstStyle/>
        <a:p>
          <a:endParaRPr lang="en-US" sz="2000" dirty="0"/>
        </a:p>
      </dgm:t>
    </dgm:pt>
    <dgm:pt modelId="{CEE58345-403E-4681-B2C5-170D347B36F4}" type="parTrans" cxnId="{B526F63B-8F49-4261-9AD9-59C3FC7E2F9D}">
      <dgm:prSet/>
      <dgm:spPr/>
      <dgm:t>
        <a:bodyPr/>
        <a:lstStyle/>
        <a:p>
          <a:endParaRPr lang="en-US"/>
        </a:p>
      </dgm:t>
    </dgm:pt>
    <dgm:pt modelId="{5266246A-E4F9-4156-8E03-706A28EB0346}" type="sibTrans" cxnId="{B526F63B-8F49-4261-9AD9-59C3FC7E2F9D}">
      <dgm:prSet/>
      <dgm:spPr/>
      <dgm:t>
        <a:bodyPr/>
        <a:lstStyle/>
        <a:p>
          <a:endParaRPr lang="en-US"/>
        </a:p>
      </dgm:t>
    </dgm:pt>
    <dgm:pt modelId="{E0DB1842-6409-424E-B7E1-BAE60775D9A0}">
      <dgm:prSet phldrT="[Text]" custT="1"/>
      <dgm:spPr/>
      <dgm:t>
        <a:bodyPr/>
        <a:lstStyle/>
        <a:p>
          <a:endParaRPr lang="en-US" sz="2000" dirty="0"/>
        </a:p>
      </dgm:t>
    </dgm:pt>
    <dgm:pt modelId="{E6070710-8D06-488B-BDCA-314D4912A033}" type="parTrans" cxnId="{44BB1BCE-3710-4C96-AB95-02A276C52B84}">
      <dgm:prSet/>
      <dgm:spPr/>
      <dgm:t>
        <a:bodyPr/>
        <a:lstStyle/>
        <a:p>
          <a:endParaRPr lang="en-US"/>
        </a:p>
      </dgm:t>
    </dgm:pt>
    <dgm:pt modelId="{A6FC28F0-D151-438C-940C-326608751D1B}" type="sibTrans" cxnId="{44BB1BCE-3710-4C96-AB95-02A276C52B84}">
      <dgm:prSet/>
      <dgm:spPr/>
      <dgm:t>
        <a:bodyPr/>
        <a:lstStyle/>
        <a:p>
          <a:endParaRPr lang="en-US"/>
        </a:p>
      </dgm:t>
    </dgm:pt>
    <dgm:pt modelId="{988F8936-318A-427D-B68E-3BFE6086B16E}">
      <dgm:prSet custT="1"/>
      <dgm:spPr/>
      <dgm:t>
        <a:bodyPr/>
        <a:lstStyle/>
        <a:p>
          <a:r>
            <a:rPr lang="en-US" sz="2000" dirty="0"/>
            <a:t>bubble study</a:t>
          </a:r>
        </a:p>
      </dgm:t>
    </dgm:pt>
    <dgm:pt modelId="{3A84AD86-6E54-4BAE-A6B9-97C6F2BBD3C7}" type="parTrans" cxnId="{A95EAB04-F89C-4BFF-879C-3128740DF06E}">
      <dgm:prSet/>
      <dgm:spPr/>
      <dgm:t>
        <a:bodyPr/>
        <a:lstStyle/>
        <a:p>
          <a:endParaRPr lang="en-US"/>
        </a:p>
      </dgm:t>
    </dgm:pt>
    <dgm:pt modelId="{5B911FD6-589D-4A9F-BD6C-C1FB7AF72DB9}" type="sibTrans" cxnId="{A95EAB04-F89C-4BFF-879C-3128740DF06E}">
      <dgm:prSet/>
      <dgm:spPr/>
      <dgm:t>
        <a:bodyPr/>
        <a:lstStyle/>
        <a:p>
          <a:endParaRPr lang="en-US"/>
        </a:p>
      </dgm:t>
    </dgm:pt>
    <dgm:pt modelId="{47D609B5-0D04-4B1B-80D9-06DF3AE3A4A6}" type="pres">
      <dgm:prSet presAssocID="{D64EB01A-01E9-4052-A644-8E2F96DBA822}" presName="Name0" presStyleCnt="0">
        <dgm:presLayoutVars>
          <dgm:dir/>
          <dgm:animLvl val="lvl"/>
          <dgm:resizeHandles val="exact"/>
        </dgm:presLayoutVars>
      </dgm:prSet>
      <dgm:spPr/>
    </dgm:pt>
    <dgm:pt modelId="{11FF1837-B398-4DFE-9925-EE241C38C939}" type="pres">
      <dgm:prSet presAssocID="{8512D78B-65AA-4B40-B9FE-E044E7E59019}" presName="composite" presStyleCnt="0"/>
      <dgm:spPr/>
    </dgm:pt>
    <dgm:pt modelId="{BF749F28-B550-40A1-BF53-A51000B698E3}" type="pres">
      <dgm:prSet presAssocID="{8512D78B-65AA-4B40-B9FE-E044E7E59019}" presName="parTx" presStyleLbl="alignNode1" presStyleIdx="0" presStyleCnt="3">
        <dgm:presLayoutVars>
          <dgm:chMax val="0"/>
          <dgm:chPref val="0"/>
          <dgm:bulletEnabled val="1"/>
        </dgm:presLayoutVars>
      </dgm:prSet>
      <dgm:spPr/>
    </dgm:pt>
    <dgm:pt modelId="{5FFC49E7-DB14-4EC8-9E95-BF733DF047DE}" type="pres">
      <dgm:prSet presAssocID="{8512D78B-65AA-4B40-B9FE-E044E7E59019}" presName="desTx" presStyleLbl="alignAccFollowNode1" presStyleIdx="0" presStyleCnt="3" custScaleY="100000">
        <dgm:presLayoutVars>
          <dgm:bulletEnabled val="1"/>
        </dgm:presLayoutVars>
      </dgm:prSet>
      <dgm:spPr/>
    </dgm:pt>
    <dgm:pt modelId="{10E1F399-7746-4CD3-858A-D967EFE5F592}" type="pres">
      <dgm:prSet presAssocID="{2A1B631F-9723-49FC-B60A-80AE11897317}" presName="space" presStyleCnt="0"/>
      <dgm:spPr/>
    </dgm:pt>
    <dgm:pt modelId="{98C29C18-9CB9-4472-B46F-776A42249381}" type="pres">
      <dgm:prSet presAssocID="{CB63321E-7673-459B-BB15-397D20A414E4}" presName="composite" presStyleCnt="0"/>
      <dgm:spPr/>
    </dgm:pt>
    <dgm:pt modelId="{15E8E758-4C12-4D40-BD89-054516A813EC}" type="pres">
      <dgm:prSet presAssocID="{CB63321E-7673-459B-BB15-397D20A414E4}" presName="parTx" presStyleLbl="alignNode1" presStyleIdx="1" presStyleCnt="3">
        <dgm:presLayoutVars>
          <dgm:chMax val="0"/>
          <dgm:chPref val="0"/>
          <dgm:bulletEnabled val="1"/>
        </dgm:presLayoutVars>
      </dgm:prSet>
      <dgm:spPr/>
    </dgm:pt>
    <dgm:pt modelId="{DAA20B1F-AC4A-49DA-9F7B-7A93E036F8A7}" type="pres">
      <dgm:prSet presAssocID="{CB63321E-7673-459B-BB15-397D20A414E4}" presName="desTx" presStyleLbl="alignAccFollowNode1" presStyleIdx="1" presStyleCnt="3" custScaleY="100000">
        <dgm:presLayoutVars>
          <dgm:bulletEnabled val="1"/>
        </dgm:presLayoutVars>
      </dgm:prSet>
      <dgm:spPr/>
    </dgm:pt>
    <dgm:pt modelId="{9B9D73F9-A88B-4C83-8F57-5BDF6E44E638}" type="pres">
      <dgm:prSet presAssocID="{1844399E-6FB8-463C-A28F-6427639284BA}" presName="space" presStyleCnt="0"/>
      <dgm:spPr/>
    </dgm:pt>
    <dgm:pt modelId="{2F0B869B-C9FA-42ED-ABA2-63FDF019B658}" type="pres">
      <dgm:prSet presAssocID="{81F83316-307B-4511-8C10-329389DF5611}" presName="composite" presStyleCnt="0"/>
      <dgm:spPr/>
    </dgm:pt>
    <dgm:pt modelId="{50784BF4-9669-43D7-A265-C81E063955D2}" type="pres">
      <dgm:prSet presAssocID="{81F83316-307B-4511-8C10-329389DF5611}" presName="parTx" presStyleLbl="alignNode1" presStyleIdx="2" presStyleCnt="3">
        <dgm:presLayoutVars>
          <dgm:chMax val="0"/>
          <dgm:chPref val="0"/>
          <dgm:bulletEnabled val="1"/>
        </dgm:presLayoutVars>
      </dgm:prSet>
      <dgm:spPr/>
    </dgm:pt>
    <dgm:pt modelId="{DCA820E0-EFB1-4106-9949-0B69731C2B71}" type="pres">
      <dgm:prSet presAssocID="{81F83316-307B-4511-8C10-329389DF5611}" presName="desTx" presStyleLbl="alignAccFollowNode1" presStyleIdx="2" presStyleCnt="3" custScaleY="100000">
        <dgm:presLayoutVars>
          <dgm:bulletEnabled val="1"/>
        </dgm:presLayoutVars>
      </dgm:prSet>
      <dgm:spPr/>
    </dgm:pt>
  </dgm:ptLst>
  <dgm:cxnLst>
    <dgm:cxn modelId="{A95EAB04-F89C-4BFF-879C-3128740DF06E}" srcId="{8512D78B-65AA-4B40-B9FE-E044E7E59019}" destId="{988F8936-318A-427D-B68E-3BFE6086B16E}" srcOrd="5" destOrd="0" parTransId="{3A84AD86-6E54-4BAE-A6B9-97C6F2BBD3C7}" sibTransId="{5B911FD6-589D-4A9F-BD6C-C1FB7AF72DB9}"/>
    <dgm:cxn modelId="{DDF84713-AEBE-4852-A167-7A63F6D324F7}" type="presOf" srcId="{69647E5B-4DE1-4899-9BB6-DDB4C7D0340C}" destId="{5FFC49E7-DB14-4EC8-9E95-BF733DF047DE}" srcOrd="0" destOrd="0" presId="urn:microsoft.com/office/officeart/2005/8/layout/hList1"/>
    <dgm:cxn modelId="{38057F15-7ACE-41B5-9D17-0BAF98B33E64}" type="presOf" srcId="{20786167-42F9-40FD-B481-CC431B4BD5F0}" destId="{DCA820E0-EFB1-4106-9949-0B69731C2B71}" srcOrd="0" destOrd="3" presId="urn:microsoft.com/office/officeart/2005/8/layout/hList1"/>
    <dgm:cxn modelId="{C3B45B18-D14B-427F-8677-9656FDF4AC86}" srcId="{CB63321E-7673-459B-BB15-397D20A414E4}" destId="{BBAF0654-E344-45F2-AF7E-CA332600D8FA}" srcOrd="2" destOrd="0" parTransId="{4B2D9521-88BF-43F5-B0C3-44CD5919AAB0}" sibTransId="{B25A308B-0997-4133-BC09-BE440705EA36}"/>
    <dgm:cxn modelId="{3780561C-C985-43B8-8BA1-B46C4E7752E8}" type="presOf" srcId="{CB63321E-7673-459B-BB15-397D20A414E4}" destId="{15E8E758-4C12-4D40-BD89-054516A813EC}" srcOrd="0" destOrd="0" presId="urn:microsoft.com/office/officeart/2005/8/layout/hList1"/>
    <dgm:cxn modelId="{113FD11E-58F4-480C-9160-74724CC9BD77}" srcId="{CB63321E-7673-459B-BB15-397D20A414E4}" destId="{1CD92058-7485-4F64-A476-5EDD7388F77B}" srcOrd="5" destOrd="0" parTransId="{5C937DA1-ED1D-4801-94DF-CD28BFC94D9E}" sibTransId="{320EDE5E-F659-49AC-BE74-77744693ECC9}"/>
    <dgm:cxn modelId="{74F42A24-7E3F-4483-BA95-D72F5CD05893}" type="presOf" srcId="{6D605DC6-8262-47B6-864E-8D227DD00D35}" destId="{5FFC49E7-DB14-4EC8-9E95-BF733DF047DE}" srcOrd="0" destOrd="6" presId="urn:microsoft.com/office/officeart/2005/8/layout/hList1"/>
    <dgm:cxn modelId="{9AD1E028-4695-4503-871D-FDE675C240B2}" srcId="{81F83316-307B-4511-8C10-329389DF5611}" destId="{20786167-42F9-40FD-B481-CC431B4BD5F0}" srcOrd="3" destOrd="0" parTransId="{31527183-7941-4672-A244-6FCF8EB1A5C7}" sibTransId="{21DB9F48-3DD6-4CF6-8545-BAC8AF61BE5B}"/>
    <dgm:cxn modelId="{CD38A62C-F678-4148-8BC6-2D60D573D95C}" type="presOf" srcId="{D569F557-12E7-4185-B760-7F58CF5DAB0B}" destId="{DAA20B1F-AC4A-49DA-9F7B-7A93E036F8A7}" srcOrd="0" destOrd="4" presId="urn:microsoft.com/office/officeart/2005/8/layout/hList1"/>
    <dgm:cxn modelId="{DCFA5832-A402-4C3B-810A-0347BC29BDF0}" type="presOf" srcId="{58DAF86F-5FAE-4D28-827E-E0A2952EA79B}" destId="{DAA20B1F-AC4A-49DA-9F7B-7A93E036F8A7}" srcOrd="0" destOrd="1" presId="urn:microsoft.com/office/officeart/2005/8/layout/hList1"/>
    <dgm:cxn modelId="{59B86333-5AEF-4534-B989-92B7FA9AFF71}" srcId="{81F83316-307B-4511-8C10-329389DF5611}" destId="{7B235ED6-EAA2-4127-BD9F-96940227540F}" srcOrd="4" destOrd="0" parTransId="{BB18F072-0369-4E42-9C26-5B2B7CBF7228}" sibTransId="{3F716584-C608-41D0-AB94-10C02D042A1D}"/>
    <dgm:cxn modelId="{B526F63B-8F49-4261-9AD9-59C3FC7E2F9D}" srcId="{CB63321E-7673-459B-BB15-397D20A414E4}" destId="{422F896C-070F-4EAB-8B9A-61B998B5DEFD}" srcOrd="0" destOrd="0" parTransId="{CEE58345-403E-4681-B2C5-170D347B36F4}" sibTransId="{5266246A-E4F9-4156-8E03-706A28EB0346}"/>
    <dgm:cxn modelId="{95913E5C-6752-4E59-A108-B151EF7D4E71}" srcId="{D64EB01A-01E9-4052-A644-8E2F96DBA822}" destId="{8512D78B-65AA-4B40-B9FE-E044E7E59019}" srcOrd="0" destOrd="0" parTransId="{F45DD5B9-9601-46A6-9078-1A0B7D469A5E}" sibTransId="{2A1B631F-9723-49FC-B60A-80AE11897317}"/>
    <dgm:cxn modelId="{D8A1055F-B6E8-4A2E-B18F-5B00CF806EAD}" type="presOf" srcId="{5D3755A1-6047-4BE8-82CC-4E5A55C18271}" destId="{5FFC49E7-DB14-4EC8-9E95-BF733DF047DE}" srcOrd="0" destOrd="3" presId="urn:microsoft.com/office/officeart/2005/8/layout/hList1"/>
    <dgm:cxn modelId="{4420DA43-0622-4A7E-8CB3-2379ACC59FB3}" type="presOf" srcId="{7B235ED6-EAA2-4127-BD9F-96940227540F}" destId="{DCA820E0-EFB1-4106-9949-0B69731C2B71}" srcOrd="0" destOrd="4" presId="urn:microsoft.com/office/officeart/2005/8/layout/hList1"/>
    <dgm:cxn modelId="{DFD52C67-F295-4C18-8502-A9E1262E7489}" srcId="{81F83316-307B-4511-8C10-329389DF5611}" destId="{128AD297-A5F7-4B19-ABC5-E3F85411D9BC}" srcOrd="6" destOrd="0" parTransId="{D5E44DE7-231A-4C06-8B1A-2B6FF1CDFEB2}" sibTransId="{ED878F7F-155E-4A62-B44B-C8A767C0EE0A}"/>
    <dgm:cxn modelId="{9E462E49-86ED-4DA8-B303-53BD9562B5C0}" type="presOf" srcId="{1DEE47D2-751A-4CB1-ADC3-71A8C3DEDBEF}" destId="{DAA20B1F-AC4A-49DA-9F7B-7A93E036F8A7}" srcOrd="0" destOrd="3" presId="urn:microsoft.com/office/officeart/2005/8/layout/hList1"/>
    <dgm:cxn modelId="{2F63034B-AE79-4A11-95A6-BE288BBAD5D5}" srcId="{D64EB01A-01E9-4052-A644-8E2F96DBA822}" destId="{CB63321E-7673-459B-BB15-397D20A414E4}" srcOrd="1" destOrd="0" parTransId="{DAB6AD9A-806D-4463-B72F-56EC503E167F}" sibTransId="{1844399E-6FB8-463C-A28F-6427639284BA}"/>
    <dgm:cxn modelId="{8D3D706D-3A4E-4E07-B71F-79F1A8FABAEF}" srcId="{8512D78B-65AA-4B40-B9FE-E044E7E59019}" destId="{5D3755A1-6047-4BE8-82CC-4E5A55C18271}" srcOrd="3" destOrd="0" parTransId="{B0A2AB10-4966-4051-8349-4DFAD5527876}" sibTransId="{7ED946E6-DE4C-4FC2-B3C3-2EA6FFE3E3AD}"/>
    <dgm:cxn modelId="{73883570-FE20-4CC1-8616-6453A9976DB7}" type="presOf" srcId="{228405DD-53A4-479F-9B92-989685A305B0}" destId="{5FFC49E7-DB14-4EC8-9E95-BF733DF047DE}" srcOrd="0" destOrd="1" presId="urn:microsoft.com/office/officeart/2005/8/layout/hList1"/>
    <dgm:cxn modelId="{03EBD850-32E9-4FF7-9655-5D9090AD9465}" srcId="{8512D78B-65AA-4B40-B9FE-E044E7E59019}" destId="{FA08ADB3-EA3A-40E6-9BEE-13AFE81CFCAD}" srcOrd="4" destOrd="0" parTransId="{6B89D82D-2E65-4D40-BC88-A8DF06A980EE}" sibTransId="{A0EDB051-D2F7-4F84-85DF-B9E2CE46DAE8}"/>
    <dgm:cxn modelId="{00A52D72-2EB2-49E6-B05B-AC2822A87EE5}" type="presOf" srcId="{6EEDB2EC-AB03-455B-9F11-8CE7C4249BDA}" destId="{DCA820E0-EFB1-4106-9949-0B69731C2B71}" srcOrd="0" destOrd="2" presId="urn:microsoft.com/office/officeart/2005/8/layout/hList1"/>
    <dgm:cxn modelId="{F66E7572-6E1E-40FB-9BCA-14B702A7E77D}" type="presOf" srcId="{97AB00EA-5B5E-4DF9-95BD-969E75828CC1}" destId="{5FFC49E7-DB14-4EC8-9E95-BF733DF047DE}" srcOrd="0" destOrd="2" presId="urn:microsoft.com/office/officeart/2005/8/layout/hList1"/>
    <dgm:cxn modelId="{22167E73-D1C8-47E6-B3CE-FA328B69E210}" srcId="{8512D78B-65AA-4B40-B9FE-E044E7E59019}" destId="{97AB00EA-5B5E-4DF9-95BD-969E75828CC1}" srcOrd="2" destOrd="0" parTransId="{C29C79B4-327C-4C63-A41A-1800A8026DB5}" sibTransId="{98DCD7E8-3C79-47CD-BCBF-2614639BE0AD}"/>
    <dgm:cxn modelId="{0070EC73-A301-4894-AF92-415943361811}" type="presOf" srcId="{1CD92058-7485-4F64-A476-5EDD7388F77B}" destId="{DAA20B1F-AC4A-49DA-9F7B-7A93E036F8A7}" srcOrd="0" destOrd="5" presId="urn:microsoft.com/office/officeart/2005/8/layout/hList1"/>
    <dgm:cxn modelId="{0B52C878-FE31-40EA-982E-21BE880076ED}" type="presOf" srcId="{422F896C-070F-4EAB-8B9A-61B998B5DEFD}" destId="{DAA20B1F-AC4A-49DA-9F7B-7A93E036F8A7}" srcOrd="0" destOrd="0" presId="urn:microsoft.com/office/officeart/2005/8/layout/hList1"/>
    <dgm:cxn modelId="{5F4DE858-728A-4353-B03D-1C2F899C80B1}" srcId="{81F83316-307B-4511-8C10-329389DF5611}" destId="{9EE1B114-7FC5-4167-ACDE-7951437A8107}" srcOrd="5" destOrd="0" parTransId="{41E37A29-6BB0-4B06-A027-4849C6C1E54E}" sibTransId="{832D2688-7B5B-4834-B9FB-48C6969FB328}"/>
    <dgm:cxn modelId="{5A79AF80-0989-4D2C-ADF1-42CA84ED00FC}" type="presOf" srcId="{8512D78B-65AA-4B40-B9FE-E044E7E59019}" destId="{BF749F28-B550-40A1-BF53-A51000B698E3}" srcOrd="0" destOrd="0" presId="urn:microsoft.com/office/officeart/2005/8/layout/hList1"/>
    <dgm:cxn modelId="{5F4D4381-494E-4227-A6E6-3C27C73D56CD}" srcId="{CB63321E-7673-459B-BB15-397D20A414E4}" destId="{58DAF86F-5FAE-4D28-827E-E0A2952EA79B}" srcOrd="1" destOrd="0" parTransId="{EB3241B9-D574-41CC-A901-E07265A48581}" sibTransId="{473ECED0-382F-4560-8B92-125D5CDD3785}"/>
    <dgm:cxn modelId="{D28A0F85-E124-4992-B75D-31DA4DF50538}" srcId="{8512D78B-65AA-4B40-B9FE-E044E7E59019}" destId="{228405DD-53A4-479F-9B92-989685A305B0}" srcOrd="1" destOrd="0" parTransId="{67BE1C37-5D65-4E67-AF56-CA349B67E435}" sibTransId="{463216D0-6371-409A-88E7-4480D9A07647}"/>
    <dgm:cxn modelId="{D958F386-F10C-4A2D-96EA-1C46785CE418}" type="presOf" srcId="{D64EB01A-01E9-4052-A644-8E2F96DBA822}" destId="{47D609B5-0D04-4B1B-80D9-06DF3AE3A4A6}" srcOrd="0" destOrd="0" presId="urn:microsoft.com/office/officeart/2005/8/layout/hList1"/>
    <dgm:cxn modelId="{8425838D-2898-404D-B51B-1CB122F70AFD}" type="presOf" srcId="{FA08ADB3-EA3A-40E6-9BEE-13AFE81CFCAD}" destId="{5FFC49E7-DB14-4EC8-9E95-BF733DF047DE}" srcOrd="0" destOrd="4" presId="urn:microsoft.com/office/officeart/2005/8/layout/hList1"/>
    <dgm:cxn modelId="{9F94EA8E-3539-47E7-9432-2474355F8818}" type="presOf" srcId="{81F83316-307B-4511-8C10-329389DF5611}" destId="{50784BF4-9669-43D7-A265-C81E063955D2}" srcOrd="0" destOrd="0" presId="urn:microsoft.com/office/officeart/2005/8/layout/hList1"/>
    <dgm:cxn modelId="{D1346393-1F6E-4484-92A8-E3D331B2BD2F}" type="presOf" srcId="{128AD297-A5F7-4B19-ABC5-E3F85411D9BC}" destId="{DCA820E0-EFB1-4106-9949-0B69731C2B71}" srcOrd="0" destOrd="6" presId="urn:microsoft.com/office/officeart/2005/8/layout/hList1"/>
    <dgm:cxn modelId="{82799698-2C51-4D10-AC06-A4167A510E1E}" type="presOf" srcId="{E0DB1842-6409-424E-B7E1-BAE60775D9A0}" destId="{DCA820E0-EFB1-4106-9949-0B69731C2B71}" srcOrd="0" destOrd="0" presId="urn:microsoft.com/office/officeart/2005/8/layout/hList1"/>
    <dgm:cxn modelId="{B592C398-A404-4CC6-84E1-061C1C5E7FE1}" srcId="{CB63321E-7673-459B-BB15-397D20A414E4}" destId="{D569F557-12E7-4185-B760-7F58CF5DAB0B}" srcOrd="4" destOrd="0" parTransId="{ABCB0F37-9317-4729-823A-A73F4FDBE498}" sibTransId="{504807B1-259C-45BC-8AAF-3BF351A00F12}"/>
    <dgm:cxn modelId="{5505B79F-A63F-47E3-81CA-1F501A8995F6}" type="presOf" srcId="{9EE1B114-7FC5-4167-ACDE-7951437A8107}" destId="{DCA820E0-EFB1-4106-9949-0B69731C2B71}" srcOrd="0" destOrd="5" presId="urn:microsoft.com/office/officeart/2005/8/layout/hList1"/>
    <dgm:cxn modelId="{841257B1-E364-493D-BBA0-EC842BEE49F5}" srcId="{D64EB01A-01E9-4052-A644-8E2F96DBA822}" destId="{81F83316-307B-4511-8C10-329389DF5611}" srcOrd="2" destOrd="0" parTransId="{D87DAAD6-B69B-45DB-8FDA-FB567CA29D6D}" sibTransId="{AE14EA42-BC38-47B5-8F21-B03582549C96}"/>
    <dgm:cxn modelId="{43A8C0BE-97D4-49C6-A350-E8996F474D5D}" srcId="{8512D78B-65AA-4B40-B9FE-E044E7E59019}" destId="{6D605DC6-8262-47B6-864E-8D227DD00D35}" srcOrd="6" destOrd="0" parTransId="{2A8065C0-C35D-417D-B9B7-427754BC9081}" sibTransId="{D2BF2167-615F-432A-8258-D9D9EE767B70}"/>
    <dgm:cxn modelId="{466456CC-5C03-45CC-83F5-57E12DF2AE8F}" srcId="{8512D78B-65AA-4B40-B9FE-E044E7E59019}" destId="{69647E5B-4DE1-4899-9BB6-DDB4C7D0340C}" srcOrd="0" destOrd="0" parTransId="{78185727-A5A6-475D-B4F0-656F66D997B3}" sibTransId="{459150E3-13EF-44E5-848D-F8F29BD53542}"/>
    <dgm:cxn modelId="{44BB1BCE-3710-4C96-AB95-02A276C52B84}" srcId="{81F83316-307B-4511-8C10-329389DF5611}" destId="{E0DB1842-6409-424E-B7E1-BAE60775D9A0}" srcOrd="0" destOrd="0" parTransId="{E6070710-8D06-488B-BDCA-314D4912A033}" sibTransId="{A6FC28F0-D151-438C-940C-326608751D1B}"/>
    <dgm:cxn modelId="{FC992ACF-BFE7-48E6-AF21-7F79EBD4F70B}" srcId="{81F83316-307B-4511-8C10-329389DF5611}" destId="{6EEDB2EC-AB03-455B-9F11-8CE7C4249BDA}" srcOrd="2" destOrd="0" parTransId="{3DE1ECD6-C4D6-4C30-A85C-F81269525A14}" sibTransId="{3D86C904-FC75-4A8D-A3B1-AE1551E04937}"/>
    <dgm:cxn modelId="{A8B234D4-F9A9-4F58-89F2-9687C42EA61D}" srcId="{CB63321E-7673-459B-BB15-397D20A414E4}" destId="{1DEE47D2-751A-4CB1-ADC3-71A8C3DEDBEF}" srcOrd="3" destOrd="0" parTransId="{04AE7E9F-F068-4EF2-BD3F-87365783FE9F}" sibTransId="{DD6D6E56-3557-4B5B-A274-17F4EF8271E4}"/>
    <dgm:cxn modelId="{C6A839DB-F62C-41EB-8FBA-BA4072D6F87F}" type="presOf" srcId="{988F8936-318A-427D-B68E-3BFE6086B16E}" destId="{5FFC49E7-DB14-4EC8-9E95-BF733DF047DE}" srcOrd="0" destOrd="5" presId="urn:microsoft.com/office/officeart/2005/8/layout/hList1"/>
    <dgm:cxn modelId="{4411DEE6-0C94-4200-9F65-172142200BCF}" type="presOf" srcId="{CBB6EF7D-AE3B-40C6-A4F5-0FA9FD39E8F9}" destId="{DCA820E0-EFB1-4106-9949-0B69731C2B71}" srcOrd="0" destOrd="1" presId="urn:microsoft.com/office/officeart/2005/8/layout/hList1"/>
    <dgm:cxn modelId="{C02166F5-E925-4AF3-BB9B-0DBB3E8946A5}" type="presOf" srcId="{BBAF0654-E344-45F2-AF7E-CA332600D8FA}" destId="{DAA20B1F-AC4A-49DA-9F7B-7A93E036F8A7}" srcOrd="0" destOrd="2" presId="urn:microsoft.com/office/officeart/2005/8/layout/hList1"/>
    <dgm:cxn modelId="{566C76FA-4726-4BA8-B731-B45A80F65CE2}" srcId="{81F83316-307B-4511-8C10-329389DF5611}" destId="{CBB6EF7D-AE3B-40C6-A4F5-0FA9FD39E8F9}" srcOrd="1" destOrd="0" parTransId="{D4BBE64D-D647-4757-B64F-75DA18B77E33}" sibTransId="{4EC62CE7-FB58-474C-AB6C-D61F6F84CD9C}"/>
    <dgm:cxn modelId="{ADAA00E1-1300-4427-B86C-CA7FBB446191}" type="presParOf" srcId="{47D609B5-0D04-4B1B-80D9-06DF3AE3A4A6}" destId="{11FF1837-B398-4DFE-9925-EE241C38C939}" srcOrd="0" destOrd="0" presId="urn:microsoft.com/office/officeart/2005/8/layout/hList1"/>
    <dgm:cxn modelId="{C9C1F324-9F34-4F13-99F7-D3E11EC08C1F}" type="presParOf" srcId="{11FF1837-B398-4DFE-9925-EE241C38C939}" destId="{BF749F28-B550-40A1-BF53-A51000B698E3}" srcOrd="0" destOrd="0" presId="urn:microsoft.com/office/officeart/2005/8/layout/hList1"/>
    <dgm:cxn modelId="{3C15C4EE-F33C-408B-917C-4C76BBAFE043}" type="presParOf" srcId="{11FF1837-B398-4DFE-9925-EE241C38C939}" destId="{5FFC49E7-DB14-4EC8-9E95-BF733DF047DE}" srcOrd="1" destOrd="0" presId="urn:microsoft.com/office/officeart/2005/8/layout/hList1"/>
    <dgm:cxn modelId="{2F0AC1FC-757D-481E-9FB0-D9FE8027860D}" type="presParOf" srcId="{47D609B5-0D04-4B1B-80D9-06DF3AE3A4A6}" destId="{10E1F399-7746-4CD3-858A-D967EFE5F592}" srcOrd="1" destOrd="0" presId="urn:microsoft.com/office/officeart/2005/8/layout/hList1"/>
    <dgm:cxn modelId="{ECE146C1-413D-42CC-A53C-1D45443AC078}" type="presParOf" srcId="{47D609B5-0D04-4B1B-80D9-06DF3AE3A4A6}" destId="{98C29C18-9CB9-4472-B46F-776A42249381}" srcOrd="2" destOrd="0" presId="urn:microsoft.com/office/officeart/2005/8/layout/hList1"/>
    <dgm:cxn modelId="{34724584-2807-4809-8C51-5A740CCDC900}" type="presParOf" srcId="{98C29C18-9CB9-4472-B46F-776A42249381}" destId="{15E8E758-4C12-4D40-BD89-054516A813EC}" srcOrd="0" destOrd="0" presId="urn:microsoft.com/office/officeart/2005/8/layout/hList1"/>
    <dgm:cxn modelId="{6D6672BA-9F03-4A07-A7B5-C993AFD2492F}" type="presParOf" srcId="{98C29C18-9CB9-4472-B46F-776A42249381}" destId="{DAA20B1F-AC4A-49DA-9F7B-7A93E036F8A7}" srcOrd="1" destOrd="0" presId="urn:microsoft.com/office/officeart/2005/8/layout/hList1"/>
    <dgm:cxn modelId="{930E2C80-8A01-4D55-B1FB-39B9CDFA74AE}" type="presParOf" srcId="{47D609B5-0D04-4B1B-80D9-06DF3AE3A4A6}" destId="{9B9D73F9-A88B-4C83-8F57-5BDF6E44E638}" srcOrd="3" destOrd="0" presId="urn:microsoft.com/office/officeart/2005/8/layout/hList1"/>
    <dgm:cxn modelId="{59A12999-6CFF-4B31-98C0-AE0436E46DFC}" type="presParOf" srcId="{47D609B5-0D04-4B1B-80D9-06DF3AE3A4A6}" destId="{2F0B869B-C9FA-42ED-ABA2-63FDF019B658}" srcOrd="4" destOrd="0" presId="urn:microsoft.com/office/officeart/2005/8/layout/hList1"/>
    <dgm:cxn modelId="{09A10785-1BB9-4BE9-B482-A9DB063B60FB}" type="presParOf" srcId="{2F0B869B-C9FA-42ED-ABA2-63FDF019B658}" destId="{50784BF4-9669-43D7-A265-C81E063955D2}" srcOrd="0" destOrd="0" presId="urn:microsoft.com/office/officeart/2005/8/layout/hList1"/>
    <dgm:cxn modelId="{4BC6FACE-EBDA-499A-A152-7DCEADB49BEE}" type="presParOf" srcId="{2F0B869B-C9FA-42ED-ABA2-63FDF019B658}" destId="{DCA820E0-EFB1-4106-9949-0B69731C2B7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83DD89-1389-436A-B9A1-888413F5FA65}" type="doc">
      <dgm:prSet loTypeId="urn:microsoft.com/office/officeart/2005/8/layout/default" loCatId="list" qsTypeId="urn:microsoft.com/office/officeart/2005/8/quickstyle/3d3" qsCatId="3D" csTypeId="urn:microsoft.com/office/officeart/2005/8/colors/accent1_4" csCatId="accent1" phldr="1"/>
      <dgm:spPr/>
      <dgm:t>
        <a:bodyPr/>
        <a:lstStyle/>
        <a:p>
          <a:endParaRPr lang="en-US"/>
        </a:p>
      </dgm:t>
    </dgm:pt>
    <dgm:pt modelId="{1BB111D8-4504-472C-8151-DF75F28A3395}">
      <dgm:prSet phldrT="[Text]" custT="1"/>
      <dgm:spPr/>
      <dgm:t>
        <a:bodyPr/>
        <a:lstStyle/>
        <a:p>
          <a:r>
            <a:rPr lang="en-US" sz="2000" dirty="0">
              <a:solidFill>
                <a:schemeClr val="bg1"/>
              </a:solidFill>
            </a:rPr>
            <a:t>PPE</a:t>
          </a:r>
        </a:p>
      </dgm:t>
    </dgm:pt>
    <dgm:pt modelId="{1A08F51C-5688-4C59-B48E-5D57440ECE70}" type="parTrans" cxnId="{0237EDA6-C8ED-445D-8598-BDEB218EC43C}">
      <dgm:prSet/>
      <dgm:spPr/>
      <dgm:t>
        <a:bodyPr/>
        <a:lstStyle/>
        <a:p>
          <a:endParaRPr lang="en-US"/>
        </a:p>
      </dgm:t>
    </dgm:pt>
    <dgm:pt modelId="{634B7734-67E3-42DF-888B-4E26CE7A025F}" type="sibTrans" cxnId="{0237EDA6-C8ED-445D-8598-BDEB218EC43C}">
      <dgm:prSet/>
      <dgm:spPr/>
      <dgm:t>
        <a:bodyPr/>
        <a:lstStyle/>
        <a:p>
          <a:endParaRPr lang="en-US"/>
        </a:p>
      </dgm:t>
    </dgm:pt>
    <dgm:pt modelId="{7A0FEA4F-3D36-42BB-AFD3-E38611422AB1}">
      <dgm:prSet phldrT="[Text]" custT="1"/>
      <dgm:spPr/>
      <dgm:t>
        <a:bodyPr/>
        <a:lstStyle/>
        <a:p>
          <a:r>
            <a:rPr lang="en-US" sz="2000" dirty="0">
              <a:solidFill>
                <a:schemeClr val="bg1"/>
              </a:solidFill>
            </a:rPr>
            <a:t>conscious sedation &amp; reversal agent</a:t>
          </a:r>
        </a:p>
      </dgm:t>
    </dgm:pt>
    <dgm:pt modelId="{53B5F3BC-8790-466F-82F3-77A779F991C1}" type="parTrans" cxnId="{5D042073-D147-4360-8949-37FCBBD2B5B3}">
      <dgm:prSet/>
      <dgm:spPr/>
      <dgm:t>
        <a:bodyPr/>
        <a:lstStyle/>
        <a:p>
          <a:endParaRPr lang="en-US"/>
        </a:p>
      </dgm:t>
    </dgm:pt>
    <dgm:pt modelId="{3B87D0F3-4345-441F-9FF4-0C107B8CE0C9}" type="sibTrans" cxnId="{5D042073-D147-4360-8949-37FCBBD2B5B3}">
      <dgm:prSet/>
      <dgm:spPr/>
      <dgm:t>
        <a:bodyPr/>
        <a:lstStyle/>
        <a:p>
          <a:endParaRPr lang="en-US"/>
        </a:p>
      </dgm:t>
    </dgm:pt>
    <dgm:pt modelId="{8C8D598D-B94A-4D16-BD7B-CB4283F95B40}">
      <dgm:prSet phldrT="[Text]" custT="1"/>
      <dgm:spPr/>
      <dgm:t>
        <a:bodyPr/>
        <a:lstStyle/>
        <a:p>
          <a:r>
            <a:rPr lang="en-US" sz="2000" dirty="0">
              <a:solidFill>
                <a:schemeClr val="bg1"/>
              </a:solidFill>
            </a:rPr>
            <a:t>topical oropharyngeal anesthesia spray </a:t>
          </a:r>
        </a:p>
      </dgm:t>
    </dgm:pt>
    <dgm:pt modelId="{98EA4FF6-9134-431B-BB4D-2073CFBE8EBB}" type="parTrans" cxnId="{749E5AF7-5D3A-4DBD-B267-A19AF620E561}">
      <dgm:prSet/>
      <dgm:spPr/>
      <dgm:t>
        <a:bodyPr/>
        <a:lstStyle/>
        <a:p>
          <a:endParaRPr lang="en-US"/>
        </a:p>
      </dgm:t>
    </dgm:pt>
    <dgm:pt modelId="{B412C2DC-35F4-46D6-BF9B-2C5F84B59C5E}" type="sibTrans" cxnId="{749E5AF7-5D3A-4DBD-B267-A19AF620E561}">
      <dgm:prSet/>
      <dgm:spPr/>
      <dgm:t>
        <a:bodyPr/>
        <a:lstStyle/>
        <a:p>
          <a:endParaRPr lang="en-US"/>
        </a:p>
      </dgm:t>
    </dgm:pt>
    <dgm:pt modelId="{4153E483-8764-41E0-8223-E05CF7E87325}">
      <dgm:prSet phldrT="[Text]" custT="1"/>
      <dgm:spPr/>
      <dgm:t>
        <a:bodyPr/>
        <a:lstStyle/>
        <a:p>
          <a:r>
            <a:rPr lang="en-US" sz="2000" dirty="0">
              <a:solidFill>
                <a:schemeClr val="bg1"/>
              </a:solidFill>
            </a:rPr>
            <a:t>disinfected TEE probe, sheath &amp;       bite block</a:t>
          </a:r>
        </a:p>
      </dgm:t>
    </dgm:pt>
    <dgm:pt modelId="{5BFA8F45-9FA7-435D-97D6-E24CE601814B}" type="parTrans" cxnId="{B0FA70F9-83C9-4728-AE71-9C04366CABEA}">
      <dgm:prSet/>
      <dgm:spPr/>
      <dgm:t>
        <a:bodyPr/>
        <a:lstStyle/>
        <a:p>
          <a:endParaRPr lang="en-US"/>
        </a:p>
      </dgm:t>
    </dgm:pt>
    <dgm:pt modelId="{9C9F3E1F-87FF-4390-8C42-2AB4E5EE1C21}" type="sibTrans" cxnId="{B0FA70F9-83C9-4728-AE71-9C04366CABEA}">
      <dgm:prSet/>
      <dgm:spPr/>
      <dgm:t>
        <a:bodyPr/>
        <a:lstStyle/>
        <a:p>
          <a:endParaRPr lang="en-US"/>
        </a:p>
      </dgm:t>
    </dgm:pt>
    <dgm:pt modelId="{7E3BB6F3-158F-4F7C-B83F-2981C08775E7}">
      <dgm:prSet phldrT="[Text]" custT="1"/>
      <dgm:spPr/>
      <dgm:t>
        <a:bodyPr/>
        <a:lstStyle/>
        <a:p>
          <a:r>
            <a:rPr lang="en-US" sz="2000" dirty="0">
              <a:solidFill>
                <a:schemeClr val="bg1"/>
              </a:solidFill>
            </a:rPr>
            <a:t>crash cart, pulse ox, O</a:t>
          </a:r>
          <a:r>
            <a:rPr lang="en-US" sz="2000" baseline="-25000" dirty="0">
              <a:solidFill>
                <a:schemeClr val="bg1"/>
              </a:solidFill>
            </a:rPr>
            <a:t>2</a:t>
          </a:r>
          <a:r>
            <a:rPr lang="en-US" sz="2000" dirty="0">
              <a:solidFill>
                <a:schemeClr val="bg1"/>
              </a:solidFill>
            </a:rPr>
            <a:t>, nasal cannula, BP monitor &amp; cuff</a:t>
          </a:r>
        </a:p>
      </dgm:t>
    </dgm:pt>
    <dgm:pt modelId="{9E88B6A7-B053-44F0-ACA6-4ACF80981694}" type="parTrans" cxnId="{31D9C1B7-BF44-4E25-845E-C62FBD55DCEE}">
      <dgm:prSet/>
      <dgm:spPr/>
      <dgm:t>
        <a:bodyPr/>
        <a:lstStyle/>
        <a:p>
          <a:endParaRPr lang="en-US"/>
        </a:p>
      </dgm:t>
    </dgm:pt>
    <dgm:pt modelId="{D612265E-5BC3-4D46-BB59-A6844A537638}" type="sibTrans" cxnId="{31D9C1B7-BF44-4E25-845E-C62FBD55DCEE}">
      <dgm:prSet/>
      <dgm:spPr/>
      <dgm:t>
        <a:bodyPr/>
        <a:lstStyle/>
        <a:p>
          <a:endParaRPr lang="en-US"/>
        </a:p>
      </dgm:t>
    </dgm:pt>
    <dgm:pt modelId="{BCB9D205-F8B6-47EF-992F-9DD38B1AFB8D}">
      <dgm:prSet phldrT="[Text]" custT="1"/>
      <dgm:spPr/>
      <dgm:t>
        <a:bodyPr/>
        <a:lstStyle/>
        <a:p>
          <a:r>
            <a:rPr lang="en-US" sz="2000" dirty="0">
              <a:solidFill>
                <a:schemeClr val="bg1"/>
              </a:solidFill>
            </a:rPr>
            <a:t>IV access &amp;          saline lock</a:t>
          </a:r>
        </a:p>
      </dgm:t>
    </dgm:pt>
    <dgm:pt modelId="{D98FC74B-1C1B-4C2C-BEED-A23CBB6DC14C}" type="parTrans" cxnId="{675F48BD-4EC2-460A-AAFD-6F7ED218F1BF}">
      <dgm:prSet/>
      <dgm:spPr/>
      <dgm:t>
        <a:bodyPr/>
        <a:lstStyle/>
        <a:p>
          <a:endParaRPr lang="en-US"/>
        </a:p>
      </dgm:t>
    </dgm:pt>
    <dgm:pt modelId="{67F9E3D3-E11C-4357-85BE-3B92AD24C401}" type="sibTrans" cxnId="{675F48BD-4EC2-460A-AAFD-6F7ED218F1BF}">
      <dgm:prSet/>
      <dgm:spPr/>
      <dgm:t>
        <a:bodyPr/>
        <a:lstStyle/>
        <a:p>
          <a:endParaRPr lang="en-US"/>
        </a:p>
      </dgm:t>
    </dgm:pt>
    <dgm:pt modelId="{AAF92D6A-E615-4884-935C-0DE61675C719}">
      <dgm:prSet phldrT="[Text]" custT="1"/>
      <dgm:spPr>
        <a:solidFill>
          <a:srgbClr val="F5C1EF"/>
        </a:solidFill>
      </dgm:spPr>
      <dgm:t>
        <a:bodyPr/>
        <a:lstStyle/>
        <a:p>
          <a:r>
            <a:rPr lang="en-US" sz="2000" dirty="0">
              <a:solidFill>
                <a:schemeClr val="bg1"/>
              </a:solidFill>
            </a:rPr>
            <a:t>tongue blade, lubricant,          gauze squares &amp;    wash cloths</a:t>
          </a:r>
        </a:p>
      </dgm:t>
    </dgm:pt>
    <dgm:pt modelId="{BDC5F238-B51C-4821-9D60-0D29FF06770D}" type="parTrans" cxnId="{2209024B-1807-4BBF-B2D7-6D7B99190A41}">
      <dgm:prSet/>
      <dgm:spPr/>
      <dgm:t>
        <a:bodyPr/>
        <a:lstStyle/>
        <a:p>
          <a:endParaRPr lang="en-US"/>
        </a:p>
      </dgm:t>
    </dgm:pt>
    <dgm:pt modelId="{9FFB81D9-FB1A-437F-91E3-B62E2C8B0157}" type="sibTrans" cxnId="{2209024B-1807-4BBF-B2D7-6D7B99190A41}">
      <dgm:prSet/>
      <dgm:spPr/>
      <dgm:t>
        <a:bodyPr/>
        <a:lstStyle/>
        <a:p>
          <a:endParaRPr lang="en-US"/>
        </a:p>
      </dgm:t>
    </dgm:pt>
    <dgm:pt modelId="{8EBEAC76-B683-4EE8-929D-DD8329B8A604}">
      <dgm:prSet phldrT="[Text]" custT="1"/>
      <dgm:spPr>
        <a:solidFill>
          <a:srgbClr val="F4B2E7"/>
        </a:solidFill>
      </dgm:spPr>
      <dgm:t>
        <a:bodyPr/>
        <a:lstStyle/>
        <a:p>
          <a:r>
            <a:rPr lang="en-US" sz="2000" dirty="0">
              <a:solidFill>
                <a:schemeClr val="bg1"/>
              </a:solidFill>
            </a:rPr>
            <a:t>emesis basin,    suction canister      &amp; tubing</a:t>
          </a:r>
        </a:p>
      </dgm:t>
    </dgm:pt>
    <dgm:pt modelId="{185BEFC4-CB9C-4E77-A431-675F145189A9}" type="parTrans" cxnId="{80E38C9D-BA4A-4BC5-8BA1-4A0DE03D8216}">
      <dgm:prSet/>
      <dgm:spPr/>
      <dgm:t>
        <a:bodyPr/>
        <a:lstStyle/>
        <a:p>
          <a:endParaRPr lang="en-US"/>
        </a:p>
      </dgm:t>
    </dgm:pt>
    <dgm:pt modelId="{72FABEA4-B133-4179-9554-0AFE31607DD0}" type="sibTrans" cxnId="{80E38C9D-BA4A-4BC5-8BA1-4A0DE03D8216}">
      <dgm:prSet/>
      <dgm:spPr/>
      <dgm:t>
        <a:bodyPr/>
        <a:lstStyle/>
        <a:p>
          <a:endParaRPr lang="en-US"/>
        </a:p>
      </dgm:t>
    </dgm:pt>
    <dgm:pt modelId="{2BEF697B-63BF-4847-A38F-71BA423BFD4B}">
      <dgm:prSet phldrT="[Text]" custT="1"/>
      <dgm:spPr>
        <a:solidFill>
          <a:srgbClr val="F49EF0"/>
        </a:solidFill>
      </dgm:spPr>
      <dgm:t>
        <a:bodyPr/>
        <a:lstStyle/>
        <a:p>
          <a:r>
            <a:rPr lang="en-US" sz="2000" dirty="0">
              <a:solidFill>
                <a:schemeClr val="bg1"/>
              </a:solidFill>
            </a:rPr>
            <a:t>bubble study supplies</a:t>
          </a:r>
        </a:p>
      </dgm:t>
    </dgm:pt>
    <dgm:pt modelId="{DCE1EA30-3806-48B0-8B30-C32CBABC0CD4}" type="parTrans" cxnId="{17DF0AE7-092D-4B09-A1FC-4F039C762393}">
      <dgm:prSet/>
      <dgm:spPr/>
      <dgm:t>
        <a:bodyPr/>
        <a:lstStyle/>
        <a:p>
          <a:endParaRPr lang="en-US"/>
        </a:p>
      </dgm:t>
    </dgm:pt>
    <dgm:pt modelId="{22B2EA0C-97C1-46EF-96CE-2AFE248FFECB}" type="sibTrans" cxnId="{17DF0AE7-092D-4B09-A1FC-4F039C762393}">
      <dgm:prSet/>
      <dgm:spPr/>
      <dgm:t>
        <a:bodyPr/>
        <a:lstStyle/>
        <a:p>
          <a:endParaRPr lang="en-US"/>
        </a:p>
      </dgm:t>
    </dgm:pt>
    <dgm:pt modelId="{E9DCA4B2-5C69-4038-AC3B-232C62C62E12}">
      <dgm:prSet phldrT="[Text]" custT="1"/>
      <dgm:spPr>
        <a:solidFill>
          <a:srgbClr val="E866C3"/>
        </a:solidFill>
      </dgm:spPr>
      <dgm:t>
        <a:bodyPr/>
        <a:lstStyle/>
        <a:p>
          <a:r>
            <a:rPr lang="en-US" sz="2000" dirty="0">
              <a:solidFill>
                <a:schemeClr val="bg1"/>
              </a:solidFill>
            </a:rPr>
            <a:t>towel/bag/other           for used probe</a:t>
          </a:r>
        </a:p>
      </dgm:t>
    </dgm:pt>
    <dgm:pt modelId="{E062D84B-4899-4576-BAAF-EA86ED1EE33B}" type="parTrans" cxnId="{77BA95F4-2E9C-4DCC-98EA-E560D5FDE74B}">
      <dgm:prSet/>
      <dgm:spPr/>
      <dgm:t>
        <a:bodyPr/>
        <a:lstStyle/>
        <a:p>
          <a:endParaRPr lang="en-US"/>
        </a:p>
      </dgm:t>
    </dgm:pt>
    <dgm:pt modelId="{E21D8D6D-D872-4308-8687-A04FF4C82DB4}" type="sibTrans" cxnId="{77BA95F4-2E9C-4DCC-98EA-E560D5FDE74B}">
      <dgm:prSet/>
      <dgm:spPr/>
      <dgm:t>
        <a:bodyPr/>
        <a:lstStyle/>
        <a:p>
          <a:endParaRPr lang="en-US"/>
        </a:p>
      </dgm:t>
    </dgm:pt>
    <dgm:pt modelId="{59088663-68E4-4D1B-83C6-B8F09134AD34}">
      <dgm:prSet phldrT="[Text]" custT="1"/>
      <dgm:spPr>
        <a:solidFill>
          <a:srgbClr val="FF6699"/>
        </a:solidFill>
      </dgm:spPr>
      <dgm:t>
        <a:bodyPr/>
        <a:lstStyle/>
        <a:p>
          <a:r>
            <a:rPr lang="en-US" sz="2000" dirty="0">
              <a:solidFill>
                <a:schemeClr val="bg1"/>
              </a:solidFill>
            </a:rPr>
            <a:t>post TEE protocol, designated area, disinfecting agent  &amp; storage</a:t>
          </a:r>
        </a:p>
      </dgm:t>
    </dgm:pt>
    <dgm:pt modelId="{C47AC0CC-7A0F-4644-8440-6332DFA56627}" type="parTrans" cxnId="{F46FC209-AEE8-48CD-9463-0E9B3B6F5886}">
      <dgm:prSet/>
      <dgm:spPr/>
      <dgm:t>
        <a:bodyPr/>
        <a:lstStyle/>
        <a:p>
          <a:endParaRPr lang="en-US"/>
        </a:p>
      </dgm:t>
    </dgm:pt>
    <dgm:pt modelId="{39FD9D23-E633-4FDC-BB21-E820A0BC1193}" type="sibTrans" cxnId="{F46FC209-AEE8-48CD-9463-0E9B3B6F5886}">
      <dgm:prSet/>
      <dgm:spPr/>
      <dgm:t>
        <a:bodyPr/>
        <a:lstStyle/>
        <a:p>
          <a:endParaRPr lang="en-US"/>
        </a:p>
      </dgm:t>
    </dgm:pt>
    <dgm:pt modelId="{04D9208B-BEDB-4E73-B49B-E7028F103E91}">
      <dgm:prSet phldrT="[Text]" custT="1"/>
      <dgm:spPr/>
      <dgm:t>
        <a:bodyPr/>
        <a:lstStyle/>
        <a:p>
          <a:r>
            <a:rPr lang="en-US" sz="2000" dirty="0">
              <a:solidFill>
                <a:schemeClr val="bg1"/>
              </a:solidFill>
            </a:rPr>
            <a:t>TEE worksheet, consent form &amp;      post care instructions</a:t>
          </a:r>
        </a:p>
      </dgm:t>
    </dgm:pt>
    <dgm:pt modelId="{FCFDD1A2-D96F-419E-847A-898A46504AF6}" type="parTrans" cxnId="{B4698C1F-6C7E-4ACF-9926-C9A3385EFAA5}">
      <dgm:prSet/>
      <dgm:spPr/>
      <dgm:t>
        <a:bodyPr/>
        <a:lstStyle/>
        <a:p>
          <a:endParaRPr lang="en-US"/>
        </a:p>
      </dgm:t>
    </dgm:pt>
    <dgm:pt modelId="{A7ED5C06-C105-4D38-B02D-4F41FCD76ACA}" type="sibTrans" cxnId="{B4698C1F-6C7E-4ACF-9926-C9A3385EFAA5}">
      <dgm:prSet/>
      <dgm:spPr/>
      <dgm:t>
        <a:bodyPr/>
        <a:lstStyle/>
        <a:p>
          <a:endParaRPr lang="en-US"/>
        </a:p>
      </dgm:t>
    </dgm:pt>
    <dgm:pt modelId="{75D69402-52F4-478D-A1F7-1F62593AAB33}" type="pres">
      <dgm:prSet presAssocID="{5583DD89-1389-436A-B9A1-888413F5FA65}" presName="diagram" presStyleCnt="0">
        <dgm:presLayoutVars>
          <dgm:dir/>
          <dgm:resizeHandles val="exact"/>
        </dgm:presLayoutVars>
      </dgm:prSet>
      <dgm:spPr/>
    </dgm:pt>
    <dgm:pt modelId="{71C3BC03-4073-4936-BBFD-A39ED8CF6443}" type="pres">
      <dgm:prSet presAssocID="{1BB111D8-4504-472C-8151-DF75F28A3395}" presName="node" presStyleLbl="node1" presStyleIdx="0" presStyleCnt="12">
        <dgm:presLayoutVars>
          <dgm:bulletEnabled val="1"/>
        </dgm:presLayoutVars>
      </dgm:prSet>
      <dgm:spPr/>
    </dgm:pt>
    <dgm:pt modelId="{D43C21FA-53F3-485D-844A-00035CA16E19}" type="pres">
      <dgm:prSet presAssocID="{634B7734-67E3-42DF-888B-4E26CE7A025F}" presName="sibTrans" presStyleCnt="0"/>
      <dgm:spPr/>
    </dgm:pt>
    <dgm:pt modelId="{4986ED81-CF20-4D68-9DF4-0B460DDCAD98}" type="pres">
      <dgm:prSet presAssocID="{04D9208B-BEDB-4E73-B49B-E7028F103E91}" presName="node" presStyleLbl="node1" presStyleIdx="1" presStyleCnt="12">
        <dgm:presLayoutVars>
          <dgm:bulletEnabled val="1"/>
        </dgm:presLayoutVars>
      </dgm:prSet>
      <dgm:spPr/>
    </dgm:pt>
    <dgm:pt modelId="{ABC818C9-CC72-4E2E-878A-7FB4158E9F09}" type="pres">
      <dgm:prSet presAssocID="{A7ED5C06-C105-4D38-B02D-4F41FCD76ACA}" presName="sibTrans" presStyleCnt="0"/>
      <dgm:spPr/>
    </dgm:pt>
    <dgm:pt modelId="{96DED77B-2611-4B9D-A616-07746773F453}" type="pres">
      <dgm:prSet presAssocID="{7E3BB6F3-158F-4F7C-B83F-2981C08775E7}" presName="node" presStyleLbl="node1" presStyleIdx="2" presStyleCnt="12">
        <dgm:presLayoutVars>
          <dgm:bulletEnabled val="1"/>
        </dgm:presLayoutVars>
      </dgm:prSet>
      <dgm:spPr/>
    </dgm:pt>
    <dgm:pt modelId="{1FAD7672-D22F-4ADF-A75A-363CB5D35571}" type="pres">
      <dgm:prSet presAssocID="{D612265E-5BC3-4D46-BB59-A6844A537638}" presName="sibTrans" presStyleCnt="0"/>
      <dgm:spPr/>
    </dgm:pt>
    <dgm:pt modelId="{6FAD6A1E-A0C1-4338-B1AF-B979C9E135D9}" type="pres">
      <dgm:prSet presAssocID="{BCB9D205-F8B6-47EF-992F-9DD38B1AFB8D}" presName="node" presStyleLbl="node1" presStyleIdx="3" presStyleCnt="12">
        <dgm:presLayoutVars>
          <dgm:bulletEnabled val="1"/>
        </dgm:presLayoutVars>
      </dgm:prSet>
      <dgm:spPr/>
    </dgm:pt>
    <dgm:pt modelId="{AA792BF2-35F0-4906-B9F0-7105E68242E0}" type="pres">
      <dgm:prSet presAssocID="{67F9E3D3-E11C-4357-85BE-3B92AD24C401}" presName="sibTrans" presStyleCnt="0"/>
      <dgm:spPr/>
    </dgm:pt>
    <dgm:pt modelId="{6FB30A07-BF0A-4B11-835A-F3FA0738FBDE}" type="pres">
      <dgm:prSet presAssocID="{7A0FEA4F-3D36-42BB-AFD3-E38611422AB1}" presName="node" presStyleLbl="node1" presStyleIdx="4" presStyleCnt="12">
        <dgm:presLayoutVars>
          <dgm:bulletEnabled val="1"/>
        </dgm:presLayoutVars>
      </dgm:prSet>
      <dgm:spPr/>
    </dgm:pt>
    <dgm:pt modelId="{A07D3D9C-1094-4B79-8763-2AF72EFD2ED9}" type="pres">
      <dgm:prSet presAssocID="{3B87D0F3-4345-441F-9FF4-0C107B8CE0C9}" presName="sibTrans" presStyleCnt="0"/>
      <dgm:spPr/>
    </dgm:pt>
    <dgm:pt modelId="{5CF1B2EB-E1FE-4EDF-A2A7-563B1FE0AF3E}" type="pres">
      <dgm:prSet presAssocID="{8C8D598D-B94A-4D16-BD7B-CB4283F95B40}" presName="node" presStyleLbl="node1" presStyleIdx="5" presStyleCnt="12">
        <dgm:presLayoutVars>
          <dgm:bulletEnabled val="1"/>
        </dgm:presLayoutVars>
      </dgm:prSet>
      <dgm:spPr/>
    </dgm:pt>
    <dgm:pt modelId="{D4ABE603-0220-47D9-AB5F-63BC5972CE3E}" type="pres">
      <dgm:prSet presAssocID="{B412C2DC-35F4-46D6-BF9B-2C5F84B59C5E}" presName="sibTrans" presStyleCnt="0"/>
      <dgm:spPr/>
    </dgm:pt>
    <dgm:pt modelId="{DF766919-41B9-47E2-BC80-460D855D3968}" type="pres">
      <dgm:prSet presAssocID="{4153E483-8764-41E0-8223-E05CF7E87325}" presName="node" presStyleLbl="node1" presStyleIdx="6" presStyleCnt="12" custLinFactX="10000" custLinFactNeighborX="100000" custLinFactNeighborY="662">
        <dgm:presLayoutVars>
          <dgm:bulletEnabled val="1"/>
        </dgm:presLayoutVars>
      </dgm:prSet>
      <dgm:spPr/>
    </dgm:pt>
    <dgm:pt modelId="{3326F580-3B46-4EA0-A752-62CF21A2AC23}" type="pres">
      <dgm:prSet presAssocID="{9C9F3E1F-87FF-4390-8C42-2AB4E5EE1C21}" presName="sibTrans" presStyleCnt="0"/>
      <dgm:spPr/>
    </dgm:pt>
    <dgm:pt modelId="{513C50FA-01BD-401E-BDC5-807920209264}" type="pres">
      <dgm:prSet presAssocID="{AAF92D6A-E615-4884-935C-0DE61675C719}" presName="node" presStyleLbl="node1" presStyleIdx="7" presStyleCnt="12" custLinFactX="-8434" custLinFactNeighborX="-100000" custLinFactNeighborY="1073">
        <dgm:presLayoutVars>
          <dgm:bulletEnabled val="1"/>
        </dgm:presLayoutVars>
      </dgm:prSet>
      <dgm:spPr/>
    </dgm:pt>
    <dgm:pt modelId="{3D7A2A84-2AA8-40D7-97F0-BBDBCDF14498}" type="pres">
      <dgm:prSet presAssocID="{9FFB81D9-FB1A-437F-91E3-B62E2C8B0157}" presName="sibTrans" presStyleCnt="0"/>
      <dgm:spPr/>
    </dgm:pt>
    <dgm:pt modelId="{D33934A0-7180-4394-9130-D4B8DC57D945}" type="pres">
      <dgm:prSet presAssocID="{8EBEAC76-B683-4EE8-929D-DD8329B8A604}" presName="node" presStyleLbl="node1" presStyleIdx="8" presStyleCnt="12">
        <dgm:presLayoutVars>
          <dgm:bulletEnabled val="1"/>
        </dgm:presLayoutVars>
      </dgm:prSet>
      <dgm:spPr/>
    </dgm:pt>
    <dgm:pt modelId="{9493414E-5EA5-4C94-8E0E-E7671A39541E}" type="pres">
      <dgm:prSet presAssocID="{72FABEA4-B133-4179-9554-0AFE31607DD0}" presName="sibTrans" presStyleCnt="0"/>
      <dgm:spPr/>
    </dgm:pt>
    <dgm:pt modelId="{4CFE4D36-9079-4843-9A75-85BDBB6D4C2F}" type="pres">
      <dgm:prSet presAssocID="{2BEF697B-63BF-4847-A38F-71BA423BFD4B}" presName="node" presStyleLbl="node1" presStyleIdx="9" presStyleCnt="12">
        <dgm:presLayoutVars>
          <dgm:bulletEnabled val="1"/>
        </dgm:presLayoutVars>
      </dgm:prSet>
      <dgm:spPr/>
    </dgm:pt>
    <dgm:pt modelId="{FC8EC664-FC84-47B1-B04C-17D62B0050FB}" type="pres">
      <dgm:prSet presAssocID="{22B2EA0C-97C1-46EF-96CE-2AFE248FFECB}" presName="sibTrans" presStyleCnt="0"/>
      <dgm:spPr/>
    </dgm:pt>
    <dgm:pt modelId="{5FDBD6BD-9A9B-4D27-A9ED-6138CCD30CEF}" type="pres">
      <dgm:prSet presAssocID="{E9DCA4B2-5C69-4038-AC3B-232C62C62E12}" presName="node" presStyleLbl="node1" presStyleIdx="10" presStyleCnt="12">
        <dgm:presLayoutVars>
          <dgm:bulletEnabled val="1"/>
        </dgm:presLayoutVars>
      </dgm:prSet>
      <dgm:spPr/>
    </dgm:pt>
    <dgm:pt modelId="{DEC1404C-C80F-4378-9AD2-F5FA18FB719A}" type="pres">
      <dgm:prSet presAssocID="{E21D8D6D-D872-4308-8687-A04FF4C82DB4}" presName="sibTrans" presStyleCnt="0"/>
      <dgm:spPr/>
    </dgm:pt>
    <dgm:pt modelId="{F1D97DBF-F126-444E-88C4-202A7E847531}" type="pres">
      <dgm:prSet presAssocID="{59088663-68E4-4D1B-83C6-B8F09134AD34}" presName="node" presStyleLbl="node1" presStyleIdx="11" presStyleCnt="12">
        <dgm:presLayoutVars>
          <dgm:bulletEnabled val="1"/>
        </dgm:presLayoutVars>
      </dgm:prSet>
      <dgm:spPr/>
    </dgm:pt>
  </dgm:ptLst>
  <dgm:cxnLst>
    <dgm:cxn modelId="{1F818B08-4FC9-4E6C-9865-BBB3DEE2D56C}" type="presOf" srcId="{7A0FEA4F-3D36-42BB-AFD3-E38611422AB1}" destId="{6FB30A07-BF0A-4B11-835A-F3FA0738FBDE}" srcOrd="0" destOrd="0" presId="urn:microsoft.com/office/officeart/2005/8/layout/default"/>
    <dgm:cxn modelId="{F46FC209-AEE8-48CD-9463-0E9B3B6F5886}" srcId="{5583DD89-1389-436A-B9A1-888413F5FA65}" destId="{59088663-68E4-4D1B-83C6-B8F09134AD34}" srcOrd="11" destOrd="0" parTransId="{C47AC0CC-7A0F-4644-8440-6332DFA56627}" sibTransId="{39FD9D23-E633-4FDC-BB21-E820A0BC1193}"/>
    <dgm:cxn modelId="{717C280C-E2F0-4276-9FDB-AC85A8D13B23}" type="presOf" srcId="{4153E483-8764-41E0-8223-E05CF7E87325}" destId="{DF766919-41B9-47E2-BC80-460D855D3968}" srcOrd="0" destOrd="0" presId="urn:microsoft.com/office/officeart/2005/8/layout/default"/>
    <dgm:cxn modelId="{E5CF6811-92C5-4FBF-A1A3-52DA42D17E51}" type="presOf" srcId="{8EBEAC76-B683-4EE8-929D-DD8329B8A604}" destId="{D33934A0-7180-4394-9130-D4B8DC57D945}" srcOrd="0" destOrd="0" presId="urn:microsoft.com/office/officeart/2005/8/layout/default"/>
    <dgm:cxn modelId="{E800FB1C-EA61-47E1-8C29-09BEDFE57C56}" type="presOf" srcId="{59088663-68E4-4D1B-83C6-B8F09134AD34}" destId="{F1D97DBF-F126-444E-88C4-202A7E847531}" srcOrd="0" destOrd="0" presId="urn:microsoft.com/office/officeart/2005/8/layout/default"/>
    <dgm:cxn modelId="{B4698C1F-6C7E-4ACF-9926-C9A3385EFAA5}" srcId="{5583DD89-1389-436A-B9A1-888413F5FA65}" destId="{04D9208B-BEDB-4E73-B49B-E7028F103E91}" srcOrd="1" destOrd="0" parTransId="{FCFDD1A2-D96F-419E-847A-898A46504AF6}" sibTransId="{A7ED5C06-C105-4D38-B02D-4F41FCD76ACA}"/>
    <dgm:cxn modelId="{8C615322-999C-42A5-B233-E7CD5FC61D04}" type="presOf" srcId="{BCB9D205-F8B6-47EF-992F-9DD38B1AFB8D}" destId="{6FAD6A1E-A0C1-4338-B1AF-B979C9E135D9}" srcOrd="0" destOrd="0" presId="urn:microsoft.com/office/officeart/2005/8/layout/default"/>
    <dgm:cxn modelId="{24C00542-B619-4E4A-80DA-2B2AE2635A5C}" type="presOf" srcId="{7E3BB6F3-158F-4F7C-B83F-2981C08775E7}" destId="{96DED77B-2611-4B9D-A616-07746773F453}" srcOrd="0" destOrd="0" presId="urn:microsoft.com/office/officeart/2005/8/layout/default"/>
    <dgm:cxn modelId="{2209024B-1807-4BBF-B2D7-6D7B99190A41}" srcId="{5583DD89-1389-436A-B9A1-888413F5FA65}" destId="{AAF92D6A-E615-4884-935C-0DE61675C719}" srcOrd="7" destOrd="0" parTransId="{BDC5F238-B51C-4821-9D60-0D29FF06770D}" sibTransId="{9FFB81D9-FB1A-437F-91E3-B62E2C8B0157}"/>
    <dgm:cxn modelId="{BF0D8071-E651-42AB-8BBB-C8174DB3CCA4}" type="presOf" srcId="{E9DCA4B2-5C69-4038-AC3B-232C62C62E12}" destId="{5FDBD6BD-9A9B-4D27-A9ED-6138CCD30CEF}" srcOrd="0" destOrd="0" presId="urn:microsoft.com/office/officeart/2005/8/layout/default"/>
    <dgm:cxn modelId="{5D042073-D147-4360-8949-37FCBBD2B5B3}" srcId="{5583DD89-1389-436A-B9A1-888413F5FA65}" destId="{7A0FEA4F-3D36-42BB-AFD3-E38611422AB1}" srcOrd="4" destOrd="0" parTransId="{53B5F3BC-8790-466F-82F3-77A779F991C1}" sibTransId="{3B87D0F3-4345-441F-9FF4-0C107B8CE0C9}"/>
    <dgm:cxn modelId="{28BC597E-4A3E-4E05-8C6B-50A5C8B9FB20}" type="presOf" srcId="{8C8D598D-B94A-4D16-BD7B-CB4283F95B40}" destId="{5CF1B2EB-E1FE-4EDF-A2A7-563B1FE0AF3E}" srcOrd="0" destOrd="0" presId="urn:microsoft.com/office/officeart/2005/8/layout/default"/>
    <dgm:cxn modelId="{CE31B295-4015-4A95-9DCD-D588C7782F3E}" type="presOf" srcId="{1BB111D8-4504-472C-8151-DF75F28A3395}" destId="{71C3BC03-4073-4936-BBFD-A39ED8CF6443}" srcOrd="0" destOrd="0" presId="urn:microsoft.com/office/officeart/2005/8/layout/default"/>
    <dgm:cxn modelId="{0EC23A96-9C0C-4352-B677-6F81448519DC}" type="presOf" srcId="{2BEF697B-63BF-4847-A38F-71BA423BFD4B}" destId="{4CFE4D36-9079-4843-9A75-85BDBB6D4C2F}" srcOrd="0" destOrd="0" presId="urn:microsoft.com/office/officeart/2005/8/layout/default"/>
    <dgm:cxn modelId="{80E38C9D-BA4A-4BC5-8BA1-4A0DE03D8216}" srcId="{5583DD89-1389-436A-B9A1-888413F5FA65}" destId="{8EBEAC76-B683-4EE8-929D-DD8329B8A604}" srcOrd="8" destOrd="0" parTransId="{185BEFC4-CB9C-4E77-A431-675F145189A9}" sibTransId="{72FABEA4-B133-4179-9554-0AFE31607DD0}"/>
    <dgm:cxn modelId="{0237EDA6-C8ED-445D-8598-BDEB218EC43C}" srcId="{5583DD89-1389-436A-B9A1-888413F5FA65}" destId="{1BB111D8-4504-472C-8151-DF75F28A3395}" srcOrd="0" destOrd="0" parTransId="{1A08F51C-5688-4C59-B48E-5D57440ECE70}" sibTransId="{634B7734-67E3-42DF-888B-4E26CE7A025F}"/>
    <dgm:cxn modelId="{2A616CB5-C1EC-43BA-9E00-A47472ACFEED}" type="presOf" srcId="{5583DD89-1389-436A-B9A1-888413F5FA65}" destId="{75D69402-52F4-478D-A1F7-1F62593AAB33}" srcOrd="0" destOrd="0" presId="urn:microsoft.com/office/officeart/2005/8/layout/default"/>
    <dgm:cxn modelId="{31D9C1B7-BF44-4E25-845E-C62FBD55DCEE}" srcId="{5583DD89-1389-436A-B9A1-888413F5FA65}" destId="{7E3BB6F3-158F-4F7C-B83F-2981C08775E7}" srcOrd="2" destOrd="0" parTransId="{9E88B6A7-B053-44F0-ACA6-4ACF80981694}" sibTransId="{D612265E-5BC3-4D46-BB59-A6844A537638}"/>
    <dgm:cxn modelId="{675F48BD-4EC2-460A-AAFD-6F7ED218F1BF}" srcId="{5583DD89-1389-436A-B9A1-888413F5FA65}" destId="{BCB9D205-F8B6-47EF-992F-9DD38B1AFB8D}" srcOrd="3" destOrd="0" parTransId="{D98FC74B-1C1B-4C2C-BEED-A23CBB6DC14C}" sibTransId="{67F9E3D3-E11C-4357-85BE-3B92AD24C401}"/>
    <dgm:cxn modelId="{17DF0AE7-092D-4B09-A1FC-4F039C762393}" srcId="{5583DD89-1389-436A-B9A1-888413F5FA65}" destId="{2BEF697B-63BF-4847-A38F-71BA423BFD4B}" srcOrd="9" destOrd="0" parTransId="{DCE1EA30-3806-48B0-8B30-C32CBABC0CD4}" sibTransId="{22B2EA0C-97C1-46EF-96CE-2AFE248FFECB}"/>
    <dgm:cxn modelId="{77BA95F4-2E9C-4DCC-98EA-E560D5FDE74B}" srcId="{5583DD89-1389-436A-B9A1-888413F5FA65}" destId="{E9DCA4B2-5C69-4038-AC3B-232C62C62E12}" srcOrd="10" destOrd="0" parTransId="{E062D84B-4899-4576-BAAF-EA86ED1EE33B}" sibTransId="{E21D8D6D-D872-4308-8687-A04FF4C82DB4}"/>
    <dgm:cxn modelId="{DC98DCF4-54F2-46AE-BFFF-F17BBEAE4802}" type="presOf" srcId="{AAF92D6A-E615-4884-935C-0DE61675C719}" destId="{513C50FA-01BD-401E-BDC5-807920209264}" srcOrd="0" destOrd="0" presId="urn:microsoft.com/office/officeart/2005/8/layout/default"/>
    <dgm:cxn modelId="{749E5AF7-5D3A-4DBD-B267-A19AF620E561}" srcId="{5583DD89-1389-436A-B9A1-888413F5FA65}" destId="{8C8D598D-B94A-4D16-BD7B-CB4283F95B40}" srcOrd="5" destOrd="0" parTransId="{98EA4FF6-9134-431B-BB4D-2073CFBE8EBB}" sibTransId="{B412C2DC-35F4-46D6-BF9B-2C5F84B59C5E}"/>
    <dgm:cxn modelId="{B0FA70F9-83C9-4728-AE71-9C04366CABEA}" srcId="{5583DD89-1389-436A-B9A1-888413F5FA65}" destId="{4153E483-8764-41E0-8223-E05CF7E87325}" srcOrd="6" destOrd="0" parTransId="{5BFA8F45-9FA7-435D-97D6-E24CE601814B}" sibTransId="{9C9F3E1F-87FF-4390-8C42-2AB4E5EE1C21}"/>
    <dgm:cxn modelId="{4BE421FB-7FF3-4A2D-9884-D89980A2B320}" type="presOf" srcId="{04D9208B-BEDB-4E73-B49B-E7028F103E91}" destId="{4986ED81-CF20-4D68-9DF4-0B460DDCAD98}" srcOrd="0" destOrd="0" presId="urn:microsoft.com/office/officeart/2005/8/layout/default"/>
    <dgm:cxn modelId="{CA32D9F7-0A85-4868-82CC-B6E009BD718B}" type="presParOf" srcId="{75D69402-52F4-478D-A1F7-1F62593AAB33}" destId="{71C3BC03-4073-4936-BBFD-A39ED8CF6443}" srcOrd="0" destOrd="0" presId="urn:microsoft.com/office/officeart/2005/8/layout/default"/>
    <dgm:cxn modelId="{A431BFD2-251B-44DA-A6EC-2105CDA06379}" type="presParOf" srcId="{75D69402-52F4-478D-A1F7-1F62593AAB33}" destId="{D43C21FA-53F3-485D-844A-00035CA16E19}" srcOrd="1" destOrd="0" presId="urn:microsoft.com/office/officeart/2005/8/layout/default"/>
    <dgm:cxn modelId="{2FE37053-C053-49C7-BBDF-337F459E2918}" type="presParOf" srcId="{75D69402-52F4-478D-A1F7-1F62593AAB33}" destId="{4986ED81-CF20-4D68-9DF4-0B460DDCAD98}" srcOrd="2" destOrd="0" presId="urn:microsoft.com/office/officeart/2005/8/layout/default"/>
    <dgm:cxn modelId="{37419604-940D-46F7-8DB5-EE394F856007}" type="presParOf" srcId="{75D69402-52F4-478D-A1F7-1F62593AAB33}" destId="{ABC818C9-CC72-4E2E-878A-7FB4158E9F09}" srcOrd="3" destOrd="0" presId="urn:microsoft.com/office/officeart/2005/8/layout/default"/>
    <dgm:cxn modelId="{001BD7DD-F1F6-478F-8FEE-7BB9AA4B4C71}" type="presParOf" srcId="{75D69402-52F4-478D-A1F7-1F62593AAB33}" destId="{96DED77B-2611-4B9D-A616-07746773F453}" srcOrd="4" destOrd="0" presId="urn:microsoft.com/office/officeart/2005/8/layout/default"/>
    <dgm:cxn modelId="{CB6F7227-111A-419A-B752-0C00985EE810}" type="presParOf" srcId="{75D69402-52F4-478D-A1F7-1F62593AAB33}" destId="{1FAD7672-D22F-4ADF-A75A-363CB5D35571}" srcOrd="5" destOrd="0" presId="urn:microsoft.com/office/officeart/2005/8/layout/default"/>
    <dgm:cxn modelId="{733D87C1-5F22-4857-9051-CB2D0102B651}" type="presParOf" srcId="{75D69402-52F4-478D-A1F7-1F62593AAB33}" destId="{6FAD6A1E-A0C1-4338-B1AF-B979C9E135D9}" srcOrd="6" destOrd="0" presId="urn:microsoft.com/office/officeart/2005/8/layout/default"/>
    <dgm:cxn modelId="{288941C0-BAD3-4EA6-ADD6-54F8A260FB85}" type="presParOf" srcId="{75D69402-52F4-478D-A1F7-1F62593AAB33}" destId="{AA792BF2-35F0-4906-B9F0-7105E68242E0}" srcOrd="7" destOrd="0" presId="urn:microsoft.com/office/officeart/2005/8/layout/default"/>
    <dgm:cxn modelId="{47D36EA6-35BC-4AC2-9331-705EFB793686}" type="presParOf" srcId="{75D69402-52F4-478D-A1F7-1F62593AAB33}" destId="{6FB30A07-BF0A-4B11-835A-F3FA0738FBDE}" srcOrd="8" destOrd="0" presId="urn:microsoft.com/office/officeart/2005/8/layout/default"/>
    <dgm:cxn modelId="{E235DE2B-79CC-4AF9-BA2E-F225959B583F}" type="presParOf" srcId="{75D69402-52F4-478D-A1F7-1F62593AAB33}" destId="{A07D3D9C-1094-4B79-8763-2AF72EFD2ED9}" srcOrd="9" destOrd="0" presId="urn:microsoft.com/office/officeart/2005/8/layout/default"/>
    <dgm:cxn modelId="{3F5731F5-4424-43D3-BBF8-751BE6FD5DCD}" type="presParOf" srcId="{75D69402-52F4-478D-A1F7-1F62593AAB33}" destId="{5CF1B2EB-E1FE-4EDF-A2A7-563B1FE0AF3E}" srcOrd="10" destOrd="0" presId="urn:microsoft.com/office/officeart/2005/8/layout/default"/>
    <dgm:cxn modelId="{4ACEE740-CAF6-4DA4-ACC3-E7A35E9F2E0F}" type="presParOf" srcId="{75D69402-52F4-478D-A1F7-1F62593AAB33}" destId="{D4ABE603-0220-47D9-AB5F-63BC5972CE3E}" srcOrd="11" destOrd="0" presId="urn:microsoft.com/office/officeart/2005/8/layout/default"/>
    <dgm:cxn modelId="{FE02D1C8-7AC3-42BA-80D4-6851EBE2DEA4}" type="presParOf" srcId="{75D69402-52F4-478D-A1F7-1F62593AAB33}" destId="{DF766919-41B9-47E2-BC80-460D855D3968}" srcOrd="12" destOrd="0" presId="urn:microsoft.com/office/officeart/2005/8/layout/default"/>
    <dgm:cxn modelId="{C1497C62-4886-42E5-9F7E-61C71A3EFDF4}" type="presParOf" srcId="{75D69402-52F4-478D-A1F7-1F62593AAB33}" destId="{3326F580-3B46-4EA0-A752-62CF21A2AC23}" srcOrd="13" destOrd="0" presId="urn:microsoft.com/office/officeart/2005/8/layout/default"/>
    <dgm:cxn modelId="{78BDA608-91F2-40F1-B278-C4F65D49B622}" type="presParOf" srcId="{75D69402-52F4-478D-A1F7-1F62593AAB33}" destId="{513C50FA-01BD-401E-BDC5-807920209264}" srcOrd="14" destOrd="0" presId="urn:microsoft.com/office/officeart/2005/8/layout/default"/>
    <dgm:cxn modelId="{DD6C6EE4-CB24-4252-BDCB-CFD6ED3EE719}" type="presParOf" srcId="{75D69402-52F4-478D-A1F7-1F62593AAB33}" destId="{3D7A2A84-2AA8-40D7-97F0-BBDBCDF14498}" srcOrd="15" destOrd="0" presId="urn:microsoft.com/office/officeart/2005/8/layout/default"/>
    <dgm:cxn modelId="{95268802-4F5A-482D-80FE-760D930087FB}" type="presParOf" srcId="{75D69402-52F4-478D-A1F7-1F62593AAB33}" destId="{D33934A0-7180-4394-9130-D4B8DC57D945}" srcOrd="16" destOrd="0" presId="urn:microsoft.com/office/officeart/2005/8/layout/default"/>
    <dgm:cxn modelId="{F4EEEB0B-4B0B-4BDD-BB4E-C1064F6D72C0}" type="presParOf" srcId="{75D69402-52F4-478D-A1F7-1F62593AAB33}" destId="{9493414E-5EA5-4C94-8E0E-E7671A39541E}" srcOrd="17" destOrd="0" presId="urn:microsoft.com/office/officeart/2005/8/layout/default"/>
    <dgm:cxn modelId="{D9BEBDC1-D497-41CD-9719-DC34E3A917AD}" type="presParOf" srcId="{75D69402-52F4-478D-A1F7-1F62593AAB33}" destId="{4CFE4D36-9079-4843-9A75-85BDBB6D4C2F}" srcOrd="18" destOrd="0" presId="urn:microsoft.com/office/officeart/2005/8/layout/default"/>
    <dgm:cxn modelId="{AEB88449-8108-43D5-84CF-2B03E3DDF1FE}" type="presParOf" srcId="{75D69402-52F4-478D-A1F7-1F62593AAB33}" destId="{FC8EC664-FC84-47B1-B04C-17D62B0050FB}" srcOrd="19" destOrd="0" presId="urn:microsoft.com/office/officeart/2005/8/layout/default"/>
    <dgm:cxn modelId="{55AE2CA3-8436-48E5-B88A-51699FDFCB95}" type="presParOf" srcId="{75D69402-52F4-478D-A1F7-1F62593AAB33}" destId="{5FDBD6BD-9A9B-4D27-A9ED-6138CCD30CEF}" srcOrd="20" destOrd="0" presId="urn:microsoft.com/office/officeart/2005/8/layout/default"/>
    <dgm:cxn modelId="{23704C29-EDF1-4845-88A0-54D94DCA288A}" type="presParOf" srcId="{75D69402-52F4-478D-A1F7-1F62593AAB33}" destId="{DEC1404C-C80F-4378-9AD2-F5FA18FB719A}" srcOrd="21" destOrd="0" presId="urn:microsoft.com/office/officeart/2005/8/layout/default"/>
    <dgm:cxn modelId="{5AA08C51-2620-4B99-89C0-D3198A0624E0}" type="presParOf" srcId="{75D69402-52F4-478D-A1F7-1F62593AAB33}" destId="{F1D97DBF-F126-444E-88C4-202A7E847531}"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49F28-B550-40A1-BF53-A51000B698E3}">
      <dsp:nvSpPr>
        <dsp:cNvPr id="0" name=""/>
        <dsp:cNvSpPr/>
      </dsp:nvSpPr>
      <dsp:spPr>
        <a:xfrm>
          <a:off x="2539" y="786633"/>
          <a:ext cx="2476500" cy="990600"/>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3">
          <a:scrgbClr r="0" g="0" b="0"/>
        </a:fillRef>
        <a:effectRef idx="3">
          <a:scrgbClr r="0" g="0" b="0"/>
        </a:effectRef>
        <a:fontRef idx="minor">
          <a:schemeClr val="lt1"/>
        </a:fontRef>
      </dsp:style>
      <dsp:txBody>
        <a:bodyPr spcFirstLastPara="0" vert="horz" wrap="square" lIns="462280" tIns="264160" rIns="462280" bIns="26416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539" y="786633"/>
        <a:ext cx="2476500" cy="990600"/>
      </dsp:txXfrm>
    </dsp:sp>
    <dsp:sp modelId="{5FFC49E7-DB14-4EC8-9E95-BF733DF047DE}">
      <dsp:nvSpPr>
        <dsp:cNvPr id="0" name=""/>
        <dsp:cNvSpPr/>
      </dsp:nvSpPr>
      <dsp:spPr>
        <a:xfrm>
          <a:off x="2539" y="1777233"/>
          <a:ext cx="2476500"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patient education</a:t>
          </a:r>
        </a:p>
        <a:p>
          <a:pPr marL="228600" lvl="1" indent="-228600" algn="l" defTabSz="889000">
            <a:lnSpc>
              <a:spcPct val="90000"/>
            </a:lnSpc>
            <a:spcBef>
              <a:spcPct val="0"/>
            </a:spcBef>
            <a:spcAft>
              <a:spcPct val="15000"/>
            </a:spcAft>
            <a:buChar char="•"/>
          </a:pPr>
          <a:r>
            <a:rPr lang="en-US" sz="2000" kern="1200" dirty="0"/>
            <a:t>start IV</a:t>
          </a:r>
        </a:p>
        <a:p>
          <a:pPr marL="228600" lvl="1" indent="-228600" algn="l" defTabSz="889000">
            <a:lnSpc>
              <a:spcPct val="90000"/>
            </a:lnSpc>
            <a:spcBef>
              <a:spcPct val="0"/>
            </a:spcBef>
            <a:spcAft>
              <a:spcPct val="15000"/>
            </a:spcAft>
            <a:buChar char="•"/>
          </a:pPr>
          <a:r>
            <a:rPr lang="en-US" sz="2000" kern="1200" dirty="0"/>
            <a:t>conscious sedation</a:t>
          </a:r>
        </a:p>
        <a:p>
          <a:pPr marL="228600" lvl="1" indent="-228600" algn="l" defTabSz="889000">
            <a:lnSpc>
              <a:spcPct val="90000"/>
            </a:lnSpc>
            <a:spcBef>
              <a:spcPct val="0"/>
            </a:spcBef>
            <a:spcAft>
              <a:spcPct val="15000"/>
            </a:spcAft>
            <a:buChar char="•"/>
          </a:pPr>
          <a:r>
            <a:rPr lang="en-US" sz="2000" kern="1200" dirty="0"/>
            <a:t>suction</a:t>
          </a:r>
        </a:p>
        <a:p>
          <a:pPr marL="228600" lvl="1" indent="-228600" algn="l" defTabSz="889000">
            <a:lnSpc>
              <a:spcPct val="90000"/>
            </a:lnSpc>
            <a:spcBef>
              <a:spcPct val="0"/>
            </a:spcBef>
            <a:spcAft>
              <a:spcPct val="15000"/>
            </a:spcAft>
            <a:buChar char="•"/>
          </a:pPr>
          <a:r>
            <a:rPr lang="en-US" sz="2000" kern="1200" dirty="0"/>
            <a:t>bubble study</a:t>
          </a:r>
        </a:p>
        <a:p>
          <a:pPr marL="228600" lvl="1" indent="-228600" algn="l" defTabSz="889000">
            <a:lnSpc>
              <a:spcPct val="90000"/>
            </a:lnSpc>
            <a:spcBef>
              <a:spcPct val="0"/>
            </a:spcBef>
            <a:spcAft>
              <a:spcPct val="15000"/>
            </a:spcAft>
            <a:buChar char="•"/>
          </a:pPr>
          <a:r>
            <a:rPr lang="en-US" sz="2000" kern="1200" dirty="0"/>
            <a:t>monitor &amp; document vitals</a:t>
          </a:r>
        </a:p>
      </dsp:txBody>
      <dsp:txXfrm>
        <a:off x="2539" y="1777233"/>
        <a:ext cx="2476500" cy="2854800"/>
      </dsp:txXfrm>
    </dsp:sp>
    <dsp:sp modelId="{15E8E758-4C12-4D40-BD89-054516A813EC}">
      <dsp:nvSpPr>
        <dsp:cNvPr id="0" name=""/>
        <dsp:cNvSpPr/>
      </dsp:nvSpPr>
      <dsp:spPr>
        <a:xfrm>
          <a:off x="2825749" y="786633"/>
          <a:ext cx="2476500" cy="990600"/>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3">
          <a:scrgbClr r="0" g="0" b="0"/>
        </a:fillRef>
        <a:effectRef idx="3">
          <a:scrgbClr r="0" g="0" b="0"/>
        </a:effectRef>
        <a:fontRef idx="minor">
          <a:schemeClr val="lt1"/>
        </a:fontRef>
      </dsp:style>
      <dsp:txBody>
        <a:bodyPr spcFirstLastPara="0" vert="horz" wrap="square" lIns="462280" tIns="264160" rIns="462280" bIns="26416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825749" y="786633"/>
        <a:ext cx="2476500" cy="990600"/>
      </dsp:txXfrm>
    </dsp:sp>
    <dsp:sp modelId="{DAA20B1F-AC4A-49DA-9F7B-7A93E036F8A7}">
      <dsp:nvSpPr>
        <dsp:cNvPr id="0" name=""/>
        <dsp:cNvSpPr/>
      </dsp:nvSpPr>
      <dsp:spPr>
        <a:xfrm>
          <a:off x="2825749" y="1777233"/>
          <a:ext cx="2476500"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patient education</a:t>
          </a:r>
        </a:p>
        <a:p>
          <a:pPr marL="228600" lvl="1" indent="-228600" algn="l" defTabSz="889000">
            <a:lnSpc>
              <a:spcPct val="90000"/>
            </a:lnSpc>
            <a:spcBef>
              <a:spcPct val="0"/>
            </a:spcBef>
            <a:spcAft>
              <a:spcPct val="15000"/>
            </a:spcAft>
            <a:buChar char="•"/>
          </a:pPr>
          <a:r>
            <a:rPr lang="en-US" sz="2000" kern="1200" dirty="0"/>
            <a:t>prepare lab</a:t>
          </a:r>
        </a:p>
        <a:p>
          <a:pPr marL="228600" lvl="1" indent="-228600" algn="l" defTabSz="889000">
            <a:lnSpc>
              <a:spcPct val="90000"/>
            </a:lnSpc>
            <a:spcBef>
              <a:spcPct val="0"/>
            </a:spcBef>
            <a:spcAft>
              <a:spcPct val="15000"/>
            </a:spcAft>
            <a:buChar char="•"/>
          </a:pPr>
          <a:r>
            <a:rPr lang="en-US" sz="2000" kern="1200" dirty="0"/>
            <a:t>collect &amp; inspect equipment</a:t>
          </a:r>
        </a:p>
        <a:p>
          <a:pPr marL="228600" lvl="1" indent="-228600" algn="l" defTabSz="889000">
            <a:lnSpc>
              <a:spcPct val="90000"/>
            </a:lnSpc>
            <a:spcBef>
              <a:spcPct val="0"/>
            </a:spcBef>
            <a:spcAft>
              <a:spcPct val="15000"/>
            </a:spcAft>
            <a:buChar char="•"/>
          </a:pPr>
          <a:r>
            <a:rPr lang="en-US" sz="2000" kern="1200" dirty="0"/>
            <a:t>operate machine</a:t>
          </a:r>
        </a:p>
        <a:p>
          <a:pPr marL="228600" lvl="1" indent="-228600" algn="l" defTabSz="889000">
            <a:lnSpc>
              <a:spcPct val="90000"/>
            </a:lnSpc>
            <a:spcBef>
              <a:spcPct val="0"/>
            </a:spcBef>
            <a:spcAft>
              <a:spcPct val="15000"/>
            </a:spcAft>
            <a:buChar char="•"/>
          </a:pPr>
          <a:r>
            <a:rPr lang="en-US" sz="2000" kern="1200" dirty="0"/>
            <a:t>disinfect &amp; store probe </a:t>
          </a:r>
        </a:p>
      </dsp:txBody>
      <dsp:txXfrm>
        <a:off x="2825749" y="1777233"/>
        <a:ext cx="2476500" cy="2854800"/>
      </dsp:txXfrm>
    </dsp:sp>
    <dsp:sp modelId="{50784BF4-9669-43D7-A265-C81E063955D2}">
      <dsp:nvSpPr>
        <dsp:cNvPr id="0" name=""/>
        <dsp:cNvSpPr/>
      </dsp:nvSpPr>
      <dsp:spPr>
        <a:xfrm>
          <a:off x="5648960" y="786633"/>
          <a:ext cx="2476500" cy="990600"/>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3">
          <a:scrgbClr r="0" g="0" b="0"/>
        </a:fillRef>
        <a:effectRef idx="3">
          <a:scrgbClr r="0" g="0" b="0"/>
        </a:effectRef>
        <a:fontRef idx="minor">
          <a:schemeClr val="lt1"/>
        </a:fontRef>
      </dsp:style>
      <dsp:txBody>
        <a:bodyPr spcFirstLastPara="0" vert="horz" wrap="square" lIns="462280" tIns="264160" rIns="462280" bIns="26416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48960" y="786633"/>
        <a:ext cx="2476500" cy="990600"/>
      </dsp:txXfrm>
    </dsp:sp>
    <dsp:sp modelId="{DCA820E0-EFB1-4106-9949-0B69731C2B71}">
      <dsp:nvSpPr>
        <dsp:cNvPr id="0" name=""/>
        <dsp:cNvSpPr/>
      </dsp:nvSpPr>
      <dsp:spPr>
        <a:xfrm>
          <a:off x="5648960" y="1777233"/>
          <a:ext cx="2476500"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patient education</a:t>
          </a:r>
        </a:p>
        <a:p>
          <a:pPr marL="228600" lvl="1" indent="-228600" algn="l" defTabSz="889000">
            <a:lnSpc>
              <a:spcPct val="90000"/>
            </a:lnSpc>
            <a:spcBef>
              <a:spcPct val="0"/>
            </a:spcBef>
            <a:spcAft>
              <a:spcPct val="15000"/>
            </a:spcAft>
            <a:buChar char="•"/>
          </a:pPr>
          <a:r>
            <a:rPr lang="en-US" sz="2000" kern="1200" dirty="0"/>
            <a:t>inspect probe</a:t>
          </a:r>
        </a:p>
        <a:p>
          <a:pPr marL="228600" lvl="1" indent="-228600" algn="l" defTabSz="889000">
            <a:lnSpc>
              <a:spcPct val="90000"/>
            </a:lnSpc>
            <a:spcBef>
              <a:spcPct val="0"/>
            </a:spcBef>
            <a:spcAft>
              <a:spcPct val="15000"/>
            </a:spcAft>
            <a:buChar char="•"/>
          </a:pPr>
          <a:r>
            <a:rPr lang="en-US" sz="2000" kern="1200" dirty="0"/>
            <a:t>spray anesthetic</a:t>
          </a:r>
        </a:p>
        <a:p>
          <a:pPr marL="228600" lvl="1" indent="-228600" algn="l" defTabSz="889000">
            <a:lnSpc>
              <a:spcPct val="90000"/>
            </a:lnSpc>
            <a:spcBef>
              <a:spcPct val="0"/>
            </a:spcBef>
            <a:spcAft>
              <a:spcPct val="15000"/>
            </a:spcAft>
            <a:buChar char="•"/>
          </a:pPr>
          <a:r>
            <a:rPr lang="en-US" sz="2000" kern="1200" dirty="0"/>
            <a:t>insert probe</a:t>
          </a:r>
        </a:p>
        <a:p>
          <a:pPr marL="228600" lvl="1" indent="-228600" algn="l" defTabSz="889000">
            <a:lnSpc>
              <a:spcPct val="90000"/>
            </a:lnSpc>
            <a:spcBef>
              <a:spcPct val="0"/>
            </a:spcBef>
            <a:spcAft>
              <a:spcPct val="15000"/>
            </a:spcAft>
            <a:buChar char="•"/>
          </a:pPr>
          <a:r>
            <a:rPr lang="en-US" sz="2000" kern="1200" dirty="0"/>
            <a:t>perform exam</a:t>
          </a:r>
        </a:p>
        <a:p>
          <a:pPr marL="228600" lvl="1" indent="-228600" algn="l" defTabSz="889000">
            <a:lnSpc>
              <a:spcPct val="90000"/>
            </a:lnSpc>
            <a:spcBef>
              <a:spcPct val="0"/>
            </a:spcBef>
            <a:spcAft>
              <a:spcPct val="15000"/>
            </a:spcAft>
            <a:buChar char="•"/>
          </a:pPr>
          <a:r>
            <a:rPr lang="en-US" sz="2000" kern="1200" dirty="0"/>
            <a:t>interpret findings</a:t>
          </a:r>
          <a:endParaRPr lang="en-US" sz="2400" kern="1200" dirty="0"/>
        </a:p>
      </dsp:txBody>
      <dsp:txXfrm>
        <a:off x="5648960" y="1777233"/>
        <a:ext cx="2476500"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3BC03-4073-4936-BBFD-A39ED8CF6443}">
      <dsp:nvSpPr>
        <dsp:cNvPr id="0" name=""/>
        <dsp:cNvSpPr/>
      </dsp:nvSpPr>
      <dsp:spPr>
        <a:xfrm>
          <a:off x="1193720" y="2493"/>
          <a:ext cx="2256995" cy="1354197"/>
        </a:xfrm>
        <a:prstGeom prst="rect">
          <a:avLst/>
        </a:prstGeom>
        <a:solidFill>
          <a:schemeClr val="accent1">
            <a:shade val="50000"/>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PPE</a:t>
          </a:r>
        </a:p>
      </dsp:txBody>
      <dsp:txXfrm>
        <a:off x="1193720" y="2493"/>
        <a:ext cx="2256995" cy="1354197"/>
      </dsp:txXfrm>
    </dsp:sp>
    <dsp:sp modelId="{4986ED81-CF20-4D68-9DF4-0B460DDCAD98}">
      <dsp:nvSpPr>
        <dsp:cNvPr id="0" name=""/>
        <dsp:cNvSpPr/>
      </dsp:nvSpPr>
      <dsp:spPr>
        <a:xfrm>
          <a:off x="3676415" y="2493"/>
          <a:ext cx="2256995" cy="1354197"/>
        </a:xfrm>
        <a:prstGeom prst="rect">
          <a:avLst/>
        </a:prstGeom>
        <a:solidFill>
          <a:schemeClr val="accent1">
            <a:shade val="50000"/>
            <a:hueOff val="95962"/>
            <a:satOff val="-486"/>
            <a:lumOff val="7347"/>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TEE worksheet, consent form &amp;      post care instructions</a:t>
          </a:r>
        </a:p>
      </dsp:txBody>
      <dsp:txXfrm>
        <a:off x="3676415" y="2493"/>
        <a:ext cx="2256995" cy="1354197"/>
      </dsp:txXfrm>
    </dsp:sp>
    <dsp:sp modelId="{96DED77B-2611-4B9D-A616-07746773F453}">
      <dsp:nvSpPr>
        <dsp:cNvPr id="0" name=""/>
        <dsp:cNvSpPr/>
      </dsp:nvSpPr>
      <dsp:spPr>
        <a:xfrm>
          <a:off x="6159110" y="2493"/>
          <a:ext cx="2256995" cy="1354197"/>
        </a:xfrm>
        <a:prstGeom prst="rect">
          <a:avLst/>
        </a:prstGeom>
        <a:solidFill>
          <a:schemeClr val="accent1">
            <a:shade val="50000"/>
            <a:hueOff val="191923"/>
            <a:satOff val="-972"/>
            <a:lumOff val="14694"/>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crash cart, pulse ox, O</a:t>
          </a:r>
          <a:r>
            <a:rPr lang="en-US" sz="2000" kern="1200" baseline="-25000" dirty="0">
              <a:solidFill>
                <a:schemeClr val="bg1"/>
              </a:solidFill>
            </a:rPr>
            <a:t>2</a:t>
          </a:r>
          <a:r>
            <a:rPr lang="en-US" sz="2000" kern="1200" dirty="0">
              <a:solidFill>
                <a:schemeClr val="bg1"/>
              </a:solidFill>
            </a:rPr>
            <a:t>, nasal cannula, BP monitor &amp; cuff</a:t>
          </a:r>
        </a:p>
      </dsp:txBody>
      <dsp:txXfrm>
        <a:off x="6159110" y="2493"/>
        <a:ext cx="2256995" cy="1354197"/>
      </dsp:txXfrm>
    </dsp:sp>
    <dsp:sp modelId="{6FAD6A1E-A0C1-4338-B1AF-B979C9E135D9}">
      <dsp:nvSpPr>
        <dsp:cNvPr id="0" name=""/>
        <dsp:cNvSpPr/>
      </dsp:nvSpPr>
      <dsp:spPr>
        <a:xfrm>
          <a:off x="1193720" y="1582390"/>
          <a:ext cx="2256995" cy="1354197"/>
        </a:xfrm>
        <a:prstGeom prst="rect">
          <a:avLst/>
        </a:prstGeom>
        <a:solidFill>
          <a:schemeClr val="accent1">
            <a:shade val="50000"/>
            <a:hueOff val="287885"/>
            <a:satOff val="-1458"/>
            <a:lumOff val="22041"/>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IV access &amp;          saline lock</a:t>
          </a:r>
        </a:p>
      </dsp:txBody>
      <dsp:txXfrm>
        <a:off x="1193720" y="1582390"/>
        <a:ext cx="2256995" cy="1354197"/>
      </dsp:txXfrm>
    </dsp:sp>
    <dsp:sp modelId="{6FB30A07-BF0A-4B11-835A-F3FA0738FBDE}">
      <dsp:nvSpPr>
        <dsp:cNvPr id="0" name=""/>
        <dsp:cNvSpPr/>
      </dsp:nvSpPr>
      <dsp:spPr>
        <a:xfrm>
          <a:off x="3676415" y="1582390"/>
          <a:ext cx="2256995" cy="1354197"/>
        </a:xfrm>
        <a:prstGeom prst="rect">
          <a:avLst/>
        </a:prstGeom>
        <a:solidFill>
          <a:schemeClr val="accent1">
            <a:shade val="50000"/>
            <a:hueOff val="383846"/>
            <a:satOff val="-1944"/>
            <a:lumOff val="29388"/>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conscious sedation &amp; reversal agent</a:t>
          </a:r>
        </a:p>
      </dsp:txBody>
      <dsp:txXfrm>
        <a:off x="3676415" y="1582390"/>
        <a:ext cx="2256995" cy="1354197"/>
      </dsp:txXfrm>
    </dsp:sp>
    <dsp:sp modelId="{5CF1B2EB-E1FE-4EDF-A2A7-563B1FE0AF3E}">
      <dsp:nvSpPr>
        <dsp:cNvPr id="0" name=""/>
        <dsp:cNvSpPr/>
      </dsp:nvSpPr>
      <dsp:spPr>
        <a:xfrm>
          <a:off x="6159110" y="1582390"/>
          <a:ext cx="2256995" cy="1354197"/>
        </a:xfrm>
        <a:prstGeom prst="rect">
          <a:avLst/>
        </a:prstGeom>
        <a:solidFill>
          <a:schemeClr val="accent1">
            <a:shade val="50000"/>
            <a:hueOff val="479808"/>
            <a:satOff val="-2430"/>
            <a:lumOff val="36735"/>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topical oropharyngeal anesthesia spray </a:t>
          </a:r>
        </a:p>
      </dsp:txBody>
      <dsp:txXfrm>
        <a:off x="6159110" y="1582390"/>
        <a:ext cx="2256995" cy="1354197"/>
      </dsp:txXfrm>
    </dsp:sp>
    <dsp:sp modelId="{DF766919-41B9-47E2-BC80-460D855D3968}">
      <dsp:nvSpPr>
        <dsp:cNvPr id="0" name=""/>
        <dsp:cNvSpPr/>
      </dsp:nvSpPr>
      <dsp:spPr>
        <a:xfrm>
          <a:off x="3676415" y="3171251"/>
          <a:ext cx="2256995" cy="1354197"/>
        </a:xfrm>
        <a:prstGeom prst="rect">
          <a:avLst/>
        </a:prstGeom>
        <a:solidFill>
          <a:schemeClr val="accent1">
            <a:shade val="50000"/>
            <a:hueOff val="575770"/>
            <a:satOff val="-2916"/>
            <a:lumOff val="44082"/>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disinfected TEE probe, sheath &amp;       bite block</a:t>
          </a:r>
        </a:p>
      </dsp:txBody>
      <dsp:txXfrm>
        <a:off x="3676415" y="3171251"/>
        <a:ext cx="2256995" cy="1354197"/>
      </dsp:txXfrm>
    </dsp:sp>
    <dsp:sp modelId="{513C50FA-01BD-401E-BDC5-807920209264}">
      <dsp:nvSpPr>
        <dsp:cNvPr id="0" name=""/>
        <dsp:cNvSpPr/>
      </dsp:nvSpPr>
      <dsp:spPr>
        <a:xfrm>
          <a:off x="1229065" y="3176817"/>
          <a:ext cx="2256995" cy="1354197"/>
        </a:xfrm>
        <a:prstGeom prst="rect">
          <a:avLst/>
        </a:prstGeom>
        <a:solidFill>
          <a:srgbClr val="F5C1EF"/>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tongue blade, lubricant,          gauze squares &amp;    wash cloths</a:t>
          </a:r>
        </a:p>
      </dsp:txBody>
      <dsp:txXfrm>
        <a:off x="1229065" y="3176817"/>
        <a:ext cx="2256995" cy="1354197"/>
      </dsp:txXfrm>
    </dsp:sp>
    <dsp:sp modelId="{D33934A0-7180-4394-9130-D4B8DC57D945}">
      <dsp:nvSpPr>
        <dsp:cNvPr id="0" name=""/>
        <dsp:cNvSpPr/>
      </dsp:nvSpPr>
      <dsp:spPr>
        <a:xfrm>
          <a:off x="6159110" y="3162286"/>
          <a:ext cx="2256995" cy="1354197"/>
        </a:xfrm>
        <a:prstGeom prst="rect">
          <a:avLst/>
        </a:prstGeom>
        <a:solidFill>
          <a:srgbClr val="F4B2E7"/>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emesis basin,    suction canister      &amp; tubing</a:t>
          </a:r>
        </a:p>
      </dsp:txBody>
      <dsp:txXfrm>
        <a:off x="6159110" y="3162286"/>
        <a:ext cx="2256995" cy="1354197"/>
      </dsp:txXfrm>
    </dsp:sp>
    <dsp:sp modelId="{4CFE4D36-9079-4843-9A75-85BDBB6D4C2F}">
      <dsp:nvSpPr>
        <dsp:cNvPr id="0" name=""/>
        <dsp:cNvSpPr/>
      </dsp:nvSpPr>
      <dsp:spPr>
        <a:xfrm>
          <a:off x="1193720" y="4742183"/>
          <a:ext cx="2256995" cy="1354197"/>
        </a:xfrm>
        <a:prstGeom prst="rect">
          <a:avLst/>
        </a:prstGeom>
        <a:solidFill>
          <a:srgbClr val="F49EF0"/>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bubble study supplies</a:t>
          </a:r>
        </a:p>
      </dsp:txBody>
      <dsp:txXfrm>
        <a:off x="1193720" y="4742183"/>
        <a:ext cx="2256995" cy="1354197"/>
      </dsp:txXfrm>
    </dsp:sp>
    <dsp:sp modelId="{5FDBD6BD-9A9B-4D27-A9ED-6138CCD30CEF}">
      <dsp:nvSpPr>
        <dsp:cNvPr id="0" name=""/>
        <dsp:cNvSpPr/>
      </dsp:nvSpPr>
      <dsp:spPr>
        <a:xfrm>
          <a:off x="3676415" y="4742183"/>
          <a:ext cx="2256995" cy="1354197"/>
        </a:xfrm>
        <a:prstGeom prst="rect">
          <a:avLst/>
        </a:prstGeom>
        <a:solidFill>
          <a:srgbClr val="E866C3"/>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towel/bag/other           for used probe</a:t>
          </a:r>
        </a:p>
      </dsp:txBody>
      <dsp:txXfrm>
        <a:off x="3676415" y="4742183"/>
        <a:ext cx="2256995" cy="1354197"/>
      </dsp:txXfrm>
    </dsp:sp>
    <dsp:sp modelId="{F1D97DBF-F126-444E-88C4-202A7E847531}">
      <dsp:nvSpPr>
        <dsp:cNvPr id="0" name=""/>
        <dsp:cNvSpPr/>
      </dsp:nvSpPr>
      <dsp:spPr>
        <a:xfrm>
          <a:off x="6159110" y="4742183"/>
          <a:ext cx="2256995" cy="1354197"/>
        </a:xfrm>
        <a:prstGeom prst="rect">
          <a:avLst/>
        </a:prstGeom>
        <a:solidFill>
          <a:srgbClr val="FF6699"/>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post TEE protocol, designated area, disinfecting agent  &amp; storage</a:t>
          </a:r>
        </a:p>
      </dsp:txBody>
      <dsp:txXfrm>
        <a:off x="6159110" y="4742183"/>
        <a:ext cx="2256995" cy="135419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25AAD-ABF7-4D23-B261-F9EA27FA76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19A64D9-BD6F-4D58-B528-D1C65E5F5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CC004C-FC03-495C-8A65-5C493F91A699}" type="datetimeFigureOut">
              <a:rPr lang="en-US" smtClean="0"/>
              <a:t>7/13/2023</a:t>
            </a:fld>
            <a:endParaRPr lang="en-US" dirty="0"/>
          </a:p>
        </p:txBody>
      </p:sp>
      <p:sp>
        <p:nvSpPr>
          <p:cNvPr id="4" name="Footer Placeholder 3">
            <a:extLst>
              <a:ext uri="{FF2B5EF4-FFF2-40B4-BE49-F238E27FC236}">
                <a16:creationId xmlns:a16="http://schemas.microsoft.com/office/drawing/2014/main" id="{300C6245-565F-4F4B-B36E-1B27F103E7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664BA6-CDB3-42E1-9DC5-511572A59E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BFAB67-10CA-4935-AD98-D76276D49D5C}" type="slidenum">
              <a:rPr lang="en-US" smtClean="0"/>
              <a:t>‹#›</a:t>
            </a:fld>
            <a:endParaRPr lang="en-US" dirty="0"/>
          </a:p>
        </p:txBody>
      </p:sp>
    </p:spTree>
    <p:extLst>
      <p:ext uri="{BB962C8B-B14F-4D97-AF65-F5344CB8AC3E}">
        <p14:creationId xmlns:p14="http://schemas.microsoft.com/office/powerpoint/2010/main" val="197681692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416C3-9DBA-4494-A89B-636DC9017B44}" type="datetimeFigureOut">
              <a:rPr lang="en-US" smtClean="0"/>
              <a:t>7/13/2023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61600-98FB-4B99-BED3-4BE2299A9BB0}" type="slidenum">
              <a:rPr lang="en-US" smtClean="0"/>
              <a:t>‹#›</a:t>
            </a:fld>
            <a:endParaRPr lang="en-US" dirty="0"/>
          </a:p>
        </p:txBody>
      </p:sp>
    </p:spTree>
    <p:extLst>
      <p:ext uri="{BB962C8B-B14F-4D97-AF65-F5344CB8AC3E}">
        <p14:creationId xmlns:p14="http://schemas.microsoft.com/office/powerpoint/2010/main" val="581544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ECHO…THE NOTEBOOK 6.5</a:t>
            </a:r>
          </a:p>
          <a:p>
            <a:r>
              <a:rPr lang="en-US" dirty="0"/>
              <a:t>CH 5, PG 133</a:t>
            </a:r>
          </a:p>
          <a:p>
            <a:r>
              <a:rPr lang="en-US" dirty="0"/>
              <a:t>ANSWER: (</a:t>
            </a:r>
            <a:r>
              <a:rPr lang="en-US" baseline="0" dirty="0"/>
              <a:t>1 = B); (2 = C); (3 = E); (4 = D); (5 = A); (6 = F)</a:t>
            </a:r>
            <a:endParaRPr lang="en-US" dirty="0"/>
          </a:p>
        </p:txBody>
      </p:sp>
      <p:sp>
        <p:nvSpPr>
          <p:cNvPr id="4" name="Slide Number Placeholder 3"/>
          <p:cNvSpPr>
            <a:spLocks noGrp="1"/>
          </p:cNvSpPr>
          <p:nvPr>
            <p:ph type="sldNum" sz="quarter" idx="10"/>
          </p:nvPr>
        </p:nvSpPr>
        <p:spPr/>
        <p:txBody>
          <a:bodyPr/>
          <a:lstStyle/>
          <a:p>
            <a:fld id="{297A1CDE-3ECD-4F36-8E86-3BB49375356B}" type="slidenum">
              <a:rPr lang="en-US" smtClean="0"/>
              <a:pPr/>
              <a:t>15</a:t>
            </a:fld>
            <a:endParaRPr lang="en-US" dirty="0"/>
          </a:p>
        </p:txBody>
      </p:sp>
    </p:spTree>
    <p:extLst>
      <p:ext uri="{BB962C8B-B14F-4D97-AF65-F5344CB8AC3E}">
        <p14:creationId xmlns:p14="http://schemas.microsoft.com/office/powerpoint/2010/main" val="115074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2927A9-A646-4169-8762-678137923815}"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04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5EEDE-65DD-47C9-BD57-B6443499C13F}"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30364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5EEDE-65DD-47C9-BD57-B6443499C13F}"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475939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8D0C3-30D3-47DB-A20D-E652D19BA9AB}"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471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5EEDE-65DD-47C9-BD57-B6443499C13F}"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99116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4E3E5-D9C9-47A3-A240-87B648E8DAA9}"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67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5EEDE-65DD-47C9-BD57-B6443499C13F}"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820179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5EEDE-65DD-47C9-BD57-B6443499C13F}" type="datetime1">
              <a:rPr lang="en-US" smtClean="0"/>
              <a:t>7/13/2023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57979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896439-E89A-448D-B19E-86B32BD5D111}" type="datetime1">
              <a:rPr lang="en-US" smtClean="0"/>
              <a:t>7/13/2023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023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B9C08C-4337-4810-B0A1-13169AE03AB9}" type="datetime1">
              <a:rPr lang="en-US" smtClean="0"/>
              <a:t>7/13/2023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772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D5EEDE-65DD-47C9-BD57-B6443499C13F}" type="datetime1">
              <a:rPr lang="en-US" smtClean="0"/>
              <a:t>7/13/2023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030625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D8051-2E28-464D-B34A-05B0C6761E5E}"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836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D5EEDE-65DD-47C9-BD57-B6443499C13F}" type="datetime1">
              <a:rPr lang="en-US" smtClean="0"/>
              <a:t>7/13/2023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625733"/>
      </p:ext>
    </p:extLst>
  </p:cSld>
  <p:clrMap bg1="dk1" tx1="lt1" bg2="dk2" tx2="lt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comments" Target="../comments/comment5.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comments" Target="../comments/commen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1.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wmf"/><Relationship Id="rId11" Type="http://schemas.openxmlformats.org/officeDocument/2006/relationships/image" Target="../media/image9.png"/><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 Id="rId14" Type="http://schemas.openxmlformats.org/officeDocument/2006/relationships/comments" Target="../comments/commen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echonotebook.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8A6B-8C94-4331-8DB0-5E9E68D8DF7B}"/>
              </a:ext>
            </a:extLst>
          </p:cNvPr>
          <p:cNvSpPr>
            <a:spLocks noGrp="1"/>
          </p:cNvSpPr>
          <p:nvPr>
            <p:ph type="ctrTitle"/>
          </p:nvPr>
        </p:nvSpPr>
        <p:spPr>
          <a:xfrm>
            <a:off x="2484912" y="1452776"/>
            <a:ext cx="7222176" cy="1976224"/>
          </a:xfrm>
        </p:spPr>
        <p:txBody>
          <a:bodyPr>
            <a:normAutofit fontScale="90000"/>
          </a:bodyPr>
          <a:lstStyle/>
          <a:p>
            <a:r>
              <a:rPr lang="en-US" sz="3600" dirty="0">
                <a:solidFill>
                  <a:srgbClr val="FF6699"/>
                </a:solidFill>
              </a:rPr>
              <a:t>ECHOCARDIOGRAPHY</a:t>
            </a:r>
            <a:br>
              <a:rPr lang="en-US" sz="3600" dirty="0">
                <a:solidFill>
                  <a:srgbClr val="FF6699"/>
                </a:solidFill>
              </a:rPr>
            </a:br>
            <a:r>
              <a:rPr lang="en-US" sz="1800" cap="none" dirty="0">
                <a:solidFill>
                  <a:srgbClr val="FF6699"/>
                </a:solidFill>
                <a:latin typeface="Lucida Handwriting" panose="03010101010101010101" pitchFamily="66" charset="0"/>
              </a:rPr>
              <a:t>…From a Sonographer’s </a:t>
            </a:r>
            <a:r>
              <a:rPr lang="en-US" sz="1800" cap="none">
                <a:solidFill>
                  <a:srgbClr val="FF6699"/>
                </a:solidFill>
                <a:latin typeface="Lucida Handwriting" panose="03010101010101010101" pitchFamily="66" charset="0"/>
              </a:rPr>
              <a:t>Perspective </a:t>
            </a:r>
            <a:br>
              <a:rPr lang="en-US" sz="1800" dirty="0">
                <a:solidFill>
                  <a:srgbClr val="FF6699"/>
                </a:solidFill>
                <a:latin typeface="Lucida Handwriting" panose="03010101010101010101" pitchFamily="66" charset="0"/>
              </a:rPr>
            </a:br>
            <a:r>
              <a:rPr lang="en-US" sz="2000" dirty="0">
                <a:solidFill>
                  <a:srgbClr val="FF6699"/>
                </a:solidFill>
              </a:rPr>
              <a:t> </a:t>
            </a:r>
            <a:br>
              <a:rPr lang="en-US" sz="4400" dirty="0">
                <a:solidFill>
                  <a:srgbClr val="FF6699"/>
                </a:solidFill>
              </a:rPr>
            </a:br>
            <a:r>
              <a:rPr lang="en-US" sz="4400" dirty="0">
                <a:solidFill>
                  <a:srgbClr val="FF6699"/>
                </a:solidFill>
              </a:rPr>
              <a:t>THE NOTEBOOK 8</a:t>
            </a:r>
            <a:br>
              <a:rPr lang="en-US" sz="4400" dirty="0">
                <a:solidFill>
                  <a:srgbClr val="FF6699"/>
                </a:solidFill>
              </a:rPr>
            </a:br>
            <a:r>
              <a:rPr lang="en-US" sz="3600" cap="none" dirty="0">
                <a:solidFill>
                  <a:srgbClr val="FF6699"/>
                </a:solidFill>
              </a:rPr>
              <a:t>Chapter V: Transesophageal Echocardiogram</a:t>
            </a:r>
            <a:endParaRPr lang="en-US" sz="5400" dirty="0">
              <a:solidFill>
                <a:srgbClr val="FF6699"/>
              </a:solidFill>
            </a:endParaRPr>
          </a:p>
        </p:txBody>
      </p:sp>
      <p:sp>
        <p:nvSpPr>
          <p:cNvPr id="3" name="Subtitle 2">
            <a:extLst>
              <a:ext uri="{FF2B5EF4-FFF2-40B4-BE49-F238E27FC236}">
                <a16:creationId xmlns:a16="http://schemas.microsoft.com/office/drawing/2014/main" id="{A5FB623B-2497-4841-97B0-41CDAFD603D4}"/>
              </a:ext>
            </a:extLst>
          </p:cNvPr>
          <p:cNvSpPr>
            <a:spLocks noGrp="1"/>
          </p:cNvSpPr>
          <p:nvPr>
            <p:ph type="subTitle" idx="1"/>
          </p:nvPr>
        </p:nvSpPr>
        <p:spPr>
          <a:xfrm>
            <a:off x="3855500" y="3924127"/>
            <a:ext cx="7294230" cy="540326"/>
          </a:xfrm>
        </p:spPr>
        <p:txBody>
          <a:bodyPr>
            <a:normAutofit fontScale="92500"/>
          </a:bodyPr>
          <a:lstStyle/>
          <a:p>
            <a:r>
              <a:rPr lang="en-US" cap="none" dirty="0">
                <a:solidFill>
                  <a:srgbClr val="F49EF0"/>
                </a:solidFill>
              </a:rPr>
              <a:t>                                  </a:t>
            </a:r>
            <a:r>
              <a:rPr lang="en-US" sz="2000" cap="none" dirty="0">
                <a:solidFill>
                  <a:srgbClr val="FF6699"/>
                </a:solidFill>
              </a:rPr>
              <a:t>Susan King DeWitt, BS, RDCS, RCS</a:t>
            </a:r>
            <a:endParaRPr lang="en-US" cap="none" dirty="0">
              <a:solidFill>
                <a:srgbClr val="FF6699"/>
              </a:solidFill>
            </a:endParaRPr>
          </a:p>
          <a:p>
            <a:endParaRPr lang="en-US" dirty="0"/>
          </a:p>
        </p:txBody>
      </p:sp>
      <p:sp>
        <p:nvSpPr>
          <p:cNvPr id="4" name="Slide Number Placeholder 3">
            <a:extLst>
              <a:ext uri="{FF2B5EF4-FFF2-40B4-BE49-F238E27FC236}">
                <a16:creationId xmlns:a16="http://schemas.microsoft.com/office/drawing/2014/main" id="{98D5ABEC-2837-4109-8D2D-F5C67AE0CCB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15054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6699"/>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544FA3-2E85-4BF3-9161-4B3CF465667C}"/>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4" name="TextBox 3">
            <a:extLst>
              <a:ext uri="{FF2B5EF4-FFF2-40B4-BE49-F238E27FC236}">
                <a16:creationId xmlns:a16="http://schemas.microsoft.com/office/drawing/2014/main" id="{6B7C56B4-C6B4-4CBC-A0F2-AA6D6AE65B5E}"/>
              </a:ext>
            </a:extLst>
          </p:cNvPr>
          <p:cNvSpPr txBox="1"/>
          <p:nvPr/>
        </p:nvSpPr>
        <p:spPr>
          <a:xfrm>
            <a:off x="2121577" y="1355022"/>
            <a:ext cx="7948846" cy="3170099"/>
          </a:xfrm>
          <a:prstGeom prst="rect">
            <a:avLst/>
          </a:prstGeom>
          <a:noFill/>
        </p:spPr>
        <p:txBody>
          <a:bodyPr wrap="square">
            <a:spAutoFit/>
          </a:bodyPr>
          <a:lstStyle/>
          <a:p>
            <a:pPr marL="101600" marR="0">
              <a:spcBef>
                <a:spcPts val="0"/>
              </a:spcBef>
              <a:spcAft>
                <a:spcPts val="0"/>
              </a:spcAft>
            </a:pPr>
            <a:r>
              <a:rPr lang="en-US" sz="2000" i="1" dirty="0">
                <a:solidFill>
                  <a:schemeClr val="bg2"/>
                </a:solidFill>
                <a:effectLst/>
                <a:ea typeface="MS Mincho" panose="02020609040205080304" pitchFamily="49" charset="-128"/>
              </a:rPr>
              <a:t>According to the 2020 Guidelines for the Use of TEE to Assist with Surgical Decision-Making in the OR: A Surgery-Based Approach from the ASE in Collaboration with the Society of CV Anesthesiologists/Thoracic Surgeons, TEE should be used in adults (without contraindications) for all open heart </a:t>
            </a:r>
            <a:r>
              <a:rPr lang="en-US" sz="2000" i="1" dirty="0">
                <a:solidFill>
                  <a:schemeClr val="bg2"/>
                </a:solidFill>
                <a:ea typeface="MS Mincho" panose="02020609040205080304" pitchFamily="49" charset="-128"/>
              </a:rPr>
              <a:t>&amp;</a:t>
            </a:r>
            <a:r>
              <a:rPr lang="en-US" sz="2000" i="1" dirty="0">
                <a:solidFill>
                  <a:schemeClr val="bg2"/>
                </a:solidFill>
                <a:effectLst/>
                <a:ea typeface="MS Mincho" panose="02020609040205080304" pitchFamily="49" charset="-128"/>
              </a:rPr>
              <a:t> thoracic </a:t>
            </a:r>
            <a:r>
              <a:rPr lang="en-US" sz="2000" i="1" dirty="0">
                <a:solidFill>
                  <a:schemeClr val="bg2"/>
                </a:solidFill>
                <a:ea typeface="MS Mincho" panose="02020609040205080304" pitchFamily="49" charset="-128"/>
              </a:rPr>
              <a:t>AO</a:t>
            </a:r>
            <a:r>
              <a:rPr lang="en-US" sz="2000" i="1" dirty="0">
                <a:solidFill>
                  <a:schemeClr val="bg2"/>
                </a:solidFill>
                <a:effectLst/>
                <a:ea typeface="MS Mincho" panose="02020609040205080304" pitchFamily="49" charset="-128"/>
              </a:rPr>
              <a:t> surgical procedures </a:t>
            </a:r>
            <a:r>
              <a:rPr lang="en-US" sz="2000" i="1" dirty="0">
                <a:solidFill>
                  <a:schemeClr val="bg2"/>
                </a:solidFill>
                <a:ea typeface="MS Mincho" panose="02020609040205080304" pitchFamily="49" charset="-128"/>
              </a:rPr>
              <a:t>&amp;</a:t>
            </a:r>
            <a:r>
              <a:rPr lang="en-US" sz="2000" i="1" dirty="0">
                <a:solidFill>
                  <a:schemeClr val="bg2"/>
                </a:solidFill>
                <a:effectLst/>
                <a:ea typeface="MS Mincho" panose="02020609040205080304" pitchFamily="49" charset="-128"/>
              </a:rPr>
              <a:t> considered in CABG surgeries to: </a:t>
            </a:r>
          </a:p>
          <a:p>
            <a:pPr marL="101600" marR="0">
              <a:spcBef>
                <a:spcPts val="0"/>
              </a:spcBef>
              <a:spcAft>
                <a:spcPts val="0"/>
              </a:spcAft>
            </a:pPr>
            <a:r>
              <a:rPr lang="en-US" sz="2000" i="1" dirty="0">
                <a:solidFill>
                  <a:schemeClr val="bg2"/>
                </a:solidFill>
                <a:effectLst/>
                <a:ea typeface="MS Mincho" panose="02020609040205080304" pitchFamily="49" charset="-128"/>
              </a:rPr>
              <a:t> </a:t>
            </a:r>
          </a:p>
          <a:p>
            <a:pPr marL="687388" marR="0" indent="-398463">
              <a:spcBef>
                <a:spcPts val="0"/>
              </a:spcBef>
              <a:spcAft>
                <a:spcPts val="0"/>
              </a:spcAft>
              <a:buAutoNum type="arabicParenBoth"/>
            </a:pPr>
            <a:r>
              <a:rPr lang="en-US" sz="2000" i="1" dirty="0">
                <a:solidFill>
                  <a:schemeClr val="bg2"/>
                </a:solidFill>
                <a:effectLst/>
                <a:ea typeface="MS Mincho" panose="02020609040205080304" pitchFamily="49" charset="-128"/>
              </a:rPr>
              <a:t>confirm/refine pre-op diagnosis, </a:t>
            </a:r>
          </a:p>
          <a:p>
            <a:pPr marL="687388" marR="0" indent="-398463">
              <a:spcBef>
                <a:spcPts val="0"/>
              </a:spcBef>
              <a:spcAft>
                <a:spcPts val="0"/>
              </a:spcAft>
              <a:buAutoNum type="arabicParenBoth"/>
            </a:pPr>
            <a:r>
              <a:rPr lang="en-US" sz="2000" i="1" dirty="0">
                <a:solidFill>
                  <a:schemeClr val="bg2"/>
                </a:solidFill>
                <a:effectLst/>
                <a:ea typeface="MS Mincho" panose="02020609040205080304" pitchFamily="49" charset="-128"/>
              </a:rPr>
              <a:t>detect new/unsuspected pathology, </a:t>
            </a:r>
          </a:p>
          <a:p>
            <a:pPr marL="687388" marR="0" indent="-398463">
              <a:spcBef>
                <a:spcPts val="0"/>
              </a:spcBef>
              <a:spcAft>
                <a:spcPts val="0"/>
              </a:spcAft>
              <a:buAutoNum type="arabicParenBoth"/>
            </a:pPr>
            <a:r>
              <a:rPr lang="en-US" sz="2000" i="1" dirty="0">
                <a:solidFill>
                  <a:schemeClr val="bg2"/>
                </a:solidFill>
                <a:effectLst/>
                <a:ea typeface="MS Mincho" panose="02020609040205080304" pitchFamily="49" charset="-128"/>
              </a:rPr>
              <a:t>adjust anesthetic </a:t>
            </a:r>
            <a:r>
              <a:rPr lang="en-US" sz="2000" i="1" dirty="0">
                <a:solidFill>
                  <a:schemeClr val="bg2"/>
                </a:solidFill>
                <a:ea typeface="MS Mincho" panose="02020609040205080304" pitchFamily="49" charset="-128"/>
              </a:rPr>
              <a:t>&amp;</a:t>
            </a:r>
            <a:r>
              <a:rPr lang="en-US" sz="2000" i="1" dirty="0">
                <a:solidFill>
                  <a:schemeClr val="bg2"/>
                </a:solidFill>
                <a:effectLst/>
                <a:ea typeface="MS Mincho" panose="02020609040205080304" pitchFamily="49" charset="-128"/>
              </a:rPr>
              <a:t> surgical plan, </a:t>
            </a:r>
          </a:p>
          <a:p>
            <a:pPr marL="687388" marR="0" indent="-398463">
              <a:spcBef>
                <a:spcPts val="0"/>
              </a:spcBef>
              <a:spcAft>
                <a:spcPts val="0"/>
              </a:spcAft>
              <a:buAutoNum type="arabicParenBoth"/>
            </a:pPr>
            <a:r>
              <a:rPr lang="en-US" sz="2000" i="1" dirty="0">
                <a:solidFill>
                  <a:schemeClr val="bg2"/>
                </a:solidFill>
                <a:effectLst/>
                <a:ea typeface="MS Mincho" panose="02020609040205080304" pitchFamily="49" charset="-128"/>
              </a:rPr>
              <a:t>assess results of surgical intervention.</a:t>
            </a:r>
            <a:endParaRPr lang="en-US" sz="2000" dirty="0">
              <a:solidFill>
                <a:schemeClr val="bg2"/>
              </a:solidFill>
              <a:effectLst/>
              <a:ea typeface="Times New Roman" panose="02020603050405020304" pitchFamily="18" charset="0"/>
            </a:endParaRPr>
          </a:p>
        </p:txBody>
      </p:sp>
      <p:sp>
        <p:nvSpPr>
          <p:cNvPr id="5" name="Heart 4">
            <a:extLst>
              <a:ext uri="{FF2B5EF4-FFF2-40B4-BE49-F238E27FC236}">
                <a16:creationId xmlns:a16="http://schemas.microsoft.com/office/drawing/2014/main" id="{44AFC2D3-77BA-41F3-ADFB-A58E6C0359AD}"/>
              </a:ext>
            </a:extLst>
          </p:cNvPr>
          <p:cNvSpPr/>
          <p:nvPr/>
        </p:nvSpPr>
        <p:spPr>
          <a:xfrm>
            <a:off x="8256495" y="3429000"/>
            <a:ext cx="1819834" cy="1680882"/>
          </a:xfrm>
          <a:prstGeom prst="heart">
            <a:avLst/>
          </a:prstGeom>
          <a:solidFill>
            <a:schemeClr val="accent1"/>
          </a:solidFill>
          <a:ln w="57150">
            <a:solidFill>
              <a:srgbClr val="FFC000"/>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032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46000">
              <a:schemeClr val="accent6">
                <a:lumMod val="95000"/>
                <a:lumOff val="5000"/>
              </a:schemeClr>
            </a:gs>
            <a:gs pos="100000">
              <a:schemeClr val="accent6">
                <a:lumMod val="60000"/>
              </a:schemeClr>
            </a:gs>
          </a:gsLst>
          <a:path path="rect">
            <a:fillToRect l="50000" t="50000" r="50000" b="50000"/>
          </a:path>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8B0AA5-5567-4A62-B734-7B4F726637DD}"/>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5" name="Rectangle 2">
            <a:extLst>
              <a:ext uri="{FF2B5EF4-FFF2-40B4-BE49-F238E27FC236}">
                <a16:creationId xmlns:a16="http://schemas.microsoft.com/office/drawing/2014/main" id="{5DE7B82B-3431-43B5-8B01-4BACABC4631F}"/>
              </a:ext>
            </a:extLst>
          </p:cNvPr>
          <p:cNvSpPr>
            <a:spLocks noChangeArrowheads="1"/>
          </p:cNvSpPr>
          <p:nvPr/>
        </p:nvSpPr>
        <p:spPr bwMode="auto">
          <a:xfrm>
            <a:off x="1087120" y="33324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Object 5">
            <a:extLst>
              <a:ext uri="{FF2B5EF4-FFF2-40B4-BE49-F238E27FC236}">
                <a16:creationId xmlns:a16="http://schemas.microsoft.com/office/drawing/2014/main" id="{7F6FB33F-30FF-41C3-A293-563E567B1B56}"/>
              </a:ext>
            </a:extLst>
          </p:cNvPr>
          <p:cNvGraphicFramePr>
            <a:graphicFrameLocks noChangeAspect="1"/>
          </p:cNvGraphicFramePr>
          <p:nvPr>
            <p:extLst>
              <p:ext uri="{D42A27DB-BD31-4B8C-83A1-F6EECF244321}">
                <p14:modId xmlns:p14="http://schemas.microsoft.com/office/powerpoint/2010/main" val="2718816635"/>
              </p:ext>
            </p:extLst>
          </p:nvPr>
        </p:nvGraphicFramePr>
        <p:xfrm>
          <a:off x="2085975" y="1770856"/>
          <a:ext cx="3659188" cy="3170237"/>
        </p:xfrm>
        <a:graphic>
          <a:graphicData uri="http://schemas.openxmlformats.org/presentationml/2006/ole">
            <mc:AlternateContent xmlns:mc="http://schemas.openxmlformats.org/markup-compatibility/2006">
              <mc:Choice xmlns:v="urn:schemas-microsoft-com:vml" Requires="v">
                <p:oleObj name="Bitmap Image" r:id="rId2" imgW="1380960" imgH="1190520" progId="Paint.Picture">
                  <p:embed/>
                </p:oleObj>
              </mc:Choice>
              <mc:Fallback>
                <p:oleObj name="Bitmap Image" r:id="rId2" imgW="1380960" imgH="1190520" progId="Paint.Picture">
                  <p:embed/>
                  <p:pic>
                    <p:nvPicPr>
                      <p:cNvPr id="6" name="Object 5">
                        <a:extLst>
                          <a:ext uri="{FF2B5EF4-FFF2-40B4-BE49-F238E27FC236}">
                            <a16:creationId xmlns:a16="http://schemas.microsoft.com/office/drawing/2014/main" id="{7F6FB33F-30FF-41C3-A293-563E567B1B56}"/>
                          </a:ext>
                        </a:extLst>
                      </p:cNvPr>
                      <p:cNvPicPr>
                        <a:picLocks noChangeAspect="1" noChangeArrowheads="1"/>
                      </p:cNvPicPr>
                      <p:nvPr/>
                    </p:nvPicPr>
                    <p:blipFill>
                      <a:blip r:embed="rId3"/>
                      <a:srcRect/>
                      <a:stretch>
                        <a:fillRect/>
                      </a:stretch>
                    </p:blipFill>
                    <p:spPr bwMode="auto">
                      <a:xfrm>
                        <a:off x="2085975" y="1770856"/>
                        <a:ext cx="3659188" cy="3170237"/>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598BFE56-25DF-41F5-BFC9-CD8D96F000CC}"/>
              </a:ext>
            </a:extLst>
          </p:cNvPr>
          <p:cNvGraphicFramePr>
            <a:graphicFrameLocks noChangeAspect="1"/>
          </p:cNvGraphicFramePr>
          <p:nvPr>
            <p:extLst>
              <p:ext uri="{D42A27DB-BD31-4B8C-83A1-F6EECF244321}">
                <p14:modId xmlns:p14="http://schemas.microsoft.com/office/powerpoint/2010/main" val="537209909"/>
              </p:ext>
            </p:extLst>
          </p:nvPr>
        </p:nvGraphicFramePr>
        <p:xfrm>
          <a:off x="6464768" y="1758950"/>
          <a:ext cx="3697287" cy="3194050"/>
        </p:xfrm>
        <a:graphic>
          <a:graphicData uri="http://schemas.openxmlformats.org/presentationml/2006/ole">
            <mc:AlternateContent xmlns:mc="http://schemas.openxmlformats.org/markup-compatibility/2006">
              <mc:Choice xmlns:v="urn:schemas-microsoft-com:vml" Requires="v">
                <p:oleObj name="Bitmap Image" r:id="rId4" imgW="1380960" imgH="1200240" progId="Paint.Picture">
                  <p:embed/>
                </p:oleObj>
              </mc:Choice>
              <mc:Fallback>
                <p:oleObj name="Bitmap Image" r:id="rId4" imgW="1380960" imgH="1200240" progId="Paint.Picture">
                  <p:embed/>
                  <p:pic>
                    <p:nvPicPr>
                      <p:cNvPr id="8" name="Object 7">
                        <a:extLst>
                          <a:ext uri="{FF2B5EF4-FFF2-40B4-BE49-F238E27FC236}">
                            <a16:creationId xmlns:a16="http://schemas.microsoft.com/office/drawing/2014/main" id="{598BFE56-25DF-41F5-BFC9-CD8D96F000CC}"/>
                          </a:ext>
                        </a:extLst>
                      </p:cNvPr>
                      <p:cNvPicPr>
                        <a:picLocks noChangeAspect="1" noChangeArrowheads="1"/>
                      </p:cNvPicPr>
                      <p:nvPr/>
                    </p:nvPicPr>
                    <p:blipFill>
                      <a:blip r:embed="rId5"/>
                      <a:srcRect/>
                      <a:stretch>
                        <a:fillRect/>
                      </a:stretch>
                    </p:blipFill>
                    <p:spPr bwMode="auto">
                      <a:xfrm>
                        <a:off x="6464768" y="1758950"/>
                        <a:ext cx="3697287" cy="3194050"/>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id="{C758B868-8CD0-48AA-8DEA-CD277FCB640F}"/>
              </a:ext>
            </a:extLst>
          </p:cNvPr>
          <p:cNvSpPr txBox="1"/>
          <p:nvPr/>
        </p:nvSpPr>
        <p:spPr>
          <a:xfrm>
            <a:off x="5422577" y="781686"/>
            <a:ext cx="1346843" cy="707886"/>
          </a:xfrm>
          <a:prstGeom prst="rect">
            <a:avLst/>
          </a:prstGeom>
          <a:noFill/>
        </p:spPr>
        <p:txBody>
          <a:bodyPr wrap="none" rtlCol="0">
            <a:spAutoFit/>
          </a:bodyPr>
          <a:lstStyle/>
          <a:p>
            <a:pPr algn="ctr"/>
            <a:r>
              <a:rPr lang="en-US" sz="2000" dirty="0">
                <a:solidFill>
                  <a:srgbClr val="FFC000"/>
                </a:solidFill>
                <a:latin typeface="Gabriola" panose="04040605051002020D02" pitchFamily="82" charset="0"/>
              </a:rPr>
              <a:t>POP QUIZ!</a:t>
            </a:r>
          </a:p>
          <a:p>
            <a:pPr algn="ctr"/>
            <a:r>
              <a:rPr lang="en-US" sz="2000" dirty="0">
                <a:solidFill>
                  <a:srgbClr val="FFC000"/>
                </a:solidFill>
                <a:latin typeface="Gabriola" panose="04040605051002020D02" pitchFamily="82" charset="0"/>
              </a:rPr>
              <a:t>Identify A &amp; B.</a:t>
            </a:r>
          </a:p>
        </p:txBody>
      </p:sp>
      <p:sp>
        <p:nvSpPr>
          <p:cNvPr id="3" name="TextBox 2">
            <a:extLst>
              <a:ext uri="{FF2B5EF4-FFF2-40B4-BE49-F238E27FC236}">
                <a16:creationId xmlns:a16="http://schemas.microsoft.com/office/drawing/2014/main" id="{F06B5245-6C28-4968-80DD-B04DF0F6840B}"/>
              </a:ext>
            </a:extLst>
          </p:cNvPr>
          <p:cNvSpPr txBox="1"/>
          <p:nvPr/>
        </p:nvSpPr>
        <p:spPr>
          <a:xfrm>
            <a:off x="2085975" y="1758950"/>
            <a:ext cx="8058150" cy="523220"/>
          </a:xfrm>
          <a:prstGeom prst="rect">
            <a:avLst/>
          </a:prstGeom>
          <a:noFill/>
        </p:spPr>
        <p:txBody>
          <a:bodyPr wrap="square" rtlCol="0">
            <a:spAutoFit/>
          </a:bodyPr>
          <a:lstStyle/>
          <a:p>
            <a:r>
              <a:rPr lang="en-US" sz="2800" dirty="0">
                <a:solidFill>
                  <a:srgbClr val="92D050"/>
                </a:solidFill>
              </a:rPr>
              <a:t> </a:t>
            </a:r>
            <a:r>
              <a:rPr lang="en-US" sz="2800" dirty="0">
                <a:solidFill>
                  <a:srgbClr val="E866C3"/>
                </a:solidFill>
              </a:rPr>
              <a:t>A                                                   B</a:t>
            </a:r>
            <a:endParaRPr lang="en-US" dirty="0">
              <a:solidFill>
                <a:srgbClr val="E866C3"/>
              </a:solidFill>
            </a:endParaRPr>
          </a:p>
        </p:txBody>
      </p:sp>
    </p:spTree>
    <p:extLst>
      <p:ext uri="{BB962C8B-B14F-4D97-AF65-F5344CB8AC3E}">
        <p14:creationId xmlns:p14="http://schemas.microsoft.com/office/powerpoint/2010/main" val="229110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36D85C-6675-4633-B344-07931117F168}"/>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5" name="Rectangle 2">
            <a:extLst>
              <a:ext uri="{FF2B5EF4-FFF2-40B4-BE49-F238E27FC236}">
                <a16:creationId xmlns:a16="http://schemas.microsoft.com/office/drawing/2014/main" id="{DA0B6209-78B9-452E-A837-1413835767E5}"/>
              </a:ext>
            </a:extLst>
          </p:cNvPr>
          <p:cNvSpPr>
            <a:spLocks noChangeArrowheads="1"/>
          </p:cNvSpPr>
          <p:nvPr/>
        </p:nvSpPr>
        <p:spPr bwMode="auto">
          <a:xfrm flipV="1">
            <a:off x="7830986" y="2635943"/>
            <a:ext cx="95832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8" name="Table 7">
            <a:extLst>
              <a:ext uri="{FF2B5EF4-FFF2-40B4-BE49-F238E27FC236}">
                <a16:creationId xmlns:a16="http://schemas.microsoft.com/office/drawing/2014/main" id="{01FD65AC-8701-4460-BEF2-5A9BED75A3BF}"/>
              </a:ext>
            </a:extLst>
          </p:cNvPr>
          <p:cNvGraphicFramePr>
            <a:graphicFrameLocks noGrp="1"/>
          </p:cNvGraphicFramePr>
          <p:nvPr>
            <p:extLst>
              <p:ext uri="{D42A27DB-BD31-4B8C-83A1-F6EECF244321}">
                <p14:modId xmlns:p14="http://schemas.microsoft.com/office/powerpoint/2010/main" val="2146170487"/>
              </p:ext>
            </p:extLst>
          </p:nvPr>
        </p:nvGraphicFramePr>
        <p:xfrm>
          <a:off x="967279" y="634591"/>
          <a:ext cx="10257442" cy="4328160"/>
        </p:xfrm>
        <a:graphic>
          <a:graphicData uri="http://schemas.openxmlformats.org/drawingml/2006/table">
            <a:tbl>
              <a:tblPr firstRow="1" bandRow="1">
                <a:tableStyleId>{37CE84F3-28C3-443E-9E96-99CF82512B78}</a:tableStyleId>
              </a:tblPr>
              <a:tblGrid>
                <a:gridCol w="5575627">
                  <a:extLst>
                    <a:ext uri="{9D8B030D-6E8A-4147-A177-3AD203B41FA5}">
                      <a16:colId xmlns:a16="http://schemas.microsoft.com/office/drawing/2014/main" val="1306086594"/>
                    </a:ext>
                  </a:extLst>
                </a:gridCol>
                <a:gridCol w="4681815">
                  <a:extLst>
                    <a:ext uri="{9D8B030D-6E8A-4147-A177-3AD203B41FA5}">
                      <a16:colId xmlns:a16="http://schemas.microsoft.com/office/drawing/2014/main" val="1442402994"/>
                    </a:ext>
                  </a:extLst>
                </a:gridCol>
              </a:tblGrid>
              <a:tr h="0">
                <a:tc gridSpan="2">
                  <a:txBody>
                    <a:bodyPr/>
                    <a:lstStyle/>
                    <a:p>
                      <a:r>
                        <a:rPr lang="en-US" sz="3200" b="0" u="none" dirty="0">
                          <a:solidFill>
                            <a:schemeClr val="bg1"/>
                          </a:solidFill>
                          <a:latin typeface="+mj-lt"/>
                        </a:rPr>
                        <a:t>TEE PROBES, WINDOWS &amp; VIEWS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99"/>
                    </a:solidFill>
                  </a:tcPr>
                </a:tc>
                <a:tc hMerge="1">
                  <a:txBody>
                    <a:bodyPr/>
                    <a:lstStyle/>
                    <a:p>
                      <a:endParaRPr lang="en-US" sz="3200" b="0" u="sng" dirty="0">
                        <a:solidFill>
                          <a:schemeClr val="bg1"/>
                        </a:solidFill>
                        <a:latin typeface="+mj-lt"/>
                      </a:endParaRPr>
                    </a:p>
                  </a:txBody>
                  <a:tcPr>
                    <a:solidFill>
                      <a:srgbClr val="92D050"/>
                    </a:solidFill>
                  </a:tcPr>
                </a:tc>
                <a:extLst>
                  <a:ext uri="{0D108BD9-81ED-4DB2-BD59-A6C34878D82A}">
                    <a16:rowId xmlns:a16="http://schemas.microsoft.com/office/drawing/2014/main" val="2266222648"/>
                  </a:ext>
                </a:extLst>
              </a:tr>
              <a:tr h="3079098">
                <a:tc>
                  <a:txBody>
                    <a:bodyPr/>
                    <a:lstStyle/>
                    <a:p>
                      <a:pPr marL="0" marR="0" indent="0">
                        <a:spcBef>
                          <a:spcPts val="0"/>
                        </a:spcBef>
                        <a:spcAft>
                          <a:spcPts val="0"/>
                        </a:spcAft>
                        <a:buNone/>
                      </a:pPr>
                      <a:r>
                        <a:rPr lang="en-US" sz="2400" i="0" u="sng" dirty="0">
                          <a:solidFill>
                            <a:schemeClr val="bg1"/>
                          </a:solidFill>
                          <a:latin typeface="+mj-lt"/>
                          <a:ea typeface="MS Mincho" panose="02020609040205080304" pitchFamily="49" charset="-128"/>
                        </a:rPr>
                        <a:t>TYPES OF PROBES</a:t>
                      </a:r>
                    </a:p>
                    <a:p>
                      <a:pPr marL="0" marR="0" indent="0">
                        <a:spcBef>
                          <a:spcPts val="0"/>
                        </a:spcBef>
                        <a:spcAft>
                          <a:spcPts val="0"/>
                        </a:spcAft>
                        <a:buNone/>
                      </a:pPr>
                      <a:endParaRPr lang="en-US" sz="2000" i="1" dirty="0">
                        <a:solidFill>
                          <a:schemeClr val="bg1"/>
                        </a:solidFill>
                        <a:ea typeface="MS Mincho" panose="02020609040205080304" pitchFamily="49" charset="-128"/>
                      </a:endParaRPr>
                    </a:p>
                    <a:p>
                      <a:pPr marL="0" marR="0" indent="0" algn="ctr">
                        <a:spcBef>
                          <a:spcPts val="0"/>
                        </a:spcBef>
                        <a:spcAft>
                          <a:spcPts val="0"/>
                        </a:spcAft>
                        <a:buNone/>
                      </a:pPr>
                      <a:r>
                        <a:rPr lang="en-US" sz="2000" i="1" dirty="0">
                          <a:solidFill>
                            <a:schemeClr val="bg1"/>
                          </a:solidFill>
                          <a:ea typeface="MS Mincho" panose="02020609040205080304" pitchFamily="49" charset="-128"/>
                        </a:rPr>
                        <a:t>At first glance, all TEE probes appear similar!</a:t>
                      </a:r>
                    </a:p>
                    <a:p>
                      <a:pPr marL="800100" marR="0" indent="-342900">
                        <a:spcBef>
                          <a:spcPts val="0"/>
                        </a:spcBef>
                        <a:spcAft>
                          <a:spcPts val="0"/>
                        </a:spcAft>
                        <a:buAutoNum type="arabicPeriod"/>
                      </a:pPr>
                      <a:endParaRPr lang="en-US" sz="2000" dirty="0">
                        <a:solidFill>
                          <a:schemeClr val="bg1"/>
                        </a:solidFill>
                        <a:ea typeface="MS Mincho" panose="02020609040205080304" pitchFamily="49" charset="-128"/>
                      </a:endParaRPr>
                    </a:p>
                    <a:p>
                      <a:pPr marL="404813" marR="0" indent="-342900">
                        <a:lnSpc>
                          <a:spcPct val="150000"/>
                        </a:lnSpc>
                        <a:spcBef>
                          <a:spcPts val="0"/>
                        </a:spcBef>
                        <a:spcAft>
                          <a:spcPts val="0"/>
                        </a:spcAft>
                        <a:buFont typeface="Wingdings" panose="05000000000000000000" pitchFamily="2" charset="2"/>
                        <a:buChar char="ü"/>
                      </a:pPr>
                      <a:r>
                        <a:rPr lang="en-US" sz="2000" dirty="0">
                          <a:solidFill>
                            <a:schemeClr val="bg1"/>
                          </a:solidFill>
                          <a:ea typeface="MS Mincho" panose="02020609040205080304" pitchFamily="49" charset="-128"/>
                        </a:rPr>
                        <a:t>flexible shaft</a:t>
                      </a:r>
                    </a:p>
                    <a:p>
                      <a:pPr marL="404813" marR="0" indent="-342900">
                        <a:lnSpc>
                          <a:spcPct val="150000"/>
                        </a:lnSpc>
                        <a:spcBef>
                          <a:spcPts val="0"/>
                        </a:spcBef>
                        <a:spcAft>
                          <a:spcPts val="0"/>
                        </a:spcAft>
                        <a:buFont typeface="Wingdings" panose="05000000000000000000" pitchFamily="2" charset="2"/>
                        <a:buChar char="ü"/>
                      </a:pPr>
                      <a:r>
                        <a:rPr lang="en-US" sz="2000" dirty="0">
                          <a:solidFill>
                            <a:schemeClr val="bg1"/>
                          </a:solidFill>
                          <a:ea typeface="MS Mincho" panose="02020609040205080304" pitchFamily="49" charset="-128"/>
                        </a:rPr>
                        <a:t>small transducer mounted on distal tip </a:t>
                      </a:r>
                    </a:p>
                    <a:p>
                      <a:pPr marL="404813" marR="0" indent="-342900">
                        <a:lnSpc>
                          <a:spcPct val="150000"/>
                        </a:lnSpc>
                        <a:spcBef>
                          <a:spcPts val="0"/>
                        </a:spcBef>
                        <a:spcAft>
                          <a:spcPts val="0"/>
                        </a:spcAft>
                        <a:buFont typeface="Wingdings" panose="05000000000000000000" pitchFamily="2" charset="2"/>
                        <a:buChar char="ü"/>
                      </a:pPr>
                      <a:r>
                        <a:rPr lang="en-US" sz="2000" dirty="0">
                          <a:solidFill>
                            <a:schemeClr val="bg1"/>
                          </a:solidFill>
                          <a:ea typeface="MS Mincho" panose="02020609040205080304" pitchFamily="49" charset="-128"/>
                        </a:rPr>
                        <a:t>handle with deflection control wheels</a:t>
                      </a:r>
                    </a:p>
                    <a:p>
                      <a:pPr marL="404813" marR="0" indent="-342900">
                        <a:lnSpc>
                          <a:spcPct val="150000"/>
                        </a:lnSpc>
                        <a:spcBef>
                          <a:spcPts val="0"/>
                        </a:spcBef>
                        <a:spcAft>
                          <a:spcPts val="0"/>
                        </a:spcAft>
                        <a:buFont typeface="Wingdings" panose="05000000000000000000" pitchFamily="2" charset="2"/>
                        <a:buChar char="ü"/>
                      </a:pPr>
                      <a:r>
                        <a:rPr lang="en-US" sz="2000" dirty="0">
                          <a:solidFill>
                            <a:schemeClr val="bg1"/>
                          </a:solidFill>
                          <a:ea typeface="MS Mincho" panose="02020609040205080304" pitchFamily="49" charset="-128"/>
                        </a:rPr>
                        <a:t>deflection brake</a:t>
                      </a:r>
                    </a:p>
                    <a:p>
                      <a:pPr marL="457200" marR="0" indent="-285750">
                        <a:spcBef>
                          <a:spcPts val="0"/>
                        </a:spcBef>
                        <a:spcAft>
                          <a:spcPts val="0"/>
                        </a:spcAft>
                        <a:buFont typeface="Arial" panose="020B0604020202020204" pitchFamily="34" charset="0"/>
                        <a:buChar char="•"/>
                      </a:pPr>
                      <a:endParaRPr lang="en-US" sz="2000" dirty="0">
                        <a:solidFill>
                          <a:schemeClr val="bg1"/>
                        </a:solidFill>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342900" marR="0" indent="-342900">
                        <a:spcBef>
                          <a:spcPts val="0"/>
                        </a:spcBef>
                        <a:spcAft>
                          <a:spcPts val="0"/>
                        </a:spcAft>
                        <a:buFont typeface="Arial" panose="020B0604020202020204" pitchFamily="34" charset="0"/>
                        <a:buChar char="•"/>
                      </a:pPr>
                      <a:r>
                        <a:rPr lang="en-US" sz="2000" dirty="0">
                          <a:solidFill>
                            <a:schemeClr val="bg1"/>
                          </a:solidFill>
                          <a:ea typeface="MS Mincho" panose="02020609040205080304" pitchFamily="49" charset="-128"/>
                        </a:rPr>
                        <a:t>single plane probe </a:t>
                      </a:r>
                    </a:p>
                    <a:p>
                      <a:pPr marL="342900" marR="0" indent="-342900">
                        <a:spcBef>
                          <a:spcPts val="0"/>
                        </a:spcBef>
                        <a:spcAft>
                          <a:spcPts val="0"/>
                        </a:spcAft>
                        <a:buFont typeface="Arial" panose="020B0604020202020204" pitchFamily="34" charset="0"/>
                        <a:buChar char="•"/>
                      </a:pPr>
                      <a:r>
                        <a:rPr lang="en-US" sz="2000" dirty="0">
                          <a:solidFill>
                            <a:schemeClr val="bg1"/>
                          </a:solidFill>
                          <a:ea typeface="MS Mincho" panose="02020609040205080304" pitchFamily="49" charset="-128"/>
                        </a:rPr>
                        <a:t>biplane probe </a:t>
                      </a:r>
                    </a:p>
                    <a:p>
                      <a:pPr marL="342900" marR="0" indent="-342900">
                        <a:spcBef>
                          <a:spcPts val="0"/>
                        </a:spcBef>
                        <a:spcAft>
                          <a:spcPts val="0"/>
                        </a:spcAft>
                        <a:buFont typeface="Arial" panose="020B0604020202020204" pitchFamily="34" charset="0"/>
                        <a:buChar char="•"/>
                      </a:pPr>
                      <a:r>
                        <a:rPr lang="en-US" sz="2000" dirty="0">
                          <a:solidFill>
                            <a:schemeClr val="bg1"/>
                          </a:solidFill>
                          <a:ea typeface="MS Mincho" panose="02020609040205080304" pitchFamily="49" charset="-128"/>
                        </a:rPr>
                        <a:t>multiplane (aka omniplane) probe</a:t>
                      </a:r>
                    </a:p>
                    <a:p>
                      <a:pPr marL="0" marR="0" indent="0">
                        <a:spcBef>
                          <a:spcPts val="0"/>
                        </a:spcBef>
                        <a:spcAft>
                          <a:spcPts val="0"/>
                        </a:spcAft>
                        <a:buFont typeface="Arial" panose="020B0604020202020204" pitchFamily="34" charset="0"/>
                        <a:buNone/>
                      </a:pPr>
                      <a:endParaRPr lang="en-US" sz="2000" dirty="0">
                        <a:solidFill>
                          <a:schemeClr val="bg1"/>
                        </a:solidFill>
                        <a:ea typeface="MS Mincho" panose="02020609040205080304" pitchFamily="49" charset="-128"/>
                      </a:endParaRPr>
                    </a:p>
                    <a:p>
                      <a:pPr marL="685800" marR="0" indent="-342900">
                        <a:spcBef>
                          <a:spcPts val="0"/>
                        </a:spcBef>
                        <a:spcAft>
                          <a:spcPts val="0"/>
                        </a:spcAft>
                        <a:buFont typeface="Arial" panose="020B0604020202020204" pitchFamily="34" charset="0"/>
                        <a:buChar char="•"/>
                      </a:pPr>
                      <a:r>
                        <a:rPr lang="en-US" sz="2000" dirty="0">
                          <a:solidFill>
                            <a:schemeClr val="bg1"/>
                          </a:solidFill>
                          <a:ea typeface="MS Mincho" panose="02020609040205080304" pitchFamily="49" charset="-128"/>
                        </a:rPr>
                        <a:t>array rotation button </a:t>
                      </a:r>
                    </a:p>
                    <a:p>
                      <a:pPr marL="685800" marR="0" indent="-342900">
                        <a:spcBef>
                          <a:spcPts val="0"/>
                        </a:spcBef>
                        <a:spcAft>
                          <a:spcPts val="0"/>
                        </a:spcAft>
                        <a:buFont typeface="Arial" panose="020B0604020202020204" pitchFamily="34" charset="0"/>
                        <a:buChar char="•"/>
                      </a:pPr>
                      <a:r>
                        <a:rPr lang="en-US" sz="2000" dirty="0">
                          <a:solidFill>
                            <a:schemeClr val="bg1"/>
                          </a:solidFill>
                          <a:ea typeface="MS Mincho" panose="02020609040205080304" pitchFamily="49" charset="-128"/>
                        </a:rPr>
                        <a:t>array rotation gauge</a:t>
                      </a:r>
                      <a:endParaRPr lang="en-US" sz="2000" dirty="0">
                        <a:solidFill>
                          <a:schemeClr val="bg1"/>
                        </a:solidFill>
                        <a:ea typeface="Times New Roman" panose="02020603050405020304" pitchFamily="18" charset="0"/>
                      </a:endParaRPr>
                    </a:p>
                    <a:p>
                      <a:pPr marL="342900" indent="-342900">
                        <a:buFont typeface="Arial" panose="020B0604020202020204" pitchFamily="34" charset="0"/>
                        <a:buChar char="•"/>
                      </a:pPr>
                      <a:endParaRPr lang="en-US" sz="2000" kern="1200" dirty="0">
                        <a:solidFill>
                          <a:schemeClr val="bg1"/>
                        </a:solidFill>
                        <a:effectLst/>
                        <a:latin typeface="+mn-lt"/>
                        <a:ea typeface="+mn-ea"/>
                        <a:cs typeface="+mn-cs"/>
                      </a:endParaRPr>
                    </a:p>
                    <a:p>
                      <a:pPr marL="342900" indent="-342900">
                        <a:buFont typeface="Arial" panose="020B0604020202020204" pitchFamily="34" charset="0"/>
                        <a:buChar char="•"/>
                      </a:pPr>
                      <a:r>
                        <a:rPr lang="en-US" sz="2000" kern="1200" dirty="0">
                          <a:solidFill>
                            <a:schemeClr val="bg1"/>
                          </a:solidFill>
                          <a:effectLst/>
                          <a:latin typeface="+mn-lt"/>
                          <a:ea typeface="+mn-ea"/>
                          <a:cs typeface="+mn-cs"/>
                        </a:rPr>
                        <a:t>pediatric probes</a:t>
                      </a:r>
                    </a:p>
                    <a:p>
                      <a:pPr marL="342900" indent="-342900">
                        <a:buFont typeface="Arial" panose="020B0604020202020204" pitchFamily="34" charset="0"/>
                        <a:buChar char="•"/>
                      </a:pPr>
                      <a:r>
                        <a:rPr lang="en-US" sz="2000" kern="1200" dirty="0">
                          <a:solidFill>
                            <a:schemeClr val="bg1"/>
                          </a:solidFill>
                          <a:effectLst/>
                          <a:latin typeface="+mn-lt"/>
                          <a:ea typeface="+mn-ea"/>
                          <a:cs typeface="+mn-cs"/>
                        </a:rPr>
                        <a:t>transnasal probe</a:t>
                      </a:r>
                    </a:p>
                    <a:p>
                      <a:pPr marL="342900" indent="-342900">
                        <a:buFont typeface="Arial" panose="020B0604020202020204" pitchFamily="34" charset="0"/>
                        <a:buChar char="•"/>
                      </a:pPr>
                      <a:r>
                        <a:rPr lang="en-US" sz="2000" kern="1200" dirty="0">
                          <a:solidFill>
                            <a:schemeClr val="bg1"/>
                          </a:solidFill>
                          <a:effectLst/>
                          <a:latin typeface="+mn-lt"/>
                          <a:ea typeface="+mn-ea"/>
                          <a:cs typeface="+mn-cs"/>
                        </a:rPr>
                        <a:t>3DE</a:t>
                      </a:r>
                    </a:p>
                    <a:p>
                      <a:pPr marL="342900" indent="-342900">
                        <a:buFont typeface="Arial" panose="020B0604020202020204" pitchFamily="34" charset="0"/>
                        <a:buChar char="•"/>
                      </a:pPr>
                      <a:r>
                        <a:rPr lang="en-US" sz="2000" kern="1200" dirty="0">
                          <a:solidFill>
                            <a:schemeClr val="bg1"/>
                          </a:solidFill>
                          <a:effectLst/>
                          <a:latin typeface="+mn-lt"/>
                          <a:ea typeface="+mn-ea"/>
                          <a:cs typeface="+mn-cs"/>
                        </a:rPr>
                        <a:t>pulmonary vein evaluation</a:t>
                      </a:r>
                    </a:p>
                    <a:p>
                      <a:pPr marL="0" indent="0">
                        <a:buFont typeface="Wingdings" panose="05000000000000000000" pitchFamily="2" charset="2"/>
                        <a:buNone/>
                      </a:pPr>
                      <a:endParaRPr lang="en-US" sz="2000" kern="1200" dirty="0">
                        <a:solidFill>
                          <a:schemeClr val="bg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56073998"/>
                  </a:ext>
                </a:extLst>
              </a:tr>
            </a:tbl>
          </a:graphicData>
        </a:graphic>
      </p:graphicFrame>
      <p:sp>
        <p:nvSpPr>
          <p:cNvPr id="7" name="TextBox 6">
            <a:extLst>
              <a:ext uri="{FF2B5EF4-FFF2-40B4-BE49-F238E27FC236}">
                <a16:creationId xmlns:a16="http://schemas.microsoft.com/office/drawing/2014/main" id="{7BD6F1CC-DE85-4B74-8674-B06FAF6967D4}"/>
              </a:ext>
            </a:extLst>
          </p:cNvPr>
          <p:cNvSpPr txBox="1"/>
          <p:nvPr/>
        </p:nvSpPr>
        <p:spPr>
          <a:xfrm>
            <a:off x="3756229" y="5348993"/>
            <a:ext cx="4679542" cy="707886"/>
          </a:xfrm>
          <a:prstGeom prst="rect">
            <a:avLst/>
          </a:prstGeom>
          <a:noFill/>
        </p:spPr>
        <p:txBody>
          <a:bodyPr wrap="square" rtlCol="0">
            <a:spAutoFit/>
          </a:bodyPr>
          <a:lstStyle/>
          <a:p>
            <a:pPr algn="ctr"/>
            <a:r>
              <a:rPr lang="en-US" sz="2000" dirty="0">
                <a:solidFill>
                  <a:srgbClr val="FFC000"/>
                </a:solidFill>
                <a:latin typeface="Gabriola" panose="04040605051002020D02" pitchFamily="82" charset="0"/>
              </a:rPr>
              <a:t>POP QUIZ!</a:t>
            </a:r>
          </a:p>
          <a:p>
            <a:pPr algn="ctr"/>
            <a:r>
              <a:rPr lang="en-US" sz="2000" dirty="0">
                <a:solidFill>
                  <a:srgbClr val="FFC000"/>
                </a:solidFill>
                <a:latin typeface="Gabriola" panose="04040605051002020D02" pitchFamily="82" charset="0"/>
              </a:rPr>
              <a:t>What is the most popular TEE probe used today?</a:t>
            </a:r>
          </a:p>
        </p:txBody>
      </p:sp>
      <p:sp>
        <p:nvSpPr>
          <p:cNvPr id="3" name="Star: 5 Points 2">
            <a:extLst>
              <a:ext uri="{FF2B5EF4-FFF2-40B4-BE49-F238E27FC236}">
                <a16:creationId xmlns:a16="http://schemas.microsoft.com/office/drawing/2014/main" id="{63841665-968D-6853-3FF1-FDFF79341EA5}"/>
              </a:ext>
            </a:extLst>
          </p:cNvPr>
          <p:cNvSpPr/>
          <p:nvPr/>
        </p:nvSpPr>
        <p:spPr>
          <a:xfrm>
            <a:off x="6910938" y="2514937"/>
            <a:ext cx="269508" cy="242011"/>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tar: 5 Points 8">
            <a:extLst>
              <a:ext uri="{FF2B5EF4-FFF2-40B4-BE49-F238E27FC236}">
                <a16:creationId xmlns:a16="http://schemas.microsoft.com/office/drawing/2014/main" id="{49D8D869-71E0-8D10-84F9-3F655436C9D2}"/>
              </a:ext>
            </a:extLst>
          </p:cNvPr>
          <p:cNvSpPr/>
          <p:nvPr/>
        </p:nvSpPr>
        <p:spPr>
          <a:xfrm>
            <a:off x="6910938" y="2828261"/>
            <a:ext cx="269508" cy="242011"/>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tar: 5 Points 9">
            <a:extLst>
              <a:ext uri="{FF2B5EF4-FFF2-40B4-BE49-F238E27FC236}">
                <a16:creationId xmlns:a16="http://schemas.microsoft.com/office/drawing/2014/main" id="{5BEBF965-8D73-0EC8-9CB4-8C281421AF33}"/>
              </a:ext>
            </a:extLst>
          </p:cNvPr>
          <p:cNvSpPr/>
          <p:nvPr/>
        </p:nvSpPr>
        <p:spPr>
          <a:xfrm rot="21006655">
            <a:off x="10343082" y="1709188"/>
            <a:ext cx="1126836" cy="102996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900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36D85C-6675-4633-B344-07931117F168}"/>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5" name="Rectangle 2">
            <a:extLst>
              <a:ext uri="{FF2B5EF4-FFF2-40B4-BE49-F238E27FC236}">
                <a16:creationId xmlns:a16="http://schemas.microsoft.com/office/drawing/2014/main" id="{DA0B6209-78B9-452E-A837-1413835767E5}"/>
              </a:ext>
            </a:extLst>
          </p:cNvPr>
          <p:cNvSpPr>
            <a:spLocks noChangeArrowheads="1"/>
          </p:cNvSpPr>
          <p:nvPr/>
        </p:nvSpPr>
        <p:spPr bwMode="auto">
          <a:xfrm flipV="1">
            <a:off x="7830986" y="2635943"/>
            <a:ext cx="95832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6" name="Object 5">
            <a:extLst>
              <a:ext uri="{FF2B5EF4-FFF2-40B4-BE49-F238E27FC236}">
                <a16:creationId xmlns:a16="http://schemas.microsoft.com/office/drawing/2014/main" id="{F04DCC13-C546-4A26-B95D-A7E6509B2860}"/>
              </a:ext>
            </a:extLst>
          </p:cNvPr>
          <p:cNvGraphicFramePr>
            <a:graphicFrameLocks noChangeAspect="1"/>
          </p:cNvGraphicFramePr>
          <p:nvPr>
            <p:extLst>
              <p:ext uri="{D42A27DB-BD31-4B8C-83A1-F6EECF244321}">
                <p14:modId xmlns:p14="http://schemas.microsoft.com/office/powerpoint/2010/main" val="435833129"/>
              </p:ext>
            </p:extLst>
          </p:nvPr>
        </p:nvGraphicFramePr>
        <p:xfrm>
          <a:off x="715502" y="1104065"/>
          <a:ext cx="10760995" cy="5056371"/>
        </p:xfrm>
        <a:graphic>
          <a:graphicData uri="http://schemas.openxmlformats.org/presentationml/2006/ole">
            <mc:AlternateContent xmlns:mc="http://schemas.openxmlformats.org/markup-compatibility/2006">
              <mc:Choice xmlns:v="urn:schemas-microsoft-com:vml" Requires="v">
                <p:oleObj name="Bitmap Image" r:id="rId2" imgW="6772320" imgH="3191040" progId="Paint.Picture">
                  <p:embed/>
                </p:oleObj>
              </mc:Choice>
              <mc:Fallback>
                <p:oleObj name="Bitmap Image" r:id="rId2" imgW="6772320" imgH="3191040" progId="Paint.Picture">
                  <p:embed/>
                  <p:pic>
                    <p:nvPicPr>
                      <p:cNvPr id="6" name="Object 5">
                        <a:extLst>
                          <a:ext uri="{FF2B5EF4-FFF2-40B4-BE49-F238E27FC236}">
                            <a16:creationId xmlns:a16="http://schemas.microsoft.com/office/drawing/2014/main" id="{F04DCC13-C546-4A26-B95D-A7E6509B2860}"/>
                          </a:ext>
                        </a:extLst>
                      </p:cNvPr>
                      <p:cNvPicPr>
                        <a:picLocks noChangeAspect="1" noChangeArrowheads="1"/>
                      </p:cNvPicPr>
                      <p:nvPr/>
                    </p:nvPicPr>
                    <p:blipFill>
                      <a:blip r:embed="rId3"/>
                      <a:srcRect/>
                      <a:stretch>
                        <a:fillRect/>
                      </a:stretch>
                    </p:blipFill>
                    <p:spPr bwMode="auto">
                      <a:xfrm>
                        <a:off x="715502" y="1104065"/>
                        <a:ext cx="10760995" cy="5056371"/>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id="{1B6BFE18-C4BA-41E6-A4CD-95EFC6CA7AEA}"/>
              </a:ext>
            </a:extLst>
          </p:cNvPr>
          <p:cNvSpPr txBox="1"/>
          <p:nvPr/>
        </p:nvSpPr>
        <p:spPr>
          <a:xfrm>
            <a:off x="5366327" y="210196"/>
            <a:ext cx="6110170" cy="707886"/>
          </a:xfrm>
          <a:prstGeom prst="rect">
            <a:avLst/>
          </a:prstGeom>
          <a:noFill/>
        </p:spPr>
        <p:txBody>
          <a:bodyPr wrap="square" rtlCol="0">
            <a:spAutoFit/>
          </a:bodyPr>
          <a:lstStyle/>
          <a:p>
            <a:pPr algn="ctr"/>
            <a:r>
              <a:rPr lang="en-US" sz="2000" dirty="0">
                <a:solidFill>
                  <a:srgbClr val="FFC000"/>
                </a:solidFill>
                <a:latin typeface="Gabriola" panose="04040605051002020D02" pitchFamily="82" charset="0"/>
              </a:rPr>
              <a:t>POP QUIZ!</a:t>
            </a:r>
          </a:p>
          <a:p>
            <a:pPr algn="ctr"/>
            <a:r>
              <a:rPr lang="en-US" sz="2000" dirty="0">
                <a:solidFill>
                  <a:srgbClr val="FFC000"/>
                </a:solidFill>
                <a:latin typeface="Gabriola" panose="04040605051002020D02" pitchFamily="82" charset="0"/>
              </a:rPr>
              <a:t>What makes the multiplane TEE probe  so different from the older models?</a:t>
            </a:r>
          </a:p>
        </p:txBody>
      </p:sp>
      <p:pic>
        <p:nvPicPr>
          <p:cNvPr id="3" name="Picture 2">
            <a:extLst>
              <a:ext uri="{FF2B5EF4-FFF2-40B4-BE49-F238E27FC236}">
                <a16:creationId xmlns:a16="http://schemas.microsoft.com/office/drawing/2014/main" id="{65213FC8-A9A6-7970-EBD6-9DB67A828C17}"/>
              </a:ext>
            </a:extLst>
          </p:cNvPr>
          <p:cNvPicPr>
            <a:picLocks noChangeAspect="1"/>
          </p:cNvPicPr>
          <p:nvPr/>
        </p:nvPicPr>
        <p:blipFill>
          <a:blip r:embed="rId4"/>
          <a:stretch>
            <a:fillRect/>
          </a:stretch>
        </p:blipFill>
        <p:spPr>
          <a:xfrm rot="1103434">
            <a:off x="251833" y="173739"/>
            <a:ext cx="1316432" cy="1328477"/>
          </a:xfrm>
          <a:prstGeom prst="rect">
            <a:avLst/>
          </a:prstGeom>
        </p:spPr>
      </p:pic>
    </p:spTree>
    <p:extLst>
      <p:ext uri="{BB962C8B-B14F-4D97-AF65-F5344CB8AC3E}">
        <p14:creationId xmlns:p14="http://schemas.microsoft.com/office/powerpoint/2010/main" val="60052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F5C5C5-594E-40CE-9B26-F0A7170B1FD2}"/>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4" name="Rectangle 2">
            <a:extLst>
              <a:ext uri="{FF2B5EF4-FFF2-40B4-BE49-F238E27FC236}">
                <a16:creationId xmlns:a16="http://schemas.microsoft.com/office/drawing/2014/main" id="{A5896A8F-F320-495F-B450-B728CE7000C9}"/>
              </a:ext>
            </a:extLst>
          </p:cNvPr>
          <p:cNvSpPr>
            <a:spLocks noChangeArrowheads="1"/>
          </p:cNvSpPr>
          <p:nvPr/>
        </p:nvSpPr>
        <p:spPr bwMode="auto">
          <a:xfrm>
            <a:off x="7462520" y="599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Rectangle 4">
            <a:extLst>
              <a:ext uri="{FF2B5EF4-FFF2-40B4-BE49-F238E27FC236}">
                <a16:creationId xmlns:a16="http://schemas.microsoft.com/office/drawing/2014/main" id="{8C8A8E4D-952E-481C-8783-A318AF9ED676}"/>
              </a:ext>
            </a:extLst>
          </p:cNvPr>
          <p:cNvSpPr>
            <a:spLocks noChangeArrowheads="1"/>
          </p:cNvSpPr>
          <p:nvPr/>
        </p:nvSpPr>
        <p:spPr bwMode="auto">
          <a:xfrm>
            <a:off x="9085261" y="5899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8" name="Rectangle 6">
            <a:extLst>
              <a:ext uri="{FF2B5EF4-FFF2-40B4-BE49-F238E27FC236}">
                <a16:creationId xmlns:a16="http://schemas.microsoft.com/office/drawing/2014/main" id="{E81CCCDF-04FE-427E-A683-8253BED1DA12}"/>
              </a:ext>
            </a:extLst>
          </p:cNvPr>
          <p:cNvSpPr>
            <a:spLocks noChangeArrowheads="1"/>
          </p:cNvSpPr>
          <p:nvPr/>
        </p:nvSpPr>
        <p:spPr bwMode="auto">
          <a:xfrm>
            <a:off x="7462520" y="20507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10">
            <a:extLst>
              <a:ext uri="{FF2B5EF4-FFF2-40B4-BE49-F238E27FC236}">
                <a16:creationId xmlns:a16="http://schemas.microsoft.com/office/drawing/2014/main" id="{46186FA3-7849-402A-863D-14D73D9FA183}"/>
              </a:ext>
            </a:extLst>
          </p:cNvPr>
          <p:cNvSpPr>
            <a:spLocks noChangeArrowheads="1"/>
          </p:cNvSpPr>
          <p:nvPr/>
        </p:nvSpPr>
        <p:spPr bwMode="auto">
          <a:xfrm>
            <a:off x="7462520" y="33830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Rectangle 12">
            <a:extLst>
              <a:ext uri="{FF2B5EF4-FFF2-40B4-BE49-F238E27FC236}">
                <a16:creationId xmlns:a16="http://schemas.microsoft.com/office/drawing/2014/main" id="{5B9F967D-4271-403C-A00E-A8382F4B1D1E}"/>
              </a:ext>
            </a:extLst>
          </p:cNvPr>
          <p:cNvSpPr>
            <a:spLocks noChangeArrowheads="1"/>
          </p:cNvSpPr>
          <p:nvPr/>
        </p:nvSpPr>
        <p:spPr bwMode="auto">
          <a:xfrm>
            <a:off x="9692640" y="3592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9" name="Table 8">
            <a:extLst>
              <a:ext uri="{FF2B5EF4-FFF2-40B4-BE49-F238E27FC236}">
                <a16:creationId xmlns:a16="http://schemas.microsoft.com/office/drawing/2014/main" id="{ADCCB67E-C440-4E15-A8A1-BEE20B4E26AD}"/>
              </a:ext>
            </a:extLst>
          </p:cNvPr>
          <p:cNvGraphicFramePr>
            <a:graphicFrameLocks noGrp="1"/>
          </p:cNvGraphicFramePr>
          <p:nvPr>
            <p:extLst>
              <p:ext uri="{D42A27DB-BD31-4B8C-83A1-F6EECF244321}">
                <p14:modId xmlns:p14="http://schemas.microsoft.com/office/powerpoint/2010/main" val="1413260913"/>
              </p:ext>
            </p:extLst>
          </p:nvPr>
        </p:nvGraphicFramePr>
        <p:xfrm>
          <a:off x="406655" y="73193"/>
          <a:ext cx="11378690" cy="5181600"/>
        </p:xfrm>
        <a:graphic>
          <a:graphicData uri="http://schemas.openxmlformats.org/drawingml/2006/table">
            <a:tbl>
              <a:tblPr firstRow="1" bandRow="1">
                <a:tableStyleId>{37CE84F3-28C3-443E-9E96-99CF82512B78}</a:tableStyleId>
              </a:tblPr>
              <a:tblGrid>
                <a:gridCol w="5661381">
                  <a:extLst>
                    <a:ext uri="{9D8B030D-6E8A-4147-A177-3AD203B41FA5}">
                      <a16:colId xmlns:a16="http://schemas.microsoft.com/office/drawing/2014/main" val="1306086594"/>
                    </a:ext>
                  </a:extLst>
                </a:gridCol>
                <a:gridCol w="5717309">
                  <a:extLst>
                    <a:ext uri="{9D8B030D-6E8A-4147-A177-3AD203B41FA5}">
                      <a16:colId xmlns:a16="http://schemas.microsoft.com/office/drawing/2014/main" val="3339813686"/>
                    </a:ext>
                  </a:extLst>
                </a:gridCol>
              </a:tblGrid>
              <a:tr h="0">
                <a:tc gridSpan="2">
                  <a:txBody>
                    <a:bodyPr/>
                    <a:lstStyle/>
                    <a:p>
                      <a:pPr algn="ctr"/>
                      <a:r>
                        <a:rPr lang="en-US" sz="2400" b="0" dirty="0">
                          <a:solidFill>
                            <a:schemeClr val="bg1"/>
                          </a:solidFill>
                          <a:latin typeface="+mj-lt"/>
                        </a:rPr>
                        <a:t>TEE PROBES, WINDOWS &amp; VIEWS</a:t>
                      </a:r>
                      <a:endParaRPr lang="en-US" sz="2400" b="0" u="sng" dirty="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99"/>
                    </a:solidFill>
                  </a:tcPr>
                </a:tc>
                <a:tc hMerge="1">
                  <a:txBody>
                    <a:bodyPr/>
                    <a:lstStyle/>
                    <a:p>
                      <a:endParaRPr lang="en-US" sz="3200" b="0" u="sng" dirty="0">
                        <a:solidFill>
                          <a:schemeClr val="bg1"/>
                        </a:solidFill>
                        <a:latin typeface="+mj-lt"/>
                      </a:endParaRPr>
                    </a:p>
                  </a:txBody>
                  <a:tcPr>
                    <a:solidFill>
                      <a:srgbClr val="92D050"/>
                    </a:solidFill>
                  </a:tcPr>
                </a:tc>
                <a:extLst>
                  <a:ext uri="{0D108BD9-81ED-4DB2-BD59-A6C34878D82A}">
                    <a16:rowId xmlns:a16="http://schemas.microsoft.com/office/drawing/2014/main" val="2266222648"/>
                  </a:ext>
                </a:extLst>
              </a:tr>
              <a:tr h="3079098">
                <a:tc>
                  <a:txBody>
                    <a:bodyPr/>
                    <a:lstStyle/>
                    <a:p>
                      <a:pPr marL="0" marR="0" indent="0">
                        <a:spcBef>
                          <a:spcPts val="0"/>
                        </a:spcBef>
                        <a:spcAft>
                          <a:spcPts val="0"/>
                        </a:spcAft>
                        <a:buFont typeface="Arial" panose="020B0604020202020204" pitchFamily="34" charset="0"/>
                        <a:buNone/>
                        <a:tabLst>
                          <a:tab pos="800100" algn="l"/>
                        </a:tabLst>
                      </a:pPr>
                      <a:r>
                        <a:rPr lang="en-US" sz="2400" b="0" u="sng" dirty="0">
                          <a:solidFill>
                            <a:schemeClr val="bg1"/>
                          </a:solidFill>
                          <a:latin typeface="+mj-lt"/>
                          <a:ea typeface="MS Mincho" panose="02020609040205080304" pitchFamily="49" charset="-128"/>
                        </a:rPr>
                        <a:t>TEE WINDOWS</a:t>
                      </a:r>
                    </a:p>
                    <a:p>
                      <a:pPr marL="0" marR="0" indent="0">
                        <a:spcBef>
                          <a:spcPts val="0"/>
                        </a:spcBef>
                        <a:spcAft>
                          <a:spcPts val="0"/>
                        </a:spcAft>
                        <a:buFont typeface="Arial" panose="020B0604020202020204" pitchFamily="34" charset="0"/>
                        <a:buNone/>
                        <a:tabLst>
                          <a:tab pos="800100" algn="l"/>
                        </a:tabLst>
                      </a:pPr>
                      <a:endParaRPr lang="en-US" sz="2000" b="1" dirty="0">
                        <a:solidFill>
                          <a:schemeClr val="bg1"/>
                        </a:solidFill>
                        <a:ea typeface="MS Mincho" panose="02020609040205080304" pitchFamily="49" charset="-128"/>
                      </a:endParaRPr>
                    </a:p>
                    <a:p>
                      <a:pPr marL="285750" marR="0" indent="-285750">
                        <a:spcBef>
                          <a:spcPts val="0"/>
                        </a:spcBef>
                        <a:spcAft>
                          <a:spcPts val="0"/>
                        </a:spcAft>
                        <a:buFont typeface="Arial" panose="020B0604020202020204" pitchFamily="34" charset="0"/>
                        <a:buChar char="•"/>
                        <a:tabLst>
                          <a:tab pos="800100" algn="l"/>
                        </a:tabLst>
                      </a:pPr>
                      <a:r>
                        <a:rPr lang="en-US" sz="2000" dirty="0">
                          <a:solidFill>
                            <a:schemeClr val="bg1"/>
                          </a:solidFill>
                          <a:ea typeface="MS Mincho" panose="02020609040205080304" pitchFamily="49" charset="-128"/>
                        </a:rPr>
                        <a:t>type of probe </a:t>
                      </a:r>
                      <a:r>
                        <a:rPr lang="en-US" sz="2000" dirty="0">
                          <a:solidFill>
                            <a:schemeClr val="bg1"/>
                          </a:solidFill>
                          <a:ea typeface="MS Mincho" panose="02020609040205080304" pitchFamily="49" charset="-128"/>
                          <a:sym typeface="Wingdings" panose="05000000000000000000" pitchFamily="2" charset="2"/>
                        </a:rPr>
                        <a:t></a:t>
                      </a:r>
                      <a:r>
                        <a:rPr lang="en-US" sz="2000" dirty="0">
                          <a:solidFill>
                            <a:schemeClr val="bg1"/>
                          </a:solidFill>
                          <a:ea typeface="MS Mincho" panose="02020609040205080304" pitchFamily="49" charset="-128"/>
                        </a:rPr>
                        <a:t> quality &amp; number of views</a:t>
                      </a:r>
                      <a:endParaRPr lang="en-US" sz="2000" dirty="0">
                        <a:ea typeface="MS Mincho" panose="02020609040205080304" pitchFamily="49" charset="-128"/>
                      </a:endParaRPr>
                    </a:p>
                    <a:p>
                      <a:pPr marL="285750" marR="0" indent="-285750">
                        <a:spcBef>
                          <a:spcPts val="0"/>
                        </a:spcBef>
                        <a:spcAft>
                          <a:spcPts val="0"/>
                        </a:spcAft>
                        <a:buFont typeface="Arial" panose="020B0604020202020204" pitchFamily="34" charset="0"/>
                        <a:buChar char="•"/>
                        <a:tabLst>
                          <a:tab pos="800100" algn="l"/>
                        </a:tabLst>
                      </a:pPr>
                      <a:r>
                        <a:rPr lang="en-US" sz="2000" dirty="0">
                          <a:solidFill>
                            <a:schemeClr val="bg1"/>
                          </a:solidFill>
                          <a:ea typeface="MS Mincho" panose="02020609040205080304" pitchFamily="49" charset="-128"/>
                        </a:rPr>
                        <a:t>multiplane probe most popular </a:t>
                      </a:r>
                    </a:p>
                    <a:p>
                      <a:pPr marL="285750" marR="0" indent="-285750">
                        <a:spcBef>
                          <a:spcPts val="0"/>
                        </a:spcBef>
                        <a:spcAft>
                          <a:spcPts val="0"/>
                        </a:spcAft>
                        <a:buFont typeface="Arial" panose="020B0604020202020204" pitchFamily="34" charset="0"/>
                        <a:buChar char="•"/>
                        <a:tabLst>
                          <a:tab pos="800100" algn="l"/>
                        </a:tabLst>
                      </a:pPr>
                      <a:r>
                        <a:rPr lang="en-US" sz="2000" dirty="0">
                          <a:solidFill>
                            <a:schemeClr val="bg1"/>
                          </a:solidFill>
                          <a:ea typeface="MS Mincho" panose="02020609040205080304" pitchFamily="49" charset="-128"/>
                        </a:rPr>
                        <a:t>left lateral decubitus </a:t>
                      </a:r>
                    </a:p>
                    <a:p>
                      <a:pPr marL="285750" marR="0" indent="-285750">
                        <a:spcBef>
                          <a:spcPts val="0"/>
                        </a:spcBef>
                        <a:spcAft>
                          <a:spcPts val="0"/>
                        </a:spcAft>
                        <a:buFont typeface="Arial" panose="020B0604020202020204" pitchFamily="34" charset="0"/>
                        <a:buChar char="•"/>
                        <a:tabLst>
                          <a:tab pos="800100" algn="l"/>
                        </a:tabLst>
                      </a:pPr>
                      <a:r>
                        <a:rPr lang="en-US" sz="2000" dirty="0">
                          <a:solidFill>
                            <a:schemeClr val="bg1"/>
                          </a:solidFill>
                          <a:ea typeface="MS Mincho" panose="02020609040205080304" pitchFamily="49" charset="-128"/>
                        </a:rPr>
                        <a:t>standard windows   </a:t>
                      </a:r>
                    </a:p>
                    <a:p>
                      <a:pPr marL="285750" marR="0" indent="-285750">
                        <a:spcBef>
                          <a:spcPts val="0"/>
                        </a:spcBef>
                        <a:spcAft>
                          <a:spcPts val="0"/>
                        </a:spcAft>
                        <a:buFont typeface="Arial" panose="020B0604020202020204" pitchFamily="34" charset="0"/>
                        <a:buChar char="•"/>
                        <a:tabLst>
                          <a:tab pos="800100" algn="l"/>
                        </a:tabLst>
                      </a:pPr>
                      <a:r>
                        <a:rPr lang="en-US" sz="2000" dirty="0">
                          <a:solidFill>
                            <a:schemeClr val="bg1"/>
                          </a:solidFill>
                          <a:ea typeface="MS Mincho" panose="02020609040205080304" pitchFamily="49" charset="-128"/>
                        </a:rPr>
                        <a:t>depth of probe from incisors determines window</a:t>
                      </a:r>
                    </a:p>
                    <a:p>
                      <a:pPr marL="285750" marR="0" indent="-285750">
                        <a:spcBef>
                          <a:spcPts val="0"/>
                        </a:spcBef>
                        <a:spcAft>
                          <a:spcPts val="0"/>
                        </a:spcAft>
                      </a:pPr>
                      <a:endParaRPr lang="en-US" sz="2000" dirty="0">
                        <a:solidFill>
                          <a:schemeClr val="bg1"/>
                        </a:solidFill>
                        <a:ea typeface="Times New Roman" panose="02020603050405020304" pitchFamily="18" charset="0"/>
                      </a:endParaRPr>
                    </a:p>
                    <a:p>
                      <a:pPr marL="685800" marR="0" indent="-400050">
                        <a:spcBef>
                          <a:spcPts val="0"/>
                        </a:spcBef>
                        <a:spcAft>
                          <a:spcPts val="0"/>
                        </a:spcAft>
                        <a:buFont typeface="Wingdings" panose="05000000000000000000" pitchFamily="2" charset="2"/>
                        <a:buChar char="ü"/>
                      </a:pPr>
                      <a:r>
                        <a:rPr lang="en-US" sz="2000" dirty="0">
                          <a:solidFill>
                            <a:schemeClr val="bg1"/>
                          </a:solidFill>
                          <a:ea typeface="MS Mincho" panose="02020609040205080304" pitchFamily="49" charset="-128"/>
                        </a:rPr>
                        <a:t>UE window ~ 20 - 25 cm deep</a:t>
                      </a:r>
                      <a:endParaRPr lang="en-US" sz="2000" dirty="0">
                        <a:solidFill>
                          <a:schemeClr val="bg1"/>
                        </a:solidFill>
                        <a:ea typeface="Times New Roman" panose="02020603050405020304" pitchFamily="18" charset="0"/>
                      </a:endParaRPr>
                    </a:p>
                    <a:p>
                      <a:pPr marL="685800" marR="0" indent="-400050">
                        <a:spcBef>
                          <a:spcPts val="0"/>
                        </a:spcBef>
                        <a:spcAft>
                          <a:spcPts val="0"/>
                        </a:spcAft>
                        <a:buFont typeface="Wingdings" panose="05000000000000000000" pitchFamily="2" charset="2"/>
                        <a:buChar char="ü"/>
                      </a:pPr>
                      <a:r>
                        <a:rPr lang="en-US" sz="2000" dirty="0">
                          <a:solidFill>
                            <a:schemeClr val="bg1"/>
                          </a:solidFill>
                          <a:ea typeface="MS Mincho" panose="02020609040205080304" pitchFamily="49" charset="-128"/>
                        </a:rPr>
                        <a:t>ME window ~ 30 - 40 cm deep</a:t>
                      </a:r>
                      <a:endParaRPr lang="en-US" sz="2000" dirty="0">
                        <a:solidFill>
                          <a:schemeClr val="bg1"/>
                        </a:solidFill>
                        <a:ea typeface="Times New Roman" panose="02020603050405020304" pitchFamily="18" charset="0"/>
                      </a:endParaRPr>
                    </a:p>
                    <a:p>
                      <a:pPr marL="685800" indent="-400050">
                        <a:buFont typeface="Wingdings" panose="05000000000000000000" pitchFamily="2" charset="2"/>
                        <a:buChar char="ü"/>
                      </a:pPr>
                      <a:r>
                        <a:rPr lang="en-US" sz="2000" dirty="0">
                          <a:solidFill>
                            <a:schemeClr val="bg1"/>
                          </a:solidFill>
                          <a:ea typeface="MS Mincho" panose="02020609040205080304" pitchFamily="49" charset="-128"/>
                        </a:rPr>
                        <a:t>TG window via stomach ~ 40 - 50 cm deep</a:t>
                      </a:r>
                      <a:endParaRPr lang="en-US" sz="2000" dirty="0">
                        <a:solidFill>
                          <a:schemeClr val="bg1"/>
                        </a:solidFill>
                        <a:ea typeface="Times New Roman" panose="02020603050405020304" pitchFamily="18" charset="0"/>
                      </a:endParaRPr>
                    </a:p>
                    <a:p>
                      <a:pPr marL="685800" indent="-400050">
                        <a:buFont typeface="Wingdings" panose="05000000000000000000" pitchFamily="2" charset="2"/>
                        <a:buChar char="ü"/>
                      </a:pPr>
                      <a:r>
                        <a:rPr lang="en-US" sz="2000" dirty="0">
                          <a:solidFill>
                            <a:schemeClr val="bg1"/>
                          </a:solidFill>
                          <a:ea typeface="MS Mincho" panose="02020609040205080304" pitchFamily="49" charset="-128"/>
                        </a:rPr>
                        <a:t>deep transgastric DAO window is beyond TG</a:t>
                      </a:r>
                    </a:p>
                    <a:p>
                      <a:pPr marL="285750" indent="-285750">
                        <a:buFont typeface="Wingdings" panose="05000000000000000000" pitchFamily="2" charset="2"/>
                        <a:buNone/>
                      </a:pPr>
                      <a:endParaRPr lang="en-US" sz="2000" dirty="0">
                        <a:solidFill>
                          <a:schemeClr val="bg1"/>
                        </a:solidFill>
                        <a:ea typeface="MS Mincho" panose="02020609040205080304" pitchFamily="49" charset="-128"/>
                      </a:endParaRPr>
                    </a:p>
                    <a:p>
                      <a:pPr marL="288925" indent="-288925">
                        <a:buFont typeface="Arial" panose="020B0604020202020204" pitchFamily="34" charset="0"/>
                        <a:buChar char="•"/>
                      </a:pPr>
                      <a:r>
                        <a:rPr lang="en-US" sz="2000" dirty="0">
                          <a:solidFill>
                            <a:schemeClr val="bg1"/>
                          </a:solidFill>
                          <a:ea typeface="MS Mincho" panose="02020609040205080304" pitchFamily="49" charset="-128"/>
                        </a:rPr>
                        <a:t>rotate shaft to examine AO</a:t>
                      </a:r>
                    </a:p>
                    <a:p>
                      <a:pPr marL="457200" marR="0" indent="-285750">
                        <a:spcBef>
                          <a:spcPts val="0"/>
                        </a:spcBef>
                        <a:spcAft>
                          <a:spcPts val="0"/>
                        </a:spcAft>
                        <a:buFont typeface="Arial" panose="020B0604020202020204" pitchFamily="34" charset="0"/>
                        <a:buChar char="•"/>
                      </a:pPr>
                      <a:endParaRPr lang="en-US" sz="2000" dirty="0">
                        <a:solidFill>
                          <a:schemeClr val="bg1"/>
                        </a:solidFill>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spcBef>
                          <a:spcPts val="0"/>
                        </a:spcBef>
                        <a:spcAft>
                          <a:spcPts val="0"/>
                        </a:spcAft>
                        <a:buFont typeface="Arial" panose="020B0604020202020204" pitchFamily="34" charset="0"/>
                        <a:buNone/>
                        <a:tabLst>
                          <a:tab pos="800100" algn="l"/>
                        </a:tabLst>
                      </a:pPr>
                      <a:r>
                        <a:rPr lang="en-US" sz="2400" b="0" u="sng" dirty="0">
                          <a:solidFill>
                            <a:schemeClr val="tx1"/>
                          </a:solidFill>
                          <a:latin typeface="+mj-lt"/>
                          <a:ea typeface="MS Mincho" panose="02020609040205080304" pitchFamily="49" charset="-128"/>
                        </a:rPr>
                        <a:t>MULTIPLANE VIEWS</a:t>
                      </a:r>
                    </a:p>
                    <a:p>
                      <a:pPr marL="285750" marR="0" indent="-285750">
                        <a:spcBef>
                          <a:spcPts val="0"/>
                        </a:spcBef>
                        <a:spcAft>
                          <a:spcPts val="0"/>
                        </a:spcAft>
                        <a:buFont typeface="Arial" panose="020B0604020202020204" pitchFamily="34" charset="0"/>
                        <a:buChar char="•"/>
                        <a:tabLst>
                          <a:tab pos="800100" algn="l"/>
                        </a:tabLst>
                      </a:pPr>
                      <a:endParaRPr lang="en-US" sz="2000" dirty="0">
                        <a:solidFill>
                          <a:schemeClr val="tx1"/>
                        </a:solidFill>
                        <a:ea typeface="MS Mincho" panose="02020609040205080304" pitchFamily="49" charset="-128"/>
                      </a:endParaRPr>
                    </a:p>
                    <a:p>
                      <a:pPr marL="288925" marR="0" indent="-288925">
                        <a:spcBef>
                          <a:spcPts val="0"/>
                        </a:spcBef>
                        <a:spcAft>
                          <a:spcPts val="0"/>
                        </a:spcAft>
                        <a:buFont typeface="Arial" panose="020B0604020202020204" pitchFamily="34" charset="0"/>
                        <a:buChar char="•"/>
                        <a:tabLst>
                          <a:tab pos="800100" algn="l"/>
                        </a:tabLst>
                      </a:pPr>
                      <a:r>
                        <a:rPr lang="en-US" sz="2000" dirty="0">
                          <a:solidFill>
                            <a:schemeClr val="tx1"/>
                          </a:solidFill>
                          <a:ea typeface="MS Mincho" panose="02020609040205080304" pitchFamily="49" charset="-128"/>
                        </a:rPr>
                        <a:t>angulation &amp; manipulation </a:t>
                      </a:r>
                      <a:r>
                        <a:rPr lang="en-US" sz="2000" dirty="0">
                          <a:solidFill>
                            <a:schemeClr val="tx1"/>
                          </a:solidFill>
                          <a:ea typeface="MS Mincho" panose="02020609040205080304" pitchFamily="49" charset="-128"/>
                          <a:sym typeface="Wingdings" panose="05000000000000000000" pitchFamily="2" charset="2"/>
                        </a:rPr>
                        <a:t> </a:t>
                      </a:r>
                      <a:r>
                        <a:rPr lang="en-US" sz="2000" dirty="0">
                          <a:solidFill>
                            <a:schemeClr val="tx1"/>
                          </a:solidFill>
                          <a:ea typeface="MS Mincho" panose="02020609040205080304" pitchFamily="49" charset="-128"/>
                        </a:rPr>
                        <a:t>multiple views</a:t>
                      </a:r>
                    </a:p>
                    <a:p>
                      <a:pPr marL="288925" marR="0" indent="-288925">
                        <a:spcBef>
                          <a:spcPts val="0"/>
                        </a:spcBef>
                        <a:spcAft>
                          <a:spcPts val="0"/>
                        </a:spcAft>
                        <a:buFont typeface="Arial" panose="020B0604020202020204" pitchFamily="34" charset="0"/>
                        <a:buChar char="•"/>
                        <a:tabLst>
                          <a:tab pos="800100" algn="l"/>
                        </a:tabLst>
                      </a:pPr>
                      <a:endParaRPr lang="en-US" sz="2000" dirty="0">
                        <a:solidFill>
                          <a:schemeClr val="tx1"/>
                        </a:solidFill>
                        <a:ea typeface="MS Mincho" panose="02020609040205080304" pitchFamily="49" charset="-128"/>
                      </a:endParaRPr>
                    </a:p>
                    <a:p>
                      <a:pPr marL="288925" marR="0" indent="-288925">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adult ~ 20 standard views</a:t>
                      </a:r>
                    </a:p>
                    <a:p>
                      <a:pPr marL="288925" marR="0" indent="-288925">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endParaRPr>
                    </a:p>
                    <a:p>
                      <a:pPr marL="288925" marR="0" lvl="0" indent="-2889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i="1" kern="1200" dirty="0">
                          <a:effectLst/>
                          <a:latin typeface="+mn-lt"/>
                          <a:ea typeface="+mn-ea"/>
                          <a:cs typeface="+mn-cs"/>
                        </a:rPr>
                        <a:t>ASE recommends a series of 28 views for a comprehensive TEE in children </a:t>
                      </a:r>
                      <a:r>
                        <a:rPr lang="en-US" sz="2000" i="1" dirty="0"/>
                        <a:t>&amp;</a:t>
                      </a:r>
                      <a:r>
                        <a:rPr lang="en-US" sz="2000" i="1" kern="1200" dirty="0">
                          <a:effectLst/>
                          <a:latin typeface="+mn-lt"/>
                          <a:ea typeface="+mn-ea"/>
                          <a:cs typeface="+mn-cs"/>
                        </a:rPr>
                        <a:t> adults with CHD.</a:t>
                      </a:r>
                      <a:endParaRPr lang="en-US" sz="2000" kern="1200" dirty="0">
                        <a:effectLst/>
                        <a:latin typeface="+mn-lt"/>
                        <a:ea typeface="+mn-ea"/>
                        <a:cs typeface="+mn-cs"/>
                      </a:endParaRPr>
                    </a:p>
                    <a:p>
                      <a:pPr marL="288925" marR="0" indent="-288925">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endParaRPr>
                    </a:p>
                    <a:p>
                      <a:pPr marL="288925" marR="0" indent="-288925">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LAX, SAX, 4C, 2C, inflow &amp; outflow views</a:t>
                      </a:r>
                    </a:p>
                    <a:p>
                      <a:pPr marL="457200" marR="0" indent="-285750">
                        <a:spcBef>
                          <a:spcPts val="0"/>
                        </a:spcBef>
                        <a:spcAft>
                          <a:spcPts val="0"/>
                        </a:spcAft>
                        <a:buFont typeface="Arial" panose="020B0604020202020204" pitchFamily="34" charset="0"/>
                        <a:buChar char="•"/>
                      </a:pPr>
                      <a:endParaRPr lang="en-US" sz="2000" dirty="0">
                        <a:solidFill>
                          <a:schemeClr val="bg1"/>
                        </a:solidFill>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456073998"/>
                  </a:ext>
                </a:extLst>
              </a:tr>
            </a:tbl>
          </a:graphicData>
        </a:graphic>
      </p:graphicFrame>
      <p:sp>
        <p:nvSpPr>
          <p:cNvPr id="10" name="TextBox 9">
            <a:extLst>
              <a:ext uri="{FF2B5EF4-FFF2-40B4-BE49-F238E27FC236}">
                <a16:creationId xmlns:a16="http://schemas.microsoft.com/office/drawing/2014/main" id="{0A0058BD-8D9D-44EE-979C-96966BCC2362}"/>
              </a:ext>
            </a:extLst>
          </p:cNvPr>
          <p:cNvSpPr txBox="1"/>
          <p:nvPr/>
        </p:nvSpPr>
        <p:spPr>
          <a:xfrm>
            <a:off x="4396339" y="5430453"/>
            <a:ext cx="3399322" cy="707886"/>
          </a:xfrm>
          <a:prstGeom prst="rect">
            <a:avLst/>
          </a:prstGeom>
          <a:noFill/>
        </p:spPr>
        <p:txBody>
          <a:bodyPr wrap="square" rtlCol="0">
            <a:spAutoFit/>
          </a:bodyPr>
          <a:lstStyle/>
          <a:p>
            <a:pPr algn="ctr"/>
            <a:r>
              <a:rPr lang="en-US" sz="2000" dirty="0">
                <a:solidFill>
                  <a:srgbClr val="FFC000"/>
                </a:solidFill>
                <a:latin typeface="Gabriola" panose="04040605051002020D02" pitchFamily="82" charset="0"/>
              </a:rPr>
              <a:t>POP QUIZ!</a:t>
            </a:r>
          </a:p>
          <a:p>
            <a:pPr algn="ctr"/>
            <a:r>
              <a:rPr lang="en-US" sz="2000" dirty="0">
                <a:solidFill>
                  <a:srgbClr val="FFC000"/>
                </a:solidFill>
                <a:latin typeface="Gabriola" panose="04040605051002020D02" pitchFamily="82" charset="0"/>
              </a:rPr>
              <a:t>Where is the TEE probe depth displayed?</a:t>
            </a:r>
          </a:p>
        </p:txBody>
      </p:sp>
    </p:spTree>
    <p:extLst>
      <p:ext uri="{BB962C8B-B14F-4D97-AF65-F5344CB8AC3E}">
        <p14:creationId xmlns:p14="http://schemas.microsoft.com/office/powerpoint/2010/main" val="367523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6699"/>
        </a:solidFill>
        <a:effectLst/>
      </p:bgPr>
    </p:bg>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98657" name="Object 1"/>
          <p:cNvGraphicFramePr>
            <a:graphicFrameLocks noChangeAspect="1"/>
          </p:cNvGraphicFramePr>
          <p:nvPr>
            <p:extLst>
              <p:ext uri="{D42A27DB-BD31-4B8C-83A1-F6EECF244321}">
                <p14:modId xmlns:p14="http://schemas.microsoft.com/office/powerpoint/2010/main" val="1055979148"/>
              </p:ext>
            </p:extLst>
          </p:nvPr>
        </p:nvGraphicFramePr>
        <p:xfrm>
          <a:off x="3500711" y="957710"/>
          <a:ext cx="2187403" cy="1898788"/>
        </p:xfrm>
        <a:graphic>
          <a:graphicData uri="http://schemas.openxmlformats.org/presentationml/2006/ole">
            <mc:AlternateContent xmlns:mc="http://schemas.openxmlformats.org/markup-compatibility/2006">
              <mc:Choice xmlns:v="urn:schemas-microsoft-com:vml" Requires="v">
                <p:oleObj name="Bitmap Image" r:id="rId3" imgW="1371600" imgH="1190520" progId="Paint.Picture">
                  <p:embed/>
                </p:oleObj>
              </mc:Choice>
              <mc:Fallback>
                <p:oleObj name="Bitmap Image" r:id="rId3" imgW="1371600" imgH="1190520" progId="Paint.Picture">
                  <p:embed/>
                  <p:pic>
                    <p:nvPicPr>
                      <p:cNvPr id="198657" name="Object 1"/>
                      <p:cNvPicPr>
                        <a:picLocks noChangeAspect="1" noChangeArrowheads="1"/>
                      </p:cNvPicPr>
                      <p:nvPr/>
                    </p:nvPicPr>
                    <p:blipFill>
                      <a:blip r:embed="rId4"/>
                      <a:srcRect/>
                      <a:stretch>
                        <a:fillRect/>
                      </a:stretch>
                    </p:blipFill>
                    <p:spPr bwMode="auto">
                      <a:xfrm>
                        <a:off x="3500711" y="957710"/>
                        <a:ext cx="2187403" cy="1898788"/>
                      </a:xfrm>
                      <a:prstGeom prst="rect">
                        <a:avLst/>
                      </a:prstGeom>
                      <a:noFill/>
                    </p:spPr>
                  </p:pic>
                </p:oleObj>
              </mc:Fallback>
            </mc:AlternateContent>
          </a:graphicData>
        </a:graphic>
      </p:graphicFrame>
      <p:sp>
        <p:nvSpPr>
          <p:cNvPr id="198660"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98659" name="Object 3"/>
          <p:cNvGraphicFramePr>
            <a:graphicFrameLocks noChangeAspect="1"/>
          </p:cNvGraphicFramePr>
          <p:nvPr>
            <p:extLst>
              <p:ext uri="{D42A27DB-BD31-4B8C-83A1-F6EECF244321}">
                <p14:modId xmlns:p14="http://schemas.microsoft.com/office/powerpoint/2010/main" val="4070795685"/>
              </p:ext>
            </p:extLst>
          </p:nvPr>
        </p:nvGraphicFramePr>
        <p:xfrm>
          <a:off x="6430091" y="957709"/>
          <a:ext cx="2166053" cy="1887537"/>
        </p:xfrm>
        <a:graphic>
          <a:graphicData uri="http://schemas.openxmlformats.org/presentationml/2006/ole">
            <mc:AlternateContent xmlns:mc="http://schemas.openxmlformats.org/markup-compatibility/2006">
              <mc:Choice xmlns:v="urn:schemas-microsoft-com:vml" Requires="v">
                <p:oleObj name="Bitmap Image" r:id="rId5" imgW="1419120" imgH="1238400" progId="Paint.Picture">
                  <p:embed/>
                </p:oleObj>
              </mc:Choice>
              <mc:Fallback>
                <p:oleObj name="Bitmap Image" r:id="rId5" imgW="1419120" imgH="1238400" progId="Paint.Picture">
                  <p:embed/>
                  <p:pic>
                    <p:nvPicPr>
                      <p:cNvPr id="198659" name="Object 3"/>
                      <p:cNvPicPr>
                        <a:picLocks noChangeAspect="1" noChangeArrowheads="1"/>
                      </p:cNvPicPr>
                      <p:nvPr/>
                    </p:nvPicPr>
                    <p:blipFill>
                      <a:blip r:embed="rId6"/>
                      <a:srcRect/>
                      <a:stretch>
                        <a:fillRect/>
                      </a:stretch>
                    </p:blipFill>
                    <p:spPr bwMode="auto">
                      <a:xfrm>
                        <a:off x="6430091" y="957709"/>
                        <a:ext cx="2166053" cy="1887537"/>
                      </a:xfrm>
                      <a:prstGeom prst="rect">
                        <a:avLst/>
                      </a:prstGeom>
                      <a:noFill/>
                    </p:spPr>
                  </p:pic>
                </p:oleObj>
              </mc:Fallback>
            </mc:AlternateContent>
          </a:graphicData>
        </a:graphic>
      </p:graphicFrame>
      <p:sp>
        <p:nvSpPr>
          <p:cNvPr id="198662"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98661" name="Object 5"/>
          <p:cNvGraphicFramePr>
            <a:graphicFrameLocks noChangeAspect="1"/>
          </p:cNvGraphicFramePr>
          <p:nvPr>
            <p:extLst>
              <p:ext uri="{D42A27DB-BD31-4B8C-83A1-F6EECF244321}">
                <p14:modId xmlns:p14="http://schemas.microsoft.com/office/powerpoint/2010/main" val="3704753265"/>
              </p:ext>
            </p:extLst>
          </p:nvPr>
        </p:nvGraphicFramePr>
        <p:xfrm>
          <a:off x="3506651" y="3588713"/>
          <a:ext cx="2195031" cy="1891850"/>
        </p:xfrm>
        <a:graphic>
          <a:graphicData uri="http://schemas.openxmlformats.org/presentationml/2006/ole">
            <mc:AlternateContent xmlns:mc="http://schemas.openxmlformats.org/markup-compatibility/2006">
              <mc:Choice xmlns:v="urn:schemas-microsoft-com:vml" Requires="v">
                <p:oleObj name="Bitmap Image" r:id="rId7" imgW="1380960" imgH="1190520" progId="Paint.Picture">
                  <p:embed/>
                </p:oleObj>
              </mc:Choice>
              <mc:Fallback>
                <p:oleObj name="Bitmap Image" r:id="rId7" imgW="1380960" imgH="1190520" progId="Paint.Picture">
                  <p:embed/>
                  <p:pic>
                    <p:nvPicPr>
                      <p:cNvPr id="198661" name="Object 5"/>
                      <p:cNvPicPr>
                        <a:picLocks noChangeAspect="1" noChangeArrowheads="1"/>
                      </p:cNvPicPr>
                      <p:nvPr/>
                    </p:nvPicPr>
                    <p:blipFill>
                      <a:blip r:embed="rId8"/>
                      <a:srcRect/>
                      <a:stretch>
                        <a:fillRect/>
                      </a:stretch>
                    </p:blipFill>
                    <p:spPr bwMode="auto">
                      <a:xfrm>
                        <a:off x="3506651" y="3588713"/>
                        <a:ext cx="2195031" cy="1891850"/>
                      </a:xfrm>
                      <a:prstGeom prst="rect">
                        <a:avLst/>
                      </a:prstGeom>
                      <a:noFill/>
                    </p:spPr>
                  </p:pic>
                </p:oleObj>
              </mc:Fallback>
            </mc:AlternateContent>
          </a:graphicData>
        </a:graphic>
      </p:graphicFrame>
      <p:sp>
        <p:nvSpPr>
          <p:cNvPr id="198664"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98663" name="Object 7"/>
          <p:cNvGraphicFramePr>
            <a:graphicFrameLocks noChangeAspect="1"/>
          </p:cNvGraphicFramePr>
          <p:nvPr>
            <p:extLst>
              <p:ext uri="{D42A27DB-BD31-4B8C-83A1-F6EECF244321}">
                <p14:modId xmlns:p14="http://schemas.microsoft.com/office/powerpoint/2010/main" val="253900165"/>
              </p:ext>
            </p:extLst>
          </p:nvPr>
        </p:nvGraphicFramePr>
        <p:xfrm>
          <a:off x="9324555" y="3588713"/>
          <a:ext cx="2079625" cy="1887537"/>
        </p:xfrm>
        <a:graphic>
          <a:graphicData uri="http://schemas.openxmlformats.org/presentationml/2006/ole">
            <mc:AlternateContent xmlns:mc="http://schemas.openxmlformats.org/markup-compatibility/2006">
              <mc:Choice xmlns:v="urn:schemas-microsoft-com:vml" Requires="v">
                <p:oleObj name="Bitmap Image" r:id="rId9" imgW="1333440" imgH="1209600" progId="Paint.Picture">
                  <p:embed/>
                </p:oleObj>
              </mc:Choice>
              <mc:Fallback>
                <p:oleObj name="Bitmap Image" r:id="rId9" imgW="1333440" imgH="1209600" progId="Paint.Picture">
                  <p:embed/>
                  <p:pic>
                    <p:nvPicPr>
                      <p:cNvPr id="198663" name="Object 7"/>
                      <p:cNvPicPr>
                        <a:picLocks noChangeAspect="1" noChangeArrowheads="1"/>
                      </p:cNvPicPr>
                      <p:nvPr/>
                    </p:nvPicPr>
                    <p:blipFill>
                      <a:blip r:embed="rId10"/>
                      <a:srcRect/>
                      <a:stretch>
                        <a:fillRect/>
                      </a:stretch>
                    </p:blipFill>
                    <p:spPr bwMode="auto">
                      <a:xfrm>
                        <a:off x="9324555" y="3588713"/>
                        <a:ext cx="2079625" cy="1887537"/>
                      </a:xfrm>
                      <a:prstGeom prst="rect">
                        <a:avLst/>
                      </a:prstGeom>
                      <a:noFill/>
                    </p:spPr>
                  </p:pic>
                </p:oleObj>
              </mc:Fallback>
            </mc:AlternateContent>
          </a:graphicData>
        </a:graphic>
      </p:graphicFrame>
      <p:sp>
        <p:nvSpPr>
          <p:cNvPr id="11" name="Slide Number Placeholder 10"/>
          <p:cNvSpPr>
            <a:spLocks noGrp="1"/>
          </p:cNvSpPr>
          <p:nvPr>
            <p:ph type="sldNum" sz="quarter" idx="12"/>
          </p:nvPr>
        </p:nvSpPr>
        <p:spPr/>
        <p:txBody>
          <a:bodyPr/>
          <a:lstStyle/>
          <a:p>
            <a:fld id="{E3ECCEC5-4446-4D10-8867-E61E5097F893}" type="slidenum">
              <a:rPr lang="en-US" smtClean="0"/>
              <a:pPr/>
              <a:t>15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61214524"/>
              </p:ext>
            </p:extLst>
          </p:nvPr>
        </p:nvGraphicFramePr>
        <p:xfrm>
          <a:off x="637959" y="968961"/>
          <a:ext cx="2263149" cy="2926080"/>
        </p:xfrm>
        <a:graphic>
          <a:graphicData uri="http://schemas.openxmlformats.org/drawingml/2006/table">
            <a:tbl>
              <a:tblPr firstRow="1" bandRow="1">
                <a:tableStyleId>{5C22544A-7EE6-4342-B048-85BDC9FD1C3A}</a:tableStyleId>
              </a:tblPr>
              <a:tblGrid>
                <a:gridCol w="2263149">
                  <a:extLst>
                    <a:ext uri="{9D8B030D-6E8A-4147-A177-3AD203B41FA5}">
                      <a16:colId xmlns:a16="http://schemas.microsoft.com/office/drawing/2014/main" val="20000"/>
                    </a:ext>
                  </a:extLst>
                </a:gridCol>
              </a:tblGrid>
              <a:tr h="370840">
                <a:tc>
                  <a:txBody>
                    <a:bodyPr/>
                    <a:lstStyle/>
                    <a:p>
                      <a:pPr algn="ctr"/>
                      <a:r>
                        <a:rPr kumimoji="0" lang="en-US" sz="2000" b="0" i="0" u="none" strike="noStrike" kern="1200" cap="none" spc="0" normalizeH="0" baseline="0" noProof="0" dirty="0">
                          <a:ln>
                            <a:noFill/>
                          </a:ln>
                          <a:solidFill>
                            <a:srgbClr val="FFC000"/>
                          </a:solidFill>
                          <a:effectLst/>
                          <a:uLnTx/>
                          <a:uFillTx/>
                          <a:latin typeface="Gabriola" pitchFamily="82" charset="0"/>
                          <a:ea typeface="+mj-ea"/>
                          <a:cs typeface="+mj-cs"/>
                        </a:rPr>
                        <a:t>POP QUIZ!</a:t>
                      </a:r>
                      <a:br>
                        <a:rPr kumimoji="0" lang="en-US" sz="2000" b="0" i="0" u="none" strike="noStrike" kern="1200" cap="none" spc="0" normalizeH="0" baseline="0" noProof="0" dirty="0">
                          <a:ln>
                            <a:noFill/>
                          </a:ln>
                          <a:solidFill>
                            <a:srgbClr val="FFC000"/>
                          </a:solidFill>
                          <a:effectLst/>
                          <a:uLnTx/>
                          <a:uFillTx/>
                          <a:latin typeface="Gabriola" pitchFamily="82" charset="0"/>
                          <a:ea typeface="+mj-ea"/>
                          <a:cs typeface="+mj-cs"/>
                        </a:rPr>
                      </a:br>
                      <a:r>
                        <a:rPr kumimoji="0" lang="en-US" sz="2000" b="0" i="0" u="none" strike="noStrike" kern="1200" cap="none" spc="0" normalizeH="0" baseline="0" noProof="0" dirty="0">
                          <a:ln>
                            <a:noFill/>
                          </a:ln>
                          <a:solidFill>
                            <a:srgbClr val="FFC000"/>
                          </a:solidFill>
                          <a:effectLst/>
                          <a:uLnTx/>
                          <a:uFillTx/>
                          <a:latin typeface="Gabriola" pitchFamily="82" charset="0"/>
                          <a:ea typeface="+mj-ea"/>
                          <a:cs typeface="+mj-cs"/>
                        </a:rPr>
                        <a:t>Match the name to </a:t>
                      </a:r>
                    </a:p>
                    <a:p>
                      <a:pPr algn="ctr"/>
                      <a:r>
                        <a:rPr kumimoji="0" lang="en-US" sz="2000" b="0" i="0" u="none" strike="noStrike" kern="1200" cap="none" spc="0" normalizeH="0" baseline="0" noProof="0" dirty="0">
                          <a:ln>
                            <a:noFill/>
                          </a:ln>
                          <a:solidFill>
                            <a:srgbClr val="FFC000"/>
                          </a:solidFill>
                          <a:effectLst/>
                          <a:uLnTx/>
                          <a:uFillTx/>
                          <a:latin typeface="Gabriola" pitchFamily="82" charset="0"/>
                          <a:ea typeface="+mj-ea"/>
                          <a:cs typeface="+mj-cs"/>
                        </a:rPr>
                        <a:t>the multiplane view.</a:t>
                      </a:r>
                      <a:endParaRPr lang="en-US" sz="1100" b="0" dirty="0">
                        <a:solidFill>
                          <a:srgbClr val="FFC00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0000"/>
                  </a:ext>
                </a:extLst>
              </a:tr>
              <a:tr h="370840">
                <a:tc>
                  <a:txBody>
                    <a:bodyPr/>
                    <a:lstStyle/>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bg1"/>
                          </a:solidFill>
                        </a:rPr>
                        <a:t>DAO SAX</a:t>
                      </a:r>
                    </a:p>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bg1"/>
                          </a:solidFill>
                        </a:rPr>
                        <a:t>ME AOV LAX</a:t>
                      </a:r>
                    </a:p>
                    <a:p>
                      <a:pPr marL="233363" indent="-233363" algn="l">
                        <a:buFont typeface="Arial" panose="020B0604020202020204" pitchFamily="34" charset="0"/>
                        <a:buChar char="•"/>
                      </a:pPr>
                      <a:r>
                        <a:rPr lang="en-US" sz="2000" dirty="0">
                          <a:solidFill>
                            <a:schemeClr val="bg1"/>
                          </a:solidFill>
                        </a:rPr>
                        <a:t>ME AOV SAX</a:t>
                      </a:r>
                    </a:p>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bg1"/>
                          </a:solidFill>
                        </a:rPr>
                        <a:t>ME 4C</a:t>
                      </a:r>
                    </a:p>
                    <a:p>
                      <a:pPr marL="233363" indent="-233363" algn="l">
                        <a:buFont typeface="Arial" panose="020B0604020202020204" pitchFamily="34" charset="0"/>
                        <a:buChar char="•"/>
                      </a:pPr>
                      <a:r>
                        <a:rPr lang="en-US" sz="2000" dirty="0">
                          <a:solidFill>
                            <a:schemeClr val="bg1"/>
                          </a:solidFill>
                        </a:rPr>
                        <a:t>TG MID SAX</a:t>
                      </a:r>
                    </a:p>
                    <a:p>
                      <a:pPr marL="233363" indent="-233363" algn="l">
                        <a:buFont typeface="Arial" panose="020B0604020202020204" pitchFamily="34" charset="0"/>
                        <a:buChar char="•"/>
                      </a:pPr>
                      <a:r>
                        <a:rPr lang="en-US" sz="2000" dirty="0">
                          <a:solidFill>
                            <a:schemeClr val="bg1"/>
                          </a:solidFill>
                        </a:rPr>
                        <a:t>UE AO ARCH LAX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8532D1F5-B709-4E3F-933F-F745F2D227BE}"/>
              </a:ext>
            </a:extLst>
          </p:cNvPr>
          <p:cNvPicPr>
            <a:picLocks noChangeAspect="1"/>
          </p:cNvPicPr>
          <p:nvPr/>
        </p:nvPicPr>
        <p:blipFill>
          <a:blip r:embed="rId11"/>
          <a:stretch>
            <a:fillRect/>
          </a:stretch>
        </p:blipFill>
        <p:spPr>
          <a:xfrm>
            <a:off x="9324554" y="957710"/>
            <a:ext cx="2079625" cy="1898788"/>
          </a:xfrm>
          <a:prstGeom prst="rect">
            <a:avLst/>
          </a:prstGeom>
        </p:spPr>
      </p:pic>
      <p:pic>
        <p:nvPicPr>
          <p:cNvPr id="6" name="Picture 5">
            <a:extLst>
              <a:ext uri="{FF2B5EF4-FFF2-40B4-BE49-F238E27FC236}">
                <a16:creationId xmlns:a16="http://schemas.microsoft.com/office/drawing/2014/main" id="{9F790A2A-3879-4283-8549-9E5A3F1EFD53}"/>
              </a:ext>
            </a:extLst>
          </p:cNvPr>
          <p:cNvPicPr>
            <a:picLocks noChangeAspect="1"/>
          </p:cNvPicPr>
          <p:nvPr/>
        </p:nvPicPr>
        <p:blipFill>
          <a:blip r:embed="rId12"/>
          <a:stretch>
            <a:fillRect/>
          </a:stretch>
        </p:blipFill>
        <p:spPr>
          <a:xfrm>
            <a:off x="6447428" y="3588713"/>
            <a:ext cx="2131381" cy="1887537"/>
          </a:xfrm>
          <a:prstGeom prst="rect">
            <a:avLst/>
          </a:prstGeom>
        </p:spPr>
      </p:pic>
      <p:sp>
        <p:nvSpPr>
          <p:cNvPr id="7" name="TextBox 6">
            <a:extLst>
              <a:ext uri="{FF2B5EF4-FFF2-40B4-BE49-F238E27FC236}">
                <a16:creationId xmlns:a16="http://schemas.microsoft.com/office/drawing/2014/main" id="{02343CFB-5757-4E58-B335-B366CF648A9C}"/>
              </a:ext>
            </a:extLst>
          </p:cNvPr>
          <p:cNvSpPr txBox="1"/>
          <p:nvPr/>
        </p:nvSpPr>
        <p:spPr>
          <a:xfrm>
            <a:off x="3513654" y="957710"/>
            <a:ext cx="343888" cy="461665"/>
          </a:xfrm>
          <a:prstGeom prst="rect">
            <a:avLst/>
          </a:prstGeom>
          <a:noFill/>
        </p:spPr>
        <p:txBody>
          <a:bodyPr wrap="square" rtlCol="0">
            <a:spAutoFit/>
          </a:bodyPr>
          <a:lstStyle/>
          <a:p>
            <a:r>
              <a:rPr lang="en-US" sz="2400" dirty="0">
                <a:solidFill>
                  <a:srgbClr val="FF6699"/>
                </a:solidFill>
              </a:rPr>
              <a:t>A</a:t>
            </a:r>
          </a:p>
        </p:txBody>
      </p:sp>
      <p:sp>
        <p:nvSpPr>
          <p:cNvPr id="9" name="TextBox 8">
            <a:extLst>
              <a:ext uri="{FF2B5EF4-FFF2-40B4-BE49-F238E27FC236}">
                <a16:creationId xmlns:a16="http://schemas.microsoft.com/office/drawing/2014/main" id="{CFC8FBE3-5D02-421D-B24B-51765F51F508}"/>
              </a:ext>
            </a:extLst>
          </p:cNvPr>
          <p:cNvSpPr txBox="1"/>
          <p:nvPr/>
        </p:nvSpPr>
        <p:spPr>
          <a:xfrm>
            <a:off x="9368210" y="968961"/>
            <a:ext cx="343888" cy="461665"/>
          </a:xfrm>
          <a:prstGeom prst="rect">
            <a:avLst/>
          </a:prstGeom>
          <a:noFill/>
        </p:spPr>
        <p:txBody>
          <a:bodyPr wrap="square" rtlCol="0">
            <a:spAutoFit/>
          </a:bodyPr>
          <a:lstStyle/>
          <a:p>
            <a:r>
              <a:rPr lang="en-US" sz="2400" dirty="0">
                <a:solidFill>
                  <a:srgbClr val="FF6699"/>
                </a:solidFill>
              </a:rPr>
              <a:t>C</a:t>
            </a:r>
          </a:p>
        </p:txBody>
      </p:sp>
      <p:sp>
        <p:nvSpPr>
          <p:cNvPr id="12" name="TextBox 11">
            <a:extLst>
              <a:ext uri="{FF2B5EF4-FFF2-40B4-BE49-F238E27FC236}">
                <a16:creationId xmlns:a16="http://schemas.microsoft.com/office/drawing/2014/main" id="{B7733093-7496-46B4-9C78-870C84A9EC60}"/>
              </a:ext>
            </a:extLst>
          </p:cNvPr>
          <p:cNvSpPr txBox="1"/>
          <p:nvPr/>
        </p:nvSpPr>
        <p:spPr>
          <a:xfrm>
            <a:off x="6447428" y="957709"/>
            <a:ext cx="376883" cy="461665"/>
          </a:xfrm>
          <a:prstGeom prst="rect">
            <a:avLst/>
          </a:prstGeom>
          <a:noFill/>
        </p:spPr>
        <p:txBody>
          <a:bodyPr wrap="square" rtlCol="0">
            <a:spAutoFit/>
          </a:bodyPr>
          <a:lstStyle/>
          <a:p>
            <a:r>
              <a:rPr lang="en-US" sz="2400" dirty="0">
                <a:solidFill>
                  <a:srgbClr val="FF6699"/>
                </a:solidFill>
              </a:rPr>
              <a:t>B</a:t>
            </a:r>
          </a:p>
        </p:txBody>
      </p:sp>
      <p:sp>
        <p:nvSpPr>
          <p:cNvPr id="13" name="TextBox 12">
            <a:extLst>
              <a:ext uri="{FF2B5EF4-FFF2-40B4-BE49-F238E27FC236}">
                <a16:creationId xmlns:a16="http://schemas.microsoft.com/office/drawing/2014/main" id="{F627268E-3FC2-4A59-B046-0597117CB896}"/>
              </a:ext>
            </a:extLst>
          </p:cNvPr>
          <p:cNvSpPr txBox="1"/>
          <p:nvPr/>
        </p:nvSpPr>
        <p:spPr>
          <a:xfrm>
            <a:off x="3513654" y="3593026"/>
            <a:ext cx="6939439" cy="461665"/>
          </a:xfrm>
          <a:prstGeom prst="rect">
            <a:avLst/>
          </a:prstGeom>
          <a:noFill/>
        </p:spPr>
        <p:txBody>
          <a:bodyPr wrap="square" rtlCol="0">
            <a:spAutoFit/>
          </a:bodyPr>
          <a:lstStyle/>
          <a:p>
            <a:r>
              <a:rPr lang="en-US" sz="2400" dirty="0">
                <a:solidFill>
                  <a:srgbClr val="FF6699"/>
                </a:solidFill>
              </a:rPr>
              <a:t>D</a:t>
            </a:r>
            <a:r>
              <a:rPr lang="en-US" sz="2400" dirty="0">
                <a:solidFill>
                  <a:srgbClr val="92D050"/>
                </a:solidFill>
              </a:rPr>
              <a:t>                                         </a:t>
            </a:r>
            <a:r>
              <a:rPr lang="en-US" sz="2400" dirty="0">
                <a:solidFill>
                  <a:srgbClr val="FF6699"/>
                </a:solidFill>
              </a:rPr>
              <a:t>E</a:t>
            </a:r>
            <a:r>
              <a:rPr lang="en-US" sz="2400" dirty="0">
                <a:solidFill>
                  <a:srgbClr val="92D050"/>
                </a:solidFill>
              </a:rPr>
              <a:t>                                        </a:t>
            </a:r>
            <a:r>
              <a:rPr lang="en-US" sz="2400" dirty="0">
                <a:solidFill>
                  <a:srgbClr val="FF6699"/>
                </a:solidFill>
              </a:rPr>
              <a:t>F</a:t>
            </a:r>
          </a:p>
        </p:txBody>
      </p:sp>
      <p:pic>
        <p:nvPicPr>
          <p:cNvPr id="14" name="Picture 13">
            <a:extLst>
              <a:ext uri="{FF2B5EF4-FFF2-40B4-BE49-F238E27FC236}">
                <a16:creationId xmlns:a16="http://schemas.microsoft.com/office/drawing/2014/main" id="{7E21682D-E857-B4CD-0F20-EE9F07A9C43E}"/>
              </a:ext>
            </a:extLst>
          </p:cNvPr>
          <p:cNvPicPr>
            <a:picLocks noChangeAspect="1"/>
          </p:cNvPicPr>
          <p:nvPr/>
        </p:nvPicPr>
        <p:blipFill>
          <a:blip r:embed="rId13"/>
          <a:stretch>
            <a:fillRect/>
          </a:stretch>
        </p:blipFill>
        <p:spPr>
          <a:xfrm>
            <a:off x="10957009" y="5622531"/>
            <a:ext cx="894339" cy="837254"/>
          </a:xfrm>
          <a:prstGeom prst="rect">
            <a:avLst/>
          </a:prstGeom>
        </p:spPr>
      </p:pic>
    </p:spTree>
    <p:extLst>
      <p:ext uri="{BB962C8B-B14F-4D97-AF65-F5344CB8AC3E}">
        <p14:creationId xmlns:p14="http://schemas.microsoft.com/office/powerpoint/2010/main" val="339357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2BCF11-2C81-4CA4-95C3-838D265BCFC3}"/>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3" name="Rectangle 2">
            <a:extLst>
              <a:ext uri="{FF2B5EF4-FFF2-40B4-BE49-F238E27FC236}">
                <a16:creationId xmlns:a16="http://schemas.microsoft.com/office/drawing/2014/main" id="{B28F7D4C-92A5-44E6-8EB4-A32F61DF46A7}"/>
              </a:ext>
            </a:extLst>
          </p:cNvPr>
          <p:cNvSpPr/>
          <p:nvPr/>
        </p:nvSpPr>
        <p:spPr>
          <a:xfrm>
            <a:off x="1198245" y="1613118"/>
            <a:ext cx="9795510" cy="3631763"/>
          </a:xfrm>
          <a:prstGeom prst="rect">
            <a:avLst/>
          </a:prstGeom>
        </p:spPr>
        <p:txBody>
          <a:bodyPr wrap="square">
            <a:spAutoFit/>
          </a:bodyPr>
          <a:lstStyle/>
          <a:p>
            <a:pPr algn="ctr"/>
            <a:r>
              <a:rPr lang="en-US" sz="2400" b="1" dirty="0">
                <a:solidFill>
                  <a:srgbClr val="FF6699"/>
                </a:solidFill>
                <a:latin typeface="Curlz MT" panose="04040404050702020202" pitchFamily="82" charset="0"/>
              </a:rPr>
              <a:t>COPYRIGHT INFRINGEMENT IS A SERIOUS CRIME. </a:t>
            </a:r>
          </a:p>
          <a:p>
            <a:pPr algn="ctr"/>
            <a:endParaRPr lang="en-US" sz="1200" b="1" dirty="0">
              <a:solidFill>
                <a:srgbClr val="FF6699"/>
              </a:solidFill>
              <a:latin typeface="Curlz MT" panose="04040404050702020202" pitchFamily="82" charset="0"/>
            </a:endParaRPr>
          </a:p>
          <a:p>
            <a:pPr algn="ctr"/>
            <a:r>
              <a:rPr lang="en-US" sz="1600" dirty="0">
                <a:solidFill>
                  <a:srgbClr val="FF6699"/>
                </a:solidFill>
                <a:latin typeface="Lucida Handwriting" pitchFamily="66" charset="0"/>
              </a:rPr>
              <a:t>Please respect my U.S. Copyright &amp; hard work—do not copy/distribute/edit.</a:t>
            </a:r>
          </a:p>
          <a:p>
            <a:pPr algn="ctr"/>
            <a:endParaRPr lang="en-US" sz="1200" dirty="0">
              <a:solidFill>
                <a:srgbClr val="FF6699"/>
              </a:solidFill>
              <a:latin typeface="Lucida Handwriting" pitchFamily="66" charset="0"/>
            </a:endParaRPr>
          </a:p>
          <a:p>
            <a:pPr algn="ctr"/>
            <a:endParaRPr lang="en-US" sz="1200" dirty="0">
              <a:solidFill>
                <a:srgbClr val="FF6699"/>
              </a:solidFill>
            </a:endParaRPr>
          </a:p>
          <a:p>
            <a:pPr algn="just">
              <a:tabLst>
                <a:tab pos="3200400" algn="l"/>
                <a:tab pos="3486150" algn="l"/>
              </a:tabLst>
            </a:pPr>
            <a:r>
              <a:rPr lang="en-US" sz="1400" kern="1200" dirty="0">
                <a:solidFill>
                  <a:srgbClr val="FF6699"/>
                </a:solidFill>
                <a:effectLst/>
                <a:ea typeface="MS Mincho" panose="02020609040205080304" pitchFamily="49" charset="-128"/>
                <a:cs typeface="Times New Roman" panose="02020603050405020304" pitchFamily="18" charset="0"/>
              </a:rPr>
              <a:t>Copyright © 1996, 2002, 2009, 2010, 2011, 2018, 2022.  All rights reserved.  Library of Congress Catalog Card Numbers:  TX0006951179</a:t>
            </a:r>
            <a:r>
              <a:rPr lang="en-US" sz="1400" dirty="0">
                <a:solidFill>
                  <a:srgbClr val="FF6699"/>
                </a:solidFill>
                <a:ea typeface="MS Mincho" panose="02020609040205080304" pitchFamily="49" charset="-128"/>
                <a:cs typeface="Times New Roman" panose="02020603050405020304" pitchFamily="18" charset="0"/>
              </a:rPr>
              <a:t> and TX0008635753</a:t>
            </a:r>
            <a:r>
              <a:rPr lang="en-US" sz="1400" kern="1200" dirty="0">
                <a:solidFill>
                  <a:srgbClr val="FF6699"/>
                </a:solidFill>
                <a:effectLst/>
                <a:ea typeface="MS Mincho" panose="02020609040205080304" pitchFamily="49" charset="-128"/>
                <a:cs typeface="Times New Roman" panose="02020603050405020304" pitchFamily="18" charset="0"/>
              </a:rPr>
              <a:t>.</a:t>
            </a:r>
            <a:endParaRPr lang="en-US" sz="1400" dirty="0">
              <a:solidFill>
                <a:srgbClr val="FF6699"/>
              </a:solidFill>
              <a:effectLst/>
              <a:ea typeface="Times New Roman" panose="02020603050405020304" pitchFamily="18" charset="0"/>
            </a:endParaRPr>
          </a:p>
          <a:p>
            <a:pPr marL="0" marR="0" algn="just">
              <a:spcBef>
                <a:spcPts val="0"/>
              </a:spcBef>
              <a:spcAft>
                <a:spcPts val="0"/>
              </a:spcAft>
              <a:tabLst>
                <a:tab pos="2834640" algn="l"/>
                <a:tab pos="3200400" algn="l"/>
                <a:tab pos="3486150" algn="l"/>
              </a:tabLst>
            </a:pPr>
            <a:r>
              <a:rPr lang="en-US" sz="1400" kern="1200" dirty="0">
                <a:solidFill>
                  <a:srgbClr val="FF6699"/>
                </a:solidFill>
                <a:effectLst/>
                <a:ea typeface="MS Mincho" panose="02020609040205080304" pitchFamily="49" charset="-128"/>
                <a:cs typeface="Times New Roman" panose="02020603050405020304" pitchFamily="18" charset="0"/>
              </a:rPr>
              <a:t> </a:t>
            </a:r>
            <a:endParaRPr lang="en-US" sz="1400" dirty="0">
              <a:solidFill>
                <a:srgbClr val="FF6699"/>
              </a:solidFill>
              <a:effectLst/>
              <a:ea typeface="Times New Roman" panose="02020603050405020304" pitchFamily="18" charset="0"/>
            </a:endParaRPr>
          </a:p>
          <a:p>
            <a:pPr marL="0" marR="0" algn="just">
              <a:spcBef>
                <a:spcPts val="0"/>
              </a:spcBef>
              <a:spcAft>
                <a:spcPts val="0"/>
              </a:spcAft>
              <a:tabLst>
                <a:tab pos="2834640" algn="l"/>
                <a:tab pos="3200400" algn="l"/>
                <a:tab pos="3486150" algn="l"/>
              </a:tabLst>
            </a:pPr>
            <a:r>
              <a:rPr lang="en-US" sz="1400" kern="1200" dirty="0">
                <a:solidFill>
                  <a:srgbClr val="FF6699"/>
                </a:solidFill>
                <a:effectLst/>
                <a:ea typeface="MS Mincho" panose="02020609040205080304" pitchFamily="49" charset="-128"/>
                <a:cs typeface="Times New Roman" panose="02020603050405020304" pitchFamily="18" charset="0"/>
              </a:rPr>
              <a:t>No part of this publication may be published, shared, edited, voiced over, reproduced, stored in a retrieval system, or transmitted, in any form or by any means, electronic, mechanical, photocopying, recording, or otherwise.  </a:t>
            </a:r>
            <a:endParaRPr lang="en-US" sz="1400" dirty="0">
              <a:solidFill>
                <a:srgbClr val="FF6699"/>
              </a:solidFill>
              <a:effectLst/>
              <a:ea typeface="Times New Roman" panose="02020603050405020304" pitchFamily="18" charset="0"/>
            </a:endParaRPr>
          </a:p>
          <a:p>
            <a:pPr marL="0" marR="0" algn="just">
              <a:spcBef>
                <a:spcPts val="0"/>
              </a:spcBef>
              <a:spcAft>
                <a:spcPts val="0"/>
              </a:spcAft>
              <a:tabLst>
                <a:tab pos="2834640" algn="l"/>
                <a:tab pos="3200400" algn="l"/>
                <a:tab pos="3486150" algn="l"/>
              </a:tabLst>
            </a:pPr>
            <a:r>
              <a:rPr lang="en-US" sz="1400" kern="1200" dirty="0">
                <a:solidFill>
                  <a:srgbClr val="FF6699"/>
                </a:solidFill>
                <a:effectLst/>
                <a:ea typeface="MS Mincho" panose="02020609040205080304" pitchFamily="49" charset="-128"/>
                <a:cs typeface="Times New Roman" panose="02020603050405020304" pitchFamily="18" charset="0"/>
              </a:rPr>
              <a:t> </a:t>
            </a:r>
            <a:endParaRPr lang="en-US" sz="1400" dirty="0">
              <a:solidFill>
                <a:srgbClr val="FF6699"/>
              </a:solidFill>
              <a:effectLst/>
              <a:ea typeface="Times New Roman" panose="02020603050405020304" pitchFamily="18" charset="0"/>
            </a:endParaRPr>
          </a:p>
          <a:p>
            <a:pPr marL="0" marR="0" algn="just">
              <a:spcBef>
                <a:spcPts val="0"/>
              </a:spcBef>
              <a:spcAft>
                <a:spcPts val="0"/>
              </a:spcAft>
              <a:tabLst>
                <a:tab pos="2834640" algn="l"/>
                <a:tab pos="3486150" algn="l"/>
              </a:tabLst>
            </a:pPr>
            <a:r>
              <a:rPr lang="en-US" sz="1400" kern="1200" dirty="0">
                <a:solidFill>
                  <a:srgbClr val="FF6699"/>
                </a:solidFill>
                <a:effectLst/>
                <a:ea typeface="MS Mincho" panose="02020609040205080304" pitchFamily="49" charset="-128"/>
                <a:cs typeface="Times New Roman" panose="02020603050405020304" pitchFamily="18" charset="0"/>
              </a:rPr>
              <a:t>The information in this material is designed to provide education in the field of echocardiography and related topics.  It was written, edited, and published by Susan King DeWitt, Author, LLC—a registered cardiac sonographer, not a physician, professional editor, or publishing company. This material does not guarantee a passing grade on the registry exam(s); however, it does discuss most of the test material. References provided do not constitute endorsement of any websites or other sources.  Readers should be aware the information and websites listed may change.</a:t>
            </a:r>
            <a:endParaRPr lang="en-US" sz="1400" dirty="0">
              <a:solidFill>
                <a:srgbClr val="FF6699"/>
              </a:solidFill>
              <a:effectLst/>
              <a:ea typeface="Times New Roman" panose="02020603050405020304" pitchFamily="18" charset="0"/>
            </a:endParaRPr>
          </a:p>
        </p:txBody>
      </p:sp>
    </p:spTree>
    <p:extLst>
      <p:ext uri="{BB962C8B-B14F-4D97-AF65-F5344CB8AC3E}">
        <p14:creationId xmlns:p14="http://schemas.microsoft.com/office/powerpoint/2010/main" val="352627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6699"/>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2BCF11-2C81-4CA4-95C3-838D265BCFC3}"/>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6" name="TextBox 5">
            <a:extLst>
              <a:ext uri="{FF2B5EF4-FFF2-40B4-BE49-F238E27FC236}">
                <a16:creationId xmlns:a16="http://schemas.microsoft.com/office/drawing/2014/main" id="{D1327856-BBA6-41F2-93CD-1403DF591E07}"/>
              </a:ext>
            </a:extLst>
          </p:cNvPr>
          <p:cNvSpPr txBox="1"/>
          <p:nvPr/>
        </p:nvSpPr>
        <p:spPr>
          <a:xfrm>
            <a:off x="936532" y="1520785"/>
            <a:ext cx="10318936" cy="3816429"/>
          </a:xfrm>
          <a:prstGeom prst="rect">
            <a:avLst/>
          </a:prstGeom>
          <a:noFill/>
        </p:spPr>
        <p:txBody>
          <a:bodyPr wrap="square">
            <a:spAutoFit/>
          </a:bodyPr>
          <a:lstStyle/>
          <a:p>
            <a:pPr marL="0" marR="0" algn="ctr">
              <a:spcBef>
                <a:spcPts val="0"/>
              </a:spcBef>
              <a:spcAft>
                <a:spcPts val="0"/>
              </a:spcAft>
            </a:pPr>
            <a:r>
              <a:rPr lang="en-US" sz="3600" b="1" dirty="0">
                <a:solidFill>
                  <a:srgbClr val="FFC000"/>
                </a:solidFill>
                <a:effectLst/>
                <a:latin typeface="Curlz MT" panose="04040404050702020202" pitchFamily="82" charset="0"/>
                <a:ea typeface="MS Mincho" panose="02020609040205080304" pitchFamily="49" charset="-128"/>
              </a:rPr>
              <a:t>ECHO…THE NOTEBOOK 8 &amp; THE WORKBOOK 8</a:t>
            </a:r>
            <a:endParaRPr lang="en-US" sz="3600" b="1" dirty="0">
              <a:solidFill>
                <a:srgbClr val="FFC000"/>
              </a:solidFill>
              <a:effectLst/>
              <a:latin typeface="Curlz MT" panose="04040404050702020202" pitchFamily="82" charset="0"/>
              <a:ea typeface="Times New Roman" panose="02020603050405020304" pitchFamily="18" charset="0"/>
            </a:endParaRPr>
          </a:p>
          <a:p>
            <a:pPr marL="0" marR="0" algn="ctr">
              <a:spcBef>
                <a:spcPts val="0"/>
              </a:spcBef>
              <a:spcAft>
                <a:spcPts val="0"/>
              </a:spcAft>
            </a:pPr>
            <a:endParaRPr lang="en-US" sz="2000" dirty="0">
              <a:solidFill>
                <a:srgbClr val="FFC000"/>
              </a:solidFill>
              <a:effectLst/>
              <a:latin typeface="Comic Sans MS" panose="030F0702030302020204" pitchFamily="66" charset="0"/>
              <a:ea typeface="MS Mincho" panose="02020609040205080304" pitchFamily="49" charset="-128"/>
            </a:endParaRPr>
          </a:p>
          <a:p>
            <a:pPr marL="0" marR="0" algn="ctr">
              <a:spcBef>
                <a:spcPts val="0"/>
              </a:spcBef>
              <a:spcAft>
                <a:spcPts val="0"/>
              </a:spcAft>
            </a:pPr>
            <a:r>
              <a:rPr lang="en-US" sz="2000" dirty="0">
                <a:solidFill>
                  <a:srgbClr val="FFC000"/>
                </a:solidFill>
                <a:effectLst/>
                <a:latin typeface="Comic Sans MS" panose="030F0702030302020204" pitchFamily="66" charset="0"/>
                <a:ea typeface="MS Mincho" panose="02020609040205080304" pitchFamily="49" charset="-128"/>
              </a:rPr>
              <a:t>are currently approved by the </a:t>
            </a:r>
          </a:p>
          <a:p>
            <a:pPr marL="0" marR="0" algn="ctr">
              <a:spcBef>
                <a:spcPts val="0"/>
              </a:spcBef>
              <a:spcAft>
                <a:spcPts val="0"/>
              </a:spcAft>
            </a:pPr>
            <a:r>
              <a:rPr lang="en-US" sz="2000" dirty="0">
                <a:solidFill>
                  <a:srgbClr val="FFC000"/>
                </a:solidFill>
                <a:effectLst/>
                <a:latin typeface="Comic Sans MS" panose="030F0702030302020204" pitchFamily="66" charset="0"/>
                <a:ea typeface="MS Mincho" panose="02020609040205080304" pitchFamily="49" charset="-128"/>
              </a:rPr>
              <a:t>Society of Diagnostic Medical Sonography (SDMS) </a:t>
            </a:r>
            <a:endParaRPr lang="en-US" sz="2000" dirty="0">
              <a:solidFill>
                <a:srgbClr val="FFC000"/>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r>
              <a:rPr lang="en-US" sz="2000" dirty="0">
                <a:solidFill>
                  <a:srgbClr val="FFC000"/>
                </a:solidFill>
                <a:effectLst/>
                <a:latin typeface="Comic Sans MS" panose="030F0702030302020204" pitchFamily="66" charset="0"/>
                <a:ea typeface="MS Mincho" panose="02020609040205080304" pitchFamily="49" charset="-128"/>
              </a:rPr>
              <a:t>as a self-instructional activity </a:t>
            </a:r>
            <a:r>
              <a:rPr lang="en-US" sz="2000" dirty="0">
                <a:solidFill>
                  <a:srgbClr val="FFC000"/>
                </a:solidFill>
                <a:latin typeface="Comic Sans MS" panose="030F0702030302020204" pitchFamily="66" charset="0"/>
                <a:ea typeface="MS Mincho" panose="02020609040205080304" pitchFamily="49" charset="-128"/>
              </a:rPr>
              <a:t>f</a:t>
            </a:r>
            <a:r>
              <a:rPr lang="en-US" sz="2000" dirty="0">
                <a:solidFill>
                  <a:srgbClr val="FFC000"/>
                </a:solidFill>
                <a:effectLst/>
                <a:latin typeface="Comic Sans MS" panose="030F0702030302020204" pitchFamily="66" charset="0"/>
                <a:ea typeface="MS Mincho" panose="02020609040205080304" pitchFamily="49" charset="-128"/>
              </a:rPr>
              <a:t>or</a:t>
            </a:r>
            <a:endParaRPr lang="en-US" sz="1800" dirty="0">
              <a:solidFill>
                <a:srgbClr val="FFC000"/>
              </a:solidFill>
              <a:effectLst/>
              <a:latin typeface="Comic Sans MS" panose="030F0702030302020204" pitchFamily="66" charset="0"/>
              <a:ea typeface="MS Mincho" panose="02020609040205080304" pitchFamily="49" charset="-128"/>
            </a:endParaRPr>
          </a:p>
          <a:p>
            <a:pPr marL="0" marR="0" algn="ctr">
              <a:spcBef>
                <a:spcPts val="0"/>
              </a:spcBef>
              <a:spcAft>
                <a:spcPts val="0"/>
              </a:spcAft>
            </a:pPr>
            <a:endParaRPr lang="en-US" sz="2000" dirty="0">
              <a:solidFill>
                <a:srgbClr val="FFC000"/>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r>
              <a:rPr lang="en-US" sz="6000" b="1" dirty="0">
                <a:solidFill>
                  <a:srgbClr val="FFC000"/>
                </a:solidFill>
                <a:latin typeface="Curlz MT" panose="04040404050702020202" pitchFamily="82" charset="0"/>
                <a:ea typeface="MS Mincho" panose="02020609040205080304" pitchFamily="49" charset="-128"/>
              </a:rPr>
              <a:t>31</a:t>
            </a:r>
            <a:r>
              <a:rPr lang="en-US" sz="6000" b="1" dirty="0">
                <a:solidFill>
                  <a:srgbClr val="FFC000"/>
                </a:solidFill>
                <a:effectLst/>
                <a:latin typeface="Curlz MT" panose="04040404050702020202" pitchFamily="82" charset="0"/>
                <a:ea typeface="MS Mincho" panose="02020609040205080304" pitchFamily="49" charset="-128"/>
              </a:rPr>
              <a:t> CME CREDITS</a:t>
            </a:r>
            <a:endParaRPr lang="en-US" sz="2400" b="1" dirty="0">
              <a:solidFill>
                <a:srgbClr val="FFC000"/>
              </a:solidFill>
              <a:effectLst/>
              <a:latin typeface="Curlz MT" panose="04040404050702020202" pitchFamily="82" charset="0"/>
              <a:ea typeface="Times New Roman" panose="02020603050405020304" pitchFamily="18" charset="0"/>
            </a:endParaRPr>
          </a:p>
          <a:p>
            <a:pPr marL="0" marR="0" algn="ctr">
              <a:spcBef>
                <a:spcPts val="0"/>
              </a:spcBef>
              <a:spcAft>
                <a:spcPts val="0"/>
              </a:spcAft>
            </a:pPr>
            <a:r>
              <a:rPr lang="en-US" sz="800" dirty="0">
                <a:solidFill>
                  <a:srgbClr val="FFC000"/>
                </a:solidFill>
                <a:effectLst/>
                <a:latin typeface="Comic Sans MS" panose="030F0702030302020204" pitchFamily="66" charset="0"/>
                <a:ea typeface="MS Mincho" panose="02020609040205080304" pitchFamily="49" charset="-128"/>
              </a:rPr>
              <a:t> </a:t>
            </a:r>
            <a:endParaRPr lang="en-US" sz="2000" dirty="0">
              <a:solidFill>
                <a:srgbClr val="FFC000"/>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endParaRPr lang="en-US" sz="2000" i="1" dirty="0">
              <a:solidFill>
                <a:srgbClr val="FFC000"/>
              </a:solidFill>
              <a:effectLst/>
              <a:latin typeface="Courier New" panose="02070309020205020404" pitchFamily="49" charset="0"/>
              <a:ea typeface="MS Mincho" panose="02020609040205080304" pitchFamily="49" charset="-128"/>
            </a:endParaRPr>
          </a:p>
          <a:p>
            <a:pPr marL="0" marR="0" algn="ctr">
              <a:spcBef>
                <a:spcPts val="0"/>
              </a:spcBef>
              <a:spcAft>
                <a:spcPts val="0"/>
              </a:spcAft>
            </a:pPr>
            <a:r>
              <a:rPr lang="en-US" sz="1800" dirty="0">
                <a:solidFill>
                  <a:srgbClr val="FFC000"/>
                </a:solidFill>
                <a:effectLst/>
                <a:latin typeface="Comic Sans MS" panose="030F0702030302020204" pitchFamily="66" charset="0"/>
                <a:ea typeface="MS Mincho" panose="02020609040205080304" pitchFamily="49" charset="-128"/>
              </a:rPr>
              <a:t>Please refer to </a:t>
            </a:r>
            <a:r>
              <a:rPr lang="en-US" sz="1800" u="sng" dirty="0">
                <a:solidFill>
                  <a:srgbClr val="FFC000"/>
                </a:solidFill>
                <a:effectLst/>
                <a:latin typeface="Comic Sans MS" panose="030F0702030302020204" pitchFamily="66" charset="0"/>
                <a:ea typeface="MS Mincho" panose="02020609040205080304" pitchFamily="49" charset="-128"/>
                <a:hlinkClick r:id="rId2">
                  <a:extLst>
                    <a:ext uri="{A12FA001-AC4F-418D-AE19-62706E023703}">
                      <ahyp:hlinkClr xmlns:ahyp="http://schemas.microsoft.com/office/drawing/2018/hyperlinkcolor" val="tx"/>
                    </a:ext>
                  </a:extLst>
                </a:hlinkClick>
              </a:rPr>
              <a:t>www.echonotebook.com</a:t>
            </a:r>
            <a:r>
              <a:rPr lang="en-US" sz="1800" dirty="0">
                <a:solidFill>
                  <a:srgbClr val="FFC000"/>
                </a:solidFill>
                <a:effectLst/>
                <a:latin typeface="Comic Sans MS" panose="030F0702030302020204" pitchFamily="66" charset="0"/>
                <a:ea typeface="MS Mincho" panose="02020609040205080304" pitchFamily="49" charset="-128"/>
              </a:rPr>
              <a:t> for </a:t>
            </a:r>
            <a:r>
              <a:rPr lang="en-US" sz="1800">
                <a:solidFill>
                  <a:srgbClr val="FFC000"/>
                </a:solidFill>
                <a:effectLst/>
                <a:latin typeface="Comic Sans MS" panose="030F0702030302020204" pitchFamily="66" charset="0"/>
                <a:ea typeface="MS Mincho" panose="02020609040205080304" pitchFamily="49" charset="-128"/>
              </a:rPr>
              <a:t>more details!</a:t>
            </a:r>
            <a:endParaRPr lang="en-US" sz="2000" dirty="0">
              <a:solidFill>
                <a:srgbClr val="FFC000"/>
              </a:solidFill>
              <a:effectLst/>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306550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0E8D-80D4-4AA1-99D8-508CA7525F8F}"/>
              </a:ext>
            </a:extLst>
          </p:cNvPr>
          <p:cNvSpPr>
            <a:spLocks noGrp="1"/>
          </p:cNvSpPr>
          <p:nvPr>
            <p:ph type="title"/>
          </p:nvPr>
        </p:nvSpPr>
        <p:spPr>
          <a:xfrm>
            <a:off x="1230155" y="1020759"/>
            <a:ext cx="9731689" cy="707760"/>
          </a:xfrm>
        </p:spPr>
        <p:txBody>
          <a:bodyPr>
            <a:normAutofit/>
          </a:bodyPr>
          <a:lstStyle/>
          <a:p>
            <a:pPr algn="l"/>
            <a:r>
              <a:rPr lang="en-US" sz="4000" dirty="0">
                <a:solidFill>
                  <a:srgbClr val="FF6699"/>
                </a:solidFill>
              </a:rPr>
              <a:t>V.  TRANSESOPHAGEAL ECHO (TEE)</a:t>
            </a:r>
          </a:p>
        </p:txBody>
      </p:sp>
      <p:sp>
        <p:nvSpPr>
          <p:cNvPr id="3" name="Content Placeholder 2">
            <a:extLst>
              <a:ext uri="{FF2B5EF4-FFF2-40B4-BE49-F238E27FC236}">
                <a16:creationId xmlns:a16="http://schemas.microsoft.com/office/drawing/2014/main" id="{10589684-BBFA-4288-AE45-3E296B6CF883}"/>
              </a:ext>
            </a:extLst>
          </p:cNvPr>
          <p:cNvSpPr>
            <a:spLocks noGrp="1"/>
          </p:cNvSpPr>
          <p:nvPr>
            <p:ph sz="quarter" idx="13"/>
          </p:nvPr>
        </p:nvSpPr>
        <p:spPr>
          <a:xfrm>
            <a:off x="1334413" y="5565675"/>
            <a:ext cx="9179598" cy="986550"/>
          </a:xfrm>
        </p:spPr>
        <p:txBody>
          <a:bodyPr>
            <a:noAutofit/>
          </a:bodyPr>
          <a:lstStyle/>
          <a:p>
            <a:pPr marL="0" indent="0">
              <a:lnSpc>
                <a:spcPct val="100000"/>
              </a:lnSpc>
              <a:buNone/>
            </a:pPr>
            <a:endParaRPr lang="en-US" sz="1600" cap="none" dirty="0"/>
          </a:p>
          <a:p>
            <a:pPr marL="800100" lvl="1" indent="-342900">
              <a:buFont typeface="+mj-lt"/>
              <a:buAutoNum type="arabicPeriod"/>
            </a:pPr>
            <a:endParaRPr lang="en-US" sz="1400" cap="none" dirty="0"/>
          </a:p>
        </p:txBody>
      </p:sp>
      <p:sp>
        <p:nvSpPr>
          <p:cNvPr id="4" name="Slide Number Placeholder 3">
            <a:extLst>
              <a:ext uri="{FF2B5EF4-FFF2-40B4-BE49-F238E27FC236}">
                <a16:creationId xmlns:a16="http://schemas.microsoft.com/office/drawing/2014/main" id="{1755F882-FCD1-4F82-838A-C5B1BCC9A1FD}"/>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5" name="Rectangle 4">
            <a:extLst>
              <a:ext uri="{FF2B5EF4-FFF2-40B4-BE49-F238E27FC236}">
                <a16:creationId xmlns:a16="http://schemas.microsoft.com/office/drawing/2014/main" id="{F5C63D99-C554-4833-B4A1-BA9490898E6E}"/>
              </a:ext>
            </a:extLst>
          </p:cNvPr>
          <p:cNvSpPr/>
          <p:nvPr/>
        </p:nvSpPr>
        <p:spPr>
          <a:xfrm>
            <a:off x="1843241" y="2609634"/>
            <a:ext cx="9515042" cy="2639441"/>
          </a:xfrm>
          <a:prstGeom prst="rect">
            <a:avLst/>
          </a:prstGeom>
        </p:spPr>
        <p:txBody>
          <a:bodyPr wrap="square">
            <a:spAutoFit/>
          </a:bodyPr>
          <a:lstStyle/>
          <a:p>
            <a:pPr marL="342900" indent="-342900">
              <a:lnSpc>
                <a:spcPct val="150000"/>
              </a:lnSpc>
              <a:buClr>
                <a:srgbClr val="FF6699"/>
              </a:buClr>
              <a:buFont typeface="+mj-lt"/>
              <a:buAutoNum type="arabicPeriod"/>
              <a:tabLst>
                <a:tab pos="344488" algn="l"/>
              </a:tabLst>
            </a:pPr>
            <a:r>
              <a:rPr lang="en-US" sz="1600" dirty="0"/>
              <a:t>Discuss the fundamentals of a TEE, including the definition, patient education, advantages, disadvantages, indications, and contraindications.</a:t>
            </a:r>
          </a:p>
          <a:p>
            <a:pPr marL="342900" indent="-342900">
              <a:lnSpc>
                <a:spcPct val="150000"/>
              </a:lnSpc>
              <a:buClr>
                <a:srgbClr val="FF6699"/>
              </a:buClr>
              <a:buFont typeface="+mj-lt"/>
              <a:buAutoNum type="arabicPeriod"/>
              <a:tabLst>
                <a:tab pos="344488" algn="l"/>
              </a:tabLst>
            </a:pPr>
            <a:r>
              <a:rPr lang="en-US" sz="1600" dirty="0"/>
              <a:t>Identify the role of the cardiac sonographer, physician, and nurse during the TEE.</a:t>
            </a:r>
          </a:p>
          <a:p>
            <a:pPr marL="342900" indent="-342900">
              <a:lnSpc>
                <a:spcPct val="150000"/>
              </a:lnSpc>
              <a:buClr>
                <a:srgbClr val="FF6699"/>
              </a:buClr>
              <a:buFont typeface="+mj-lt"/>
              <a:buAutoNum type="arabicPeriod"/>
              <a:tabLst>
                <a:tab pos="344488" algn="l"/>
              </a:tabLst>
            </a:pPr>
            <a:r>
              <a:rPr lang="en-US" sz="1600" dirty="0"/>
              <a:t>Develop a basic knowledge of the TEE probe, windows, and views.  </a:t>
            </a:r>
          </a:p>
          <a:p>
            <a:pPr marL="344488" indent="-344488">
              <a:lnSpc>
                <a:spcPct val="150000"/>
              </a:lnSpc>
              <a:buClr>
                <a:srgbClr val="FF6699"/>
              </a:buClr>
              <a:buFont typeface="+mj-lt"/>
              <a:buAutoNum type="arabicPeriod"/>
              <a:tabLst>
                <a:tab pos="396875" algn="l"/>
              </a:tabLst>
            </a:pPr>
            <a:r>
              <a:rPr lang="en-US" sz="1600" dirty="0"/>
              <a:t>Classify the main types of TEE probes, including the multiplane, biplane, single plane, and pediatric probe.</a:t>
            </a:r>
          </a:p>
          <a:p>
            <a:pPr marL="344488" indent="-344488">
              <a:lnSpc>
                <a:spcPct val="150000"/>
              </a:lnSpc>
              <a:buClr>
                <a:srgbClr val="FF6699"/>
              </a:buClr>
              <a:buFont typeface="+mj-lt"/>
              <a:buAutoNum type="arabicPeriod"/>
              <a:tabLst>
                <a:tab pos="344488" algn="l"/>
              </a:tabLst>
            </a:pPr>
            <a:r>
              <a:rPr lang="en-US" sz="1600" dirty="0"/>
              <a:t>Discuss some of the more modern TEE  probes and procedures including the mini-multiplane probe, micro-multiplane probe, and transnasal echo.</a:t>
            </a:r>
          </a:p>
        </p:txBody>
      </p:sp>
      <p:sp>
        <p:nvSpPr>
          <p:cNvPr id="6" name="Rectangle 5">
            <a:extLst>
              <a:ext uri="{FF2B5EF4-FFF2-40B4-BE49-F238E27FC236}">
                <a16:creationId xmlns:a16="http://schemas.microsoft.com/office/drawing/2014/main" id="{300D59CD-118A-49D0-BB40-6F0BB3B43C86}"/>
              </a:ext>
            </a:extLst>
          </p:cNvPr>
          <p:cNvSpPr/>
          <p:nvPr/>
        </p:nvSpPr>
        <p:spPr>
          <a:xfrm>
            <a:off x="1843240" y="1777201"/>
            <a:ext cx="6096000" cy="769441"/>
          </a:xfrm>
          <a:prstGeom prst="rect">
            <a:avLst/>
          </a:prstGeom>
        </p:spPr>
        <p:txBody>
          <a:bodyPr>
            <a:spAutoFit/>
          </a:bodyPr>
          <a:lstStyle/>
          <a:p>
            <a:r>
              <a:rPr lang="en-US" sz="2800" dirty="0">
                <a:latin typeface="+mj-lt"/>
              </a:rPr>
              <a:t>OBJECTIVES</a:t>
            </a:r>
            <a:r>
              <a:rPr lang="en-US" sz="2400" dirty="0"/>
              <a:t> </a:t>
            </a:r>
          </a:p>
          <a:p>
            <a:r>
              <a:rPr lang="en-US" sz="1600" dirty="0"/>
              <a:t>Upon completion of this section, the reader will be able to:</a:t>
            </a:r>
            <a:endParaRPr lang="en-US" dirty="0"/>
          </a:p>
        </p:txBody>
      </p:sp>
    </p:spTree>
    <p:extLst>
      <p:ext uri="{BB962C8B-B14F-4D97-AF65-F5344CB8AC3E}">
        <p14:creationId xmlns:p14="http://schemas.microsoft.com/office/powerpoint/2010/main" val="244144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6CECB0-FB50-48C2-AC01-894698E77F71}"/>
              </a:ext>
            </a:extLst>
          </p:cNvPr>
          <p:cNvSpPr>
            <a:spLocks noGrp="1"/>
          </p:cNvSpPr>
          <p:nvPr>
            <p:ph type="sldNum" sz="quarter" idx="12"/>
          </p:nvPr>
        </p:nvSpPr>
        <p:spPr/>
        <p:txBody>
          <a:bodyPr/>
          <a:lstStyle/>
          <a:p>
            <a:fld id="{6D22F896-40B5-4ADD-8801-0D06FADFA095}" type="slidenum">
              <a:rPr lang="en-US" smtClean="0"/>
              <a:t>5</a:t>
            </a:fld>
            <a:endParaRPr lang="en-US" dirty="0"/>
          </a:p>
        </p:txBody>
      </p:sp>
      <p:graphicFrame>
        <p:nvGraphicFramePr>
          <p:cNvPr id="5" name="Table 4">
            <a:extLst>
              <a:ext uri="{FF2B5EF4-FFF2-40B4-BE49-F238E27FC236}">
                <a16:creationId xmlns:a16="http://schemas.microsoft.com/office/drawing/2014/main" id="{83D0EDDF-0646-4650-A352-80887EB30BD1}"/>
              </a:ext>
            </a:extLst>
          </p:cNvPr>
          <p:cNvGraphicFramePr>
            <a:graphicFrameLocks noGrp="1"/>
          </p:cNvGraphicFramePr>
          <p:nvPr>
            <p:extLst>
              <p:ext uri="{D42A27DB-BD31-4B8C-83A1-F6EECF244321}">
                <p14:modId xmlns:p14="http://schemas.microsoft.com/office/powerpoint/2010/main" val="885204404"/>
              </p:ext>
            </p:extLst>
          </p:nvPr>
        </p:nvGraphicFramePr>
        <p:xfrm>
          <a:off x="1215991" y="385993"/>
          <a:ext cx="9760017" cy="4846320"/>
        </p:xfrm>
        <a:graphic>
          <a:graphicData uri="http://schemas.openxmlformats.org/drawingml/2006/table">
            <a:tbl>
              <a:tblPr firstRow="1" bandRow="1">
                <a:tableStyleId>{37CE84F3-28C3-443E-9E96-99CF82512B78}</a:tableStyleId>
              </a:tblPr>
              <a:tblGrid>
                <a:gridCol w="6897108">
                  <a:extLst>
                    <a:ext uri="{9D8B030D-6E8A-4147-A177-3AD203B41FA5}">
                      <a16:colId xmlns:a16="http://schemas.microsoft.com/office/drawing/2014/main" val="1306086594"/>
                    </a:ext>
                  </a:extLst>
                </a:gridCol>
                <a:gridCol w="2862909">
                  <a:extLst>
                    <a:ext uri="{9D8B030D-6E8A-4147-A177-3AD203B41FA5}">
                      <a16:colId xmlns:a16="http://schemas.microsoft.com/office/drawing/2014/main" val="4219929168"/>
                    </a:ext>
                  </a:extLst>
                </a:gridCol>
              </a:tblGrid>
              <a:tr h="502547">
                <a:tc gridSpan="2">
                  <a:txBody>
                    <a:bodyPr/>
                    <a:lstStyle/>
                    <a:p>
                      <a:r>
                        <a:rPr lang="en-US" sz="3200" b="0" u="none" dirty="0">
                          <a:solidFill>
                            <a:schemeClr val="bg1"/>
                          </a:solidFill>
                          <a:latin typeface="+mj-lt"/>
                        </a:rPr>
                        <a:t>TEE FUNDAMENTALS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99"/>
                    </a:solidFill>
                  </a:tcPr>
                </a:tc>
                <a:tc hMerge="1">
                  <a:txBody>
                    <a:bodyPr/>
                    <a:lstStyle/>
                    <a:p>
                      <a:endParaRPr lang="en-US"/>
                    </a:p>
                  </a:txBody>
                  <a:tcPr/>
                </a:tc>
                <a:extLst>
                  <a:ext uri="{0D108BD9-81ED-4DB2-BD59-A6C34878D82A}">
                    <a16:rowId xmlns:a16="http://schemas.microsoft.com/office/drawing/2014/main" val="2266222648"/>
                  </a:ext>
                </a:extLst>
              </a:tr>
              <a:tr h="2010190">
                <a:tc>
                  <a:txBody>
                    <a:bodyPr/>
                    <a:lstStyle/>
                    <a:p>
                      <a:pPr marL="457200" marR="0" indent="-457200">
                        <a:spcBef>
                          <a:spcPts val="0"/>
                        </a:spcBef>
                        <a:spcAft>
                          <a:spcPts val="0"/>
                        </a:spcAft>
                        <a:buNone/>
                        <a:tabLst>
                          <a:tab pos="800100" algn="l"/>
                        </a:tabLst>
                      </a:pPr>
                      <a:r>
                        <a:rPr lang="en-US" sz="2400" b="0" u="sng" dirty="0">
                          <a:solidFill>
                            <a:schemeClr val="bg1"/>
                          </a:solidFill>
                          <a:latin typeface="+mj-lt"/>
                          <a:ea typeface="MS Mincho" panose="02020609040205080304" pitchFamily="49" charset="-128"/>
                        </a:rPr>
                        <a:t>DEFINITION</a:t>
                      </a:r>
                    </a:p>
                    <a:p>
                      <a:pPr marL="800100" marR="0" indent="-342900">
                        <a:spcBef>
                          <a:spcPts val="0"/>
                        </a:spcBef>
                        <a:spcAft>
                          <a:spcPts val="0"/>
                        </a:spcAft>
                        <a:buAutoNum type="arabicPeriod"/>
                        <a:tabLst>
                          <a:tab pos="800100" algn="l"/>
                        </a:tabLst>
                      </a:pPr>
                      <a:endParaRPr lang="en-US" sz="2000" dirty="0">
                        <a:solidFill>
                          <a:srgbClr val="92D050"/>
                        </a:solidFill>
                        <a:ea typeface="MS Mincho" panose="02020609040205080304" pitchFamily="49" charset="-128"/>
                      </a:endParaRPr>
                    </a:p>
                    <a:p>
                      <a:pPr marL="282575" marR="0" indent="-282575">
                        <a:spcBef>
                          <a:spcPts val="0"/>
                        </a:spcBef>
                        <a:spcAft>
                          <a:spcPts val="0"/>
                        </a:spcAft>
                        <a:buFont typeface="Arial" panose="020B0604020202020204" pitchFamily="34" charset="0"/>
                        <a:buChar char="•"/>
                        <a:tabLst>
                          <a:tab pos="398463" algn="l"/>
                        </a:tabLst>
                      </a:pPr>
                      <a:r>
                        <a:rPr lang="en-US" sz="2000" dirty="0">
                          <a:solidFill>
                            <a:schemeClr val="bg1"/>
                          </a:solidFill>
                          <a:ea typeface="MS Mincho" panose="02020609040205080304" pitchFamily="49" charset="-128"/>
                        </a:rPr>
                        <a:t>TEE = transesophageal (via the esophagus) echocardiogram </a:t>
                      </a:r>
                    </a:p>
                    <a:p>
                      <a:pPr marL="282575" marR="0" indent="-282575">
                        <a:spcBef>
                          <a:spcPts val="0"/>
                        </a:spcBef>
                        <a:spcAft>
                          <a:spcPts val="0"/>
                        </a:spcAft>
                        <a:buFont typeface="Arial" panose="020B0604020202020204" pitchFamily="34" charset="0"/>
                        <a:buChar char="•"/>
                        <a:tabLst>
                          <a:tab pos="398463" algn="l"/>
                        </a:tabLst>
                      </a:pPr>
                      <a:r>
                        <a:rPr lang="en-US" sz="2000" dirty="0">
                          <a:solidFill>
                            <a:schemeClr val="bg1"/>
                          </a:solidFill>
                          <a:ea typeface="MS Mincho" panose="02020609040205080304" pitchFamily="49" charset="-128"/>
                        </a:rPr>
                        <a:t>specialized probe </a:t>
                      </a:r>
                      <a:r>
                        <a:rPr lang="en-US" sz="2000" dirty="0">
                          <a:solidFill>
                            <a:schemeClr val="bg1"/>
                          </a:solidFill>
                          <a:ea typeface="MS Mincho" panose="02020609040205080304" pitchFamily="49" charset="-128"/>
                          <a:sym typeface="Wingdings" panose="05000000000000000000" pitchFamily="2" charset="2"/>
                        </a:rPr>
                        <a:t> </a:t>
                      </a:r>
                      <a:r>
                        <a:rPr lang="en-US" sz="2000" dirty="0">
                          <a:solidFill>
                            <a:schemeClr val="bg1"/>
                          </a:solidFill>
                          <a:ea typeface="MS Mincho" panose="02020609040205080304" pitchFamily="49" charset="-128"/>
                        </a:rPr>
                        <a:t>esophagus/stomach</a:t>
                      </a:r>
                    </a:p>
                    <a:p>
                      <a:pPr marL="282575" marR="0" lvl="0" indent="-28257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98463" algn="l"/>
                        </a:tabLst>
                        <a:defRPr/>
                      </a:pPr>
                      <a:r>
                        <a:rPr lang="en-US" sz="2000" dirty="0">
                          <a:solidFill>
                            <a:schemeClr val="bg1"/>
                          </a:solidFill>
                          <a:ea typeface="MS Mincho" panose="02020609040205080304" pitchFamily="49" charset="-128"/>
                        </a:rPr>
                        <a:t>flexible &amp; controllable shaft </a:t>
                      </a:r>
                    </a:p>
                    <a:p>
                      <a:pPr marL="282575" marR="0" lvl="0" indent="-28257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98463" algn="l"/>
                        </a:tabLst>
                        <a:defRPr/>
                      </a:pPr>
                      <a:r>
                        <a:rPr lang="en-US" sz="2000" dirty="0">
                          <a:solidFill>
                            <a:schemeClr val="bg1"/>
                          </a:solidFill>
                          <a:ea typeface="MS Mincho" panose="02020609040205080304" pitchFamily="49" charset="-128"/>
                        </a:rPr>
                        <a:t>very small electronically steered (or mechanically rotated) ultrasound transducer mounted at distal tip of shaft  </a:t>
                      </a:r>
                    </a:p>
                    <a:p>
                      <a:pPr marL="282575" marR="0" indent="-282575">
                        <a:spcBef>
                          <a:spcPts val="0"/>
                        </a:spcBef>
                        <a:spcAft>
                          <a:spcPts val="0"/>
                        </a:spcAft>
                        <a:buFont typeface="Arial" panose="020B0604020202020204" pitchFamily="34" charset="0"/>
                        <a:buChar char="•"/>
                        <a:tabLst>
                          <a:tab pos="398463" algn="l"/>
                        </a:tabLst>
                      </a:pPr>
                      <a:r>
                        <a:rPr lang="en-US" sz="2000" dirty="0">
                          <a:solidFill>
                            <a:schemeClr val="bg1"/>
                          </a:solidFill>
                          <a:ea typeface="MS Mincho" panose="02020609040205080304" pitchFamily="49" charset="-128"/>
                        </a:rPr>
                        <a:t>2D, M-mode &amp; Doppler</a:t>
                      </a:r>
                      <a:endParaRPr lang="en-US" sz="2000" dirty="0">
                        <a:solidFill>
                          <a:schemeClr val="bg1"/>
                        </a:solidFill>
                        <a:ea typeface="Times New Roman" panose="02020603050405020304" pitchFamily="18" charset="0"/>
                      </a:endParaRPr>
                    </a:p>
                    <a:p>
                      <a:endParaRPr lang="en-US" sz="2000" kern="1200" dirty="0">
                        <a:solidFill>
                          <a:schemeClr val="bg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marL="457200" marR="0" indent="-457200">
                        <a:spcBef>
                          <a:spcPts val="0"/>
                        </a:spcBef>
                        <a:spcAft>
                          <a:spcPts val="0"/>
                        </a:spcAft>
                      </a:pPr>
                      <a:r>
                        <a:rPr lang="en-US" sz="2400" b="0" u="sng" dirty="0">
                          <a:solidFill>
                            <a:schemeClr val="bg1"/>
                          </a:solidFill>
                          <a:latin typeface="+mj-lt"/>
                          <a:ea typeface="MS Mincho" panose="02020609040205080304" pitchFamily="49" charset="-128"/>
                        </a:rPr>
                        <a:t>THE TEAM</a:t>
                      </a:r>
                    </a:p>
                    <a:p>
                      <a:pPr marL="457200" marR="0">
                        <a:spcBef>
                          <a:spcPts val="0"/>
                        </a:spcBef>
                        <a:spcAft>
                          <a:spcPts val="0"/>
                        </a:spcAft>
                      </a:pPr>
                      <a:r>
                        <a:rPr lang="en-US" sz="2000" dirty="0">
                          <a:solidFill>
                            <a:srgbClr val="92D050"/>
                          </a:solidFill>
                          <a:ea typeface="MS Mincho" panose="02020609040205080304" pitchFamily="49" charset="-128"/>
                        </a:rPr>
                        <a:t> </a:t>
                      </a:r>
                      <a:endParaRPr lang="en-US" sz="2000" dirty="0">
                        <a:solidFill>
                          <a:schemeClr val="bg1"/>
                        </a:solidFill>
                        <a:ea typeface="Times New Roman" panose="02020603050405020304" pitchFamily="18" charset="0"/>
                      </a:endParaRPr>
                    </a:p>
                    <a:p>
                      <a:pPr marL="342900" marR="0" indent="-342900">
                        <a:spcBef>
                          <a:spcPts val="0"/>
                        </a:spcBef>
                        <a:spcAft>
                          <a:spcPts val="0"/>
                        </a:spcAft>
                        <a:buFont typeface="Arial" panose="020B0604020202020204" pitchFamily="34" charset="0"/>
                        <a:buChar char="•"/>
                        <a:tabLst>
                          <a:tab pos="800100" algn="l"/>
                        </a:tabLst>
                      </a:pPr>
                      <a:r>
                        <a:rPr lang="en-US" sz="2000" dirty="0">
                          <a:solidFill>
                            <a:schemeClr val="bg1"/>
                          </a:solidFill>
                          <a:ea typeface="MS Mincho" panose="02020609040205080304" pitchFamily="49" charset="-128"/>
                        </a:rPr>
                        <a:t>cardiac sonographer </a:t>
                      </a:r>
                    </a:p>
                    <a:p>
                      <a:pPr marL="342900" marR="0" indent="-342900">
                        <a:spcBef>
                          <a:spcPts val="0"/>
                        </a:spcBef>
                        <a:spcAft>
                          <a:spcPts val="0"/>
                        </a:spcAft>
                        <a:buFont typeface="Wingdings" panose="05000000000000000000" pitchFamily="2" charset="2"/>
                        <a:buChar char="v"/>
                        <a:tabLst>
                          <a:tab pos="800100" algn="l"/>
                        </a:tabLst>
                      </a:pPr>
                      <a:endParaRPr lang="en-US" sz="2000" dirty="0">
                        <a:solidFill>
                          <a:schemeClr val="bg1"/>
                        </a:solidFill>
                        <a:ea typeface="MS Mincho" panose="02020609040205080304" pitchFamily="49" charset="-128"/>
                      </a:endParaRPr>
                    </a:p>
                    <a:p>
                      <a:pPr marL="342900" marR="0" indent="-342900">
                        <a:spcBef>
                          <a:spcPts val="0"/>
                        </a:spcBef>
                        <a:spcAft>
                          <a:spcPts val="0"/>
                        </a:spcAft>
                        <a:buFont typeface="Arial" panose="020B0604020202020204" pitchFamily="34" charset="0"/>
                        <a:buChar char="•"/>
                        <a:tabLst>
                          <a:tab pos="800100" algn="l"/>
                        </a:tabLst>
                      </a:pPr>
                      <a:r>
                        <a:rPr lang="en-US" sz="2000" dirty="0">
                          <a:solidFill>
                            <a:schemeClr val="bg1"/>
                          </a:solidFill>
                          <a:ea typeface="MS Mincho" panose="02020609040205080304" pitchFamily="49" charset="-128"/>
                        </a:rPr>
                        <a:t>nurse </a:t>
                      </a:r>
                    </a:p>
                    <a:p>
                      <a:pPr marL="342900" marR="0" indent="-342900">
                        <a:spcBef>
                          <a:spcPts val="0"/>
                        </a:spcBef>
                        <a:spcAft>
                          <a:spcPts val="0"/>
                        </a:spcAft>
                        <a:buFont typeface="Wingdings" panose="05000000000000000000" pitchFamily="2" charset="2"/>
                        <a:buChar char="v"/>
                        <a:tabLst>
                          <a:tab pos="800100" algn="l"/>
                        </a:tabLst>
                      </a:pPr>
                      <a:endParaRPr lang="en-US" sz="2000" dirty="0">
                        <a:solidFill>
                          <a:schemeClr val="bg1"/>
                        </a:solidFill>
                        <a:ea typeface="MS Mincho" panose="02020609040205080304" pitchFamily="49" charset="-128"/>
                      </a:endParaRPr>
                    </a:p>
                    <a:p>
                      <a:pPr marL="342900" marR="0" indent="-342900">
                        <a:spcBef>
                          <a:spcPts val="0"/>
                        </a:spcBef>
                        <a:spcAft>
                          <a:spcPts val="0"/>
                        </a:spcAft>
                        <a:buFont typeface="Arial" panose="020B0604020202020204" pitchFamily="34" charset="0"/>
                        <a:buChar char="•"/>
                        <a:tabLst>
                          <a:tab pos="800100" algn="l"/>
                        </a:tabLst>
                      </a:pPr>
                      <a:r>
                        <a:rPr lang="en-US" sz="2000" dirty="0">
                          <a:solidFill>
                            <a:schemeClr val="bg1"/>
                          </a:solidFill>
                          <a:ea typeface="MS Mincho" panose="02020609040205080304" pitchFamily="49" charset="-128"/>
                        </a:rPr>
                        <a:t>cardiologist or anesthesiologist</a:t>
                      </a:r>
                    </a:p>
                    <a:p>
                      <a:pPr marL="285750" indent="-285750">
                        <a:buFont typeface="Arial" panose="020B0604020202020204" pitchFamily="34" charset="0"/>
                        <a:buChar char="•"/>
                      </a:pPr>
                      <a:endParaRPr lang="en-US" sz="2000" kern="1200" dirty="0">
                        <a:solidFill>
                          <a:schemeClr val="bg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56073998"/>
                  </a:ext>
                </a:extLst>
              </a:tr>
              <a:tr h="1234368">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0" u="sng" kern="1200" dirty="0">
                          <a:solidFill>
                            <a:schemeClr val="tx1"/>
                          </a:solidFill>
                          <a:latin typeface="+mj-lt"/>
                          <a:ea typeface="MS Mincho" panose="02020609040205080304" pitchFamily="49" charset="-128"/>
                          <a:cs typeface="+mn-cs"/>
                        </a:rPr>
                        <a:t>PATIENT EXPECTATIONS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solidFill>
                          <a:srgbClr val="FFC000"/>
                        </a:solidFill>
                        <a:ea typeface="MS Mincho" panose="02020609040205080304" pitchFamily="49" charset="-12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a typeface="MS Mincho" panose="02020609040205080304" pitchFamily="49" charset="-128"/>
                        </a:rPr>
                        <a:t>Education helps, </a:t>
                      </a:r>
                      <a:r>
                        <a:rPr lang="en-US" sz="2000" i="1" dirty="0">
                          <a:solidFill>
                            <a:schemeClr val="tx1"/>
                          </a:solidFill>
                          <a:ea typeface="MS Mincho" panose="02020609040205080304" pitchFamily="49" charset="-128"/>
                        </a:rPr>
                        <a:t>but conscious sedation really helps!</a:t>
                      </a:r>
                      <a:endParaRPr lang="en-US" sz="2000" i="1" dirty="0">
                        <a:solidFill>
                          <a:schemeClr val="tx1"/>
                        </a:solidFill>
                        <a:ea typeface="Times New Roman" panose="02020603050405020304" pitchFamily="18" charset="0"/>
                      </a:endParaRPr>
                    </a:p>
                    <a:p>
                      <a:pPr marL="457200" marR="0" indent="0">
                        <a:spcBef>
                          <a:spcPts val="0"/>
                        </a:spcBef>
                        <a:spcAft>
                          <a:spcPts val="0"/>
                        </a:spcAft>
                        <a:buFont typeface="Arial" panose="020B0604020202020204" pitchFamily="34" charset="0"/>
                        <a:buNone/>
                        <a:tabLst>
                          <a:tab pos="800100" algn="l"/>
                        </a:tabLst>
                      </a:pPr>
                      <a:endParaRPr lang="en-US" sz="2000" dirty="0">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vMerge="1">
                  <a:txBody>
                    <a:bodyPr/>
                    <a:lstStyle/>
                    <a:p>
                      <a:endParaRPr lang="en-US"/>
                    </a:p>
                  </a:txBody>
                  <a:tcPr/>
                </a:tc>
                <a:extLst>
                  <a:ext uri="{0D108BD9-81ED-4DB2-BD59-A6C34878D82A}">
                    <a16:rowId xmlns:a16="http://schemas.microsoft.com/office/drawing/2014/main" val="4207111763"/>
                  </a:ext>
                </a:extLst>
              </a:tr>
            </a:tbl>
          </a:graphicData>
        </a:graphic>
      </p:graphicFrame>
      <p:sp>
        <p:nvSpPr>
          <p:cNvPr id="4" name="TextBox 3">
            <a:extLst>
              <a:ext uri="{FF2B5EF4-FFF2-40B4-BE49-F238E27FC236}">
                <a16:creationId xmlns:a16="http://schemas.microsoft.com/office/drawing/2014/main" id="{E58C47E5-8F9C-4E9C-A916-00BAB2DE1221}"/>
              </a:ext>
            </a:extLst>
          </p:cNvPr>
          <p:cNvSpPr txBox="1"/>
          <p:nvPr/>
        </p:nvSpPr>
        <p:spPr>
          <a:xfrm>
            <a:off x="7598026" y="5408213"/>
            <a:ext cx="3856036" cy="707886"/>
          </a:xfrm>
          <a:prstGeom prst="rect">
            <a:avLst/>
          </a:prstGeom>
          <a:noFill/>
        </p:spPr>
        <p:txBody>
          <a:bodyPr wrap="square" rtlCol="0">
            <a:spAutoFit/>
          </a:bodyPr>
          <a:lstStyle/>
          <a:p>
            <a:pPr algn="ctr"/>
            <a:r>
              <a:rPr lang="en-US" sz="2000" dirty="0">
                <a:solidFill>
                  <a:srgbClr val="FFC000"/>
                </a:solidFill>
                <a:latin typeface="Gabriola" panose="04040605051002020D02" pitchFamily="82" charset="0"/>
              </a:rPr>
              <a:t>POP QUIZ!</a:t>
            </a:r>
          </a:p>
          <a:p>
            <a:pPr algn="ctr"/>
            <a:r>
              <a:rPr lang="en-US" sz="2000" dirty="0">
                <a:solidFill>
                  <a:srgbClr val="FFC000"/>
                </a:solidFill>
                <a:latin typeface="Gabriola" panose="04040605051002020D02" pitchFamily="82" charset="0"/>
              </a:rPr>
              <a:t>Explain the TEE as if speaking with a patient.</a:t>
            </a:r>
            <a:endParaRPr lang="en-US" dirty="0">
              <a:solidFill>
                <a:srgbClr val="FFC000"/>
              </a:solidFill>
              <a:latin typeface="Gabriola" panose="04040605051002020D02" pitchFamily="82" charset="0"/>
            </a:endParaRPr>
          </a:p>
        </p:txBody>
      </p:sp>
      <p:sp>
        <p:nvSpPr>
          <p:cNvPr id="3" name="Heart 2">
            <a:extLst>
              <a:ext uri="{FF2B5EF4-FFF2-40B4-BE49-F238E27FC236}">
                <a16:creationId xmlns:a16="http://schemas.microsoft.com/office/drawing/2014/main" id="{0FDC483A-AC85-49E8-AAAB-ABA5E64B59AC}"/>
              </a:ext>
            </a:extLst>
          </p:cNvPr>
          <p:cNvSpPr/>
          <p:nvPr/>
        </p:nvSpPr>
        <p:spPr>
          <a:xfrm>
            <a:off x="8184740" y="1719671"/>
            <a:ext cx="284671" cy="284671"/>
          </a:xfrm>
          <a:prstGeom prst="heart">
            <a:avLst/>
          </a:prstGeom>
          <a:solidFill>
            <a:srgbClr val="FF66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Heart 5">
            <a:extLst>
              <a:ext uri="{FF2B5EF4-FFF2-40B4-BE49-F238E27FC236}">
                <a16:creationId xmlns:a16="http://schemas.microsoft.com/office/drawing/2014/main" id="{2F59765C-D68C-4FC3-BD0B-1E72B1FA8A60}"/>
              </a:ext>
            </a:extLst>
          </p:cNvPr>
          <p:cNvSpPr/>
          <p:nvPr/>
        </p:nvSpPr>
        <p:spPr>
          <a:xfrm>
            <a:off x="8184740" y="2305860"/>
            <a:ext cx="284671" cy="284671"/>
          </a:xfrm>
          <a:prstGeom prst="heart">
            <a:avLst/>
          </a:prstGeom>
          <a:solidFill>
            <a:srgbClr val="FF66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art 6">
            <a:extLst>
              <a:ext uri="{FF2B5EF4-FFF2-40B4-BE49-F238E27FC236}">
                <a16:creationId xmlns:a16="http://schemas.microsoft.com/office/drawing/2014/main" id="{339501E0-BEB1-4486-95F6-B82938228FE3}"/>
              </a:ext>
            </a:extLst>
          </p:cNvPr>
          <p:cNvSpPr/>
          <p:nvPr/>
        </p:nvSpPr>
        <p:spPr>
          <a:xfrm>
            <a:off x="8184740" y="2888128"/>
            <a:ext cx="284672" cy="284671"/>
          </a:xfrm>
          <a:prstGeom prst="heart">
            <a:avLst/>
          </a:prstGeom>
          <a:solidFill>
            <a:srgbClr val="FF66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484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F5D45D-203B-4C2D-95F7-CCDA74137856}"/>
              </a:ext>
            </a:extLst>
          </p:cNvPr>
          <p:cNvSpPr>
            <a:spLocks noGrp="1"/>
          </p:cNvSpPr>
          <p:nvPr>
            <p:ph type="sldNum" sz="quarter" idx="12"/>
          </p:nvPr>
        </p:nvSpPr>
        <p:spPr/>
        <p:txBody>
          <a:bodyPr/>
          <a:lstStyle/>
          <a:p>
            <a:fld id="{6D22F896-40B5-4ADD-8801-0D06FADFA095}" type="slidenum">
              <a:rPr lang="en-US" smtClean="0"/>
              <a:t>6</a:t>
            </a:fld>
            <a:endParaRPr lang="en-US" dirty="0"/>
          </a:p>
        </p:txBody>
      </p:sp>
      <p:graphicFrame>
        <p:nvGraphicFramePr>
          <p:cNvPr id="6" name="Diagram 5">
            <a:extLst>
              <a:ext uri="{FF2B5EF4-FFF2-40B4-BE49-F238E27FC236}">
                <a16:creationId xmlns:a16="http://schemas.microsoft.com/office/drawing/2014/main" id="{9CAF7E4C-AA13-47B3-9949-B625A2F9D028}"/>
              </a:ext>
            </a:extLst>
          </p:cNvPr>
          <p:cNvGraphicFramePr/>
          <p:nvPr>
            <p:extLst>
              <p:ext uri="{D42A27DB-BD31-4B8C-83A1-F6EECF244321}">
                <p14:modId xmlns:p14="http://schemas.microsoft.com/office/powerpoint/2010/main" val="151528957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93093E9-55D4-405D-BAB8-9FC01C24DD7C}"/>
              </a:ext>
            </a:extLst>
          </p:cNvPr>
          <p:cNvSpPr txBox="1"/>
          <p:nvPr/>
        </p:nvSpPr>
        <p:spPr>
          <a:xfrm>
            <a:off x="5036711" y="566752"/>
            <a:ext cx="2133918" cy="707886"/>
          </a:xfrm>
          <a:prstGeom prst="rect">
            <a:avLst/>
          </a:prstGeom>
          <a:noFill/>
        </p:spPr>
        <p:txBody>
          <a:bodyPr wrap="none" rtlCol="0">
            <a:spAutoFit/>
          </a:bodyPr>
          <a:lstStyle/>
          <a:p>
            <a:pPr algn="ctr"/>
            <a:r>
              <a:rPr lang="en-US" sz="2000" dirty="0">
                <a:solidFill>
                  <a:srgbClr val="FFC000"/>
                </a:solidFill>
                <a:latin typeface="Gabriola" panose="04040605051002020D02" pitchFamily="82" charset="0"/>
              </a:rPr>
              <a:t>POP QUIZ!</a:t>
            </a:r>
          </a:p>
          <a:p>
            <a:pPr algn="ctr"/>
            <a:r>
              <a:rPr lang="en-US" sz="2000" dirty="0">
                <a:solidFill>
                  <a:srgbClr val="FFC000"/>
                </a:solidFill>
                <a:latin typeface="Gabriola" panose="04040605051002020D02" pitchFamily="82" charset="0"/>
              </a:rPr>
              <a:t>Name the team member!</a:t>
            </a:r>
          </a:p>
        </p:txBody>
      </p:sp>
      <p:sp>
        <p:nvSpPr>
          <p:cNvPr id="3" name="Smiley Face 2">
            <a:extLst>
              <a:ext uri="{FF2B5EF4-FFF2-40B4-BE49-F238E27FC236}">
                <a16:creationId xmlns:a16="http://schemas.microsoft.com/office/drawing/2014/main" id="{617A326C-0D79-4833-8665-926041DF4EAE}"/>
              </a:ext>
            </a:extLst>
          </p:cNvPr>
          <p:cNvSpPr/>
          <p:nvPr/>
        </p:nvSpPr>
        <p:spPr>
          <a:xfrm>
            <a:off x="8540151" y="1664896"/>
            <a:ext cx="776376" cy="715993"/>
          </a:xfrm>
          <a:prstGeom prst="smileyFace">
            <a:avLst/>
          </a:prstGeom>
          <a:solidFill>
            <a:schemeClr val="accent1">
              <a:lumMod val="50000"/>
            </a:schemeClr>
          </a:solidFill>
          <a:ln w="5715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art 3">
            <a:extLst>
              <a:ext uri="{FF2B5EF4-FFF2-40B4-BE49-F238E27FC236}">
                <a16:creationId xmlns:a16="http://schemas.microsoft.com/office/drawing/2014/main" id="{46036089-85EE-4810-B4FA-A560616151A0}"/>
              </a:ext>
            </a:extLst>
          </p:cNvPr>
          <p:cNvSpPr/>
          <p:nvPr/>
        </p:nvSpPr>
        <p:spPr>
          <a:xfrm>
            <a:off x="5715482" y="1664897"/>
            <a:ext cx="776376" cy="715993"/>
          </a:xfrm>
          <a:prstGeom prst="heart">
            <a:avLst/>
          </a:prstGeom>
          <a:solidFill>
            <a:schemeClr val="accent1">
              <a:lumMod val="50000"/>
            </a:schemeClr>
          </a:solidFill>
          <a:ln w="5715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tar: 5 Points 8">
            <a:extLst>
              <a:ext uri="{FF2B5EF4-FFF2-40B4-BE49-F238E27FC236}">
                <a16:creationId xmlns:a16="http://schemas.microsoft.com/office/drawing/2014/main" id="{F7709CDB-4508-4C39-AD84-39E927355DBD}"/>
              </a:ext>
            </a:extLst>
          </p:cNvPr>
          <p:cNvSpPr/>
          <p:nvPr/>
        </p:nvSpPr>
        <p:spPr>
          <a:xfrm>
            <a:off x="2786332" y="1664896"/>
            <a:ext cx="880857" cy="715993"/>
          </a:xfrm>
          <a:prstGeom prst="star5">
            <a:avLst/>
          </a:prstGeom>
          <a:solidFill>
            <a:schemeClr val="accent1">
              <a:lumMod val="50000"/>
            </a:schemeClr>
          </a:solidFill>
          <a:ln w="5715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65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43294E-3602-4C45-B9FC-1EAF62438B7E}"/>
              </a:ext>
            </a:extLst>
          </p:cNvPr>
          <p:cNvSpPr>
            <a:spLocks noGrp="1"/>
          </p:cNvSpPr>
          <p:nvPr>
            <p:ph type="sldNum" sz="quarter" idx="12"/>
          </p:nvPr>
        </p:nvSpPr>
        <p:spPr/>
        <p:txBody>
          <a:bodyPr/>
          <a:lstStyle/>
          <a:p>
            <a:fld id="{6D22F896-40B5-4ADD-8801-0D06FADFA095}" type="slidenum">
              <a:rPr lang="en-US" smtClean="0"/>
              <a:t>7</a:t>
            </a:fld>
            <a:endParaRPr lang="en-US" dirty="0"/>
          </a:p>
        </p:txBody>
      </p:sp>
      <p:graphicFrame>
        <p:nvGraphicFramePr>
          <p:cNvPr id="5" name="Table 4">
            <a:extLst>
              <a:ext uri="{FF2B5EF4-FFF2-40B4-BE49-F238E27FC236}">
                <a16:creationId xmlns:a16="http://schemas.microsoft.com/office/drawing/2014/main" id="{EAD0DD31-2924-4B91-AF73-BB9EFE65ACA1}"/>
              </a:ext>
            </a:extLst>
          </p:cNvPr>
          <p:cNvGraphicFramePr>
            <a:graphicFrameLocks noGrp="1"/>
          </p:cNvGraphicFramePr>
          <p:nvPr>
            <p:extLst>
              <p:ext uri="{D42A27DB-BD31-4B8C-83A1-F6EECF244321}">
                <p14:modId xmlns:p14="http://schemas.microsoft.com/office/powerpoint/2010/main" val="364022775"/>
              </p:ext>
            </p:extLst>
          </p:nvPr>
        </p:nvGraphicFramePr>
        <p:xfrm>
          <a:off x="1230427" y="949676"/>
          <a:ext cx="9731145" cy="3962400"/>
        </p:xfrm>
        <a:graphic>
          <a:graphicData uri="http://schemas.openxmlformats.org/drawingml/2006/table">
            <a:tbl>
              <a:tblPr firstRow="1" bandRow="1">
                <a:tableStyleId>{37CE84F3-28C3-443E-9E96-99CF82512B78}</a:tableStyleId>
              </a:tblPr>
              <a:tblGrid>
                <a:gridCol w="4150064">
                  <a:extLst>
                    <a:ext uri="{9D8B030D-6E8A-4147-A177-3AD203B41FA5}">
                      <a16:colId xmlns:a16="http://schemas.microsoft.com/office/drawing/2014/main" val="1306086594"/>
                    </a:ext>
                  </a:extLst>
                </a:gridCol>
                <a:gridCol w="5581081">
                  <a:extLst>
                    <a:ext uri="{9D8B030D-6E8A-4147-A177-3AD203B41FA5}">
                      <a16:colId xmlns:a16="http://schemas.microsoft.com/office/drawing/2014/main" val="4219929168"/>
                    </a:ext>
                  </a:extLst>
                </a:gridCol>
              </a:tblGrid>
              <a:tr h="0">
                <a:tc gridSpan="2">
                  <a:txBody>
                    <a:bodyPr/>
                    <a:lstStyle/>
                    <a:p>
                      <a:pPr algn="ctr"/>
                      <a:r>
                        <a:rPr lang="en-US" sz="2400" b="0" dirty="0">
                          <a:solidFill>
                            <a:schemeClr val="bg1"/>
                          </a:solidFill>
                          <a:latin typeface="+mj-lt"/>
                        </a:rPr>
                        <a:t>TEE FUNDAMENTALS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99"/>
                    </a:solidFill>
                  </a:tcPr>
                </a:tc>
                <a:tc hMerge="1">
                  <a:txBody>
                    <a:bodyPr/>
                    <a:lstStyle/>
                    <a:p>
                      <a:endParaRPr lang="en-US"/>
                    </a:p>
                  </a:txBody>
                  <a:tcPr/>
                </a:tc>
                <a:extLst>
                  <a:ext uri="{0D108BD9-81ED-4DB2-BD59-A6C34878D82A}">
                    <a16:rowId xmlns:a16="http://schemas.microsoft.com/office/drawing/2014/main" val="2266222648"/>
                  </a:ext>
                </a:extLst>
              </a:tr>
              <a:tr h="3244558">
                <a:tc>
                  <a:txBody>
                    <a:bodyPr/>
                    <a:lstStyle/>
                    <a:p>
                      <a:pPr marL="0" indent="0"/>
                      <a:r>
                        <a:rPr lang="en-US" sz="2400" b="0" u="sng" dirty="0">
                          <a:solidFill>
                            <a:schemeClr val="tx1"/>
                          </a:solidFill>
                          <a:latin typeface="+mj-lt"/>
                          <a:ea typeface="MS Mincho" panose="02020609040205080304" pitchFamily="49" charset="-128"/>
                        </a:rPr>
                        <a:t>ADVANTAGES</a:t>
                      </a:r>
                      <a:r>
                        <a:rPr lang="en-US" sz="2400" b="0" u="none" dirty="0">
                          <a:solidFill>
                            <a:schemeClr val="tx1"/>
                          </a:solidFill>
                          <a:latin typeface="+mj-lt"/>
                          <a:ea typeface="MS Mincho" panose="02020609040205080304" pitchFamily="49" charset="-128"/>
                        </a:rPr>
                        <a:t> </a:t>
                      </a:r>
                      <a:r>
                        <a:rPr lang="en-US" sz="2000" b="0" u="none" dirty="0">
                          <a:solidFill>
                            <a:schemeClr val="tx1"/>
                          </a:solidFill>
                          <a:latin typeface="+mj-lt"/>
                          <a:ea typeface="MS Mincho" panose="02020609040205080304" pitchFamily="49" charset="-128"/>
                        </a:rPr>
                        <a:t>(over TTE) </a:t>
                      </a:r>
                      <a:endParaRPr lang="en-US" sz="2400" b="0" u="none" dirty="0">
                        <a:solidFill>
                          <a:schemeClr val="tx1"/>
                        </a:solidFill>
                        <a:latin typeface="+mj-lt"/>
                        <a:ea typeface="MS Mincho" panose="02020609040205080304" pitchFamily="49" charset="-128"/>
                      </a:endParaRPr>
                    </a:p>
                    <a:p>
                      <a:pPr indent="457200"/>
                      <a:endParaRPr lang="en-US" sz="2000" dirty="0">
                        <a:solidFill>
                          <a:schemeClr val="tx1"/>
                        </a:solidFill>
                        <a:ea typeface="MS Mincho" panose="02020609040205080304" pitchFamily="49" charset="-128"/>
                      </a:endParaRPr>
                    </a:p>
                    <a:p>
                      <a:pPr marL="342900" indent="-342900">
                        <a:buFont typeface="Arial" panose="020B0604020202020204" pitchFamily="34" charset="0"/>
                        <a:buChar char="•"/>
                      </a:pPr>
                      <a:r>
                        <a:rPr lang="en-US" sz="2000" dirty="0">
                          <a:solidFill>
                            <a:schemeClr val="tx1"/>
                          </a:solidFill>
                          <a:ea typeface="MS Mincho" panose="02020609040205080304" pitchFamily="49" charset="-128"/>
                        </a:rPr>
                        <a:t>superior resolution</a:t>
                      </a:r>
                    </a:p>
                    <a:p>
                      <a:pPr marL="342900" indent="-342900">
                        <a:buFont typeface="Arial" panose="020B0604020202020204" pitchFamily="34" charset="0"/>
                        <a:buChar char="•"/>
                      </a:pPr>
                      <a:endParaRPr lang="en-US" sz="2000" dirty="0">
                        <a:solidFill>
                          <a:schemeClr val="tx1"/>
                        </a:solidFill>
                        <a:ea typeface="MS Mincho" panose="02020609040205080304" pitchFamily="49" charset="-128"/>
                      </a:endParaRPr>
                    </a:p>
                    <a:p>
                      <a:pPr marL="342900" indent="-342900">
                        <a:buFont typeface="Arial" panose="020B0604020202020204" pitchFamily="34" charset="0"/>
                        <a:buChar char="•"/>
                      </a:pPr>
                      <a:r>
                        <a:rPr lang="en-US" sz="2000" dirty="0">
                          <a:solidFill>
                            <a:schemeClr val="tx1"/>
                          </a:solidFill>
                          <a:ea typeface="MS Mincho" panose="02020609040205080304" pitchFamily="49" charset="-128"/>
                        </a:rPr>
                        <a:t>less attenuation </a:t>
                      </a:r>
                    </a:p>
                    <a:p>
                      <a:pPr marL="342900" indent="-342900">
                        <a:buFont typeface="Arial" panose="020B0604020202020204" pitchFamily="34" charset="0"/>
                        <a:buChar char="•"/>
                      </a:pPr>
                      <a:endParaRPr lang="en-US" sz="2000" dirty="0">
                        <a:solidFill>
                          <a:schemeClr val="tx1"/>
                        </a:solidFill>
                        <a:ea typeface="MS Mincho" panose="02020609040205080304" pitchFamily="49" charset="-128"/>
                      </a:endParaRPr>
                    </a:p>
                    <a:p>
                      <a:pPr marL="342900" indent="-342900">
                        <a:buFont typeface="Arial" panose="020B0604020202020204" pitchFamily="34" charset="0"/>
                        <a:buChar char="•"/>
                      </a:pPr>
                      <a:r>
                        <a:rPr lang="en-US" sz="2000" dirty="0">
                          <a:solidFill>
                            <a:schemeClr val="tx1"/>
                          </a:solidFill>
                          <a:ea typeface="MS Mincho" panose="02020609040205080304" pitchFamily="49" charset="-128"/>
                        </a:rPr>
                        <a:t>provides access in those who cannot be imaged via chest wall </a:t>
                      </a:r>
                    </a:p>
                    <a:p>
                      <a:pPr marL="914400" marR="0" indent="0">
                        <a:spcBef>
                          <a:spcPts val="0"/>
                        </a:spcBef>
                        <a:spcAft>
                          <a:spcPts val="0"/>
                        </a:spcAft>
                        <a:buFont typeface="Courier New" panose="02070309020205020404" pitchFamily="49" charset="0"/>
                        <a:buNone/>
                      </a:pPr>
                      <a:r>
                        <a:rPr lang="en-US" sz="2000" dirty="0">
                          <a:solidFill>
                            <a:schemeClr val="bg1"/>
                          </a:solidFill>
                          <a:ea typeface="MS Mincho" panose="02020609040205080304" pitchFamily="49" charset="-128"/>
                        </a:rPr>
                        <a:t> </a:t>
                      </a:r>
                      <a:endParaRPr lang="en-US" sz="2000" dirty="0">
                        <a:solidFill>
                          <a:schemeClr val="bg1"/>
                        </a:solidFill>
                        <a:ea typeface="Times New Roman" panose="02020603050405020304" pitchFamily="18" charset="0"/>
                      </a:endParaRPr>
                    </a:p>
                    <a:p>
                      <a:endParaRPr lang="en-US" sz="2000" kern="1200" dirty="0">
                        <a:solidFill>
                          <a:schemeClr val="bg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marL="344488" indent="-344488"/>
                      <a:r>
                        <a:rPr lang="en-US" sz="2400" b="0" u="sng" dirty="0">
                          <a:solidFill>
                            <a:schemeClr val="bg1"/>
                          </a:solidFill>
                          <a:latin typeface="+mj-lt"/>
                          <a:ea typeface="MS Mincho" panose="02020609040205080304" pitchFamily="49" charset="-128"/>
                        </a:rPr>
                        <a:t>DISADVANTAGES</a:t>
                      </a:r>
                      <a:r>
                        <a:rPr lang="en-US" sz="2000" b="1" dirty="0">
                          <a:solidFill>
                            <a:schemeClr val="bg1"/>
                          </a:solidFill>
                          <a:latin typeface="+mj-lt"/>
                          <a:ea typeface="MS Mincho" panose="02020609040205080304" pitchFamily="49" charset="-128"/>
                        </a:rPr>
                        <a:t> </a:t>
                      </a:r>
                      <a:r>
                        <a:rPr lang="en-US" sz="2000" b="0" dirty="0">
                          <a:solidFill>
                            <a:schemeClr val="bg1"/>
                          </a:solidFill>
                          <a:latin typeface="+mj-lt"/>
                          <a:ea typeface="MS Mincho" panose="02020609040205080304" pitchFamily="49" charset="-128"/>
                        </a:rPr>
                        <a:t>(compared to TTE) </a:t>
                      </a:r>
                    </a:p>
                    <a:p>
                      <a:pPr marL="344488" indent="-344488"/>
                      <a:endParaRPr lang="en-US" sz="2000" dirty="0">
                        <a:solidFill>
                          <a:schemeClr val="bg1"/>
                        </a:solidFill>
                        <a:ea typeface="Times New Roman" panose="02020603050405020304" pitchFamily="18" charset="0"/>
                      </a:endParaRPr>
                    </a:p>
                    <a:p>
                      <a:pPr marL="344488" lvl="1" indent="-344488">
                        <a:buFont typeface="Arial" panose="020B0604020202020204" pitchFamily="34" charset="0"/>
                        <a:buChar char="•"/>
                      </a:pPr>
                      <a:r>
                        <a:rPr lang="en-US" sz="2000" dirty="0">
                          <a:solidFill>
                            <a:schemeClr val="bg1"/>
                          </a:solidFill>
                          <a:ea typeface="MS Mincho" panose="02020609040205080304" pitchFamily="49" charset="-128"/>
                        </a:rPr>
                        <a:t>invasive procedure </a:t>
                      </a:r>
                    </a:p>
                    <a:p>
                      <a:pPr marL="344488" lvl="1" indent="-344488">
                        <a:buFont typeface="Arial" panose="020B0604020202020204" pitchFamily="34" charset="0"/>
                        <a:buChar char="•"/>
                      </a:pPr>
                      <a:r>
                        <a:rPr lang="en-US" sz="2000" dirty="0">
                          <a:solidFill>
                            <a:schemeClr val="bg1"/>
                          </a:solidFill>
                          <a:ea typeface="MS Mincho" panose="02020609040205080304" pitchFamily="49" charset="-128"/>
                        </a:rPr>
                        <a:t>increased risk of complications</a:t>
                      </a:r>
                    </a:p>
                    <a:p>
                      <a:pPr marL="344488" lvl="1" indent="-344488">
                        <a:buFont typeface="Arial" panose="020B0604020202020204" pitchFamily="34" charset="0"/>
                        <a:buChar char="•"/>
                      </a:pPr>
                      <a:r>
                        <a:rPr lang="en-US" sz="2000" dirty="0">
                          <a:solidFill>
                            <a:schemeClr val="bg1"/>
                          </a:solidFill>
                          <a:ea typeface="MS Mincho" panose="02020609040205080304" pitchFamily="49" charset="-128"/>
                        </a:rPr>
                        <a:t>increased discomfort &amp; anxiety</a:t>
                      </a:r>
                    </a:p>
                    <a:p>
                      <a:pPr marL="344488" lvl="1" indent="-344488">
                        <a:buFont typeface="Arial" panose="020B0604020202020204" pitchFamily="34" charset="0"/>
                        <a:buChar char="•"/>
                      </a:pPr>
                      <a:r>
                        <a:rPr lang="en-US" sz="2000" dirty="0">
                          <a:solidFill>
                            <a:schemeClr val="bg1"/>
                          </a:solidFill>
                          <a:ea typeface="MS Mincho" panose="02020609040205080304" pitchFamily="49" charset="-128"/>
                        </a:rPr>
                        <a:t>conscious sedation </a:t>
                      </a:r>
                    </a:p>
                    <a:p>
                      <a:pPr marL="344488" lvl="1" indent="-344488">
                        <a:buFont typeface="Arial" panose="020B0604020202020204" pitchFamily="34" charset="0"/>
                        <a:buChar char="•"/>
                      </a:pPr>
                      <a:r>
                        <a:rPr lang="en-US" sz="2000" dirty="0">
                          <a:solidFill>
                            <a:schemeClr val="bg1"/>
                          </a:solidFill>
                          <a:ea typeface="MS Mincho" panose="02020609040205080304" pitchFamily="49" charset="-128"/>
                        </a:rPr>
                        <a:t>more expensive </a:t>
                      </a:r>
                    </a:p>
                    <a:p>
                      <a:pPr marL="344488" lvl="1" indent="-344488">
                        <a:buFont typeface="Arial" panose="020B0604020202020204" pitchFamily="34" charset="0"/>
                        <a:buChar char="•"/>
                      </a:pPr>
                      <a:r>
                        <a:rPr lang="en-US" sz="2000" dirty="0">
                          <a:solidFill>
                            <a:schemeClr val="bg1"/>
                          </a:solidFill>
                          <a:ea typeface="MS Mincho" panose="02020609040205080304" pitchFamily="49" charset="-128"/>
                        </a:rPr>
                        <a:t>pediatric TEE </a:t>
                      </a:r>
                      <a:r>
                        <a:rPr lang="en-US" sz="2000" dirty="0">
                          <a:solidFill>
                            <a:schemeClr val="bg1"/>
                          </a:solidFill>
                          <a:ea typeface="MS Mincho" panose="02020609040205080304" pitchFamily="49" charset="-128"/>
                          <a:sym typeface="Wingdings" panose="05000000000000000000" pitchFamily="2" charset="2"/>
                        </a:rPr>
                        <a:t></a:t>
                      </a:r>
                      <a:r>
                        <a:rPr lang="en-US" sz="2000" dirty="0">
                          <a:solidFill>
                            <a:schemeClr val="bg1"/>
                          </a:solidFill>
                          <a:ea typeface="MS Mincho" panose="02020609040205080304" pitchFamily="49" charset="-128"/>
                        </a:rPr>
                        <a:t> requires smaller probe, heavy sedation/anesthesia &amp; well-trained staff</a:t>
                      </a:r>
                    </a:p>
                    <a:p>
                      <a:pPr marL="344488" lvl="1" indent="-344488">
                        <a:buFont typeface="Arial" panose="020B0604020202020204" pitchFamily="34" charset="0"/>
                        <a:buChar char="•"/>
                      </a:pPr>
                      <a:r>
                        <a:rPr lang="en-US" sz="2000" dirty="0">
                          <a:solidFill>
                            <a:schemeClr val="bg1"/>
                          </a:solidFill>
                          <a:ea typeface="MS Mincho" panose="02020609040205080304" pitchFamily="49" charset="-128"/>
                        </a:rPr>
                        <a:t>additional supplies…</a:t>
                      </a:r>
                    </a:p>
                    <a:p>
                      <a:pPr marL="344488" lvl="1" indent="-344488">
                        <a:buFont typeface="Arial" panose="020B0604020202020204" pitchFamily="34" charset="0"/>
                        <a:buChar char="•"/>
                      </a:pPr>
                      <a:endParaRPr lang="en-US" sz="2000" kern="1200" dirty="0">
                        <a:solidFill>
                          <a:schemeClr val="bg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56073998"/>
                  </a:ext>
                </a:extLst>
              </a:tr>
            </a:tbl>
          </a:graphicData>
        </a:graphic>
      </p:graphicFrame>
      <p:sp>
        <p:nvSpPr>
          <p:cNvPr id="4" name="TextBox 3">
            <a:extLst>
              <a:ext uri="{FF2B5EF4-FFF2-40B4-BE49-F238E27FC236}">
                <a16:creationId xmlns:a16="http://schemas.microsoft.com/office/drawing/2014/main" id="{F296DC4C-BE55-4F1A-A1D4-85D0396D82E7}"/>
              </a:ext>
            </a:extLst>
          </p:cNvPr>
          <p:cNvSpPr txBox="1"/>
          <p:nvPr/>
        </p:nvSpPr>
        <p:spPr>
          <a:xfrm>
            <a:off x="1230428" y="5076568"/>
            <a:ext cx="4152456" cy="1015663"/>
          </a:xfrm>
          <a:prstGeom prst="rect">
            <a:avLst/>
          </a:prstGeom>
          <a:noFill/>
        </p:spPr>
        <p:txBody>
          <a:bodyPr wrap="square" rtlCol="0">
            <a:spAutoFit/>
          </a:bodyPr>
          <a:lstStyle/>
          <a:p>
            <a:pPr algn="ctr"/>
            <a:r>
              <a:rPr lang="en-US" sz="2000" dirty="0">
                <a:solidFill>
                  <a:srgbClr val="FFC000"/>
                </a:solidFill>
                <a:latin typeface="Gabriola" panose="04040605051002020D02" pitchFamily="82" charset="0"/>
              </a:rPr>
              <a:t>POP QUIZ!</a:t>
            </a:r>
          </a:p>
          <a:p>
            <a:pPr algn="ctr"/>
            <a:r>
              <a:rPr lang="en-US" sz="2000" dirty="0">
                <a:solidFill>
                  <a:srgbClr val="FFC000"/>
                </a:solidFill>
                <a:latin typeface="Gabriola" panose="04040605051002020D02" pitchFamily="82" charset="0"/>
              </a:rPr>
              <a:t>Why does the TEE probe have superior </a:t>
            </a:r>
          </a:p>
          <a:p>
            <a:pPr algn="ctr"/>
            <a:r>
              <a:rPr lang="en-US" sz="2000" dirty="0">
                <a:solidFill>
                  <a:srgbClr val="FFC000"/>
                </a:solidFill>
                <a:latin typeface="Gabriola" panose="04040605051002020D02" pitchFamily="82" charset="0"/>
              </a:rPr>
              <a:t>resolution over the TTE probe?</a:t>
            </a:r>
          </a:p>
        </p:txBody>
      </p:sp>
    </p:spTree>
    <p:extLst>
      <p:ext uri="{BB962C8B-B14F-4D97-AF65-F5344CB8AC3E}">
        <p14:creationId xmlns:p14="http://schemas.microsoft.com/office/powerpoint/2010/main" val="1234188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7D0C37-9B2A-43A2-B043-3135A2251186}"/>
              </a:ext>
            </a:extLst>
          </p:cNvPr>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6" name="Diagram 5">
            <a:extLst>
              <a:ext uri="{FF2B5EF4-FFF2-40B4-BE49-F238E27FC236}">
                <a16:creationId xmlns:a16="http://schemas.microsoft.com/office/drawing/2014/main" id="{7758B947-259B-4B8D-8D9E-0BBDC92C5891}"/>
              </a:ext>
            </a:extLst>
          </p:cNvPr>
          <p:cNvGraphicFramePr/>
          <p:nvPr>
            <p:extLst>
              <p:ext uri="{D42A27DB-BD31-4B8C-83A1-F6EECF244321}">
                <p14:modId xmlns:p14="http://schemas.microsoft.com/office/powerpoint/2010/main" val="2019064094"/>
              </p:ext>
            </p:extLst>
          </p:nvPr>
        </p:nvGraphicFramePr>
        <p:xfrm>
          <a:off x="1291087" y="135119"/>
          <a:ext cx="9609826" cy="6098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7678945-A801-4B75-AF30-D698E87E648B}"/>
              </a:ext>
            </a:extLst>
          </p:cNvPr>
          <p:cNvSpPr txBox="1"/>
          <p:nvPr/>
        </p:nvSpPr>
        <p:spPr>
          <a:xfrm rot="16200000">
            <a:off x="-530373" y="2052967"/>
            <a:ext cx="4867777" cy="923330"/>
          </a:xfrm>
          <a:prstGeom prst="rect">
            <a:avLst/>
          </a:prstGeom>
          <a:noFill/>
        </p:spPr>
        <p:txBody>
          <a:bodyPr wrap="square" rtlCol="0">
            <a:spAutoFit/>
          </a:bodyPr>
          <a:lstStyle/>
          <a:p>
            <a:r>
              <a:rPr lang="en-US" sz="5400" dirty="0">
                <a:solidFill>
                  <a:srgbClr val="FFC000"/>
                </a:solidFill>
                <a:latin typeface="Curlz MT" panose="04040404050702020202" pitchFamily="82" charset="0"/>
              </a:rPr>
              <a:t>additional supplies</a:t>
            </a:r>
          </a:p>
        </p:txBody>
      </p:sp>
    </p:spTree>
    <p:extLst>
      <p:ext uri="{BB962C8B-B14F-4D97-AF65-F5344CB8AC3E}">
        <p14:creationId xmlns:p14="http://schemas.microsoft.com/office/powerpoint/2010/main" val="25446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8B0AA5-5567-4A62-B734-7B4F726637DD}"/>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5" name="Rectangle 2">
            <a:extLst>
              <a:ext uri="{FF2B5EF4-FFF2-40B4-BE49-F238E27FC236}">
                <a16:creationId xmlns:a16="http://schemas.microsoft.com/office/drawing/2014/main" id="{5DE7B82B-3431-43B5-8B01-4BACABC4631F}"/>
              </a:ext>
            </a:extLst>
          </p:cNvPr>
          <p:cNvSpPr>
            <a:spLocks noChangeArrowheads="1"/>
          </p:cNvSpPr>
          <p:nvPr/>
        </p:nvSpPr>
        <p:spPr bwMode="auto">
          <a:xfrm>
            <a:off x="1087120" y="33324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1" name="Table 10">
            <a:extLst>
              <a:ext uri="{FF2B5EF4-FFF2-40B4-BE49-F238E27FC236}">
                <a16:creationId xmlns:a16="http://schemas.microsoft.com/office/drawing/2014/main" id="{BBC45422-F0D2-4A0F-973B-950377C42610}"/>
              </a:ext>
            </a:extLst>
          </p:cNvPr>
          <p:cNvGraphicFramePr>
            <a:graphicFrameLocks noGrp="1"/>
          </p:cNvGraphicFramePr>
          <p:nvPr>
            <p:extLst>
              <p:ext uri="{D42A27DB-BD31-4B8C-83A1-F6EECF244321}">
                <p14:modId xmlns:p14="http://schemas.microsoft.com/office/powerpoint/2010/main" val="1984530838"/>
              </p:ext>
            </p:extLst>
          </p:nvPr>
        </p:nvGraphicFramePr>
        <p:xfrm>
          <a:off x="1503944" y="223898"/>
          <a:ext cx="9184107" cy="4998720"/>
        </p:xfrm>
        <a:graphic>
          <a:graphicData uri="http://schemas.openxmlformats.org/drawingml/2006/table">
            <a:tbl>
              <a:tblPr firstRow="1" bandRow="1">
                <a:tableStyleId>{37CE84F3-28C3-443E-9E96-99CF82512B78}</a:tableStyleId>
              </a:tblPr>
              <a:tblGrid>
                <a:gridCol w="4188595">
                  <a:extLst>
                    <a:ext uri="{9D8B030D-6E8A-4147-A177-3AD203B41FA5}">
                      <a16:colId xmlns:a16="http://schemas.microsoft.com/office/drawing/2014/main" val="1306086594"/>
                    </a:ext>
                  </a:extLst>
                </a:gridCol>
                <a:gridCol w="4995512">
                  <a:extLst>
                    <a:ext uri="{9D8B030D-6E8A-4147-A177-3AD203B41FA5}">
                      <a16:colId xmlns:a16="http://schemas.microsoft.com/office/drawing/2014/main" val="4219929168"/>
                    </a:ext>
                  </a:extLst>
                </a:gridCol>
              </a:tblGrid>
              <a:tr h="0">
                <a:tc gridSpan="2">
                  <a:txBody>
                    <a:bodyPr/>
                    <a:lstStyle/>
                    <a:p>
                      <a:pPr algn="ctr"/>
                      <a:r>
                        <a:rPr lang="en-US" sz="2400" b="0" dirty="0">
                          <a:solidFill>
                            <a:schemeClr val="bg1"/>
                          </a:solidFill>
                          <a:latin typeface="+mj-lt"/>
                        </a:rPr>
                        <a:t>TEE FUNDAMENTALS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99"/>
                    </a:solidFill>
                  </a:tcPr>
                </a:tc>
                <a:tc hMerge="1">
                  <a:txBody>
                    <a:bodyPr/>
                    <a:lstStyle/>
                    <a:p>
                      <a:endParaRPr lang="en-US"/>
                    </a:p>
                  </a:txBody>
                  <a:tcPr/>
                </a:tc>
                <a:extLst>
                  <a:ext uri="{0D108BD9-81ED-4DB2-BD59-A6C34878D82A}">
                    <a16:rowId xmlns:a16="http://schemas.microsoft.com/office/drawing/2014/main" val="2266222648"/>
                  </a:ext>
                </a:extLst>
              </a:tr>
              <a:tr h="3244558">
                <a:tc>
                  <a:txBody>
                    <a:bodyPr/>
                    <a:lstStyle/>
                    <a:p>
                      <a:pPr marL="457200" marR="0" indent="-457200">
                        <a:spcBef>
                          <a:spcPts val="0"/>
                        </a:spcBef>
                        <a:spcAft>
                          <a:spcPts val="0"/>
                        </a:spcAft>
                      </a:pPr>
                      <a:r>
                        <a:rPr lang="en-US" sz="2400" b="0" u="sng" kern="1200" dirty="0">
                          <a:solidFill>
                            <a:schemeClr val="bg1"/>
                          </a:solidFill>
                          <a:latin typeface="+mj-lt"/>
                          <a:ea typeface="MS Mincho" panose="02020609040205080304" pitchFamily="49" charset="-128"/>
                          <a:cs typeface="+mn-cs"/>
                        </a:rPr>
                        <a:t>CONTRAINDICATIONS</a:t>
                      </a:r>
                    </a:p>
                    <a:p>
                      <a:pPr marL="457200" marR="0" indent="-457200">
                        <a:spcBef>
                          <a:spcPts val="0"/>
                        </a:spcBef>
                        <a:spcAft>
                          <a:spcPts val="0"/>
                        </a:spcAft>
                      </a:pPr>
                      <a:endParaRPr lang="en-US" sz="1400" b="1" kern="1200" dirty="0">
                        <a:solidFill>
                          <a:schemeClr val="bg1"/>
                        </a:solidFill>
                        <a:latin typeface="+mn-lt"/>
                        <a:ea typeface="MS Mincho" panose="02020609040205080304" pitchFamily="49" charset="-128"/>
                        <a:cs typeface="+mn-cs"/>
                      </a:endParaRPr>
                    </a:p>
                    <a:p>
                      <a:pPr marL="284163" indent="-284163">
                        <a:buFont typeface="Arial" panose="020B0604020202020204" pitchFamily="34" charset="0"/>
                        <a:buChar char="•"/>
                      </a:pPr>
                      <a:r>
                        <a:rPr lang="en-US" sz="2000" dirty="0">
                          <a:solidFill>
                            <a:schemeClr val="bg1"/>
                          </a:solidFill>
                        </a:rPr>
                        <a:t>pathologic condition of esophagus</a:t>
                      </a:r>
                    </a:p>
                    <a:p>
                      <a:pPr marL="284163" indent="-284163">
                        <a:buFont typeface="Arial" panose="020B0604020202020204" pitchFamily="34" charset="0"/>
                        <a:buChar char="•"/>
                      </a:pPr>
                      <a:endParaRPr lang="en-US" sz="2000" dirty="0">
                        <a:solidFill>
                          <a:schemeClr val="bg1"/>
                        </a:solidFill>
                      </a:endParaRPr>
                    </a:p>
                    <a:p>
                      <a:pPr marL="284163" indent="-284163">
                        <a:buFont typeface="Arial" panose="020B0604020202020204" pitchFamily="34" charset="0"/>
                        <a:buChar char="•"/>
                      </a:pPr>
                      <a:r>
                        <a:rPr lang="en-US" sz="2000" dirty="0">
                          <a:solidFill>
                            <a:schemeClr val="bg1"/>
                          </a:solidFill>
                        </a:rPr>
                        <a:t>uncooperative/unwilling patient</a:t>
                      </a:r>
                    </a:p>
                    <a:p>
                      <a:pPr marL="284163" indent="-284163">
                        <a:buFont typeface="Arial" panose="020B0604020202020204" pitchFamily="34" charset="0"/>
                        <a:buChar char="•"/>
                      </a:pPr>
                      <a:endParaRPr lang="en-US" sz="2000" dirty="0">
                        <a:solidFill>
                          <a:schemeClr val="bg1"/>
                        </a:solidFill>
                      </a:endParaRPr>
                    </a:p>
                    <a:p>
                      <a:pPr marL="284163" indent="-284163">
                        <a:buFont typeface="Arial" panose="020B0604020202020204" pitchFamily="34" charset="0"/>
                        <a:buChar char="•"/>
                      </a:pPr>
                      <a:r>
                        <a:rPr lang="en-US" sz="2000" dirty="0">
                          <a:solidFill>
                            <a:schemeClr val="bg1"/>
                          </a:solidFill>
                        </a:rPr>
                        <a:t>unstable respiratory status</a:t>
                      </a:r>
                    </a:p>
                    <a:p>
                      <a:pPr marL="284163" indent="-284163">
                        <a:buFont typeface="Arial" panose="020B0604020202020204" pitchFamily="34" charset="0"/>
                        <a:buChar char="•"/>
                      </a:pPr>
                      <a:endParaRPr lang="en-US" sz="2000" dirty="0">
                        <a:solidFill>
                          <a:schemeClr val="bg1"/>
                        </a:solidFill>
                      </a:endParaRPr>
                    </a:p>
                    <a:p>
                      <a:pPr marL="284163" indent="-284163">
                        <a:buFont typeface="Arial" panose="020B0604020202020204" pitchFamily="34" charset="0"/>
                        <a:buChar char="•"/>
                      </a:pPr>
                      <a:r>
                        <a:rPr lang="en-US" sz="2000" dirty="0">
                          <a:solidFill>
                            <a:schemeClr val="bg1"/>
                          </a:solidFill>
                        </a:rPr>
                        <a:t>GI disorder/bleeding</a:t>
                      </a:r>
                    </a:p>
                    <a:p>
                      <a:pPr marL="284163" indent="-284163">
                        <a:buFont typeface="Arial" panose="020B0604020202020204" pitchFamily="34" charset="0"/>
                        <a:buChar char="•"/>
                      </a:pPr>
                      <a:endParaRPr lang="en-US" sz="2000" dirty="0">
                        <a:solidFill>
                          <a:schemeClr val="bg1"/>
                        </a:solidFill>
                      </a:endParaRPr>
                    </a:p>
                    <a:p>
                      <a:pPr marL="284163" indent="-284163">
                        <a:buFont typeface="Arial" panose="020B0604020202020204" pitchFamily="34" charset="0"/>
                        <a:buChar char="•"/>
                      </a:pPr>
                      <a:r>
                        <a:rPr lang="en-US" sz="2000" dirty="0">
                          <a:solidFill>
                            <a:schemeClr val="bg1"/>
                          </a:solidFill>
                        </a:rPr>
                        <a:t>unstable cervical spine</a:t>
                      </a:r>
                      <a:endParaRPr lang="en-US" sz="2000" dirty="0">
                        <a:solidFill>
                          <a:schemeClr val="bg1"/>
                        </a:solidFill>
                        <a:ea typeface="Times New Roman" panose="02020603050405020304" pitchFamily="18" charset="0"/>
                      </a:endParaRPr>
                    </a:p>
                    <a:p>
                      <a:pPr marL="457200" marR="0" indent="-457200">
                        <a:spcBef>
                          <a:spcPts val="0"/>
                        </a:spcBef>
                        <a:spcAft>
                          <a:spcPts val="0"/>
                        </a:spcAft>
                        <a:buNone/>
                        <a:tabLst>
                          <a:tab pos="800100" algn="l"/>
                        </a:tabLst>
                      </a:pPr>
                      <a:endParaRPr lang="en-US" sz="1800" kern="1200" dirty="0">
                        <a:solidFill>
                          <a:schemeClr val="bg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457200" marR="0" indent="-457200">
                        <a:spcBef>
                          <a:spcPts val="0"/>
                        </a:spcBef>
                        <a:spcAft>
                          <a:spcPts val="0"/>
                        </a:spcAft>
                        <a:buNone/>
                        <a:tabLst>
                          <a:tab pos="800100" algn="l"/>
                        </a:tabLst>
                      </a:pPr>
                      <a:r>
                        <a:rPr lang="en-US" sz="2400" b="0" u="sng" dirty="0">
                          <a:solidFill>
                            <a:schemeClr val="tx1"/>
                          </a:solidFill>
                          <a:latin typeface="+mj-lt"/>
                          <a:ea typeface="MS Mincho" panose="02020609040205080304" pitchFamily="49" charset="-128"/>
                        </a:rPr>
                        <a:t>INDICATIONS</a:t>
                      </a:r>
                    </a:p>
                    <a:p>
                      <a:pPr marL="457200" marR="0" indent="-457200">
                        <a:spcBef>
                          <a:spcPts val="0"/>
                        </a:spcBef>
                        <a:spcAft>
                          <a:spcPts val="0"/>
                        </a:spcAft>
                        <a:buNone/>
                        <a:tabLst>
                          <a:tab pos="800100" algn="l"/>
                        </a:tabLst>
                      </a:pPr>
                      <a:endParaRPr lang="en-US" sz="1400" b="1" dirty="0">
                        <a:solidFill>
                          <a:schemeClr val="tx1"/>
                        </a:solidFill>
                        <a:latin typeface="+mj-lt"/>
                        <a:ea typeface="MS Mincho" panose="02020609040205080304" pitchFamily="49" charset="-128"/>
                      </a:endParaRP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SOE, tumor, mass, myxoma, or thrombus</a:t>
                      </a:r>
                      <a:endParaRPr lang="en-US" sz="2000" dirty="0">
                        <a:solidFill>
                          <a:schemeClr val="tx1"/>
                        </a:solidFill>
                        <a:ea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IE/veg</a:t>
                      </a: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PHV dysfunction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a typeface="MS Mincho" panose="02020609040205080304" pitchFamily="49" charset="-128"/>
                        </a:rPr>
                        <a:t>AO disease</a:t>
                      </a:r>
                      <a:endParaRPr lang="en-US" sz="2000" dirty="0">
                        <a:solidFill>
                          <a:schemeClr val="tx1"/>
                        </a:solidFill>
                        <a:ea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septal defect/shunt &amp; bubble study </a:t>
                      </a: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VHD</a:t>
                      </a: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MI complications</a:t>
                      </a: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CMO</a:t>
                      </a: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HF</a:t>
                      </a: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technically limited TTE</a:t>
                      </a: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OR/cath guidance</a:t>
                      </a: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pediatric TEE</a:t>
                      </a:r>
                    </a:p>
                    <a:p>
                      <a:pPr marL="285750" indent="-285750">
                        <a:buFont typeface="Arial" panose="020B0604020202020204" pitchFamily="34" charset="0"/>
                        <a:buChar char="•"/>
                      </a:pPr>
                      <a:endParaRPr lang="en-US" sz="1400" kern="1200" dirty="0">
                        <a:solidFill>
                          <a:schemeClr val="bg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56073998"/>
                  </a:ext>
                </a:extLst>
              </a:tr>
            </a:tbl>
          </a:graphicData>
        </a:graphic>
      </p:graphicFrame>
      <p:sp>
        <p:nvSpPr>
          <p:cNvPr id="4" name="TextBox 3">
            <a:extLst>
              <a:ext uri="{FF2B5EF4-FFF2-40B4-BE49-F238E27FC236}">
                <a16:creationId xmlns:a16="http://schemas.microsoft.com/office/drawing/2014/main" id="{4A682595-E21E-4961-AB4F-E4F7C99427CD}"/>
              </a:ext>
            </a:extLst>
          </p:cNvPr>
          <p:cNvSpPr txBox="1"/>
          <p:nvPr/>
        </p:nvSpPr>
        <p:spPr>
          <a:xfrm>
            <a:off x="3529201" y="5487258"/>
            <a:ext cx="5133592" cy="707886"/>
          </a:xfrm>
          <a:prstGeom prst="rect">
            <a:avLst/>
          </a:prstGeom>
          <a:noFill/>
        </p:spPr>
        <p:txBody>
          <a:bodyPr wrap="square" rtlCol="0">
            <a:spAutoFit/>
          </a:bodyPr>
          <a:lstStyle/>
          <a:p>
            <a:pPr algn="ctr"/>
            <a:r>
              <a:rPr lang="en-US" sz="2000" dirty="0">
                <a:solidFill>
                  <a:srgbClr val="FFC000"/>
                </a:solidFill>
                <a:latin typeface="Gabriola" panose="04040605051002020D02" pitchFamily="82" charset="0"/>
              </a:rPr>
              <a:t>POP QUIZ!</a:t>
            </a:r>
          </a:p>
          <a:p>
            <a:pPr algn="ctr"/>
            <a:r>
              <a:rPr lang="en-US" sz="2000" dirty="0">
                <a:solidFill>
                  <a:srgbClr val="FFC000"/>
                </a:solidFill>
                <a:latin typeface="Gabriola" panose="04040605051002020D02" pitchFamily="82" charset="0"/>
              </a:rPr>
              <a:t>Why is TEE superior to rule out a mass, particularly in the LA?</a:t>
            </a:r>
          </a:p>
        </p:txBody>
      </p:sp>
    </p:spTree>
    <p:extLst>
      <p:ext uri="{BB962C8B-B14F-4D97-AF65-F5344CB8AC3E}">
        <p14:creationId xmlns:p14="http://schemas.microsoft.com/office/powerpoint/2010/main" val="3256698482"/>
      </p:ext>
    </p:extLst>
  </p:cSld>
  <p:clrMapOvr>
    <a:masterClrMapping/>
  </p:clrMapOvr>
</p:sld>
</file>

<file path=ppt/theme/theme1.xml><?xml version="1.0" encoding="utf-8"?>
<a:theme xmlns:a="http://schemas.openxmlformats.org/drawingml/2006/main" name="Retrospec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CD649E082A6D408757A4E9A2C25346" ma:contentTypeVersion="13" ma:contentTypeDescription="Create a new document." ma:contentTypeScope="" ma:versionID="8d4ed35d35085092ed40ccfbb228fad2">
  <xsd:schema xmlns:xsd="http://www.w3.org/2001/XMLSchema" xmlns:xs="http://www.w3.org/2001/XMLSchema" xmlns:p="http://schemas.microsoft.com/office/2006/metadata/properties" xmlns:ns2="1d628898-7c92-4313-b589-f839b19a29e6" xmlns:ns3="564477d5-28bc-4281-951a-a6595459d476" targetNamespace="http://schemas.microsoft.com/office/2006/metadata/properties" ma:root="true" ma:fieldsID="1e4959d1ed7366c3f6fb63154d0dafa9" ns2:_="" ns3:_="">
    <xsd:import namespace="1d628898-7c92-4313-b589-f839b19a29e6"/>
    <xsd:import namespace="564477d5-28bc-4281-951a-a6595459d476"/>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28898-7c92-4313-b589-f839b19a29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b9d10e-cf46-43c3-8dbe-852b4cfb5dd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4477d5-28bc-4281-951a-a6595459d47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a014298-9250-4e8d-9453-de0460558e4e}" ma:internalName="TaxCatchAll" ma:showField="CatchAllData" ma:web="564477d5-28bc-4281-951a-a6595459d47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64477d5-28bc-4281-951a-a6595459d476" xsi:nil="true"/>
    <lcf76f155ced4ddcb4097134ff3c332f xmlns="1d628898-7c92-4313-b589-f839b19a29e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1694686-19A1-450B-A6CB-3E36C23B642C}"/>
</file>

<file path=customXml/itemProps2.xml><?xml version="1.0" encoding="utf-8"?>
<ds:datastoreItem xmlns:ds="http://schemas.openxmlformats.org/officeDocument/2006/customXml" ds:itemID="{D5127071-C7A0-4B03-87ED-802168E2E692}"/>
</file>

<file path=customXml/itemProps3.xml><?xml version="1.0" encoding="utf-8"?>
<ds:datastoreItem xmlns:ds="http://schemas.openxmlformats.org/officeDocument/2006/customXml" ds:itemID="{A7E70AA3-EEA9-4C24-B4BA-1A68085C8143}"/>
</file>

<file path=docProps/app.xml><?xml version="1.0" encoding="utf-8"?>
<Properties xmlns="http://schemas.openxmlformats.org/officeDocument/2006/extended-properties" xmlns:vt="http://schemas.openxmlformats.org/officeDocument/2006/docPropsVTypes">
  <Template>Retrospect</Template>
  <TotalTime>10388</TotalTime>
  <Words>1169</Words>
  <Application>Microsoft Office PowerPoint</Application>
  <PresentationFormat>Widescreen</PresentationFormat>
  <Paragraphs>221</Paragraphs>
  <Slides>15</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8" baseType="lpstr">
      <vt:lpstr>Comic Sans MS</vt:lpstr>
      <vt:lpstr>Calibri Light</vt:lpstr>
      <vt:lpstr>Lucida Handwriting</vt:lpstr>
      <vt:lpstr>Wingdings</vt:lpstr>
      <vt:lpstr>Courier New</vt:lpstr>
      <vt:lpstr>Times New Roman</vt:lpstr>
      <vt:lpstr>Calibri</vt:lpstr>
      <vt:lpstr>Arial</vt:lpstr>
      <vt:lpstr>Curlz MT</vt:lpstr>
      <vt:lpstr>Gabriola</vt:lpstr>
      <vt:lpstr>MS Mincho</vt:lpstr>
      <vt:lpstr>Retrospect</vt:lpstr>
      <vt:lpstr>Bitmap Image</vt:lpstr>
      <vt:lpstr>ECHOCARDIOGRAPHY …From a Sonographer’s Perspective    THE NOTEBOOK 8 Chapter V: Transesophageal Echocardiogram</vt:lpstr>
      <vt:lpstr>PowerPoint Presentation</vt:lpstr>
      <vt:lpstr>PowerPoint Presentation</vt:lpstr>
      <vt:lpstr>V.  TRANSESOPHAGEAL ECHO (TEE)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ECHOCARDIOGRAPHY… From a sonographer’s perspective:   the notebook 7</dc:title>
  <dc:creator>Susan DeWitt</dc:creator>
  <cp:lastModifiedBy>Greg Lockhart</cp:lastModifiedBy>
  <cp:revision>328</cp:revision>
  <dcterms:created xsi:type="dcterms:W3CDTF">2017-12-28T16:47:13Z</dcterms:created>
  <dcterms:modified xsi:type="dcterms:W3CDTF">2023-07-13T14:43:57Z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0x0101003BCD649E082A6D408757A4E9A2C25346</vt:lpwstr>
  </property>
</Properties>
</file>