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diagrams/data2.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comments/comment9.xml" ContentType="application/vnd.openxmlformats-officedocument.presentationml.comments+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15.xml" ContentType="application/vnd.openxmlformats-officedocument.presentationml.comment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ppt/changesInfos/changesInfo1.xml" ContentType="application/vnd.ms-powerpoint.changesinfo+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4276" r:id="rId1"/>
  </p:sldMasterIdLst>
  <p:notesMasterIdLst>
    <p:notesMasterId r:id="rId30"/>
  </p:notesMasterIdLst>
  <p:handoutMasterIdLst>
    <p:handoutMasterId r:id="rId31"/>
  </p:handoutMasterIdLst>
  <p:sldIdLst>
    <p:sldId id="256" r:id="rId2"/>
    <p:sldId id="284" r:id="rId3"/>
    <p:sldId id="369" r:id="rId4"/>
    <p:sldId id="257" r:id="rId5"/>
    <p:sldId id="343" r:id="rId6"/>
    <p:sldId id="656" r:id="rId7"/>
    <p:sldId id="653" r:id="rId8"/>
    <p:sldId id="345" r:id="rId9"/>
    <p:sldId id="658" r:id="rId10"/>
    <p:sldId id="643" r:id="rId11"/>
    <p:sldId id="347" r:id="rId12"/>
    <p:sldId id="644" r:id="rId13"/>
    <p:sldId id="346" r:id="rId14"/>
    <p:sldId id="348" r:id="rId15"/>
    <p:sldId id="349" r:id="rId16"/>
    <p:sldId id="641" r:id="rId17"/>
    <p:sldId id="350" r:id="rId18"/>
    <p:sldId id="649" r:id="rId19"/>
    <p:sldId id="645" r:id="rId20"/>
    <p:sldId id="351" r:id="rId21"/>
    <p:sldId id="646" r:id="rId22"/>
    <p:sldId id="657" r:id="rId23"/>
    <p:sldId id="648" r:id="rId24"/>
    <p:sldId id="353" r:id="rId25"/>
    <p:sldId id="647" r:id="rId26"/>
    <p:sldId id="651" r:id="rId27"/>
    <p:sldId id="654" r:id="rId28"/>
    <p:sldId id="655" r:id="rId29"/>
  </p:sldIdLst>
  <p:sldSz cx="12192000" cy="6858000"/>
  <p:notesSz cx="6858000" cy="9144000"/>
  <p:embeddedFontLst>
    <p:embeddedFont>
      <p:font typeface="MS Mincho" panose="02020609040205080304" pitchFamily="49" charset="-128"/>
      <p:regular r:id="rId32"/>
    </p:embeddedFont>
    <p:embeddedFont>
      <p:font typeface="Calibri" panose="020F0502020204030204" pitchFamily="34" charset="0"/>
      <p:regular r:id="rId33"/>
      <p:bold r:id="rId34"/>
      <p:italic r:id="rId35"/>
      <p:boldItalic r:id="rId36"/>
    </p:embeddedFont>
    <p:embeddedFont>
      <p:font typeface="Calibri Light" panose="020F0302020204030204" pitchFamily="34" charset="0"/>
      <p:regular r:id="rId37"/>
      <p:italic r:id="rId38"/>
    </p:embeddedFont>
    <p:embeddedFont>
      <p:font typeface="Comic Sans MS" panose="030F0702030302020204" pitchFamily="66" charset="0"/>
      <p:regular r:id="rId39"/>
      <p:bold r:id="rId40"/>
      <p:italic r:id="rId41"/>
      <p:boldItalic r:id="rId42"/>
    </p:embeddedFont>
    <p:embeddedFont>
      <p:font typeface="Gabriola" panose="04040605051002020D02" pitchFamily="82" charset="0"/>
      <p:regular r:id="rId43"/>
    </p:embeddedFont>
    <p:embeddedFont>
      <p:font typeface="Jokerman" panose="04090605060D06020702" pitchFamily="82" charset="0"/>
      <p:regular r:id="rId44"/>
    </p:embeddedFont>
    <p:embeddedFont>
      <p:font typeface="Lucida Handwriting" panose="03010101010101010101" pitchFamily="66" charset="0"/>
      <p:regular r:id="rId4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DeWitt" initials="SD" lastIdx="102" clrIdx="0">
    <p:extLst>
      <p:ext uri="{19B8F6BF-5375-455C-9EA6-DF929625EA0E}">
        <p15:presenceInfo xmlns:p15="http://schemas.microsoft.com/office/powerpoint/2012/main" userId="b92b7d1cfe4c6f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C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48" autoAdjust="0"/>
    <p:restoredTop sz="93684" autoAdjust="0"/>
  </p:normalViewPr>
  <p:slideViewPr>
    <p:cSldViewPr snapToGrid="0">
      <p:cViewPr varScale="1">
        <p:scale>
          <a:sx n="108" d="100"/>
          <a:sy n="108" d="100"/>
        </p:scale>
        <p:origin x="132" y="15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font" Target="fonts/font13.fntdata"/><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DeWitt" userId="b92b7d1cfe4c6f13" providerId="LiveId" clId="{B997B111-105B-4499-849C-0E7397B1EF92}"/>
    <pc:docChg chg="undo redo custSel modSld">
      <pc:chgData name="Susan DeWitt" userId="b92b7d1cfe4c6f13" providerId="LiveId" clId="{B997B111-105B-4499-849C-0E7397B1EF92}" dt="2022-09-04T22:35:59.415" v="902" actId="20577"/>
      <pc:docMkLst>
        <pc:docMk/>
      </pc:docMkLst>
      <pc:sldChg chg="modSp mod">
        <pc:chgData name="Susan DeWitt" userId="b92b7d1cfe4c6f13" providerId="LiveId" clId="{B997B111-105B-4499-849C-0E7397B1EF92}" dt="2022-09-04T22:35:59.415" v="902" actId="20577"/>
        <pc:sldMkLst>
          <pc:docMk/>
          <pc:sldMk cId="2150544247" sldId="256"/>
        </pc:sldMkLst>
        <pc:spChg chg="mod">
          <ac:chgData name="Susan DeWitt" userId="b92b7d1cfe4c6f13" providerId="LiveId" clId="{B997B111-105B-4499-849C-0E7397B1EF92}" dt="2022-09-04T22:35:59.415" v="902" actId="20577"/>
          <ac:spMkLst>
            <pc:docMk/>
            <pc:sldMk cId="2150544247" sldId="256"/>
            <ac:spMk id="2" creationId="{B1CA8A6B-8C94-4331-8DB0-5E9E68D8DF7B}"/>
          </ac:spMkLst>
        </pc:spChg>
      </pc:sldChg>
      <pc:sldChg chg="modSp mod">
        <pc:chgData name="Susan DeWitt" userId="b92b7d1cfe4c6f13" providerId="LiveId" clId="{B997B111-105B-4499-849C-0E7397B1EF92}" dt="2022-08-27T19:52:32.842" v="556" actId="20577"/>
        <pc:sldMkLst>
          <pc:docMk/>
          <pc:sldMk cId="2441445792" sldId="257"/>
        </pc:sldMkLst>
        <pc:spChg chg="mod">
          <ac:chgData name="Susan DeWitt" userId="b92b7d1cfe4c6f13" providerId="LiveId" clId="{B997B111-105B-4499-849C-0E7397B1EF92}" dt="2022-08-27T19:52:32.842" v="556" actId="20577"/>
          <ac:spMkLst>
            <pc:docMk/>
            <pc:sldMk cId="2441445792" sldId="257"/>
            <ac:spMk id="5" creationId="{F5C63D99-C554-4833-B4A1-BA9490898E6E}"/>
          </ac:spMkLst>
        </pc:spChg>
      </pc:sldChg>
      <pc:sldChg chg="addSp delSp modSp mod">
        <pc:chgData name="Susan DeWitt" userId="b92b7d1cfe4c6f13" providerId="LiveId" clId="{B997B111-105B-4499-849C-0E7397B1EF92}" dt="2022-08-27T19:23:25.568" v="554" actId="478"/>
        <pc:sldMkLst>
          <pc:docMk/>
          <pc:sldMk cId="3293821913" sldId="343"/>
        </pc:sldMkLst>
        <pc:graphicFrameChg chg="modGraphic">
          <ac:chgData name="Susan DeWitt" userId="b92b7d1cfe4c6f13" providerId="LiveId" clId="{B997B111-105B-4499-849C-0E7397B1EF92}" dt="2022-08-27T18:29:39.146" v="61" actId="20577"/>
          <ac:graphicFrameMkLst>
            <pc:docMk/>
            <pc:sldMk cId="3293821913" sldId="343"/>
            <ac:graphicFrameMk id="4" creationId="{559750AA-4B53-4A09-8548-146DEAF2D739}"/>
          </ac:graphicFrameMkLst>
        </pc:graphicFrameChg>
        <pc:picChg chg="add del mod">
          <ac:chgData name="Susan DeWitt" userId="b92b7d1cfe4c6f13" providerId="LiveId" clId="{B997B111-105B-4499-849C-0E7397B1EF92}" dt="2022-08-27T19:23:25.568" v="554" actId="478"/>
          <ac:picMkLst>
            <pc:docMk/>
            <pc:sldMk cId="3293821913" sldId="343"/>
            <ac:picMk id="3" creationId="{3E349B21-1877-C3EB-2172-D9D6CA0406E2}"/>
          </ac:picMkLst>
        </pc:picChg>
      </pc:sldChg>
      <pc:sldChg chg="modSp mod">
        <pc:chgData name="Susan DeWitt" userId="b92b7d1cfe4c6f13" providerId="LiveId" clId="{B997B111-105B-4499-849C-0E7397B1EF92}" dt="2022-09-03T00:58:53.840" v="576" actId="2711"/>
        <pc:sldMkLst>
          <pc:docMk/>
          <pc:sldMk cId="3755088719" sldId="345"/>
        </pc:sldMkLst>
        <pc:graphicFrameChg chg="modGraphic">
          <ac:chgData name="Susan DeWitt" userId="b92b7d1cfe4c6f13" providerId="LiveId" clId="{B997B111-105B-4499-849C-0E7397B1EF92}" dt="2022-09-03T00:58:53.840" v="576" actId="2711"/>
          <ac:graphicFrameMkLst>
            <pc:docMk/>
            <pc:sldMk cId="3755088719" sldId="345"/>
            <ac:graphicFrameMk id="5" creationId="{BCE7D0A2-DAB5-44DE-89AF-2DA52734B90E}"/>
          </ac:graphicFrameMkLst>
        </pc:graphicFrameChg>
      </pc:sldChg>
      <pc:sldChg chg="addSp delSp modSp mod">
        <pc:chgData name="Susan DeWitt" userId="b92b7d1cfe4c6f13" providerId="LiveId" clId="{B997B111-105B-4499-849C-0E7397B1EF92}" dt="2022-09-03T14:24:04.459" v="817" actId="1035"/>
        <pc:sldMkLst>
          <pc:docMk/>
          <pc:sldMk cId="1589761789" sldId="346"/>
        </pc:sldMkLst>
        <pc:spChg chg="mod">
          <ac:chgData name="Susan DeWitt" userId="b92b7d1cfe4c6f13" providerId="LiveId" clId="{B997B111-105B-4499-849C-0E7397B1EF92}" dt="2022-09-03T14:16:42.956" v="743" actId="1076"/>
          <ac:spMkLst>
            <pc:docMk/>
            <pc:sldMk cId="1589761789" sldId="346"/>
            <ac:spMk id="24" creationId="{C670214F-44CB-167C-92D9-51DC13AA8019}"/>
          </ac:spMkLst>
        </pc:spChg>
        <pc:graphicFrameChg chg="del">
          <ac:chgData name="Susan DeWitt" userId="b92b7d1cfe4c6f13" providerId="LiveId" clId="{B997B111-105B-4499-849C-0E7397B1EF92}" dt="2022-09-03T01:07:30.870" v="593" actId="478"/>
          <ac:graphicFrameMkLst>
            <pc:docMk/>
            <pc:sldMk cId="1589761789" sldId="346"/>
            <ac:graphicFrameMk id="16" creationId="{52F6E3EF-F0D9-486B-A63D-C98126A516CD}"/>
          </ac:graphicFrameMkLst>
        </pc:graphicFrameChg>
        <pc:graphicFrameChg chg="del">
          <ac:chgData name="Susan DeWitt" userId="b92b7d1cfe4c6f13" providerId="LiveId" clId="{B997B111-105B-4499-849C-0E7397B1EF92}" dt="2022-09-03T01:06:52.489" v="585" actId="478"/>
          <ac:graphicFrameMkLst>
            <pc:docMk/>
            <pc:sldMk cId="1589761789" sldId="346"/>
            <ac:graphicFrameMk id="20" creationId="{6F146761-8E5F-4B43-96BB-A6AD030B6918}"/>
          </ac:graphicFrameMkLst>
        </pc:graphicFrameChg>
        <pc:graphicFrameChg chg="del">
          <ac:chgData name="Susan DeWitt" userId="b92b7d1cfe4c6f13" providerId="LiveId" clId="{B997B111-105B-4499-849C-0E7397B1EF92}" dt="2022-09-03T01:06:36.822" v="583" actId="478"/>
          <ac:graphicFrameMkLst>
            <pc:docMk/>
            <pc:sldMk cId="1589761789" sldId="346"/>
            <ac:graphicFrameMk id="22" creationId="{F41190AD-5471-4006-B074-A53EA08ACC7D}"/>
          </ac:graphicFrameMkLst>
        </pc:graphicFrameChg>
        <pc:graphicFrameChg chg="mod modGraphic">
          <ac:chgData name="Susan DeWitt" userId="b92b7d1cfe4c6f13" providerId="LiveId" clId="{B997B111-105B-4499-849C-0E7397B1EF92}" dt="2022-09-03T01:16:31.848" v="704" actId="14734"/>
          <ac:graphicFrameMkLst>
            <pc:docMk/>
            <pc:sldMk cId="1589761789" sldId="346"/>
            <ac:graphicFrameMk id="30" creationId="{776D7FFB-6F80-4FFA-AEC1-1B6C6BB61373}"/>
          </ac:graphicFrameMkLst>
        </pc:graphicFrameChg>
        <pc:graphicFrameChg chg="del mod">
          <ac:chgData name="Susan DeWitt" userId="b92b7d1cfe4c6f13" providerId="LiveId" clId="{B997B111-105B-4499-849C-0E7397B1EF92}" dt="2022-09-03T01:08:27.482" v="602" actId="478"/>
          <ac:graphicFrameMkLst>
            <pc:docMk/>
            <pc:sldMk cId="1589761789" sldId="346"/>
            <ac:graphicFrameMk id="32" creationId="{B194BA8E-B671-454C-9FE4-FFD3D90DDCF8}"/>
          </ac:graphicFrameMkLst>
        </pc:graphicFrameChg>
        <pc:graphicFrameChg chg="del">
          <ac:chgData name="Susan DeWitt" userId="b92b7d1cfe4c6f13" providerId="LiveId" clId="{B997B111-105B-4499-849C-0E7397B1EF92}" dt="2022-09-03T01:08:43.384" v="605" actId="478"/>
          <ac:graphicFrameMkLst>
            <pc:docMk/>
            <pc:sldMk cId="1589761789" sldId="346"/>
            <ac:graphicFrameMk id="33" creationId="{D101AE26-E1F5-45BB-900B-9B4988A53438}"/>
          </ac:graphicFrameMkLst>
        </pc:graphicFrameChg>
        <pc:graphicFrameChg chg="del">
          <ac:chgData name="Susan DeWitt" userId="b92b7d1cfe4c6f13" providerId="LiveId" clId="{B997B111-105B-4499-849C-0E7397B1EF92}" dt="2022-09-03T01:09:12.143" v="613" actId="478"/>
          <ac:graphicFrameMkLst>
            <pc:docMk/>
            <pc:sldMk cId="1589761789" sldId="346"/>
            <ac:graphicFrameMk id="34" creationId="{0397E958-5BD1-4D5A-A3F8-B967CD51FF3F}"/>
          </ac:graphicFrameMkLst>
        </pc:graphicFrameChg>
        <pc:picChg chg="add mod">
          <ac:chgData name="Susan DeWitt" userId="b92b7d1cfe4c6f13" providerId="LiveId" clId="{B997B111-105B-4499-849C-0E7397B1EF92}" dt="2022-09-03T01:18:06.982" v="719" actId="1076"/>
          <ac:picMkLst>
            <pc:docMk/>
            <pc:sldMk cId="1589761789" sldId="346"/>
            <ac:picMk id="4" creationId="{9D7C1868-3364-6E29-F968-FA8B5D84CC7F}"/>
          </ac:picMkLst>
        </pc:picChg>
        <pc:picChg chg="del">
          <ac:chgData name="Susan DeWitt" userId="b92b7d1cfe4c6f13" providerId="LiveId" clId="{B997B111-105B-4499-849C-0E7397B1EF92}" dt="2022-09-03T01:07:15.124" v="590" actId="478"/>
          <ac:picMkLst>
            <pc:docMk/>
            <pc:sldMk cId="1589761789" sldId="346"/>
            <ac:picMk id="5" creationId="{154709D5-061F-4818-B036-B8A2947A774D}"/>
          </ac:picMkLst>
        </pc:picChg>
        <pc:picChg chg="add mod">
          <ac:chgData name="Susan DeWitt" userId="b92b7d1cfe4c6f13" providerId="LiveId" clId="{B997B111-105B-4499-849C-0E7397B1EF92}" dt="2022-09-03T14:15:33.893" v="737" actId="1076"/>
          <ac:picMkLst>
            <pc:docMk/>
            <pc:sldMk cId="1589761789" sldId="346"/>
            <ac:picMk id="5" creationId="{48852148-F6F7-5392-E6F7-C7D4684F649B}"/>
          </ac:picMkLst>
        </pc:picChg>
        <pc:picChg chg="add del mod">
          <ac:chgData name="Susan DeWitt" userId="b92b7d1cfe4c6f13" providerId="LiveId" clId="{B997B111-105B-4499-849C-0E7397B1EF92}" dt="2022-09-03T14:15:04.879" v="729" actId="478"/>
          <ac:picMkLst>
            <pc:docMk/>
            <pc:sldMk cId="1589761789" sldId="346"/>
            <ac:picMk id="7" creationId="{24FBCCA4-A6E8-1149-290A-7C03F26C5CC2}"/>
          </ac:picMkLst>
        </pc:picChg>
        <pc:picChg chg="add mod">
          <ac:chgData name="Susan DeWitt" userId="b92b7d1cfe4c6f13" providerId="LiveId" clId="{B997B111-105B-4499-849C-0E7397B1EF92}" dt="2022-09-03T14:14:09.249" v="726" actId="1076"/>
          <ac:picMkLst>
            <pc:docMk/>
            <pc:sldMk cId="1589761789" sldId="346"/>
            <ac:picMk id="9" creationId="{30BB97FF-0A9F-8BD0-0DE3-66C3EA4A1B71}"/>
          </ac:picMkLst>
        </pc:picChg>
        <pc:picChg chg="add mod">
          <ac:chgData name="Susan DeWitt" userId="b92b7d1cfe4c6f13" providerId="LiveId" clId="{B997B111-105B-4499-849C-0E7397B1EF92}" dt="2022-09-03T01:16:51.656" v="711" actId="1076"/>
          <ac:picMkLst>
            <pc:docMk/>
            <pc:sldMk cId="1589761789" sldId="346"/>
            <ac:picMk id="11" creationId="{E5AE1291-3A4D-437B-22D6-C43DDB9AF91A}"/>
          </ac:picMkLst>
        </pc:picChg>
        <pc:picChg chg="add mod">
          <ac:chgData name="Susan DeWitt" userId="b92b7d1cfe4c6f13" providerId="LiveId" clId="{B997B111-105B-4499-849C-0E7397B1EF92}" dt="2022-09-03T14:24:02.169" v="814" actId="1036"/>
          <ac:picMkLst>
            <pc:docMk/>
            <pc:sldMk cId="1589761789" sldId="346"/>
            <ac:picMk id="14" creationId="{527D8A89-AC5B-6DB2-3663-08FA28979693}"/>
          </ac:picMkLst>
        </pc:picChg>
        <pc:picChg chg="add mod">
          <ac:chgData name="Susan DeWitt" userId="b92b7d1cfe4c6f13" providerId="LiveId" clId="{B997B111-105B-4499-849C-0E7397B1EF92}" dt="2022-09-03T14:24:04.459" v="817" actId="1035"/>
          <ac:picMkLst>
            <pc:docMk/>
            <pc:sldMk cId="1589761789" sldId="346"/>
            <ac:picMk id="26" creationId="{91BF7355-DD28-42A2-8B90-6D32AAA08757}"/>
          </ac:picMkLst>
        </pc:picChg>
        <pc:picChg chg="add mod">
          <ac:chgData name="Susan DeWitt" userId="b92b7d1cfe4c6f13" providerId="LiveId" clId="{B997B111-105B-4499-849C-0E7397B1EF92}" dt="2022-09-03T14:23:34.749" v="807" actId="1037"/>
          <ac:picMkLst>
            <pc:docMk/>
            <pc:sldMk cId="1589761789" sldId="346"/>
            <ac:picMk id="31" creationId="{9158A0EC-C7AF-1269-B3BE-65B2D38780B7}"/>
          </ac:picMkLst>
        </pc:picChg>
      </pc:sldChg>
      <pc:sldChg chg="addSp delSp modSp mod">
        <pc:chgData name="Susan DeWitt" userId="b92b7d1cfe4c6f13" providerId="LiveId" clId="{B997B111-105B-4499-849C-0E7397B1EF92}" dt="2022-09-03T14:20:06.784" v="772" actId="14100"/>
        <pc:sldMkLst>
          <pc:docMk/>
          <pc:sldMk cId="18076703" sldId="348"/>
        </pc:sldMkLst>
        <pc:graphicFrameChg chg="mod">
          <ac:chgData name="Susan DeWitt" userId="b92b7d1cfe4c6f13" providerId="LiveId" clId="{B997B111-105B-4499-849C-0E7397B1EF92}" dt="2022-09-03T01:14:51.885" v="688" actId="1038"/>
          <ac:graphicFrameMkLst>
            <pc:docMk/>
            <pc:sldMk cId="18076703" sldId="348"/>
            <ac:graphicFrameMk id="8" creationId="{2F421765-7F8F-42A4-86AC-135B37166AC0}"/>
          </ac:graphicFrameMkLst>
        </pc:graphicFrameChg>
        <pc:graphicFrameChg chg="mod">
          <ac:chgData name="Susan DeWitt" userId="b92b7d1cfe4c6f13" providerId="LiveId" clId="{B997B111-105B-4499-849C-0E7397B1EF92}" dt="2022-09-03T01:14:57.852" v="689" actId="1076"/>
          <ac:graphicFrameMkLst>
            <pc:docMk/>
            <pc:sldMk cId="18076703" sldId="348"/>
            <ac:graphicFrameMk id="10" creationId="{F466F5BD-DD2B-4550-9604-2D76DC9E2F09}"/>
          </ac:graphicFrameMkLst>
        </pc:graphicFrameChg>
        <pc:graphicFrameChg chg="mod">
          <ac:chgData name="Susan DeWitt" userId="b92b7d1cfe4c6f13" providerId="LiveId" clId="{B997B111-105B-4499-849C-0E7397B1EF92}" dt="2022-09-03T14:17:41.656" v="770" actId="1076"/>
          <ac:graphicFrameMkLst>
            <pc:docMk/>
            <pc:sldMk cId="18076703" sldId="348"/>
            <ac:graphicFrameMk id="14" creationId="{AC960B5B-9C62-465E-8494-8B1C9C51BFCD}"/>
          </ac:graphicFrameMkLst>
        </pc:graphicFrameChg>
        <pc:graphicFrameChg chg="mod modGraphic">
          <ac:chgData name="Susan DeWitt" userId="b92b7d1cfe4c6f13" providerId="LiveId" clId="{B997B111-105B-4499-849C-0E7397B1EF92}" dt="2022-09-03T01:18:52.237" v="721" actId="404"/>
          <ac:graphicFrameMkLst>
            <pc:docMk/>
            <pc:sldMk cId="18076703" sldId="348"/>
            <ac:graphicFrameMk id="22" creationId="{0B9ECA80-37C6-401B-BE0A-9401507EC63A}"/>
          </ac:graphicFrameMkLst>
        </pc:graphicFrameChg>
        <pc:picChg chg="del mod">
          <ac:chgData name="Susan DeWitt" userId="b92b7d1cfe4c6f13" providerId="LiveId" clId="{B997B111-105B-4499-849C-0E7397B1EF92}" dt="2022-09-03T01:14:35.809" v="681" actId="478"/>
          <ac:picMkLst>
            <pc:docMk/>
            <pc:sldMk cId="18076703" sldId="348"/>
            <ac:picMk id="12" creationId="{4B0AC0F8-BD2C-4555-A788-A9989BF597BC}"/>
          </ac:picMkLst>
        </pc:picChg>
        <pc:picChg chg="add mod">
          <ac:chgData name="Susan DeWitt" userId="b92b7d1cfe4c6f13" providerId="LiveId" clId="{B997B111-105B-4499-849C-0E7397B1EF92}" dt="2022-09-03T14:20:06.784" v="772" actId="14100"/>
          <ac:picMkLst>
            <pc:docMk/>
            <pc:sldMk cId="18076703" sldId="348"/>
            <ac:picMk id="16" creationId="{D83ADFF1-C453-D93E-3B76-EDDFD445DBAE}"/>
          </ac:picMkLst>
        </pc:picChg>
        <pc:picChg chg="add mod">
          <ac:chgData name="Susan DeWitt" userId="b92b7d1cfe4c6f13" providerId="LiveId" clId="{B997B111-105B-4499-849C-0E7397B1EF92}" dt="2022-09-03T01:14:11.175" v="676" actId="1076"/>
          <ac:picMkLst>
            <pc:docMk/>
            <pc:sldMk cId="18076703" sldId="348"/>
            <ac:picMk id="19" creationId="{617A1E36-7252-5E51-F99B-B118ACC46601}"/>
          </ac:picMkLst>
        </pc:picChg>
        <pc:picChg chg="add mod">
          <ac:chgData name="Susan DeWitt" userId="b92b7d1cfe4c6f13" providerId="LiveId" clId="{B997B111-105B-4499-849C-0E7397B1EF92}" dt="2022-09-03T01:14:44.433" v="684" actId="1076"/>
          <ac:picMkLst>
            <pc:docMk/>
            <pc:sldMk cId="18076703" sldId="348"/>
            <ac:picMk id="21" creationId="{E7F754A9-E2BA-469F-40D7-E14EAE5990E7}"/>
          </ac:picMkLst>
        </pc:picChg>
        <pc:picChg chg="add mod">
          <ac:chgData name="Susan DeWitt" userId="b92b7d1cfe4c6f13" providerId="LiveId" clId="{B997B111-105B-4499-849C-0E7397B1EF92}" dt="2022-09-03T01:19:22.543" v="722" actId="1076"/>
          <ac:picMkLst>
            <pc:docMk/>
            <pc:sldMk cId="18076703" sldId="348"/>
            <ac:picMk id="24" creationId="{AB9E1480-814E-0D30-035B-6A192365F331}"/>
          </ac:picMkLst>
        </pc:picChg>
        <pc:picChg chg="del mod">
          <ac:chgData name="Susan DeWitt" userId="b92b7d1cfe4c6f13" providerId="LiveId" clId="{B997B111-105B-4499-849C-0E7397B1EF92}" dt="2022-09-03T01:15:13.833" v="690" actId="478"/>
          <ac:picMkLst>
            <pc:docMk/>
            <pc:sldMk cId="18076703" sldId="348"/>
            <ac:picMk id="25" creationId="{49E9DF85-1D43-4085-8762-3E98DB85147E}"/>
          </ac:picMkLst>
        </pc:picChg>
        <pc:picChg chg="del">
          <ac:chgData name="Susan DeWitt" userId="b92b7d1cfe4c6f13" providerId="LiveId" clId="{B997B111-105B-4499-849C-0E7397B1EF92}" dt="2022-09-03T01:12:57.723" v="662" actId="478"/>
          <ac:picMkLst>
            <pc:docMk/>
            <pc:sldMk cId="18076703" sldId="348"/>
            <ac:picMk id="27" creationId="{098172B8-4935-4474-88F0-B12BA3B71F06}"/>
          </ac:picMkLst>
        </pc:picChg>
        <pc:picChg chg="del">
          <ac:chgData name="Susan DeWitt" userId="b92b7d1cfe4c6f13" providerId="LiveId" clId="{B997B111-105B-4499-849C-0E7397B1EF92}" dt="2022-09-03T01:14:00.818" v="672" actId="478"/>
          <ac:picMkLst>
            <pc:docMk/>
            <pc:sldMk cId="18076703" sldId="348"/>
            <ac:picMk id="29" creationId="{607935BD-26B0-47D2-BB7F-3AE9B57CA68F}"/>
          </ac:picMkLst>
        </pc:picChg>
      </pc:sldChg>
      <pc:sldChg chg="modSp mod">
        <pc:chgData name="Susan DeWitt" userId="b92b7d1cfe4c6f13" providerId="LiveId" clId="{B997B111-105B-4499-849C-0E7397B1EF92}" dt="2022-08-27T18:51:17.485" v="339" actId="1036"/>
        <pc:sldMkLst>
          <pc:docMk/>
          <pc:sldMk cId="2465152622" sldId="349"/>
        </pc:sldMkLst>
        <pc:spChg chg="mod">
          <ac:chgData name="Susan DeWitt" userId="b92b7d1cfe4c6f13" providerId="LiveId" clId="{B997B111-105B-4499-849C-0E7397B1EF92}" dt="2022-08-27T18:51:08.643" v="335" actId="1076"/>
          <ac:spMkLst>
            <pc:docMk/>
            <pc:sldMk cId="2465152622" sldId="349"/>
            <ac:spMk id="9" creationId="{74F0DA72-2BB7-42FA-8A41-CB5BC38A5BAB}"/>
          </ac:spMkLst>
        </pc:spChg>
        <pc:spChg chg="mod">
          <ac:chgData name="Susan DeWitt" userId="b92b7d1cfe4c6f13" providerId="LiveId" clId="{B997B111-105B-4499-849C-0E7397B1EF92}" dt="2022-08-27T18:51:05.718" v="334" actId="1076"/>
          <ac:spMkLst>
            <pc:docMk/>
            <pc:sldMk cId="2465152622" sldId="349"/>
            <ac:spMk id="10" creationId="{4F90EFDF-12F5-4AC1-A624-1BAC4DEA05B3}"/>
          </ac:spMkLst>
        </pc:spChg>
        <pc:spChg chg="mod">
          <ac:chgData name="Susan DeWitt" userId="b92b7d1cfe4c6f13" providerId="LiveId" clId="{B997B111-105B-4499-849C-0E7397B1EF92}" dt="2022-08-27T18:51:17.485" v="339" actId="1036"/>
          <ac:spMkLst>
            <pc:docMk/>
            <pc:sldMk cId="2465152622" sldId="349"/>
            <ac:spMk id="11" creationId="{B7BE21BC-167E-EF30-E74A-38A2D1CB8BCF}"/>
          </ac:spMkLst>
        </pc:spChg>
        <pc:graphicFrameChg chg="mod modGraphic">
          <ac:chgData name="Susan DeWitt" userId="b92b7d1cfe4c6f13" providerId="LiveId" clId="{B997B111-105B-4499-849C-0E7397B1EF92}" dt="2022-08-27T18:50:58.140" v="333" actId="1076"/>
          <ac:graphicFrameMkLst>
            <pc:docMk/>
            <pc:sldMk cId="2465152622" sldId="349"/>
            <ac:graphicFrameMk id="7" creationId="{AEF9E47A-C9AF-4ED4-96B1-AF81D435DE95}"/>
          </ac:graphicFrameMkLst>
        </pc:graphicFrameChg>
      </pc:sldChg>
      <pc:sldChg chg="modSp mod addCm modCm">
        <pc:chgData name="Susan DeWitt" userId="b92b7d1cfe4c6f13" providerId="LiveId" clId="{B997B111-105B-4499-849C-0E7397B1EF92}" dt="2022-09-03T14:19:41.644" v="771" actId="1076"/>
        <pc:sldMkLst>
          <pc:docMk/>
          <pc:sldMk cId="3779636773" sldId="350"/>
        </pc:sldMkLst>
        <pc:spChg chg="mod">
          <ac:chgData name="Susan DeWitt" userId="b92b7d1cfe4c6f13" providerId="LiveId" clId="{B997B111-105B-4499-849C-0E7397B1EF92}" dt="2022-09-03T14:19:41.644" v="771" actId="1076"/>
          <ac:spMkLst>
            <pc:docMk/>
            <pc:sldMk cId="3779636773" sldId="350"/>
            <ac:spMk id="7" creationId="{BFA8EB51-72DB-4048-A480-93ED49E88EBD}"/>
          </ac:spMkLst>
        </pc:spChg>
        <pc:graphicFrameChg chg="mod modGraphic">
          <ac:chgData name="Susan DeWitt" userId="b92b7d1cfe4c6f13" providerId="LiveId" clId="{B997B111-105B-4499-849C-0E7397B1EF92}" dt="2022-08-27T18:57:29.496" v="411" actId="20577"/>
          <ac:graphicFrameMkLst>
            <pc:docMk/>
            <pc:sldMk cId="3779636773" sldId="350"/>
            <ac:graphicFrameMk id="6" creationId="{819DA793-CD5A-460C-B10D-F6CCDD08ABF2}"/>
          </ac:graphicFrameMkLst>
        </pc:graphicFrameChg>
      </pc:sldChg>
      <pc:sldChg chg="modSp mod">
        <pc:chgData name="Susan DeWitt" userId="b92b7d1cfe4c6f13" providerId="LiveId" clId="{B997B111-105B-4499-849C-0E7397B1EF92}" dt="2022-08-27T19:04:25.223" v="481" actId="20577"/>
        <pc:sldMkLst>
          <pc:docMk/>
          <pc:sldMk cId="1087613672" sldId="351"/>
        </pc:sldMkLst>
        <pc:graphicFrameChg chg="modGraphic">
          <ac:chgData name="Susan DeWitt" userId="b92b7d1cfe4c6f13" providerId="LiveId" clId="{B997B111-105B-4499-849C-0E7397B1EF92}" dt="2022-08-27T19:04:25.223" v="481" actId="20577"/>
          <ac:graphicFrameMkLst>
            <pc:docMk/>
            <pc:sldMk cId="1087613672" sldId="351"/>
            <ac:graphicFrameMk id="5" creationId="{1E981910-95D6-4A2F-B58C-ABA3AE074DD1}"/>
          </ac:graphicFrameMkLst>
        </pc:graphicFrameChg>
      </pc:sldChg>
      <pc:sldChg chg="modSp mod">
        <pc:chgData name="Susan DeWitt" userId="b92b7d1cfe4c6f13" providerId="LiveId" clId="{B997B111-105B-4499-849C-0E7397B1EF92}" dt="2022-09-03T14:34:38.846" v="858" actId="20577"/>
        <pc:sldMkLst>
          <pc:docMk/>
          <pc:sldMk cId="3750610035" sldId="353"/>
        </pc:sldMkLst>
        <pc:spChg chg="mod">
          <ac:chgData name="Susan DeWitt" userId="b92b7d1cfe4c6f13" providerId="LiveId" clId="{B997B111-105B-4499-849C-0E7397B1EF92}" dt="2022-08-27T19:08:45.712" v="528" actId="1035"/>
          <ac:spMkLst>
            <pc:docMk/>
            <pc:sldMk cId="3750610035" sldId="353"/>
            <ac:spMk id="5" creationId="{ED283CD3-AE48-41AA-B23D-AE047E722ADD}"/>
          </ac:spMkLst>
        </pc:spChg>
        <pc:graphicFrameChg chg="mod modGraphic">
          <ac:chgData name="Susan DeWitt" userId="b92b7d1cfe4c6f13" providerId="LiveId" clId="{B997B111-105B-4499-849C-0E7397B1EF92}" dt="2022-09-03T14:34:38.846" v="858" actId="20577"/>
          <ac:graphicFrameMkLst>
            <pc:docMk/>
            <pc:sldMk cId="3750610035" sldId="353"/>
            <ac:graphicFrameMk id="4" creationId="{06756603-A27C-4C61-9371-8D2E055DDE21}"/>
          </ac:graphicFrameMkLst>
        </pc:graphicFrameChg>
      </pc:sldChg>
      <pc:sldChg chg="addSp modSp mod">
        <pc:chgData name="Susan DeWitt" userId="b92b7d1cfe4c6f13" providerId="LiveId" clId="{B997B111-105B-4499-849C-0E7397B1EF92}" dt="2022-08-27T19:22:43.276" v="548" actId="1076"/>
        <pc:sldMkLst>
          <pc:docMk/>
          <pc:sldMk cId="4100183226" sldId="641"/>
        </pc:sldMkLst>
        <pc:graphicFrameChg chg="modGraphic">
          <ac:chgData name="Susan DeWitt" userId="b92b7d1cfe4c6f13" providerId="LiveId" clId="{B997B111-105B-4499-849C-0E7397B1EF92}" dt="2022-08-27T18:53:52.573" v="347" actId="14100"/>
          <ac:graphicFrameMkLst>
            <pc:docMk/>
            <pc:sldMk cId="4100183226" sldId="641"/>
            <ac:graphicFrameMk id="6" creationId="{00000000-0000-0000-0000-000000000000}"/>
          </ac:graphicFrameMkLst>
        </pc:graphicFrameChg>
        <pc:picChg chg="add mod">
          <ac:chgData name="Susan DeWitt" userId="b92b7d1cfe4c6f13" providerId="LiveId" clId="{B997B111-105B-4499-849C-0E7397B1EF92}" dt="2022-08-27T19:22:43.276" v="548" actId="1076"/>
          <ac:picMkLst>
            <pc:docMk/>
            <pc:sldMk cId="4100183226" sldId="641"/>
            <ac:picMk id="2" creationId="{373D34C2-8540-6A74-4C1B-AE2C491F046F}"/>
          </ac:picMkLst>
        </pc:picChg>
      </pc:sldChg>
      <pc:sldChg chg="modSp mod">
        <pc:chgData name="Susan DeWitt" userId="b92b7d1cfe4c6f13" providerId="LiveId" clId="{B997B111-105B-4499-849C-0E7397B1EF92}" dt="2022-09-03T00:59:28.597" v="580" actId="1076"/>
        <pc:sldMkLst>
          <pc:docMk/>
          <pc:sldMk cId="433504237" sldId="643"/>
        </pc:sldMkLst>
        <pc:graphicFrameChg chg="mod modGraphic">
          <ac:chgData name="Susan DeWitt" userId="b92b7d1cfe4c6f13" providerId="LiveId" clId="{B997B111-105B-4499-849C-0E7397B1EF92}" dt="2022-09-03T00:59:28.597" v="580" actId="1076"/>
          <ac:graphicFrameMkLst>
            <pc:docMk/>
            <pc:sldMk cId="433504237" sldId="643"/>
            <ac:graphicFrameMk id="7" creationId="{5CC6DD47-43BB-4E45-A26C-43C6C033E07F}"/>
          </ac:graphicFrameMkLst>
        </pc:graphicFrameChg>
      </pc:sldChg>
      <pc:sldChg chg="modSp mod addCm delCm modCm">
        <pc:chgData name="Susan DeWitt" userId="b92b7d1cfe4c6f13" providerId="LiveId" clId="{B997B111-105B-4499-849C-0E7397B1EF92}" dt="2022-08-27T18:43:55.115" v="233" actId="5900"/>
        <pc:sldMkLst>
          <pc:docMk/>
          <pc:sldMk cId="767577590" sldId="644"/>
        </pc:sldMkLst>
        <pc:graphicFrameChg chg="modGraphic">
          <ac:chgData name="Susan DeWitt" userId="b92b7d1cfe4c6f13" providerId="LiveId" clId="{B997B111-105B-4499-849C-0E7397B1EF92}" dt="2022-08-27T18:43:09.762" v="225" actId="20577"/>
          <ac:graphicFrameMkLst>
            <pc:docMk/>
            <pc:sldMk cId="767577590" sldId="644"/>
            <ac:graphicFrameMk id="4" creationId="{06A6684F-0981-48DF-A66A-D5726669E065}"/>
          </ac:graphicFrameMkLst>
        </pc:graphicFrameChg>
      </pc:sldChg>
      <pc:sldChg chg="modSp mod">
        <pc:chgData name="Susan DeWitt" userId="b92b7d1cfe4c6f13" providerId="LiveId" clId="{B997B111-105B-4499-849C-0E7397B1EF92}" dt="2022-08-27T19:05:33.796" v="489" actId="5793"/>
        <pc:sldMkLst>
          <pc:docMk/>
          <pc:sldMk cId="3364606874" sldId="646"/>
        </pc:sldMkLst>
        <pc:graphicFrameChg chg="modGraphic">
          <ac:chgData name="Susan DeWitt" userId="b92b7d1cfe4c6f13" providerId="LiveId" clId="{B997B111-105B-4499-849C-0E7397B1EF92}" dt="2022-08-27T19:05:33.796" v="489" actId="5793"/>
          <ac:graphicFrameMkLst>
            <pc:docMk/>
            <pc:sldMk cId="3364606874" sldId="646"/>
            <ac:graphicFrameMk id="4" creationId="{9DC12F28-5764-448C-AA74-0E99E80C4CC1}"/>
          </ac:graphicFrameMkLst>
        </pc:graphicFrameChg>
      </pc:sldChg>
      <pc:sldChg chg="modSp mod">
        <pc:chgData name="Susan DeWitt" userId="b92b7d1cfe4c6f13" providerId="LiveId" clId="{B997B111-105B-4499-849C-0E7397B1EF92}" dt="2022-09-03T14:34:45.993" v="871" actId="20577"/>
        <pc:sldMkLst>
          <pc:docMk/>
          <pc:sldMk cId="750079332" sldId="647"/>
        </pc:sldMkLst>
        <pc:spChg chg="mod">
          <ac:chgData name="Susan DeWitt" userId="b92b7d1cfe4c6f13" providerId="LiveId" clId="{B997B111-105B-4499-849C-0E7397B1EF92}" dt="2022-08-27T19:21:01.549" v="542" actId="1036"/>
          <ac:spMkLst>
            <pc:docMk/>
            <pc:sldMk cId="750079332" sldId="647"/>
            <ac:spMk id="5" creationId="{A975BDF2-BA69-4766-9C35-3EEADE8F9C30}"/>
          </ac:spMkLst>
        </pc:spChg>
        <pc:graphicFrameChg chg="modGraphic">
          <ac:chgData name="Susan DeWitt" userId="b92b7d1cfe4c6f13" providerId="LiveId" clId="{B997B111-105B-4499-849C-0E7397B1EF92}" dt="2022-09-03T14:34:45.993" v="871" actId="20577"/>
          <ac:graphicFrameMkLst>
            <pc:docMk/>
            <pc:sldMk cId="750079332" sldId="647"/>
            <ac:graphicFrameMk id="4" creationId="{D82B2251-26D6-4270-97B2-58F6EA8A830E}"/>
          </ac:graphicFrameMkLst>
        </pc:graphicFrameChg>
      </pc:sldChg>
      <pc:sldChg chg="modSp mod">
        <pc:chgData name="Susan DeWitt" userId="b92b7d1cfe4c6f13" providerId="LiveId" clId="{B997B111-105B-4499-849C-0E7397B1EF92}" dt="2022-09-03T14:34:32.969" v="846" actId="20577"/>
        <pc:sldMkLst>
          <pc:docMk/>
          <pc:sldMk cId="51246120" sldId="648"/>
        </pc:sldMkLst>
        <pc:spChg chg="mod">
          <ac:chgData name="Susan DeWitt" userId="b92b7d1cfe4c6f13" providerId="LiveId" clId="{B997B111-105B-4499-849C-0E7397B1EF92}" dt="2022-08-27T19:08:33.640" v="524" actId="1036"/>
          <ac:spMkLst>
            <pc:docMk/>
            <pc:sldMk cId="51246120" sldId="648"/>
            <ac:spMk id="5" creationId="{ACAC04D2-CA01-4F45-BA0C-D075348047F0}"/>
          </ac:spMkLst>
        </pc:spChg>
        <pc:graphicFrameChg chg="mod modGraphic">
          <ac:chgData name="Susan DeWitt" userId="b92b7d1cfe4c6f13" providerId="LiveId" clId="{B997B111-105B-4499-849C-0E7397B1EF92}" dt="2022-09-03T14:34:32.969" v="846" actId="20577"/>
          <ac:graphicFrameMkLst>
            <pc:docMk/>
            <pc:sldMk cId="51246120" sldId="648"/>
            <ac:graphicFrameMk id="4" creationId="{3849E337-9B1E-4864-B94B-FF4BAF824C18}"/>
          </ac:graphicFrameMkLst>
        </pc:graphicFrameChg>
      </pc:sldChg>
      <pc:sldChg chg="modSp mod">
        <pc:chgData name="Susan DeWitt" userId="b92b7d1cfe4c6f13" providerId="LiveId" clId="{B997B111-105B-4499-849C-0E7397B1EF92}" dt="2022-09-03T14:22:09.263" v="788" actId="1076"/>
        <pc:sldMkLst>
          <pc:docMk/>
          <pc:sldMk cId="3327327153" sldId="649"/>
        </pc:sldMkLst>
        <pc:picChg chg="mod">
          <ac:chgData name="Susan DeWitt" userId="b92b7d1cfe4c6f13" providerId="LiveId" clId="{B997B111-105B-4499-849C-0E7397B1EF92}" dt="2022-09-03T14:20:34.333" v="774" actId="1076"/>
          <ac:picMkLst>
            <pc:docMk/>
            <pc:sldMk cId="3327327153" sldId="649"/>
            <ac:picMk id="6" creationId="{019F5FA0-AC41-6991-6A26-0D1F65FB70C8}"/>
          </ac:picMkLst>
        </pc:picChg>
        <pc:picChg chg="mod">
          <ac:chgData name="Susan DeWitt" userId="b92b7d1cfe4c6f13" providerId="LiveId" clId="{B997B111-105B-4499-849C-0E7397B1EF92}" dt="2022-09-03T14:20:41.377" v="776" actId="14100"/>
          <ac:picMkLst>
            <pc:docMk/>
            <pc:sldMk cId="3327327153" sldId="649"/>
            <ac:picMk id="19" creationId="{867E04CB-F725-BB72-9A81-DA68463EBC57}"/>
          </ac:picMkLst>
        </pc:picChg>
        <pc:picChg chg="mod">
          <ac:chgData name="Susan DeWitt" userId="b92b7d1cfe4c6f13" providerId="LiveId" clId="{B997B111-105B-4499-849C-0E7397B1EF92}" dt="2022-09-03T14:22:09.263" v="788" actId="1076"/>
          <ac:picMkLst>
            <pc:docMk/>
            <pc:sldMk cId="3327327153" sldId="649"/>
            <ac:picMk id="22" creationId="{D603859C-4EE8-578C-06C6-E34548E261D3}"/>
          </ac:picMkLst>
        </pc:picChg>
      </pc:sldChg>
      <pc:sldChg chg="modSp mod">
        <pc:chgData name="Susan DeWitt" userId="b92b7d1cfe4c6f13" providerId="LiveId" clId="{B997B111-105B-4499-849C-0E7397B1EF92}" dt="2022-08-27T19:14:16.060" v="531" actId="1076"/>
        <pc:sldMkLst>
          <pc:docMk/>
          <pc:sldMk cId="1888249030" sldId="651"/>
        </pc:sldMkLst>
        <pc:spChg chg="mod">
          <ac:chgData name="Susan DeWitt" userId="b92b7d1cfe4c6f13" providerId="LiveId" clId="{B997B111-105B-4499-849C-0E7397B1EF92}" dt="2022-08-27T19:14:16.060" v="531" actId="1076"/>
          <ac:spMkLst>
            <pc:docMk/>
            <pc:sldMk cId="1888249030" sldId="651"/>
            <ac:spMk id="26" creationId="{B15941DB-3DF4-421B-B7AC-7A9A8A74C552}"/>
          </ac:spMkLst>
        </pc:spChg>
      </pc:sldChg>
      <pc:sldChg chg="modSp mod modCm">
        <pc:chgData name="Susan DeWitt" userId="b92b7d1cfe4c6f13" providerId="LiveId" clId="{B997B111-105B-4499-849C-0E7397B1EF92}" dt="2022-09-03T00:53:56.515" v="570"/>
        <pc:sldMkLst>
          <pc:docMk/>
          <pc:sldMk cId="1460881933" sldId="653"/>
        </pc:sldMkLst>
        <pc:spChg chg="mod">
          <ac:chgData name="Susan DeWitt" userId="b92b7d1cfe4c6f13" providerId="LiveId" clId="{B997B111-105B-4499-849C-0E7397B1EF92}" dt="2022-08-27T18:38:42.096" v="199" actId="1076"/>
          <ac:spMkLst>
            <pc:docMk/>
            <pc:sldMk cId="1460881933" sldId="653"/>
            <ac:spMk id="3" creationId="{F751B4D2-9D44-4E67-8AFB-84F4F3A7F7A1}"/>
          </ac:spMkLst>
        </pc:spChg>
        <pc:spChg chg="mod">
          <ac:chgData name="Susan DeWitt" userId="b92b7d1cfe4c6f13" providerId="LiveId" clId="{B997B111-105B-4499-849C-0E7397B1EF92}" dt="2022-08-27T19:17:18.876" v="538" actId="20577"/>
          <ac:spMkLst>
            <pc:docMk/>
            <pc:sldMk cId="1460881933" sldId="653"/>
            <ac:spMk id="5" creationId="{6F8D7E0F-FF72-46B1-88DC-303EF957C438}"/>
          </ac:spMkLst>
        </pc:spChg>
        <pc:graphicFrameChg chg="mod modGraphic">
          <ac:chgData name="Susan DeWitt" userId="b92b7d1cfe4c6f13" providerId="LiveId" clId="{B997B111-105B-4499-849C-0E7397B1EF92}" dt="2022-08-27T18:38:36.562" v="198" actId="1076"/>
          <ac:graphicFrameMkLst>
            <pc:docMk/>
            <pc:sldMk cId="1460881933" sldId="653"/>
            <ac:graphicFrameMk id="4" creationId="{559750AA-4B53-4A09-8548-146DEAF2D739}"/>
          </ac:graphicFrameMkLst>
        </pc:graphicFrameChg>
      </pc:sldChg>
      <pc:sldChg chg="modSp mod">
        <pc:chgData name="Susan DeWitt" userId="b92b7d1cfe4c6f13" providerId="LiveId" clId="{B997B111-105B-4499-849C-0E7397B1EF92}" dt="2022-09-03T14:38:38.453" v="887" actId="20577"/>
        <pc:sldMkLst>
          <pc:docMk/>
          <pc:sldMk cId="4243295816" sldId="654"/>
        </pc:sldMkLst>
        <pc:spChg chg="mod">
          <ac:chgData name="Susan DeWitt" userId="b92b7d1cfe4c6f13" providerId="LiveId" clId="{B997B111-105B-4499-849C-0E7397B1EF92}" dt="2022-08-27T19:15:39.603" v="532" actId="1076"/>
          <ac:spMkLst>
            <pc:docMk/>
            <pc:sldMk cId="4243295816" sldId="654"/>
            <ac:spMk id="5" creationId="{ED283CD3-AE48-41AA-B23D-AE047E722ADD}"/>
          </ac:spMkLst>
        </pc:spChg>
        <pc:graphicFrameChg chg="modGraphic">
          <ac:chgData name="Susan DeWitt" userId="b92b7d1cfe4c6f13" providerId="LiveId" clId="{B997B111-105B-4499-849C-0E7397B1EF92}" dt="2022-09-03T14:38:38.453" v="887" actId="20577"/>
          <ac:graphicFrameMkLst>
            <pc:docMk/>
            <pc:sldMk cId="4243295816" sldId="654"/>
            <ac:graphicFrameMk id="4" creationId="{06756603-A27C-4C61-9371-8D2E055DDE21}"/>
          </ac:graphicFrameMkLst>
        </pc:graphicFrameChg>
      </pc:sldChg>
      <pc:sldChg chg="addSp modSp mod">
        <pc:chgData name="Susan DeWitt" userId="b92b7d1cfe4c6f13" providerId="LiveId" clId="{B997B111-105B-4499-849C-0E7397B1EF92}" dt="2022-09-03T14:39:06.900" v="894" actId="20577"/>
        <pc:sldMkLst>
          <pc:docMk/>
          <pc:sldMk cId="372572614" sldId="655"/>
        </pc:sldMkLst>
        <pc:graphicFrameChg chg="modGraphic">
          <ac:chgData name="Susan DeWitt" userId="b92b7d1cfe4c6f13" providerId="LiveId" clId="{B997B111-105B-4499-849C-0E7397B1EF92}" dt="2022-09-03T14:39:06.900" v="894" actId="20577"/>
          <ac:graphicFrameMkLst>
            <pc:docMk/>
            <pc:sldMk cId="372572614" sldId="655"/>
            <ac:graphicFrameMk id="4" creationId="{06756603-A27C-4C61-9371-8D2E055DDE21}"/>
          </ac:graphicFrameMkLst>
        </pc:graphicFrameChg>
        <pc:picChg chg="add mod">
          <ac:chgData name="Susan DeWitt" userId="b92b7d1cfe4c6f13" providerId="LiveId" clId="{B997B111-105B-4499-849C-0E7397B1EF92}" dt="2022-08-27T19:22:24.358" v="546" actId="1076"/>
          <ac:picMkLst>
            <pc:docMk/>
            <pc:sldMk cId="372572614" sldId="655"/>
            <ac:picMk id="3" creationId="{11444FB4-229C-2A5F-EC91-CC7065A49C94}"/>
          </ac:picMkLst>
        </pc:picChg>
      </pc:sldChg>
      <pc:sldChg chg="modSp mod setBg">
        <pc:chgData name="Susan DeWitt" userId="b92b7d1cfe4c6f13" providerId="LiveId" clId="{B997B111-105B-4499-849C-0E7397B1EF92}" dt="2022-09-03T00:54:45.727" v="571" actId="207"/>
        <pc:sldMkLst>
          <pc:docMk/>
          <pc:sldMk cId="3202860860" sldId="656"/>
        </pc:sldMkLst>
        <pc:spChg chg="mod">
          <ac:chgData name="Susan DeWitt" userId="b92b7d1cfe4c6f13" providerId="LiveId" clId="{B997B111-105B-4499-849C-0E7397B1EF92}" dt="2022-09-03T00:52:03.964" v="560" actId="1076"/>
          <ac:spMkLst>
            <pc:docMk/>
            <pc:sldMk cId="3202860860" sldId="656"/>
            <ac:spMk id="4" creationId="{8DD2142A-C471-4790-AFD9-790F91B7FB9A}"/>
          </ac:spMkLst>
        </pc:spChg>
        <pc:spChg chg="mod">
          <ac:chgData name="Susan DeWitt" userId="b92b7d1cfe4c6f13" providerId="LiveId" clId="{B997B111-105B-4499-849C-0E7397B1EF92}" dt="2022-09-03T00:53:05.605" v="569" actId="1076"/>
          <ac:spMkLst>
            <pc:docMk/>
            <pc:sldMk cId="3202860860" sldId="656"/>
            <ac:spMk id="7" creationId="{25B8235D-17BD-F550-8EFA-00B954BCF212}"/>
          </ac:spMkLst>
        </pc:spChg>
        <pc:graphicFrameChg chg="mod">
          <ac:chgData name="Susan DeWitt" userId="b92b7d1cfe4c6f13" providerId="LiveId" clId="{B997B111-105B-4499-849C-0E7397B1EF92}" dt="2022-09-03T00:54:45.727" v="571" actId="207"/>
          <ac:graphicFrameMkLst>
            <pc:docMk/>
            <pc:sldMk cId="3202860860" sldId="656"/>
            <ac:graphicFrameMk id="3" creationId="{CFF50057-0AF0-486C-B8D9-12E253FA4D35}"/>
          </ac:graphicFrameMkLst>
        </pc:graphicFrameChg>
      </pc:sldChg>
      <pc:sldChg chg="modSp mod setBg">
        <pc:chgData name="Susan DeWitt" userId="b92b7d1cfe4c6f13" providerId="LiveId" clId="{B997B111-105B-4499-849C-0E7397B1EF92}" dt="2022-08-27T19:06:32.799" v="495"/>
        <pc:sldMkLst>
          <pc:docMk/>
          <pc:sldMk cId="889106001" sldId="657"/>
        </pc:sldMkLst>
        <pc:graphicFrameChg chg="modGraphic">
          <ac:chgData name="Susan DeWitt" userId="b92b7d1cfe4c6f13" providerId="LiveId" clId="{B997B111-105B-4499-849C-0E7397B1EF92}" dt="2022-08-27T19:06:16.214" v="491" actId="404"/>
          <ac:graphicFrameMkLst>
            <pc:docMk/>
            <pc:sldMk cId="889106001" sldId="657"/>
            <ac:graphicFrameMk id="3" creationId="{24F643B5-BF32-445A-BFDF-00C43C861B36}"/>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04-15T21:04:00.721" idx="53">
    <p:pos x="7480" y="17"/>
    <p:text>ESE is preferred as the exercise capacity is an important predictor of the outcome.</p:text>
    <p:extLst>
      <p:ext uri="{C676402C-5697-4E1C-873F-D02D1690AC5C}">
        <p15:threadingInfo xmlns:p15="http://schemas.microsoft.com/office/powerpoint/2012/main" timeZoneBias="240"/>
      </p:ext>
    </p:extLst>
  </p:cm>
  <p:cm authorId="1" dt="2022-01-29T13:28:34.860" idx="93">
    <p:pos x="7481" y="71"/>
    <p:text>Physician determines the stressor</p:text>
    <p:extLst>
      <p:ext uri="{C676402C-5697-4E1C-873F-D02D1690AC5C}">
        <p15:threadingInfo xmlns:p15="http://schemas.microsoft.com/office/powerpoint/2012/main" timeZoneBias="30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04-17T10:55:00.780" idx="68">
    <p:pos x="7483" y="22"/>
    <p:text>1, 2, 4, 5, 6, 7 are positive SE results (abnormal); 3 is negative SE (normal)</p:text>
    <p:extLst>
      <p:ext uri="{C676402C-5697-4E1C-873F-D02D1690AC5C}">
        <p15:threadingInfo xmlns:p15="http://schemas.microsoft.com/office/powerpoint/2012/main" timeZoneBias="2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12-16T13:00:39.693" idx="86">
    <p:pos x="7495" y="39"/>
    <p:text>UEA improves endocardial border delineation, and this improves the assessment of wall motion, wall thickening, and structural abnormalities particularly in technically difficult studies.</p:text>
    <p:extLst>
      <p:ext uri="{C676402C-5697-4E1C-873F-D02D1690AC5C}">
        <p15:threadingInfo xmlns:p15="http://schemas.microsoft.com/office/powerpoint/2012/main" timeZoneBias="300"/>
      </p:ext>
    </p:extLst>
  </p:cm>
  <p:cm authorId="1" dt="2022-08-27T14:56:17.957" idx="102">
    <p:pos x="7488" y="73"/>
    <p:text>The 16- and 17-segment model are identical except for the apical cap.</p:text>
    <p:extLst>
      <p:ext uri="{C676402C-5697-4E1C-873F-D02D1690AC5C}">
        <p15:threadingInfo xmlns:p15="http://schemas.microsoft.com/office/powerpoint/2012/main" timeZoneBias="2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2-01-30T08:53:56.224" idx="97">
    <p:pos x="7475" y="33"/>
    <p:text>WMSI = 17 X 1 = 17 / 17 = 1</p:text>
    <p:extLst>
      <p:ext uri="{C676402C-5697-4E1C-873F-D02D1690AC5C}">
        <p15:threadingInfo xmlns:p15="http://schemas.microsoft.com/office/powerpoint/2012/main" timeZoneBias="30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2-01-30T08:53:23.914" idx="96">
    <p:pos x="7457" y="45"/>
    <p:text>(1) basal ant (2) basal ant sep (3) basal inf sep (4) basal inf (5) basal inf lat (6) basal ant lat (7) mid ant (8) mid ant sep (9) mid inf sep (10) mid inf (11) mid inf lat (12) mid ant lat (13) apical ant (14) apical sep (15) apical inf (16) apical lat (17) apical cap</p:text>
    <p:extLst>
      <p:ext uri="{C676402C-5697-4E1C-873F-D02D1690AC5C}">
        <p15:threadingInfo xmlns:p15="http://schemas.microsoft.com/office/powerpoint/2012/main" timeZoneBias="30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8-05-25T19:13:28.920" idx="75">
    <p:pos x="7492" y="34"/>
    <p:text>Tissue harmonic imaging—reduces near field artifact, enhances myocardial signals, and improves endocardial border delineation.</p:text>
    <p:extLst>
      <p:ext uri="{C676402C-5697-4E1C-873F-D02D1690AC5C}">
        <p15:threadingInfo xmlns:p15="http://schemas.microsoft.com/office/powerpoint/2012/main" timeZoneBias="240"/>
      </p:ext>
    </p:extLst>
  </p:cm>
  <p:cm authorId="1" dt="2022-07-30T13:54:43.169" idx="98">
    <p:pos x="7492" y="98"/>
    <p:text>SBSE/DSE/pacing/vasodilator SE permit the patient to remain supine allowing continuous imaging from rest to recovery so the ischemic threshold (exact timing/HR/stress level when the WMA presents) can be determined—which may better assess CAD severity and enhance sensitivity.</p:text>
    <p:extLst>
      <p:ext uri="{C676402C-5697-4E1C-873F-D02D1690AC5C}">
        <p15:threadingInfo xmlns:p15="http://schemas.microsoft.com/office/powerpoint/2012/main" timeZoneBias="24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8-05-30T11:07:32.643" idx="77">
    <p:pos x="7470" y="48"/>
    <p:text>quad screen allows for side-by-side comparison</p:text>
    <p:extLst>
      <p:ext uri="{C676402C-5697-4E1C-873F-D02D1690AC5C}">
        <p15:threadingInfo xmlns:p15="http://schemas.microsoft.com/office/powerpoint/2012/main" timeZoneBias="24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8-05-30T11:09:23.956" idx="78">
    <p:pos x="7482" y="30"/>
    <p:text>Look ahead.  Stand up straight.  Take long strides.  Utilize the handrails for balance.  Do not grasp the handrails too tightly.  Do not hang on to the handrails as if you are water skiing.  Do not lean forward as if you are pushing a lawn mower.</p:text>
    <p:extLst>
      <p:ext uri="{C676402C-5697-4E1C-873F-D02D1690AC5C}">
        <p15:threadingInfo xmlns:p15="http://schemas.microsoft.com/office/powerpoint/2012/main" timeZoneBias="24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8-05-30T11:11:40.286" idx="79">
    <p:pos x="7472" y="50"/>
    <p:text>The SBSE and TMSE are believed to offer equivalent amounts of stress; this can be measured by the double product.  
1) DOUBLE PRODUCT = (HR x SYSTOLIC BP)/100 
2) SBSE usually has a lower heart rate and higher BP response than TMSE; therefore, the double product is equivalent.</p:text>
    <p:extLst>
      <p:ext uri="{C676402C-5697-4E1C-873F-D02D1690AC5C}">
        <p15:threadingInfo xmlns:p15="http://schemas.microsoft.com/office/powerpoint/2012/main" timeZoneBias="24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8-05-30T11:14:07.264" idx="80">
    <p:pos x="7488" y="30"/>
    <p:text>If the THR is not achieved, a sixth dose of up to 50 mcg/kg/min can be administered with atropine sulfate (0.5 mg).  Additional doses of 0.25 – 0.5 mg of atropine may be repeated at 1-minute intervals (max 2.0 mg).</p:text>
    <p:extLst>
      <p:ext uri="{C676402C-5697-4E1C-873F-D02D1690AC5C}">
        <p15:threadingInfo xmlns:p15="http://schemas.microsoft.com/office/powerpoint/2012/main" timeZoneBias="24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8-04-16T19:08:45.624" idx="65">
    <p:pos x="7455" y="42"/>
    <p:text>A = DSE; B = TMSE</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2-16T11:05:06.953" idx="83">
    <p:pos x="7475" y="27"/>
    <p:text>SE provides a live, visual connection between the patient’s symptoms and cardiac function.
1) Global function.
2) WMA.
3) Right ventricular systolic pressure (RVSP).
4) Transvalvular velocity.
5) Pressure gradient (PG).</p:text>
    <p:extLst>
      <p:ext uri="{C676402C-5697-4E1C-873F-D02D1690AC5C}">
        <p15:threadingInfo xmlns:p15="http://schemas.microsoft.com/office/powerpoint/2012/main" timeZoneBias="30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1-12-16T15:50:45.891" idx="88">
    <p:pos x="7463" y="57"/>
    <p:text>YES!  a perfusion defect can occur in the abscence of a WMA</p:text>
    <p:extLst>
      <p:ext uri="{C676402C-5697-4E1C-873F-D02D1690AC5C}">
        <p15:threadingInfo xmlns:p15="http://schemas.microsoft.com/office/powerpoint/2012/main" timeZoneBias="30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21-12-16T16:02:21.197" idx="90">
    <p:pos x="7481" y="27"/>
    <p:text>If SE indication is for exertional dyspnea, assess E/e', RVSP, and rest &amp; stress O2 sat by pulse ox</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4-22T10:10:48.995" idx="70">
    <p:pos x="7475" y="36"/>
    <p:text>heredity, men or post-menopausal women, age, smoking, HTN, high cholesterol, diabetes, obesity, sedentary lifestyle, stress &amp; alcohol abuse</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4-16T19:20:28.017" idx="99">
    <p:pos x="7482" y="27"/>
    <p:text>Relative contraindication—if the physician determines that the benefit outweighs the risk, the SE is performed with extreme caution.</p:text>
    <p:extLst>
      <p:ext uri="{C676402C-5697-4E1C-873F-D02D1690AC5C}">
        <p15:threadingInfo xmlns:p15="http://schemas.microsoft.com/office/powerpoint/2012/main" timeZoneBias="240"/>
      </p:ext>
    </p:extLst>
  </p:cm>
  <p:cm authorId="1" dt="2018-05-25T11:51:04.545" idx="100">
    <p:pos x="7480" y="93"/>
    <p:text>Absolute contraindication—the SE should not be performed under any circumstances</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4-16T19:20:28.017" idx="67">
    <p:pos x="7482" y="27"/>
    <p:text>Relative contraindication—if the physician determines that the benefit outweighs the risk, the SE is performed with extreme caution.</p:text>
    <p:extLst>
      <p:ext uri="{C676402C-5697-4E1C-873F-D02D1690AC5C}">
        <p15:threadingInfo xmlns:p15="http://schemas.microsoft.com/office/powerpoint/2012/main" timeZoneBias="240"/>
      </p:ext>
    </p:extLst>
  </p:cm>
  <p:cm authorId="1" dt="2018-05-25T11:51:04.545" idx="74">
    <p:pos x="7480" y="93"/>
    <p:text>Absolute contraindication—the SE should not be performed under any circumstances</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4-15T21:39:58.657" idx="56">
    <p:pos x="7469" y="51"/>
    <p:text>Predicted MHR of a 40-year old = 220 – 40 = 180 bpm and 
THR (90%) = 180 x 0.90 = 162 bpm (for at least 1 minute).</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5-25T11:49:59.507" idx="73">
    <p:pos x="7451" y="26"/>
    <p:text>WMA</p:text>
    <p:extLst>
      <p:ext uri="{C676402C-5697-4E1C-873F-D02D1690AC5C}">
        <p15:threadingInfo xmlns:p15="http://schemas.microsoft.com/office/powerpoint/2012/main" timeZoneBias="240"/>
      </p:ext>
    </p:extLst>
  </p:cm>
  <p:cm authorId="1" dt="2022-08-27T14:43:48.477" idx="101">
    <p:pos x="7462" y="65"/>
    <p:text>a. WMA may not be obvious at rest—most appear during stress or immediate post stress.
b. WMA at low stress—coronary obstruction may be more severe with less myocardial perfusion reserve.  
c. WMA persists into recovery—may be due to stunning and indicates more severe disease.
d. WMA presents toward the base—blockage is located in the proximal portion of the coronary artery. 
e. WMA presents toward the apex—blockage is located in the distal portion of the coronary artery.</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4-15T21:55:26.343" idx="57">
    <p:pos x="7494" y="36"/>
    <p:text>Green - apical segments; orange - mid segments; blue - basal segments</p:text>
    <p:extLst>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6-27T09:42:01.644" idx="81">
    <p:pos x="7499" y="29"/>
    <p:text>A resting WMA that is unchanged with stress is classified as fixed and usually represents a prior MI.  Severe WMA at rest most liely represents a transmural MI. A fixed WMA with no inducible ischemia is not considered a normal SE.</p:text>
    <p:extLst>
      <p:ext uri="{C676402C-5697-4E1C-873F-D02D1690AC5C}">
        <p15:threadingInfo xmlns:p15="http://schemas.microsoft.com/office/powerpoint/2012/main" timeZoneBias="240"/>
      </p:ext>
    </p:extLst>
  </p:cm>
  <p:cm authorId="1" dt="2022-01-19T10:25:00.123" idx="92">
    <p:pos x="7505" y="100"/>
    <p:text>A negative (normal) SE is defined as normal global and regional wall motion at rest and stress.  In general, the LV increases in contractility and decreases in volume and size; however, this response varies by protocol and may be affected by other issues such as a hypertensive response or underlying cardiomyopathy.</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A267B9-F455-4C76-8484-4A298FB42F73}" type="doc">
      <dgm:prSet loTypeId="urn:microsoft.com/office/officeart/2011/layout/CircleProcess" loCatId="officeonline" qsTypeId="urn:microsoft.com/office/officeart/2005/8/quickstyle/3d3" qsCatId="3D" csTypeId="urn:microsoft.com/office/officeart/2005/8/colors/colorful1" csCatId="colorful" phldr="1"/>
      <dgm:spPr/>
      <dgm:t>
        <a:bodyPr/>
        <a:lstStyle/>
        <a:p>
          <a:endParaRPr lang="en-US"/>
        </a:p>
      </dgm:t>
    </dgm:pt>
    <dgm:pt modelId="{F098315A-71A4-4C54-9E15-4ECFC808893C}">
      <dgm:prSet phldrT="[Text]" custT="1"/>
      <dgm:spPr>
        <a:solidFill>
          <a:schemeClr val="bg2">
            <a:lumMod val="75000"/>
            <a:alpha val="90000"/>
          </a:schemeClr>
        </a:solidFill>
        <a:scene3d>
          <a:camera prst="orthographicFront">
            <a:rot lat="0" lon="0" rev="0"/>
          </a:camera>
          <a:lightRig rig="contrasting" dir="t">
            <a:rot lat="0" lon="0" rev="1200000"/>
          </a:lightRig>
        </a:scene3d>
        <a:sp3d z="300000" contourW="19050" prstMaterial="metal">
          <a:bevelT w="88900" h="203200"/>
          <a:bevelB w="165100" h="254000"/>
        </a:sp3d>
      </dgm:spPr>
      <dgm:t>
        <a:bodyPr/>
        <a:lstStyle/>
        <a:p>
          <a:r>
            <a:rPr lang="en-US" sz="2400" dirty="0"/>
            <a:t>ischemia</a:t>
          </a:r>
        </a:p>
      </dgm:t>
    </dgm:pt>
    <dgm:pt modelId="{7C79EC08-C9F7-4353-AAF8-5A6197F71065}" type="parTrans" cxnId="{A71FA7B0-0074-465F-A331-4CC6C00D1DDF}">
      <dgm:prSet/>
      <dgm:spPr/>
      <dgm:t>
        <a:bodyPr/>
        <a:lstStyle/>
        <a:p>
          <a:endParaRPr lang="en-US"/>
        </a:p>
      </dgm:t>
    </dgm:pt>
    <dgm:pt modelId="{BA0AB4C7-2862-44D6-A46B-E4946117D421}" type="sibTrans" cxnId="{A71FA7B0-0074-465F-A331-4CC6C00D1DDF}">
      <dgm:prSet/>
      <dgm:spPr/>
      <dgm:t>
        <a:bodyPr/>
        <a:lstStyle/>
        <a:p>
          <a:endParaRPr lang="en-US"/>
        </a:p>
      </dgm:t>
    </dgm:pt>
    <dgm:pt modelId="{7884B44A-298C-4F18-853A-34A381B93517}">
      <dgm:prSet phldrT="[Text]" custT="1"/>
      <dgm:spPr>
        <a:solidFill>
          <a:schemeClr val="accent6">
            <a:lumMod val="60000"/>
            <a:lumOff val="40000"/>
            <a:alpha val="90000"/>
          </a:schemeClr>
        </a:solidFill>
        <a:scene3d>
          <a:camera prst="orthographicFront">
            <a:rot lat="0" lon="0" rev="0"/>
          </a:camera>
          <a:lightRig rig="contrasting" dir="t">
            <a:rot lat="0" lon="0" rev="1200000"/>
          </a:lightRig>
        </a:scene3d>
        <a:sp3d z="300000" contourW="19050" prstMaterial="metal">
          <a:bevelT w="88900" h="203200"/>
          <a:bevelB w="165100" h="254000"/>
        </a:sp3d>
      </dgm:spPr>
      <dgm:t>
        <a:bodyPr/>
        <a:lstStyle/>
        <a:p>
          <a:r>
            <a:rPr lang="en-US" sz="2800" dirty="0"/>
            <a:t>WMA</a:t>
          </a:r>
        </a:p>
      </dgm:t>
    </dgm:pt>
    <dgm:pt modelId="{023A552D-C95C-4D94-9774-F6B4EE5A648E}" type="parTrans" cxnId="{4B70F31D-0048-4C31-9ED6-CE72EF727C7B}">
      <dgm:prSet/>
      <dgm:spPr/>
      <dgm:t>
        <a:bodyPr/>
        <a:lstStyle/>
        <a:p>
          <a:endParaRPr lang="en-US"/>
        </a:p>
      </dgm:t>
    </dgm:pt>
    <dgm:pt modelId="{57B0C5A7-63C1-4975-A08A-A60565DE7261}" type="sibTrans" cxnId="{4B70F31D-0048-4C31-9ED6-CE72EF727C7B}">
      <dgm:prSet/>
      <dgm:spPr/>
      <dgm:t>
        <a:bodyPr/>
        <a:lstStyle/>
        <a:p>
          <a:endParaRPr lang="en-US"/>
        </a:p>
      </dgm:t>
    </dgm:pt>
    <dgm:pt modelId="{C22B3BA7-196D-46D4-BAA2-6C693969369E}">
      <dgm:prSet phldrT="[Text]" custT="1"/>
      <dgm:spPr>
        <a:solidFill>
          <a:schemeClr val="accent6">
            <a:lumMod val="40000"/>
            <a:lumOff val="60000"/>
            <a:alpha val="90000"/>
          </a:schemeClr>
        </a:solidFill>
        <a:scene3d>
          <a:camera prst="orthographicFront">
            <a:rot lat="0" lon="0" rev="0"/>
          </a:camera>
          <a:lightRig rig="contrasting" dir="t">
            <a:rot lat="0" lon="0" rev="1200000"/>
          </a:lightRig>
        </a:scene3d>
        <a:sp3d z="300000" contourW="19050" prstMaterial="metal">
          <a:bevelT w="88900" h="203200"/>
          <a:bevelB w="165100" h="254000"/>
        </a:sp3d>
      </dgm:spPr>
      <dgm:t>
        <a:bodyPr/>
        <a:lstStyle/>
        <a:p>
          <a:r>
            <a:rPr lang="en-US" sz="2400" dirty="0"/>
            <a:t>valvular abnormality</a:t>
          </a:r>
        </a:p>
      </dgm:t>
    </dgm:pt>
    <dgm:pt modelId="{96EE1DE9-854E-4B1C-B30A-7FF49EAD03BD}" type="parTrans" cxnId="{D31C4879-32AB-4511-A0DE-BFE080E61460}">
      <dgm:prSet/>
      <dgm:spPr/>
      <dgm:t>
        <a:bodyPr/>
        <a:lstStyle/>
        <a:p>
          <a:endParaRPr lang="en-US"/>
        </a:p>
      </dgm:t>
    </dgm:pt>
    <dgm:pt modelId="{F8F1DCBD-7251-457B-B715-E9E6205585E7}" type="sibTrans" cxnId="{D31C4879-32AB-4511-A0DE-BFE080E61460}">
      <dgm:prSet/>
      <dgm:spPr/>
      <dgm:t>
        <a:bodyPr/>
        <a:lstStyle/>
        <a:p>
          <a:endParaRPr lang="en-US"/>
        </a:p>
      </dgm:t>
    </dgm:pt>
    <dgm:pt modelId="{1CC9D16C-B056-45D6-9B3E-73240E031EC3}">
      <dgm:prSet phldrT="[Text]" custT="1"/>
      <dgm:spPr>
        <a:solidFill>
          <a:schemeClr val="accent2">
            <a:alpha val="90000"/>
          </a:schemeClr>
        </a:solidFill>
        <a:scene3d>
          <a:camera prst="orthographicFront">
            <a:rot lat="0" lon="0" rev="0"/>
          </a:camera>
          <a:lightRig rig="contrasting" dir="t">
            <a:rot lat="0" lon="0" rev="1200000"/>
          </a:lightRig>
        </a:scene3d>
        <a:sp3d z="300000" contourW="19050" prstMaterial="metal">
          <a:bevelT w="88900" h="203200"/>
          <a:bevelB w="165100" h="254000"/>
        </a:sp3d>
      </dgm:spPr>
      <dgm:t>
        <a:bodyPr/>
        <a:lstStyle/>
        <a:p>
          <a:r>
            <a:rPr lang="en-US" sz="2400" dirty="0"/>
            <a:t>myocardial supply &amp; demand issue</a:t>
          </a:r>
        </a:p>
      </dgm:t>
    </dgm:pt>
    <dgm:pt modelId="{326C93A9-8088-4206-9BDE-C795FBEB603B}" type="parTrans" cxnId="{DB316BBA-574B-41F8-AEA0-C88E91EA9AE8}">
      <dgm:prSet/>
      <dgm:spPr/>
      <dgm:t>
        <a:bodyPr/>
        <a:lstStyle/>
        <a:p>
          <a:endParaRPr lang="en-US"/>
        </a:p>
      </dgm:t>
    </dgm:pt>
    <dgm:pt modelId="{8FE0423A-0EA3-4F29-9CA0-F7AF972F2DA5}" type="sibTrans" cxnId="{DB316BBA-574B-41F8-AEA0-C88E91EA9AE8}">
      <dgm:prSet/>
      <dgm:spPr/>
      <dgm:t>
        <a:bodyPr/>
        <a:lstStyle/>
        <a:p>
          <a:endParaRPr lang="en-US"/>
        </a:p>
      </dgm:t>
    </dgm:pt>
    <dgm:pt modelId="{33557F5A-4DCF-4499-B12A-1C540148E2C8}" type="pres">
      <dgm:prSet presAssocID="{67A267B9-F455-4C76-8484-4A298FB42F73}" presName="Name0" presStyleCnt="0">
        <dgm:presLayoutVars>
          <dgm:chMax val="11"/>
          <dgm:chPref val="11"/>
          <dgm:dir/>
          <dgm:resizeHandles/>
        </dgm:presLayoutVars>
      </dgm:prSet>
      <dgm:spPr/>
    </dgm:pt>
    <dgm:pt modelId="{F2FB7829-1A96-4BD3-B733-4CCD2960B5CE}" type="pres">
      <dgm:prSet presAssocID="{C22B3BA7-196D-46D4-BAA2-6C693969369E}" presName="Accent4" presStyleCnt="0"/>
      <dgm:spPr/>
    </dgm:pt>
    <dgm:pt modelId="{EB73D7C8-F5D5-4052-9953-22BD0C7BFCF3}" type="pres">
      <dgm:prSet presAssocID="{C22B3BA7-196D-46D4-BAA2-6C693969369E}" presName="Accent" presStyleLbl="node1" presStyleIdx="0" presStyleCnt="4"/>
      <dgm:spPr>
        <a:solidFill>
          <a:schemeClr val="accent6">
            <a:lumMod val="20000"/>
            <a:lumOff val="80000"/>
          </a:schemeClr>
        </a:solidFill>
        <a:ln>
          <a:solidFill>
            <a:schemeClr val="accent6">
              <a:lumMod val="75000"/>
            </a:schemeClr>
          </a:solidFill>
        </a:ln>
      </dgm:spPr>
    </dgm:pt>
    <dgm:pt modelId="{B109905D-A665-4105-85D9-B4C7547CD4E3}" type="pres">
      <dgm:prSet presAssocID="{C22B3BA7-196D-46D4-BAA2-6C693969369E}" presName="ParentBackground4" presStyleCnt="0"/>
      <dgm:spPr/>
    </dgm:pt>
    <dgm:pt modelId="{E6B9A353-B6D0-4BBC-8D08-F4FD928C25AF}" type="pres">
      <dgm:prSet presAssocID="{C22B3BA7-196D-46D4-BAA2-6C693969369E}" presName="ParentBackground" presStyleLbl="fgAcc1" presStyleIdx="0" presStyleCnt="4" custScaleX="104742"/>
      <dgm:spPr/>
    </dgm:pt>
    <dgm:pt modelId="{F84BFAC8-2AA3-4902-94D3-4E0AD373E9D6}" type="pres">
      <dgm:prSet presAssocID="{C22B3BA7-196D-46D4-BAA2-6C693969369E}" presName="Parent4" presStyleLbl="revTx" presStyleIdx="0" presStyleCnt="0">
        <dgm:presLayoutVars>
          <dgm:chMax val="1"/>
          <dgm:chPref val="1"/>
          <dgm:bulletEnabled val="1"/>
        </dgm:presLayoutVars>
      </dgm:prSet>
      <dgm:spPr/>
    </dgm:pt>
    <dgm:pt modelId="{AF96406A-DC56-4A7F-9CAF-DA2099370B59}" type="pres">
      <dgm:prSet presAssocID="{7884B44A-298C-4F18-853A-34A381B93517}" presName="Accent3" presStyleCnt="0"/>
      <dgm:spPr/>
    </dgm:pt>
    <dgm:pt modelId="{EC33A2B2-72D0-4B24-9B17-1FF2DD82ADC9}" type="pres">
      <dgm:prSet presAssocID="{7884B44A-298C-4F18-853A-34A381B93517}" presName="Accent" presStyleLbl="node1" presStyleIdx="1" presStyleCnt="4"/>
      <dgm:spPr/>
    </dgm:pt>
    <dgm:pt modelId="{1A772D62-FD09-4B01-A4E3-CE942B9AF197}" type="pres">
      <dgm:prSet presAssocID="{7884B44A-298C-4F18-853A-34A381B93517}" presName="ParentBackground3" presStyleCnt="0"/>
      <dgm:spPr/>
    </dgm:pt>
    <dgm:pt modelId="{11827925-04A2-4F81-A716-61675F71FFD8}" type="pres">
      <dgm:prSet presAssocID="{7884B44A-298C-4F18-853A-34A381B93517}" presName="ParentBackground" presStyleLbl="fgAcc1" presStyleIdx="1" presStyleCnt="4"/>
      <dgm:spPr/>
    </dgm:pt>
    <dgm:pt modelId="{D2032723-7C5D-4D75-99E0-03EC4C2657D3}" type="pres">
      <dgm:prSet presAssocID="{7884B44A-298C-4F18-853A-34A381B93517}" presName="Parent3" presStyleLbl="revTx" presStyleIdx="0" presStyleCnt="0">
        <dgm:presLayoutVars>
          <dgm:chMax val="1"/>
          <dgm:chPref val="1"/>
          <dgm:bulletEnabled val="1"/>
        </dgm:presLayoutVars>
      </dgm:prSet>
      <dgm:spPr/>
    </dgm:pt>
    <dgm:pt modelId="{B8FBC1E1-E493-4050-AF2B-F8BAB5B9C927}" type="pres">
      <dgm:prSet presAssocID="{1CC9D16C-B056-45D6-9B3E-73240E031EC3}" presName="Accent2" presStyleCnt="0"/>
      <dgm:spPr/>
    </dgm:pt>
    <dgm:pt modelId="{8826DB56-12FF-4B9B-964C-DA1147170FC3}" type="pres">
      <dgm:prSet presAssocID="{1CC9D16C-B056-45D6-9B3E-73240E031EC3}" presName="Accent" presStyleLbl="node1" presStyleIdx="2" presStyleCnt="4"/>
      <dgm:spPr/>
    </dgm:pt>
    <dgm:pt modelId="{E25207A8-2D70-4614-969A-88674E226E9E}" type="pres">
      <dgm:prSet presAssocID="{1CC9D16C-B056-45D6-9B3E-73240E031EC3}" presName="ParentBackground2" presStyleCnt="0"/>
      <dgm:spPr/>
    </dgm:pt>
    <dgm:pt modelId="{7142106A-5D77-4733-A96D-7570DE535A5E}" type="pres">
      <dgm:prSet presAssocID="{1CC9D16C-B056-45D6-9B3E-73240E031EC3}" presName="ParentBackground" presStyleLbl="fgAcc1" presStyleIdx="2" presStyleCnt="4"/>
      <dgm:spPr/>
    </dgm:pt>
    <dgm:pt modelId="{632F9ABF-3980-42E9-895F-61FF7948C26F}" type="pres">
      <dgm:prSet presAssocID="{1CC9D16C-B056-45D6-9B3E-73240E031EC3}" presName="Parent2" presStyleLbl="revTx" presStyleIdx="0" presStyleCnt="0">
        <dgm:presLayoutVars>
          <dgm:chMax val="1"/>
          <dgm:chPref val="1"/>
          <dgm:bulletEnabled val="1"/>
        </dgm:presLayoutVars>
      </dgm:prSet>
      <dgm:spPr/>
    </dgm:pt>
    <dgm:pt modelId="{CD5B8FD8-2289-4E78-BACA-6DFFE3D3DCC2}" type="pres">
      <dgm:prSet presAssocID="{F098315A-71A4-4C54-9E15-4ECFC808893C}" presName="Accent1" presStyleCnt="0"/>
      <dgm:spPr/>
    </dgm:pt>
    <dgm:pt modelId="{895BCCCF-7724-4C8B-88F9-89EA0EA4F155}" type="pres">
      <dgm:prSet presAssocID="{F098315A-71A4-4C54-9E15-4ECFC808893C}" presName="Accent" presStyleLbl="node1" presStyleIdx="3" presStyleCnt="4"/>
      <dgm:spPr/>
    </dgm:pt>
    <dgm:pt modelId="{52A8A21A-C524-41A5-B49C-94314E743EA3}" type="pres">
      <dgm:prSet presAssocID="{F098315A-71A4-4C54-9E15-4ECFC808893C}" presName="ParentBackground1" presStyleCnt="0"/>
      <dgm:spPr/>
    </dgm:pt>
    <dgm:pt modelId="{BBB6B1DF-6644-4719-8603-D314225C9B60}" type="pres">
      <dgm:prSet presAssocID="{F098315A-71A4-4C54-9E15-4ECFC808893C}" presName="ParentBackground" presStyleLbl="fgAcc1" presStyleIdx="3" presStyleCnt="4"/>
      <dgm:spPr/>
    </dgm:pt>
    <dgm:pt modelId="{81950388-BC76-481C-8F53-378CD34EF982}" type="pres">
      <dgm:prSet presAssocID="{F098315A-71A4-4C54-9E15-4ECFC808893C}" presName="Parent1" presStyleLbl="revTx" presStyleIdx="0" presStyleCnt="0">
        <dgm:presLayoutVars>
          <dgm:chMax val="1"/>
          <dgm:chPref val="1"/>
          <dgm:bulletEnabled val="1"/>
        </dgm:presLayoutVars>
      </dgm:prSet>
      <dgm:spPr/>
    </dgm:pt>
  </dgm:ptLst>
  <dgm:cxnLst>
    <dgm:cxn modelId="{4B70F31D-0048-4C31-9ED6-CE72EF727C7B}" srcId="{67A267B9-F455-4C76-8484-4A298FB42F73}" destId="{7884B44A-298C-4F18-853A-34A381B93517}" srcOrd="2" destOrd="0" parTransId="{023A552D-C95C-4D94-9774-F6B4EE5A648E}" sibTransId="{57B0C5A7-63C1-4975-A08A-A60565DE7261}"/>
    <dgm:cxn modelId="{0E8EE542-6C3B-4849-963D-CF8E9A765849}" type="presOf" srcId="{F098315A-71A4-4C54-9E15-4ECFC808893C}" destId="{BBB6B1DF-6644-4719-8603-D314225C9B60}" srcOrd="0" destOrd="0" presId="urn:microsoft.com/office/officeart/2011/layout/CircleProcess"/>
    <dgm:cxn modelId="{37E3CC47-E4B5-4B69-8A52-342AAFCB1AAA}" type="presOf" srcId="{1CC9D16C-B056-45D6-9B3E-73240E031EC3}" destId="{632F9ABF-3980-42E9-895F-61FF7948C26F}" srcOrd="1" destOrd="0" presId="urn:microsoft.com/office/officeart/2011/layout/CircleProcess"/>
    <dgm:cxn modelId="{7C3E0851-89AC-4524-96D2-DDFDA8F8BD96}" type="presOf" srcId="{1CC9D16C-B056-45D6-9B3E-73240E031EC3}" destId="{7142106A-5D77-4733-A96D-7570DE535A5E}" srcOrd="0" destOrd="0" presId="urn:microsoft.com/office/officeart/2011/layout/CircleProcess"/>
    <dgm:cxn modelId="{D31C4879-32AB-4511-A0DE-BFE080E61460}" srcId="{67A267B9-F455-4C76-8484-4A298FB42F73}" destId="{C22B3BA7-196D-46D4-BAA2-6C693969369E}" srcOrd="3" destOrd="0" parTransId="{96EE1DE9-854E-4B1C-B30A-7FF49EAD03BD}" sibTransId="{F8F1DCBD-7251-457B-B715-E9E6205585E7}"/>
    <dgm:cxn modelId="{3AD7197E-3351-4B48-B290-88E9199DCEDC}" type="presOf" srcId="{C22B3BA7-196D-46D4-BAA2-6C693969369E}" destId="{F84BFAC8-2AA3-4902-94D3-4E0AD373E9D6}" srcOrd="1" destOrd="0" presId="urn:microsoft.com/office/officeart/2011/layout/CircleProcess"/>
    <dgm:cxn modelId="{AE0B1382-A9CF-4583-A61F-80EF0EC86936}" type="presOf" srcId="{C22B3BA7-196D-46D4-BAA2-6C693969369E}" destId="{E6B9A353-B6D0-4BBC-8D08-F4FD928C25AF}" srcOrd="0" destOrd="0" presId="urn:microsoft.com/office/officeart/2011/layout/CircleProcess"/>
    <dgm:cxn modelId="{F5C07184-3F6A-4DE0-BA6A-DC5189297DE6}" type="presOf" srcId="{7884B44A-298C-4F18-853A-34A381B93517}" destId="{11827925-04A2-4F81-A716-61675F71FFD8}" srcOrd="0" destOrd="0" presId="urn:microsoft.com/office/officeart/2011/layout/CircleProcess"/>
    <dgm:cxn modelId="{A71FA7B0-0074-465F-A331-4CC6C00D1DDF}" srcId="{67A267B9-F455-4C76-8484-4A298FB42F73}" destId="{F098315A-71A4-4C54-9E15-4ECFC808893C}" srcOrd="0" destOrd="0" parTransId="{7C79EC08-C9F7-4353-AAF8-5A6197F71065}" sibTransId="{BA0AB4C7-2862-44D6-A46B-E4946117D421}"/>
    <dgm:cxn modelId="{DB316BBA-574B-41F8-AEA0-C88E91EA9AE8}" srcId="{67A267B9-F455-4C76-8484-4A298FB42F73}" destId="{1CC9D16C-B056-45D6-9B3E-73240E031EC3}" srcOrd="1" destOrd="0" parTransId="{326C93A9-8088-4206-9BDE-C795FBEB603B}" sibTransId="{8FE0423A-0EA3-4F29-9CA0-F7AF972F2DA5}"/>
    <dgm:cxn modelId="{551FB4C7-6E33-47CD-8A08-553009F4DC89}" type="presOf" srcId="{F098315A-71A4-4C54-9E15-4ECFC808893C}" destId="{81950388-BC76-481C-8F53-378CD34EF982}" srcOrd="1" destOrd="0" presId="urn:microsoft.com/office/officeart/2011/layout/CircleProcess"/>
    <dgm:cxn modelId="{21FA8BDE-DF7E-411B-A00F-F9368F70FDED}" type="presOf" srcId="{7884B44A-298C-4F18-853A-34A381B93517}" destId="{D2032723-7C5D-4D75-99E0-03EC4C2657D3}" srcOrd="1" destOrd="0" presId="urn:microsoft.com/office/officeart/2011/layout/CircleProcess"/>
    <dgm:cxn modelId="{2AD191E2-34A8-4F66-904B-439EBB61B773}" type="presOf" srcId="{67A267B9-F455-4C76-8484-4A298FB42F73}" destId="{33557F5A-4DCF-4499-B12A-1C540148E2C8}" srcOrd="0" destOrd="0" presId="urn:microsoft.com/office/officeart/2011/layout/CircleProcess"/>
    <dgm:cxn modelId="{09B5B915-C972-465D-AB75-33826FFF8759}" type="presParOf" srcId="{33557F5A-4DCF-4499-B12A-1C540148E2C8}" destId="{F2FB7829-1A96-4BD3-B733-4CCD2960B5CE}" srcOrd="0" destOrd="0" presId="urn:microsoft.com/office/officeart/2011/layout/CircleProcess"/>
    <dgm:cxn modelId="{E7A91E7C-F19E-4A89-9E7B-1FDBB23DFCD8}" type="presParOf" srcId="{F2FB7829-1A96-4BD3-B733-4CCD2960B5CE}" destId="{EB73D7C8-F5D5-4052-9953-22BD0C7BFCF3}" srcOrd="0" destOrd="0" presId="urn:microsoft.com/office/officeart/2011/layout/CircleProcess"/>
    <dgm:cxn modelId="{649529AC-1639-416F-9A63-2C75E8A53C0F}" type="presParOf" srcId="{33557F5A-4DCF-4499-B12A-1C540148E2C8}" destId="{B109905D-A665-4105-85D9-B4C7547CD4E3}" srcOrd="1" destOrd="0" presId="urn:microsoft.com/office/officeart/2011/layout/CircleProcess"/>
    <dgm:cxn modelId="{51E0541B-7CA3-4FEC-8DA5-2052D2CAB58D}" type="presParOf" srcId="{B109905D-A665-4105-85D9-B4C7547CD4E3}" destId="{E6B9A353-B6D0-4BBC-8D08-F4FD928C25AF}" srcOrd="0" destOrd="0" presId="urn:microsoft.com/office/officeart/2011/layout/CircleProcess"/>
    <dgm:cxn modelId="{6C9FC97E-BDDD-4A5E-B2E1-01A31AE41FA5}" type="presParOf" srcId="{33557F5A-4DCF-4499-B12A-1C540148E2C8}" destId="{F84BFAC8-2AA3-4902-94D3-4E0AD373E9D6}" srcOrd="2" destOrd="0" presId="urn:microsoft.com/office/officeart/2011/layout/CircleProcess"/>
    <dgm:cxn modelId="{D6D87D5B-1EE7-42B8-9FDE-1B4125F7C46C}" type="presParOf" srcId="{33557F5A-4DCF-4499-B12A-1C540148E2C8}" destId="{AF96406A-DC56-4A7F-9CAF-DA2099370B59}" srcOrd="3" destOrd="0" presId="urn:microsoft.com/office/officeart/2011/layout/CircleProcess"/>
    <dgm:cxn modelId="{57844EC3-C5FB-4BA8-86E7-CA87DADAEA38}" type="presParOf" srcId="{AF96406A-DC56-4A7F-9CAF-DA2099370B59}" destId="{EC33A2B2-72D0-4B24-9B17-1FF2DD82ADC9}" srcOrd="0" destOrd="0" presId="urn:microsoft.com/office/officeart/2011/layout/CircleProcess"/>
    <dgm:cxn modelId="{CF29E955-FCD3-4713-83D6-EEC417AAAF40}" type="presParOf" srcId="{33557F5A-4DCF-4499-B12A-1C540148E2C8}" destId="{1A772D62-FD09-4B01-A4E3-CE942B9AF197}" srcOrd="4" destOrd="0" presId="urn:microsoft.com/office/officeart/2011/layout/CircleProcess"/>
    <dgm:cxn modelId="{F565BFCF-1B92-47A7-A16C-6C6871D6D38A}" type="presParOf" srcId="{1A772D62-FD09-4B01-A4E3-CE942B9AF197}" destId="{11827925-04A2-4F81-A716-61675F71FFD8}" srcOrd="0" destOrd="0" presId="urn:microsoft.com/office/officeart/2011/layout/CircleProcess"/>
    <dgm:cxn modelId="{8DCE6875-C291-47C4-8E20-F7EC7DDB785F}" type="presParOf" srcId="{33557F5A-4DCF-4499-B12A-1C540148E2C8}" destId="{D2032723-7C5D-4D75-99E0-03EC4C2657D3}" srcOrd="5" destOrd="0" presId="urn:microsoft.com/office/officeart/2011/layout/CircleProcess"/>
    <dgm:cxn modelId="{7691C6E5-770B-4EA2-882B-87735747FED2}" type="presParOf" srcId="{33557F5A-4DCF-4499-B12A-1C540148E2C8}" destId="{B8FBC1E1-E493-4050-AF2B-F8BAB5B9C927}" srcOrd="6" destOrd="0" presId="urn:microsoft.com/office/officeart/2011/layout/CircleProcess"/>
    <dgm:cxn modelId="{64F0EF13-7B3E-435B-A7E2-FD812C4B969B}" type="presParOf" srcId="{B8FBC1E1-E493-4050-AF2B-F8BAB5B9C927}" destId="{8826DB56-12FF-4B9B-964C-DA1147170FC3}" srcOrd="0" destOrd="0" presId="urn:microsoft.com/office/officeart/2011/layout/CircleProcess"/>
    <dgm:cxn modelId="{65FA425C-F420-43F6-BD58-4640E41D33E4}" type="presParOf" srcId="{33557F5A-4DCF-4499-B12A-1C540148E2C8}" destId="{E25207A8-2D70-4614-969A-88674E226E9E}" srcOrd="7" destOrd="0" presId="urn:microsoft.com/office/officeart/2011/layout/CircleProcess"/>
    <dgm:cxn modelId="{850BAE94-95AC-4C5F-91EF-1289715F8CFE}" type="presParOf" srcId="{E25207A8-2D70-4614-969A-88674E226E9E}" destId="{7142106A-5D77-4733-A96D-7570DE535A5E}" srcOrd="0" destOrd="0" presId="urn:microsoft.com/office/officeart/2011/layout/CircleProcess"/>
    <dgm:cxn modelId="{A9738610-C689-48EC-8AD7-747AD1AD0A37}" type="presParOf" srcId="{33557F5A-4DCF-4499-B12A-1C540148E2C8}" destId="{632F9ABF-3980-42E9-895F-61FF7948C26F}" srcOrd="8" destOrd="0" presId="urn:microsoft.com/office/officeart/2011/layout/CircleProcess"/>
    <dgm:cxn modelId="{F32A205D-BE43-4FF3-905D-6B74DD75667C}" type="presParOf" srcId="{33557F5A-4DCF-4499-B12A-1C540148E2C8}" destId="{CD5B8FD8-2289-4E78-BACA-6DFFE3D3DCC2}" srcOrd="9" destOrd="0" presId="urn:microsoft.com/office/officeart/2011/layout/CircleProcess"/>
    <dgm:cxn modelId="{6AB002C7-AD2B-4223-A21F-2646942AA063}" type="presParOf" srcId="{CD5B8FD8-2289-4E78-BACA-6DFFE3D3DCC2}" destId="{895BCCCF-7724-4C8B-88F9-89EA0EA4F155}" srcOrd="0" destOrd="0" presId="urn:microsoft.com/office/officeart/2011/layout/CircleProcess"/>
    <dgm:cxn modelId="{98BC31B8-5BB0-437D-9767-78C4181FB6D0}" type="presParOf" srcId="{33557F5A-4DCF-4499-B12A-1C540148E2C8}" destId="{52A8A21A-C524-41A5-B49C-94314E743EA3}" srcOrd="10" destOrd="0" presId="urn:microsoft.com/office/officeart/2011/layout/CircleProcess"/>
    <dgm:cxn modelId="{D02B9821-2233-4B7E-93BC-454FCFFBEC8D}" type="presParOf" srcId="{52A8A21A-C524-41A5-B49C-94314E743EA3}" destId="{BBB6B1DF-6644-4719-8603-D314225C9B60}" srcOrd="0" destOrd="0" presId="urn:microsoft.com/office/officeart/2011/layout/CircleProcess"/>
    <dgm:cxn modelId="{5ED6245F-85A4-41A8-ADED-07CA10DEEA39}" type="presParOf" srcId="{33557F5A-4DCF-4499-B12A-1C540148E2C8}" destId="{81950388-BC76-481C-8F53-378CD34EF982}"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0A26EB-E417-4829-BED9-4D2C9168AD18}" type="doc">
      <dgm:prSet loTypeId="urn:microsoft.com/office/officeart/2005/8/layout/cycle8" loCatId="cycle" qsTypeId="urn:microsoft.com/office/officeart/2005/8/quickstyle/simple1" qsCatId="simple" csTypeId="urn:microsoft.com/office/officeart/2005/8/colors/accent1_2" csCatId="accent1" phldr="1"/>
      <dgm:spPr/>
    </dgm:pt>
    <dgm:pt modelId="{CE697D49-9D33-492A-ADE1-3FADB7A96D26}">
      <dgm:prSet phldrT="[Text]" custT="1"/>
      <dgm:spPr/>
      <dgm:t>
        <a:bodyPr/>
        <a:lstStyle/>
        <a:p>
          <a:r>
            <a:rPr lang="en-US" sz="4000" dirty="0">
              <a:solidFill>
                <a:schemeClr val="accent5">
                  <a:lumMod val="60000"/>
                  <a:lumOff val="40000"/>
                </a:schemeClr>
              </a:solidFill>
              <a:latin typeface="Jokerman" panose="04090605060D06020702" pitchFamily="82" charset="0"/>
            </a:rPr>
            <a:t>TMSE</a:t>
          </a:r>
        </a:p>
      </dgm:t>
    </dgm:pt>
    <dgm:pt modelId="{28DE4019-D7F7-4C8F-A635-9393FCA00A12}" type="parTrans" cxnId="{3C53CF5B-F75C-4F8B-A5CF-71BA980008EF}">
      <dgm:prSet/>
      <dgm:spPr/>
      <dgm:t>
        <a:bodyPr/>
        <a:lstStyle/>
        <a:p>
          <a:endParaRPr lang="en-US"/>
        </a:p>
      </dgm:t>
    </dgm:pt>
    <dgm:pt modelId="{4272BEF8-DC1A-498C-B625-65B9FC81D935}" type="sibTrans" cxnId="{3C53CF5B-F75C-4F8B-A5CF-71BA980008EF}">
      <dgm:prSet/>
      <dgm:spPr/>
      <dgm:t>
        <a:bodyPr/>
        <a:lstStyle/>
        <a:p>
          <a:endParaRPr lang="en-US"/>
        </a:p>
      </dgm:t>
    </dgm:pt>
    <dgm:pt modelId="{78E6FB35-2438-491D-BF95-A3EF92B0DA90}">
      <dgm:prSet phldrT="[Text]" custT="1"/>
      <dgm:spPr/>
      <dgm:t>
        <a:bodyPr/>
        <a:lstStyle/>
        <a:p>
          <a:r>
            <a:rPr lang="en-US" sz="4000" dirty="0">
              <a:solidFill>
                <a:schemeClr val="accent5">
                  <a:lumMod val="60000"/>
                  <a:lumOff val="40000"/>
                </a:schemeClr>
              </a:solidFill>
              <a:latin typeface="Jokerman" panose="04090605060D06020702" pitchFamily="82" charset="0"/>
            </a:rPr>
            <a:t>SBSE</a:t>
          </a:r>
        </a:p>
      </dgm:t>
    </dgm:pt>
    <dgm:pt modelId="{4FE4E9AF-3B61-4856-ADE5-80DE1DA38D3A}" type="parTrans" cxnId="{71C3859C-DAD6-4504-9B71-8648D9E5FC16}">
      <dgm:prSet/>
      <dgm:spPr/>
      <dgm:t>
        <a:bodyPr/>
        <a:lstStyle/>
        <a:p>
          <a:endParaRPr lang="en-US"/>
        </a:p>
      </dgm:t>
    </dgm:pt>
    <dgm:pt modelId="{16B3D1F3-66F7-4237-9385-9BD882DAE149}" type="sibTrans" cxnId="{71C3859C-DAD6-4504-9B71-8648D9E5FC16}">
      <dgm:prSet/>
      <dgm:spPr/>
      <dgm:t>
        <a:bodyPr/>
        <a:lstStyle/>
        <a:p>
          <a:endParaRPr lang="en-US"/>
        </a:p>
      </dgm:t>
    </dgm:pt>
    <dgm:pt modelId="{2D21A6C1-8B06-46A3-BDD8-133EE768B279}">
      <dgm:prSet phldrT="[Text]" custT="1"/>
      <dgm:spPr/>
      <dgm:t>
        <a:bodyPr/>
        <a:lstStyle/>
        <a:p>
          <a:r>
            <a:rPr lang="en-US" sz="4000" dirty="0">
              <a:solidFill>
                <a:schemeClr val="accent5">
                  <a:lumMod val="60000"/>
                  <a:lumOff val="40000"/>
                </a:schemeClr>
              </a:solidFill>
              <a:latin typeface="Jokerman" panose="04090605060D06020702" pitchFamily="82" charset="0"/>
            </a:rPr>
            <a:t>DSE</a:t>
          </a:r>
        </a:p>
      </dgm:t>
    </dgm:pt>
    <dgm:pt modelId="{E42AA8CE-7391-4B4A-B22C-1D151085E3D3}" type="parTrans" cxnId="{6D8AF59C-D106-4C89-9EDA-AF0679D24C92}">
      <dgm:prSet/>
      <dgm:spPr/>
      <dgm:t>
        <a:bodyPr/>
        <a:lstStyle/>
        <a:p>
          <a:endParaRPr lang="en-US"/>
        </a:p>
      </dgm:t>
    </dgm:pt>
    <dgm:pt modelId="{A25B1C9F-8719-475D-8C2C-3747EE4B855E}" type="sibTrans" cxnId="{6D8AF59C-D106-4C89-9EDA-AF0679D24C92}">
      <dgm:prSet/>
      <dgm:spPr/>
      <dgm:t>
        <a:bodyPr/>
        <a:lstStyle/>
        <a:p>
          <a:endParaRPr lang="en-US"/>
        </a:p>
      </dgm:t>
    </dgm:pt>
    <dgm:pt modelId="{8AE717C2-2C78-42A6-9522-D5A68673BE6E}" type="pres">
      <dgm:prSet presAssocID="{2C0A26EB-E417-4829-BED9-4D2C9168AD18}" presName="compositeShape" presStyleCnt="0">
        <dgm:presLayoutVars>
          <dgm:chMax val="7"/>
          <dgm:dir/>
          <dgm:resizeHandles val="exact"/>
        </dgm:presLayoutVars>
      </dgm:prSet>
      <dgm:spPr/>
    </dgm:pt>
    <dgm:pt modelId="{A3389479-6986-4D91-94BA-F6477930D324}" type="pres">
      <dgm:prSet presAssocID="{2C0A26EB-E417-4829-BED9-4D2C9168AD18}" presName="wedge1" presStyleLbl="node1" presStyleIdx="0" presStyleCnt="3"/>
      <dgm:spPr/>
    </dgm:pt>
    <dgm:pt modelId="{FB92FF40-55E0-4648-BFC1-0A8BB62BAE4A}" type="pres">
      <dgm:prSet presAssocID="{2C0A26EB-E417-4829-BED9-4D2C9168AD18}" presName="dummy1a" presStyleCnt="0"/>
      <dgm:spPr/>
    </dgm:pt>
    <dgm:pt modelId="{EF2CA789-C8C1-435D-9827-39F8658522F2}" type="pres">
      <dgm:prSet presAssocID="{2C0A26EB-E417-4829-BED9-4D2C9168AD18}" presName="dummy1b" presStyleCnt="0"/>
      <dgm:spPr/>
    </dgm:pt>
    <dgm:pt modelId="{F56F865B-CAC3-43BC-9D1E-8204812A58E4}" type="pres">
      <dgm:prSet presAssocID="{2C0A26EB-E417-4829-BED9-4D2C9168AD18}" presName="wedge1Tx" presStyleLbl="node1" presStyleIdx="0" presStyleCnt="3">
        <dgm:presLayoutVars>
          <dgm:chMax val="0"/>
          <dgm:chPref val="0"/>
          <dgm:bulletEnabled val="1"/>
        </dgm:presLayoutVars>
      </dgm:prSet>
      <dgm:spPr/>
    </dgm:pt>
    <dgm:pt modelId="{DA9D3265-D1FB-4FF6-BD0F-024BBDA08E3D}" type="pres">
      <dgm:prSet presAssocID="{2C0A26EB-E417-4829-BED9-4D2C9168AD18}" presName="wedge2" presStyleLbl="node1" presStyleIdx="1" presStyleCnt="3"/>
      <dgm:spPr/>
    </dgm:pt>
    <dgm:pt modelId="{DF76E5B0-D6CB-4977-B983-67A8634739D5}" type="pres">
      <dgm:prSet presAssocID="{2C0A26EB-E417-4829-BED9-4D2C9168AD18}" presName="dummy2a" presStyleCnt="0"/>
      <dgm:spPr/>
    </dgm:pt>
    <dgm:pt modelId="{2E76E45F-E2D3-4096-BCCE-623E37A5E7CE}" type="pres">
      <dgm:prSet presAssocID="{2C0A26EB-E417-4829-BED9-4D2C9168AD18}" presName="dummy2b" presStyleCnt="0"/>
      <dgm:spPr/>
    </dgm:pt>
    <dgm:pt modelId="{B914A22F-DA8F-481B-B323-D860D5917A8C}" type="pres">
      <dgm:prSet presAssocID="{2C0A26EB-E417-4829-BED9-4D2C9168AD18}" presName="wedge2Tx" presStyleLbl="node1" presStyleIdx="1" presStyleCnt="3">
        <dgm:presLayoutVars>
          <dgm:chMax val="0"/>
          <dgm:chPref val="0"/>
          <dgm:bulletEnabled val="1"/>
        </dgm:presLayoutVars>
      </dgm:prSet>
      <dgm:spPr/>
    </dgm:pt>
    <dgm:pt modelId="{9AE30970-742F-4C22-A11F-6B954471F01C}" type="pres">
      <dgm:prSet presAssocID="{2C0A26EB-E417-4829-BED9-4D2C9168AD18}" presName="wedge3" presStyleLbl="node1" presStyleIdx="2" presStyleCnt="3"/>
      <dgm:spPr/>
    </dgm:pt>
    <dgm:pt modelId="{0E08CA6D-AEFE-4E40-9371-43571A8AE42B}" type="pres">
      <dgm:prSet presAssocID="{2C0A26EB-E417-4829-BED9-4D2C9168AD18}" presName="dummy3a" presStyleCnt="0"/>
      <dgm:spPr/>
    </dgm:pt>
    <dgm:pt modelId="{25D66A8E-8907-46A6-91B9-542461F44763}" type="pres">
      <dgm:prSet presAssocID="{2C0A26EB-E417-4829-BED9-4D2C9168AD18}" presName="dummy3b" presStyleCnt="0"/>
      <dgm:spPr/>
    </dgm:pt>
    <dgm:pt modelId="{9A6F2DB4-06E2-4E2F-8101-B367FA86B1F1}" type="pres">
      <dgm:prSet presAssocID="{2C0A26EB-E417-4829-BED9-4D2C9168AD18}" presName="wedge3Tx" presStyleLbl="node1" presStyleIdx="2" presStyleCnt="3">
        <dgm:presLayoutVars>
          <dgm:chMax val="0"/>
          <dgm:chPref val="0"/>
          <dgm:bulletEnabled val="1"/>
        </dgm:presLayoutVars>
      </dgm:prSet>
      <dgm:spPr/>
    </dgm:pt>
    <dgm:pt modelId="{C4AEDE63-0371-4728-AFCD-AECB5B700CD7}" type="pres">
      <dgm:prSet presAssocID="{4272BEF8-DC1A-498C-B625-65B9FC81D935}" presName="arrowWedge1" presStyleLbl="fgSibTrans2D1" presStyleIdx="0" presStyleCnt="3"/>
      <dgm:spPr/>
    </dgm:pt>
    <dgm:pt modelId="{23881F32-E913-46C4-B11B-E835F3C9D80C}" type="pres">
      <dgm:prSet presAssocID="{16B3D1F3-66F7-4237-9385-9BD882DAE149}" presName="arrowWedge2" presStyleLbl="fgSibTrans2D1" presStyleIdx="1" presStyleCnt="3"/>
      <dgm:spPr/>
    </dgm:pt>
    <dgm:pt modelId="{84E3B3C4-CC0F-4CB0-8499-5F9C68B6051E}" type="pres">
      <dgm:prSet presAssocID="{A25B1C9F-8719-475D-8C2C-3747EE4B855E}" presName="arrowWedge3" presStyleLbl="fgSibTrans2D1" presStyleIdx="2" presStyleCnt="3"/>
      <dgm:spPr/>
    </dgm:pt>
  </dgm:ptLst>
  <dgm:cxnLst>
    <dgm:cxn modelId="{D70B4424-37D9-4CF4-8913-569D06A11C34}" type="presOf" srcId="{78E6FB35-2438-491D-BF95-A3EF92B0DA90}" destId="{B914A22F-DA8F-481B-B323-D860D5917A8C}" srcOrd="1" destOrd="0" presId="urn:microsoft.com/office/officeart/2005/8/layout/cycle8"/>
    <dgm:cxn modelId="{85E46929-A1C9-4CF9-A7D0-6740D9A6D5C5}" type="presOf" srcId="{2D21A6C1-8B06-46A3-BDD8-133EE768B279}" destId="{9AE30970-742F-4C22-A11F-6B954471F01C}" srcOrd="0" destOrd="0" presId="urn:microsoft.com/office/officeart/2005/8/layout/cycle8"/>
    <dgm:cxn modelId="{3C53CF5B-F75C-4F8B-A5CF-71BA980008EF}" srcId="{2C0A26EB-E417-4829-BED9-4D2C9168AD18}" destId="{CE697D49-9D33-492A-ADE1-3FADB7A96D26}" srcOrd="0" destOrd="0" parTransId="{28DE4019-D7F7-4C8F-A635-9393FCA00A12}" sibTransId="{4272BEF8-DC1A-498C-B625-65B9FC81D935}"/>
    <dgm:cxn modelId="{DF30F645-E90A-42CE-9B56-42FE0D7B0E5A}" type="presOf" srcId="{2D21A6C1-8B06-46A3-BDD8-133EE768B279}" destId="{9A6F2DB4-06E2-4E2F-8101-B367FA86B1F1}" srcOrd="1" destOrd="0" presId="urn:microsoft.com/office/officeart/2005/8/layout/cycle8"/>
    <dgm:cxn modelId="{6F5F8A8A-5CE6-4CE6-A092-44EC9ECA05DF}" type="presOf" srcId="{CE697D49-9D33-492A-ADE1-3FADB7A96D26}" destId="{F56F865B-CAC3-43BC-9D1E-8204812A58E4}" srcOrd="1" destOrd="0" presId="urn:microsoft.com/office/officeart/2005/8/layout/cycle8"/>
    <dgm:cxn modelId="{71C3859C-DAD6-4504-9B71-8648D9E5FC16}" srcId="{2C0A26EB-E417-4829-BED9-4D2C9168AD18}" destId="{78E6FB35-2438-491D-BF95-A3EF92B0DA90}" srcOrd="1" destOrd="0" parTransId="{4FE4E9AF-3B61-4856-ADE5-80DE1DA38D3A}" sibTransId="{16B3D1F3-66F7-4237-9385-9BD882DAE149}"/>
    <dgm:cxn modelId="{6D8AF59C-D106-4C89-9EDA-AF0679D24C92}" srcId="{2C0A26EB-E417-4829-BED9-4D2C9168AD18}" destId="{2D21A6C1-8B06-46A3-BDD8-133EE768B279}" srcOrd="2" destOrd="0" parTransId="{E42AA8CE-7391-4B4A-B22C-1D151085E3D3}" sibTransId="{A25B1C9F-8719-475D-8C2C-3747EE4B855E}"/>
    <dgm:cxn modelId="{3FEF2CD8-B180-48D5-BF69-D8A50C7778C8}" type="presOf" srcId="{2C0A26EB-E417-4829-BED9-4D2C9168AD18}" destId="{8AE717C2-2C78-42A6-9522-D5A68673BE6E}" srcOrd="0" destOrd="0" presId="urn:microsoft.com/office/officeart/2005/8/layout/cycle8"/>
    <dgm:cxn modelId="{6B449AD9-9B73-4AF1-AF5B-7D0A36D4B759}" type="presOf" srcId="{CE697D49-9D33-492A-ADE1-3FADB7A96D26}" destId="{A3389479-6986-4D91-94BA-F6477930D324}" srcOrd="0" destOrd="0" presId="urn:microsoft.com/office/officeart/2005/8/layout/cycle8"/>
    <dgm:cxn modelId="{E23C0BDE-EE99-4F41-97F7-4A924BCBCFC2}" type="presOf" srcId="{78E6FB35-2438-491D-BF95-A3EF92B0DA90}" destId="{DA9D3265-D1FB-4FF6-BD0F-024BBDA08E3D}" srcOrd="0" destOrd="0" presId="urn:microsoft.com/office/officeart/2005/8/layout/cycle8"/>
    <dgm:cxn modelId="{5E16ED0E-69D9-46C7-9410-74FF9E20795F}" type="presParOf" srcId="{8AE717C2-2C78-42A6-9522-D5A68673BE6E}" destId="{A3389479-6986-4D91-94BA-F6477930D324}" srcOrd="0" destOrd="0" presId="urn:microsoft.com/office/officeart/2005/8/layout/cycle8"/>
    <dgm:cxn modelId="{E2EB4D3C-F5B0-40B2-8EB7-B4D0B604CE3B}" type="presParOf" srcId="{8AE717C2-2C78-42A6-9522-D5A68673BE6E}" destId="{FB92FF40-55E0-4648-BFC1-0A8BB62BAE4A}" srcOrd="1" destOrd="0" presId="urn:microsoft.com/office/officeart/2005/8/layout/cycle8"/>
    <dgm:cxn modelId="{305038F9-9185-4AE8-B754-4773ACE2BF81}" type="presParOf" srcId="{8AE717C2-2C78-42A6-9522-D5A68673BE6E}" destId="{EF2CA789-C8C1-435D-9827-39F8658522F2}" srcOrd="2" destOrd="0" presId="urn:microsoft.com/office/officeart/2005/8/layout/cycle8"/>
    <dgm:cxn modelId="{845D5905-9130-401B-A8D0-E251C6DE6778}" type="presParOf" srcId="{8AE717C2-2C78-42A6-9522-D5A68673BE6E}" destId="{F56F865B-CAC3-43BC-9D1E-8204812A58E4}" srcOrd="3" destOrd="0" presId="urn:microsoft.com/office/officeart/2005/8/layout/cycle8"/>
    <dgm:cxn modelId="{16242F3C-1497-4CD8-BED4-BBAD32C62F97}" type="presParOf" srcId="{8AE717C2-2C78-42A6-9522-D5A68673BE6E}" destId="{DA9D3265-D1FB-4FF6-BD0F-024BBDA08E3D}" srcOrd="4" destOrd="0" presId="urn:microsoft.com/office/officeart/2005/8/layout/cycle8"/>
    <dgm:cxn modelId="{F7BB94A2-2049-4B73-A6AA-758627AC6A2C}" type="presParOf" srcId="{8AE717C2-2C78-42A6-9522-D5A68673BE6E}" destId="{DF76E5B0-D6CB-4977-B983-67A8634739D5}" srcOrd="5" destOrd="0" presId="urn:microsoft.com/office/officeart/2005/8/layout/cycle8"/>
    <dgm:cxn modelId="{B7B7F62A-A203-4EB9-9247-9B7723F43C2D}" type="presParOf" srcId="{8AE717C2-2C78-42A6-9522-D5A68673BE6E}" destId="{2E76E45F-E2D3-4096-BCCE-623E37A5E7CE}" srcOrd="6" destOrd="0" presId="urn:microsoft.com/office/officeart/2005/8/layout/cycle8"/>
    <dgm:cxn modelId="{019F26F9-D221-47E8-9285-4687BAD0DCD6}" type="presParOf" srcId="{8AE717C2-2C78-42A6-9522-D5A68673BE6E}" destId="{B914A22F-DA8F-481B-B323-D860D5917A8C}" srcOrd="7" destOrd="0" presId="urn:microsoft.com/office/officeart/2005/8/layout/cycle8"/>
    <dgm:cxn modelId="{1DC835C0-E94C-4200-939B-5F2D27F48D11}" type="presParOf" srcId="{8AE717C2-2C78-42A6-9522-D5A68673BE6E}" destId="{9AE30970-742F-4C22-A11F-6B954471F01C}" srcOrd="8" destOrd="0" presId="urn:microsoft.com/office/officeart/2005/8/layout/cycle8"/>
    <dgm:cxn modelId="{1B2521F3-0C11-4BAC-842D-464CD207EA7A}" type="presParOf" srcId="{8AE717C2-2C78-42A6-9522-D5A68673BE6E}" destId="{0E08CA6D-AEFE-4E40-9371-43571A8AE42B}" srcOrd="9" destOrd="0" presId="urn:microsoft.com/office/officeart/2005/8/layout/cycle8"/>
    <dgm:cxn modelId="{C97985B9-2BAC-481F-B9B9-574722B48196}" type="presParOf" srcId="{8AE717C2-2C78-42A6-9522-D5A68673BE6E}" destId="{25D66A8E-8907-46A6-91B9-542461F44763}" srcOrd="10" destOrd="0" presId="urn:microsoft.com/office/officeart/2005/8/layout/cycle8"/>
    <dgm:cxn modelId="{7DAA89CA-AB72-4A6A-A75F-F419BBC5F9B2}" type="presParOf" srcId="{8AE717C2-2C78-42A6-9522-D5A68673BE6E}" destId="{9A6F2DB4-06E2-4E2F-8101-B367FA86B1F1}" srcOrd="11" destOrd="0" presId="urn:microsoft.com/office/officeart/2005/8/layout/cycle8"/>
    <dgm:cxn modelId="{3A531AFE-ABCA-4F91-BE07-AAF7C3DDC542}" type="presParOf" srcId="{8AE717C2-2C78-42A6-9522-D5A68673BE6E}" destId="{C4AEDE63-0371-4728-AFCD-AECB5B700CD7}" srcOrd="12" destOrd="0" presId="urn:microsoft.com/office/officeart/2005/8/layout/cycle8"/>
    <dgm:cxn modelId="{35049DE2-1AB1-4C94-9333-C2D63F8D2D23}" type="presParOf" srcId="{8AE717C2-2C78-42A6-9522-D5A68673BE6E}" destId="{23881F32-E913-46C4-B11B-E835F3C9D80C}" srcOrd="13" destOrd="0" presId="urn:microsoft.com/office/officeart/2005/8/layout/cycle8"/>
    <dgm:cxn modelId="{180FAAFA-FA63-408A-96D4-AE97A708BBE6}" type="presParOf" srcId="{8AE717C2-2C78-42A6-9522-D5A68673BE6E}" destId="{84E3B3C4-CC0F-4CB0-8499-5F9C68B6051E}"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3D7C8-F5D5-4052-9953-22BD0C7BFCF3}">
      <dsp:nvSpPr>
        <dsp:cNvPr id="0" name=""/>
        <dsp:cNvSpPr/>
      </dsp:nvSpPr>
      <dsp:spPr>
        <a:xfrm>
          <a:off x="8785032" y="888944"/>
          <a:ext cx="2330728" cy="2330847"/>
        </a:xfrm>
        <a:prstGeom prst="ellipse">
          <a:avLst/>
        </a:prstGeom>
        <a:solidFill>
          <a:schemeClr val="accent6">
            <a:lumMod val="20000"/>
            <a:lumOff val="80000"/>
          </a:schemeClr>
        </a:solidFill>
        <a:ln>
          <a:solidFill>
            <a:schemeClr val="accent6">
              <a:lumMod val="75000"/>
            </a:schemeClr>
          </a:solid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6B9A353-B6D0-4BBC-8D08-F4FD928C25AF}">
      <dsp:nvSpPr>
        <dsp:cNvPr id="0" name=""/>
        <dsp:cNvSpPr/>
      </dsp:nvSpPr>
      <dsp:spPr>
        <a:xfrm>
          <a:off x="8811400" y="966653"/>
          <a:ext cx="2278989" cy="2175430"/>
        </a:xfrm>
        <a:prstGeom prst="ellipse">
          <a:avLst/>
        </a:prstGeom>
        <a:solidFill>
          <a:schemeClr val="accent6">
            <a:lumMod val="40000"/>
            <a:lumOff val="6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valvular abnormality</a:t>
          </a:r>
        </a:p>
      </dsp:txBody>
      <dsp:txXfrm>
        <a:off x="9136970" y="1277487"/>
        <a:ext cx="1627849" cy="1553761"/>
      </dsp:txXfrm>
    </dsp:sp>
    <dsp:sp modelId="{EC33A2B2-72D0-4B24-9B17-1FF2DD82ADC9}">
      <dsp:nvSpPr>
        <dsp:cNvPr id="0" name=""/>
        <dsp:cNvSpPr/>
      </dsp:nvSpPr>
      <dsp:spPr>
        <a:xfrm rot="2700000">
          <a:off x="6366332" y="888780"/>
          <a:ext cx="2330766" cy="2330766"/>
        </a:xfrm>
        <a:prstGeom prst="teardrop">
          <a:avLst>
            <a:gd name="adj" fmla="val 100000"/>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1827925-04A2-4F81-A716-61675F71FFD8}">
      <dsp:nvSpPr>
        <dsp:cNvPr id="0" name=""/>
        <dsp:cNvSpPr/>
      </dsp:nvSpPr>
      <dsp:spPr>
        <a:xfrm>
          <a:off x="6454303" y="966653"/>
          <a:ext cx="2175812" cy="2175430"/>
        </a:xfrm>
        <a:prstGeom prst="ellipse">
          <a:avLst/>
        </a:prstGeom>
        <a:solidFill>
          <a:schemeClr val="accent6">
            <a:lumMod val="60000"/>
            <a:lumOff val="4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WMA</a:t>
          </a:r>
        </a:p>
      </dsp:txBody>
      <dsp:txXfrm>
        <a:off x="6765134" y="1277487"/>
        <a:ext cx="1554151" cy="1553761"/>
      </dsp:txXfrm>
    </dsp:sp>
    <dsp:sp modelId="{8826DB56-12FF-4B9B-964C-DA1147170FC3}">
      <dsp:nvSpPr>
        <dsp:cNvPr id="0" name=""/>
        <dsp:cNvSpPr/>
      </dsp:nvSpPr>
      <dsp:spPr>
        <a:xfrm rot="2700000">
          <a:off x="3967641" y="888780"/>
          <a:ext cx="2330766" cy="2330766"/>
        </a:xfrm>
        <a:prstGeom prst="teardrop">
          <a:avLst>
            <a:gd name="adj" fmla="val 100000"/>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142106A-5D77-4733-A96D-7570DE535A5E}">
      <dsp:nvSpPr>
        <dsp:cNvPr id="0" name=""/>
        <dsp:cNvSpPr/>
      </dsp:nvSpPr>
      <dsp:spPr>
        <a:xfrm>
          <a:off x="4045618" y="966653"/>
          <a:ext cx="2175812" cy="2175430"/>
        </a:xfrm>
        <a:prstGeom prst="ellipse">
          <a:avLst/>
        </a:prstGeom>
        <a:solidFill>
          <a:schemeClr val="accent2">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myocardial supply &amp; demand issue</a:t>
          </a:r>
        </a:p>
      </dsp:txBody>
      <dsp:txXfrm>
        <a:off x="4356448" y="1277487"/>
        <a:ext cx="1554151" cy="1553761"/>
      </dsp:txXfrm>
    </dsp:sp>
    <dsp:sp modelId="{895BCCCF-7724-4C8B-88F9-89EA0EA4F155}">
      <dsp:nvSpPr>
        <dsp:cNvPr id="0" name=""/>
        <dsp:cNvSpPr/>
      </dsp:nvSpPr>
      <dsp:spPr>
        <a:xfrm rot="2700000">
          <a:off x="1558956" y="888780"/>
          <a:ext cx="2330766" cy="2330766"/>
        </a:xfrm>
        <a:prstGeom prst="teardrop">
          <a:avLst>
            <a:gd name="adj" fmla="val 100000"/>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BB6B1DF-6644-4719-8603-D314225C9B60}">
      <dsp:nvSpPr>
        <dsp:cNvPr id="0" name=""/>
        <dsp:cNvSpPr/>
      </dsp:nvSpPr>
      <dsp:spPr>
        <a:xfrm>
          <a:off x="1636932" y="966653"/>
          <a:ext cx="2175812" cy="2175430"/>
        </a:xfrm>
        <a:prstGeom prst="ellipse">
          <a:avLst/>
        </a:prstGeom>
        <a:solidFill>
          <a:schemeClr val="bg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ischemia</a:t>
          </a:r>
        </a:p>
      </dsp:txBody>
      <dsp:txXfrm>
        <a:off x="1947763" y="1277487"/>
        <a:ext cx="1554151" cy="15537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389479-6986-4D91-94BA-F6477930D324}">
      <dsp:nvSpPr>
        <dsp:cNvPr id="0" name=""/>
        <dsp:cNvSpPr/>
      </dsp:nvSpPr>
      <dsp:spPr>
        <a:xfrm>
          <a:off x="1881902" y="352213"/>
          <a:ext cx="4551680" cy="4551680"/>
        </a:xfrm>
        <a:prstGeom prst="pie">
          <a:avLst>
            <a:gd name="adj1" fmla="val 16200000"/>
            <a:gd name="adj2" fmla="val 18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chemeClr val="accent5">
                  <a:lumMod val="60000"/>
                  <a:lumOff val="40000"/>
                </a:schemeClr>
              </a:solidFill>
              <a:latin typeface="Jokerman" panose="04090605060D06020702" pitchFamily="82" charset="0"/>
            </a:rPr>
            <a:t>TMSE</a:t>
          </a:r>
        </a:p>
      </dsp:txBody>
      <dsp:txXfrm>
        <a:off x="4280746" y="1316736"/>
        <a:ext cx="1625600" cy="1354666"/>
      </dsp:txXfrm>
    </dsp:sp>
    <dsp:sp modelId="{DA9D3265-D1FB-4FF6-BD0F-024BBDA08E3D}">
      <dsp:nvSpPr>
        <dsp:cNvPr id="0" name=""/>
        <dsp:cNvSpPr/>
      </dsp:nvSpPr>
      <dsp:spPr>
        <a:xfrm>
          <a:off x="1788159" y="514773"/>
          <a:ext cx="4551680" cy="4551680"/>
        </a:xfrm>
        <a:prstGeom prst="pie">
          <a:avLst>
            <a:gd name="adj1" fmla="val 1800000"/>
            <a:gd name="adj2" fmla="val 90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chemeClr val="accent5">
                  <a:lumMod val="60000"/>
                  <a:lumOff val="40000"/>
                </a:schemeClr>
              </a:solidFill>
              <a:latin typeface="Jokerman" panose="04090605060D06020702" pitchFamily="82" charset="0"/>
            </a:rPr>
            <a:t>SBSE</a:t>
          </a:r>
        </a:p>
      </dsp:txBody>
      <dsp:txXfrm>
        <a:off x="2871893" y="3467946"/>
        <a:ext cx="2438400" cy="1192106"/>
      </dsp:txXfrm>
    </dsp:sp>
    <dsp:sp modelId="{9AE30970-742F-4C22-A11F-6B954471F01C}">
      <dsp:nvSpPr>
        <dsp:cNvPr id="0" name=""/>
        <dsp:cNvSpPr/>
      </dsp:nvSpPr>
      <dsp:spPr>
        <a:xfrm>
          <a:off x="1694416" y="352213"/>
          <a:ext cx="4551680" cy="4551680"/>
        </a:xfrm>
        <a:prstGeom prst="pie">
          <a:avLst>
            <a:gd name="adj1" fmla="val 90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chemeClr val="accent5">
                  <a:lumMod val="60000"/>
                  <a:lumOff val="40000"/>
                </a:schemeClr>
              </a:solidFill>
              <a:latin typeface="Jokerman" panose="04090605060D06020702" pitchFamily="82" charset="0"/>
            </a:rPr>
            <a:t>DSE</a:t>
          </a:r>
        </a:p>
      </dsp:txBody>
      <dsp:txXfrm>
        <a:off x="2221653" y="1316736"/>
        <a:ext cx="1625600" cy="1354666"/>
      </dsp:txXfrm>
    </dsp:sp>
    <dsp:sp modelId="{C4AEDE63-0371-4728-AFCD-AECB5B700CD7}">
      <dsp:nvSpPr>
        <dsp:cNvPr id="0" name=""/>
        <dsp:cNvSpPr/>
      </dsp:nvSpPr>
      <dsp:spPr>
        <a:xfrm>
          <a:off x="1600507" y="70442"/>
          <a:ext cx="5115221" cy="5115221"/>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881F32-E913-46C4-B11B-E835F3C9D80C}">
      <dsp:nvSpPr>
        <dsp:cNvPr id="0" name=""/>
        <dsp:cNvSpPr/>
      </dsp:nvSpPr>
      <dsp:spPr>
        <a:xfrm>
          <a:off x="1506389" y="232714"/>
          <a:ext cx="5115221" cy="5115221"/>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4E3B3C4-CC0F-4CB0-8499-5F9C68B6051E}">
      <dsp:nvSpPr>
        <dsp:cNvPr id="0" name=""/>
        <dsp:cNvSpPr/>
      </dsp:nvSpPr>
      <dsp:spPr>
        <a:xfrm>
          <a:off x="1412270" y="70442"/>
          <a:ext cx="5115221" cy="5115221"/>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A25AAD-ABF7-4D23-B261-F9EA27FA76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19A64D9-BD6F-4D58-B528-D1C65E5F5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CC004C-FC03-495C-8A65-5C493F91A699}" type="datetimeFigureOut">
              <a:rPr lang="en-US" smtClean="0"/>
              <a:t>7/13/2023</a:t>
            </a:fld>
            <a:endParaRPr lang="en-US" dirty="0"/>
          </a:p>
        </p:txBody>
      </p:sp>
      <p:sp>
        <p:nvSpPr>
          <p:cNvPr id="4" name="Footer Placeholder 3">
            <a:extLst>
              <a:ext uri="{FF2B5EF4-FFF2-40B4-BE49-F238E27FC236}">
                <a16:creationId xmlns:a16="http://schemas.microsoft.com/office/drawing/2014/main" id="{300C6245-565F-4F4B-B36E-1B27F103E7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664BA6-CDB3-42E1-9DC5-511572A59E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BFAB67-10CA-4935-AD98-D76276D49D5C}" type="slidenum">
              <a:rPr lang="en-US" smtClean="0"/>
              <a:t>‹#›</a:t>
            </a:fld>
            <a:endParaRPr lang="en-US" dirty="0"/>
          </a:p>
        </p:txBody>
      </p:sp>
    </p:spTree>
    <p:extLst>
      <p:ext uri="{BB962C8B-B14F-4D97-AF65-F5344CB8AC3E}">
        <p14:creationId xmlns:p14="http://schemas.microsoft.com/office/powerpoint/2010/main" val="197681692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416C3-9DBA-4494-A89B-636DC9017B44}" type="datetimeFigureOut">
              <a:rPr lang="en-US" smtClean="0"/>
              <a:t>7/13/2023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E61600-98FB-4B99-BED3-4BE2299A9BB0}" type="slidenum">
              <a:rPr lang="en-US" smtClean="0"/>
              <a:t>‹#›</a:t>
            </a:fld>
            <a:endParaRPr lang="en-US" dirty="0"/>
          </a:p>
        </p:txBody>
      </p:sp>
    </p:spTree>
    <p:extLst>
      <p:ext uri="{BB962C8B-B14F-4D97-AF65-F5344CB8AC3E}">
        <p14:creationId xmlns:p14="http://schemas.microsoft.com/office/powerpoint/2010/main" val="58154405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dirty="0"/>
          </a:p>
        </p:txBody>
      </p:sp>
      <p:sp>
        <p:nvSpPr>
          <p:cNvPr id="5" name="Slide Number Placeholder 4"/>
          <p:cNvSpPr>
            <a:spLocks noGrp="1"/>
          </p:cNvSpPr>
          <p:nvPr>
            <p:ph type="sldNum" sz="quarter" idx="5"/>
          </p:nvPr>
        </p:nvSpPr>
        <p:spPr/>
        <p:txBody>
          <a:bodyPr/>
          <a:lstStyle/>
          <a:p>
            <a:fld id="{B1E61600-98FB-4B99-BED3-4BE2299A9BB0}" type="slidenum">
              <a:rPr lang="en-US" smtClean="0"/>
              <a:t>13</a:t>
            </a:fld>
            <a:endParaRPr lang="en-US" dirty="0"/>
          </a:p>
        </p:txBody>
      </p:sp>
    </p:spTree>
    <p:extLst>
      <p:ext uri="{BB962C8B-B14F-4D97-AF65-F5344CB8AC3E}">
        <p14:creationId xmlns:p14="http://schemas.microsoft.com/office/powerpoint/2010/main" val="1120661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dirty="0"/>
          </a:p>
        </p:txBody>
      </p:sp>
      <p:sp>
        <p:nvSpPr>
          <p:cNvPr id="5" name="Slide Number Placeholder 4"/>
          <p:cNvSpPr>
            <a:spLocks noGrp="1"/>
          </p:cNvSpPr>
          <p:nvPr>
            <p:ph type="sldNum" sz="quarter" idx="5"/>
          </p:nvPr>
        </p:nvSpPr>
        <p:spPr/>
        <p:txBody>
          <a:bodyPr/>
          <a:lstStyle/>
          <a:p>
            <a:fld id="{B1E61600-98FB-4B99-BED3-4BE2299A9BB0}" type="slidenum">
              <a:rPr lang="en-US" smtClean="0"/>
              <a:t>14</a:t>
            </a:fld>
            <a:endParaRPr lang="en-US" dirty="0"/>
          </a:p>
        </p:txBody>
      </p:sp>
    </p:spTree>
    <p:extLst>
      <p:ext uri="{BB962C8B-B14F-4D97-AF65-F5344CB8AC3E}">
        <p14:creationId xmlns:p14="http://schemas.microsoft.com/office/powerpoint/2010/main" val="1861793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7A1CDE-3ECD-4F36-8E86-3BB49375356B}" type="slidenum">
              <a:rPr lang="en-US" smtClean="0"/>
              <a:pPr/>
              <a:t>16</a:t>
            </a:fld>
            <a:endParaRPr lang="en-US" dirty="0"/>
          </a:p>
        </p:txBody>
      </p:sp>
    </p:spTree>
    <p:extLst>
      <p:ext uri="{BB962C8B-B14F-4D97-AF65-F5344CB8AC3E}">
        <p14:creationId xmlns:p14="http://schemas.microsoft.com/office/powerpoint/2010/main" val="1682328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dirty="0"/>
          </a:p>
        </p:txBody>
      </p:sp>
      <p:sp>
        <p:nvSpPr>
          <p:cNvPr id="5" name="Slide Number Placeholder 4"/>
          <p:cNvSpPr>
            <a:spLocks noGrp="1"/>
          </p:cNvSpPr>
          <p:nvPr>
            <p:ph type="sldNum" sz="quarter" idx="5"/>
          </p:nvPr>
        </p:nvSpPr>
        <p:spPr/>
        <p:txBody>
          <a:bodyPr/>
          <a:lstStyle/>
          <a:p>
            <a:fld id="{B1E61600-98FB-4B99-BED3-4BE2299A9BB0}" type="slidenum">
              <a:rPr lang="en-US" smtClean="0"/>
              <a:t>25</a:t>
            </a:fld>
            <a:endParaRPr lang="en-US" dirty="0"/>
          </a:p>
        </p:txBody>
      </p:sp>
    </p:spTree>
    <p:extLst>
      <p:ext uri="{BB962C8B-B14F-4D97-AF65-F5344CB8AC3E}">
        <p14:creationId xmlns:p14="http://schemas.microsoft.com/office/powerpoint/2010/main" val="3024873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B1E61600-98FB-4B99-BED3-4BE2299A9BB0}" type="slidenum">
              <a:rPr lang="en-US" smtClean="0"/>
              <a:t>26</a:t>
            </a:fld>
            <a:endParaRPr lang="en-US" dirty="0"/>
          </a:p>
        </p:txBody>
      </p:sp>
    </p:spTree>
    <p:extLst>
      <p:ext uri="{BB962C8B-B14F-4D97-AF65-F5344CB8AC3E}">
        <p14:creationId xmlns:p14="http://schemas.microsoft.com/office/powerpoint/2010/main" val="1293173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2927A9-A646-4169-8762-678137923815}"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325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5EEDE-65DD-47C9-BD57-B6443499C13F}"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2068079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5EEDE-65DD-47C9-BD57-B6443499C13F}"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1613951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8D0C3-30D3-47DB-A20D-E652D19BA9AB}"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676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5EEDE-65DD-47C9-BD57-B6443499C13F}"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468744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4E3E5-D9C9-47A3-A240-87B648E8DAA9}"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692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D5EEDE-65DD-47C9-BD57-B6443499C13F}" type="datetime1">
              <a:rPr lang="en-US" smtClean="0"/>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435226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D5EEDE-65DD-47C9-BD57-B6443499C13F}" type="datetime1">
              <a:rPr lang="en-US" smtClean="0"/>
              <a:t>7/13/2023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6746017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896439-E89A-448D-B19E-86B32BD5D111}" type="datetime1">
              <a:rPr lang="en-US" smtClean="0"/>
              <a:t>7/13/2023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32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B9C08C-4337-4810-B0A1-13169AE03AB9}" type="datetime1">
              <a:rPr lang="en-US" smtClean="0"/>
              <a:t>7/13/2023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562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D5EEDE-65DD-47C9-BD57-B6443499C13F}" type="datetime1">
              <a:rPr lang="en-US" smtClean="0"/>
              <a:t>7/13/2023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102422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9D8051-2E28-464D-B34A-05B0C6761E5E}" type="datetime1">
              <a:rPr lang="en-US" smtClean="0"/>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0799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D5EEDE-65DD-47C9-BD57-B6443499C13F}" type="datetime1">
              <a:rPr lang="en-US" smtClean="0"/>
              <a:t>7/13/2023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034479"/>
      </p:ext>
    </p:extLst>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 id="2147484288"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comments" Target="../comments/comment8.xml"/><Relationship Id="rId4" Type="http://schemas.openxmlformats.org/officeDocument/2006/relationships/image" Target="../media/image4.emf"/><Relationship Id="rId9" Type="http://schemas.openxmlformats.org/officeDocument/2006/relationships/image" Target="../media/image9.emf"/></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6.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5.emf"/><Relationship Id="rId5" Type="http://schemas.openxmlformats.org/officeDocument/2006/relationships/oleObject" Target="../embeddings/oleObject2.bin"/><Relationship Id="rId10" Type="http://schemas.openxmlformats.org/officeDocument/2006/relationships/image" Target="../media/image14.emf"/><Relationship Id="rId4" Type="http://schemas.openxmlformats.org/officeDocument/2006/relationships/image" Target="../media/image10.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comments" Target="../comments/comment10.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 Id="rId6" Type="http://schemas.openxmlformats.org/officeDocument/2006/relationships/comments" Target="../comments/comment12.xml"/><Relationship Id="rId5" Type="http://schemas.openxmlformats.org/officeDocument/2006/relationships/image" Target="../media/image21.emf"/><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 Id="rId9" Type="http://schemas.openxmlformats.org/officeDocument/2006/relationships/comments" Target="../comments/comment19.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echonotebook.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8A6B-8C94-4331-8DB0-5E9E68D8DF7B}"/>
              </a:ext>
            </a:extLst>
          </p:cNvPr>
          <p:cNvSpPr>
            <a:spLocks noGrp="1"/>
          </p:cNvSpPr>
          <p:nvPr>
            <p:ph type="ctrTitle"/>
          </p:nvPr>
        </p:nvSpPr>
        <p:spPr>
          <a:xfrm>
            <a:off x="2464371" y="1440959"/>
            <a:ext cx="5857593" cy="1988041"/>
          </a:xfrm>
        </p:spPr>
        <p:txBody>
          <a:bodyPr>
            <a:normAutofit/>
          </a:bodyPr>
          <a:lstStyle/>
          <a:p>
            <a:r>
              <a:rPr lang="en-US" sz="3200" dirty="0">
                <a:solidFill>
                  <a:schemeClr val="accent6">
                    <a:lumMod val="60000"/>
                    <a:lumOff val="40000"/>
                  </a:schemeClr>
                </a:solidFill>
              </a:rPr>
              <a:t>ECHOCARDIOGRAPHY</a:t>
            </a:r>
            <a:br>
              <a:rPr lang="en-US" sz="3200" dirty="0">
                <a:solidFill>
                  <a:schemeClr val="accent6">
                    <a:lumMod val="60000"/>
                    <a:lumOff val="40000"/>
                  </a:schemeClr>
                </a:solidFill>
              </a:rPr>
            </a:br>
            <a:r>
              <a:rPr lang="en-US" sz="1600" cap="none" dirty="0">
                <a:solidFill>
                  <a:schemeClr val="accent6">
                    <a:lumMod val="60000"/>
                    <a:lumOff val="40000"/>
                  </a:schemeClr>
                </a:solidFill>
                <a:latin typeface="Lucida Handwriting" panose="03010101010101010101" pitchFamily="66" charset="0"/>
              </a:rPr>
              <a:t>…From a Sonographer’s Perspective </a:t>
            </a:r>
            <a:br>
              <a:rPr lang="en-US" sz="1600" dirty="0">
                <a:solidFill>
                  <a:schemeClr val="accent6">
                    <a:lumMod val="60000"/>
                    <a:lumOff val="40000"/>
                  </a:schemeClr>
                </a:solidFill>
                <a:latin typeface="Lucida Handwriting" panose="03010101010101010101" pitchFamily="66" charset="0"/>
              </a:rPr>
            </a:br>
            <a:r>
              <a:rPr lang="en-US" sz="1800" dirty="0">
                <a:solidFill>
                  <a:schemeClr val="accent6">
                    <a:lumMod val="60000"/>
                    <a:lumOff val="40000"/>
                  </a:schemeClr>
                </a:solidFill>
              </a:rPr>
              <a:t> </a:t>
            </a:r>
            <a:br>
              <a:rPr lang="en-US" sz="4000" dirty="0">
                <a:solidFill>
                  <a:schemeClr val="accent6">
                    <a:lumMod val="60000"/>
                    <a:lumOff val="40000"/>
                  </a:schemeClr>
                </a:solidFill>
              </a:rPr>
            </a:br>
            <a:r>
              <a:rPr lang="en-US" sz="4000" dirty="0">
                <a:solidFill>
                  <a:schemeClr val="accent6">
                    <a:lumMod val="60000"/>
                    <a:lumOff val="40000"/>
                  </a:schemeClr>
                </a:solidFill>
              </a:rPr>
              <a:t>THE NOTEBOOK 8</a:t>
            </a:r>
            <a:br>
              <a:rPr lang="en-US" sz="4400" dirty="0">
                <a:solidFill>
                  <a:schemeClr val="accent6">
                    <a:lumMod val="60000"/>
                    <a:lumOff val="40000"/>
                  </a:schemeClr>
                </a:solidFill>
              </a:rPr>
            </a:br>
            <a:r>
              <a:rPr lang="en-US" sz="3200" cap="none" dirty="0">
                <a:solidFill>
                  <a:schemeClr val="accent6">
                    <a:lumMod val="60000"/>
                    <a:lumOff val="40000"/>
                  </a:schemeClr>
                </a:solidFill>
              </a:rPr>
              <a:t>Chapter VI:  Stress Echocardiogram</a:t>
            </a:r>
            <a:endParaRPr lang="en-US" sz="5400" dirty="0">
              <a:solidFill>
                <a:schemeClr val="accent6">
                  <a:lumMod val="60000"/>
                  <a:lumOff val="40000"/>
                </a:schemeClr>
              </a:solidFill>
            </a:endParaRPr>
          </a:p>
        </p:txBody>
      </p:sp>
      <p:sp>
        <p:nvSpPr>
          <p:cNvPr id="3" name="Subtitle 2">
            <a:extLst>
              <a:ext uri="{FF2B5EF4-FFF2-40B4-BE49-F238E27FC236}">
                <a16:creationId xmlns:a16="http://schemas.microsoft.com/office/drawing/2014/main" id="{A5FB623B-2497-4841-97B0-41CDAFD603D4}"/>
              </a:ext>
            </a:extLst>
          </p:cNvPr>
          <p:cNvSpPr>
            <a:spLocks noGrp="1"/>
          </p:cNvSpPr>
          <p:nvPr>
            <p:ph type="subTitle" idx="1"/>
          </p:nvPr>
        </p:nvSpPr>
        <p:spPr>
          <a:xfrm>
            <a:off x="2464371" y="3901676"/>
            <a:ext cx="8689976" cy="443005"/>
          </a:xfrm>
        </p:spPr>
        <p:txBody>
          <a:bodyPr>
            <a:normAutofit fontScale="92500"/>
          </a:bodyPr>
          <a:lstStyle/>
          <a:p>
            <a:r>
              <a:rPr lang="en-US" cap="none" dirty="0">
                <a:solidFill>
                  <a:schemeClr val="accent6">
                    <a:lumMod val="75000"/>
                  </a:schemeClr>
                </a:solidFill>
              </a:rPr>
              <a:t>                                            </a:t>
            </a:r>
            <a:r>
              <a:rPr lang="en-US" cap="none" dirty="0">
                <a:solidFill>
                  <a:schemeClr val="accent6">
                    <a:lumMod val="60000"/>
                    <a:lumOff val="40000"/>
                  </a:schemeClr>
                </a:solidFill>
              </a:rPr>
              <a:t>Susan King DeWitt, BS, RDCS, RCS</a:t>
            </a:r>
          </a:p>
          <a:p>
            <a:endParaRPr lang="en-US" dirty="0"/>
          </a:p>
        </p:txBody>
      </p:sp>
      <p:sp>
        <p:nvSpPr>
          <p:cNvPr id="4" name="Slide Number Placeholder 3">
            <a:extLst>
              <a:ext uri="{FF2B5EF4-FFF2-40B4-BE49-F238E27FC236}">
                <a16:creationId xmlns:a16="http://schemas.microsoft.com/office/drawing/2014/main" id="{98D5ABEC-2837-4109-8D2D-F5C67AE0CCB2}"/>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150544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09D283-B390-40C2-AE7B-AB06BD6CA650}"/>
              </a:ext>
            </a:extLst>
          </p:cNvPr>
          <p:cNvSpPr>
            <a:spLocks noGrp="1"/>
          </p:cNvSpPr>
          <p:nvPr>
            <p:ph type="sldNum" sz="quarter" idx="12"/>
          </p:nvPr>
        </p:nvSpPr>
        <p:spPr/>
        <p:txBody>
          <a:bodyPr/>
          <a:lstStyle/>
          <a:p>
            <a:fld id="{6D22F896-40B5-4ADD-8801-0D06FADFA095}" type="slidenum">
              <a:rPr lang="en-US" smtClean="0"/>
              <a:t>10</a:t>
            </a:fld>
            <a:endParaRPr lang="en-US" dirty="0"/>
          </a:p>
        </p:txBody>
      </p:sp>
      <p:graphicFrame>
        <p:nvGraphicFramePr>
          <p:cNvPr id="7" name="Table 6">
            <a:extLst>
              <a:ext uri="{FF2B5EF4-FFF2-40B4-BE49-F238E27FC236}">
                <a16:creationId xmlns:a16="http://schemas.microsoft.com/office/drawing/2014/main" id="{5CC6DD47-43BB-4E45-A26C-43C6C033E07F}"/>
              </a:ext>
            </a:extLst>
          </p:cNvPr>
          <p:cNvGraphicFramePr>
            <a:graphicFrameLocks noGrp="1"/>
          </p:cNvGraphicFramePr>
          <p:nvPr>
            <p:extLst>
              <p:ext uri="{D42A27DB-BD31-4B8C-83A1-F6EECF244321}">
                <p14:modId xmlns:p14="http://schemas.microsoft.com/office/powerpoint/2010/main" val="2525406660"/>
              </p:ext>
            </p:extLst>
          </p:nvPr>
        </p:nvGraphicFramePr>
        <p:xfrm>
          <a:off x="0" y="499436"/>
          <a:ext cx="12192000" cy="4572000"/>
        </p:xfrm>
        <a:graphic>
          <a:graphicData uri="http://schemas.openxmlformats.org/drawingml/2006/table">
            <a:tbl>
              <a:tblPr firstRow="1" bandRow="1">
                <a:tableStyleId>{37CE84F3-28C3-443E-9E96-99CF82512B78}</a:tableStyleId>
              </a:tblPr>
              <a:tblGrid>
                <a:gridCol w="4793673">
                  <a:extLst>
                    <a:ext uri="{9D8B030D-6E8A-4147-A177-3AD203B41FA5}">
                      <a16:colId xmlns:a16="http://schemas.microsoft.com/office/drawing/2014/main" val="2543754752"/>
                    </a:ext>
                  </a:extLst>
                </a:gridCol>
                <a:gridCol w="7398327">
                  <a:extLst>
                    <a:ext uri="{9D8B030D-6E8A-4147-A177-3AD203B41FA5}">
                      <a16:colId xmlns:a16="http://schemas.microsoft.com/office/drawing/2014/main" val="1793442756"/>
                    </a:ext>
                  </a:extLst>
                </a:gridCol>
              </a:tblGrid>
              <a:tr h="363346">
                <a:tc gridSpan="2">
                  <a:txBody>
                    <a:bodyPr/>
                    <a:lstStyle/>
                    <a:p>
                      <a:pPr algn="ctr"/>
                      <a:r>
                        <a:rPr lang="en-US" sz="2400" b="0" dirty="0">
                          <a:solidFill>
                            <a:schemeClr val="bg1"/>
                          </a:solidFill>
                          <a:latin typeface="+mj-lt"/>
                        </a:rPr>
                        <a:t>SE FUNDAMENTALS</a:t>
                      </a:r>
                      <a:endParaRPr lang="en-US" sz="2400" b="0" u="sng" dirty="0">
                        <a:solidFill>
                          <a:schemeClr val="tx1">
                            <a:lumMod val="95000"/>
                            <a:lumOff val="5000"/>
                          </a:schemeClr>
                        </a:solidFill>
                        <a:latin typeface="+mj-lt"/>
                      </a:endParaRPr>
                    </a:p>
                  </a:txBody>
                  <a:tcPr>
                    <a:solidFill>
                      <a:schemeClr val="accent6">
                        <a:lumMod val="50000"/>
                      </a:schemeClr>
                    </a:solidFill>
                  </a:tcPr>
                </a:tc>
                <a:tc hMerge="1">
                  <a:txBody>
                    <a:bodyPr/>
                    <a:lstStyle/>
                    <a:p>
                      <a:endParaRPr lang="en-US"/>
                    </a:p>
                  </a:txBody>
                  <a:tcPr/>
                </a:tc>
                <a:extLst>
                  <a:ext uri="{0D108BD9-81ED-4DB2-BD59-A6C34878D82A}">
                    <a16:rowId xmlns:a16="http://schemas.microsoft.com/office/drawing/2014/main" val="59511185"/>
                  </a:ext>
                </a:extLst>
              </a:tr>
              <a:tr h="2378258">
                <a:tc>
                  <a:txBody>
                    <a:bodyPr/>
                    <a:lstStyle/>
                    <a:p>
                      <a:pPr marL="457200" marR="0" indent="-457200">
                        <a:spcBef>
                          <a:spcPts val="0"/>
                        </a:spcBef>
                        <a:spcAft>
                          <a:spcPts val="0"/>
                        </a:spcAft>
                        <a:tabLst>
                          <a:tab pos="3297555" algn="l"/>
                        </a:tabLst>
                      </a:pPr>
                      <a:r>
                        <a:rPr lang="en-US" sz="2400" b="0" i="0" u="sng" dirty="0">
                          <a:solidFill>
                            <a:schemeClr val="tx1"/>
                          </a:solidFill>
                          <a:latin typeface="+mj-lt"/>
                          <a:ea typeface="MS Mincho" panose="02020609040205080304" pitchFamily="49" charset="-128"/>
                        </a:rPr>
                        <a:t>CONTRAINDICATIONS</a:t>
                      </a:r>
                    </a:p>
                    <a:p>
                      <a:pPr marL="457200" marR="0" indent="-457200">
                        <a:spcBef>
                          <a:spcPts val="0"/>
                        </a:spcBef>
                        <a:spcAft>
                          <a:spcPts val="0"/>
                        </a:spcAft>
                        <a:tabLst>
                          <a:tab pos="3297555" algn="l"/>
                        </a:tabLst>
                      </a:pPr>
                      <a:endParaRPr lang="en-US" sz="2000" b="0" i="0" u="sng" dirty="0">
                        <a:solidFill>
                          <a:schemeClr val="tx1"/>
                        </a:solidFill>
                        <a:latin typeface="+mj-lt"/>
                        <a:ea typeface="MS Mincho" panose="02020609040205080304" pitchFamily="49" charset="-128"/>
                      </a:endParaRP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decreased (significantly) EF</a:t>
                      </a: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elevated cardiac enzymes</a:t>
                      </a: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known, severe CAD</a:t>
                      </a: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large AO aneurysm (unless pre-op)</a:t>
                      </a: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LVOTO</a:t>
                      </a: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mobile thrombus </a:t>
                      </a: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MI within past 48 hours </a:t>
                      </a: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myocarditis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tx1"/>
                          </a:solidFill>
                          <a:ea typeface="MS Mincho" panose="02020609040205080304" pitchFamily="49" charset="-128"/>
                        </a:rPr>
                        <a:t>patient combative/uncooperative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tx1"/>
                          </a:solidFill>
                          <a:ea typeface="MS Mincho" panose="02020609040205080304" pitchFamily="49" charset="-128"/>
                        </a:rPr>
                        <a:t>pericarditis </a:t>
                      </a:r>
                    </a:p>
                    <a:p>
                      <a:pPr marL="344488" marR="0" lvl="0" indent="-344488">
                        <a:spcBef>
                          <a:spcPts val="0"/>
                        </a:spcBef>
                        <a:spcAft>
                          <a:spcPts val="0"/>
                        </a:spcAft>
                        <a:buFont typeface="Symbol" panose="05050102010706020507" pitchFamily="18" charset="2"/>
                        <a:buChar char=""/>
                      </a:pPr>
                      <a:endParaRPr lang="en-US" sz="2000" dirty="0">
                        <a:solidFill>
                          <a:schemeClr val="tx1"/>
                        </a:solidFill>
                        <a:ea typeface="Times New Roman" panose="020206030504050203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accent6">
                        <a:lumMod val="40000"/>
                        <a:lumOff val="60000"/>
                      </a:schemeClr>
                    </a:solidFill>
                  </a:tcPr>
                </a:tc>
                <a:tc>
                  <a:txBody>
                    <a:bodyPr/>
                    <a:lstStyle/>
                    <a:p>
                      <a:pPr marL="342900" marR="0" lvl="0" indent="-342900">
                        <a:spcBef>
                          <a:spcPts val="0"/>
                        </a:spcBef>
                        <a:spcAft>
                          <a:spcPts val="0"/>
                        </a:spcAft>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marR="0" lvl="0" indent="-342900">
                        <a:spcBef>
                          <a:spcPts val="0"/>
                        </a:spcBef>
                        <a:spcAft>
                          <a:spcPts val="0"/>
                        </a:spcAft>
                        <a:buFont typeface="Arial" panose="020B0604020202020204" pitchFamily="34" charset="0"/>
                        <a:buChar char="•"/>
                      </a:pPr>
                      <a:endParaRPr lang="en-US" sz="2000" dirty="0">
                        <a:solidFill>
                          <a:schemeClr val="tx1"/>
                        </a:solidFill>
                        <a:ea typeface="MS Mincho" panose="02020609040205080304" pitchFamily="49" charset="-128"/>
                      </a:endParaRP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pregnant</a:t>
                      </a: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pulmonary embolus </a:t>
                      </a: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seizures</a:t>
                      </a: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significant EKG findings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tx1"/>
                          </a:solidFill>
                          <a:ea typeface="MS Mincho" panose="02020609040205080304" pitchFamily="49" charset="-128"/>
                        </a:rPr>
                        <a:t>suboptimal images/technically difficult </a:t>
                      </a:r>
                      <a:r>
                        <a:rPr lang="en-US" sz="2000" dirty="0">
                          <a:solidFill>
                            <a:schemeClr val="tx1"/>
                          </a:solidFill>
                          <a:ea typeface="MS Mincho" panose="02020609040205080304" pitchFamily="49" charset="-128"/>
                          <a:sym typeface="Wingdings" panose="05000000000000000000" pitchFamily="2" charset="2"/>
                        </a:rPr>
                        <a:t> </a:t>
                      </a:r>
                      <a:r>
                        <a:rPr lang="en-US" sz="2000" dirty="0">
                          <a:solidFill>
                            <a:schemeClr val="tx1"/>
                          </a:solidFill>
                          <a:ea typeface="MS Mincho" panose="02020609040205080304" pitchFamily="49" charset="-128"/>
                        </a:rPr>
                        <a:t>consider UEA</a:t>
                      </a: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suspect recent MI that has not been fully evaluated</a:t>
                      </a: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syncope </a:t>
                      </a: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uncontrolled HTN </a:t>
                      </a: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unstable angina</a:t>
                      </a:r>
                    </a:p>
                    <a:p>
                      <a:pPr marL="344488" marR="0" lvl="0" indent="-344488">
                        <a:spcBef>
                          <a:spcPts val="0"/>
                        </a:spcBef>
                        <a:spcAft>
                          <a:spcPts val="0"/>
                        </a:spcAft>
                        <a:buFont typeface="Symbol" panose="05050102010706020507" pitchFamily="18" charset="2"/>
                        <a:buChar char=""/>
                      </a:pPr>
                      <a:endParaRPr lang="en-US" sz="2000" dirty="0">
                        <a:solidFill>
                          <a:schemeClr val="tx1"/>
                        </a:solidFill>
                        <a:ea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933058448"/>
                  </a:ext>
                </a:extLst>
              </a:tr>
            </a:tbl>
          </a:graphicData>
        </a:graphic>
      </p:graphicFrame>
      <p:sp>
        <p:nvSpPr>
          <p:cNvPr id="6" name="TextBox 5">
            <a:extLst>
              <a:ext uri="{FF2B5EF4-FFF2-40B4-BE49-F238E27FC236}">
                <a16:creationId xmlns:a16="http://schemas.microsoft.com/office/drawing/2014/main" id="{BFB6D432-0DDB-442D-9246-FCBB8C5547B5}"/>
              </a:ext>
            </a:extLst>
          </p:cNvPr>
          <p:cNvSpPr txBox="1"/>
          <p:nvPr/>
        </p:nvSpPr>
        <p:spPr>
          <a:xfrm>
            <a:off x="8303491" y="5369701"/>
            <a:ext cx="3588181" cy="707886"/>
          </a:xfrm>
          <a:prstGeom prst="rect">
            <a:avLst/>
          </a:prstGeom>
          <a:noFill/>
        </p:spPr>
        <p:txBody>
          <a:bodyPr wrap="square" rtlCol="0">
            <a:spAutoFit/>
          </a:bodyPr>
          <a:lstStyle/>
          <a:p>
            <a:pPr algn="ctr"/>
            <a:r>
              <a:rPr lang="en-US" sz="2000" dirty="0">
                <a:solidFill>
                  <a:schemeClr val="bg2">
                    <a:lumMod val="25000"/>
                  </a:schemeClr>
                </a:solidFill>
                <a:latin typeface="Gabriola" panose="04040605051002020D02" pitchFamily="82" charset="0"/>
              </a:rPr>
              <a:t>POP QUIZ!</a:t>
            </a:r>
          </a:p>
          <a:p>
            <a:pPr algn="ctr"/>
            <a:r>
              <a:rPr lang="en-US" sz="2000" dirty="0">
                <a:solidFill>
                  <a:schemeClr val="bg2">
                    <a:lumMod val="25000"/>
                  </a:schemeClr>
                </a:solidFill>
                <a:latin typeface="Gabriola" panose="04040605051002020D02" pitchFamily="82" charset="0"/>
              </a:rPr>
              <a:t>Define absolute vs relative contraindication.</a:t>
            </a:r>
          </a:p>
        </p:txBody>
      </p:sp>
    </p:spTree>
    <p:extLst>
      <p:ext uri="{BB962C8B-B14F-4D97-AF65-F5344CB8AC3E}">
        <p14:creationId xmlns:p14="http://schemas.microsoft.com/office/powerpoint/2010/main" val="433504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FCB1A9-506A-40C6-9C5D-BB510DBA3AA5}"/>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4" name="TextBox 3">
            <a:extLst>
              <a:ext uri="{FF2B5EF4-FFF2-40B4-BE49-F238E27FC236}">
                <a16:creationId xmlns:a16="http://schemas.microsoft.com/office/drawing/2014/main" id="{A303B9CA-4B66-4FA2-93B3-F992BF2EBF30}"/>
              </a:ext>
            </a:extLst>
          </p:cNvPr>
          <p:cNvSpPr txBox="1"/>
          <p:nvPr/>
        </p:nvSpPr>
        <p:spPr>
          <a:xfrm>
            <a:off x="227627" y="2413337"/>
            <a:ext cx="2111475" cy="1015663"/>
          </a:xfrm>
          <a:prstGeom prst="rect">
            <a:avLst/>
          </a:prstGeom>
          <a:noFill/>
        </p:spPr>
        <p:txBody>
          <a:bodyPr wrap="none" rtlCol="0">
            <a:spAutoFit/>
          </a:bodyPr>
          <a:lstStyle/>
          <a:p>
            <a:pPr algn="ctr"/>
            <a:r>
              <a:rPr lang="en-US" sz="2000" dirty="0">
                <a:solidFill>
                  <a:schemeClr val="bg2">
                    <a:lumMod val="25000"/>
                  </a:schemeClr>
                </a:solidFill>
                <a:latin typeface="Gabriola" panose="04040605051002020D02" pitchFamily="82" charset="0"/>
              </a:rPr>
              <a:t>POP QUIZ!</a:t>
            </a:r>
          </a:p>
          <a:p>
            <a:pPr algn="ctr"/>
            <a:r>
              <a:rPr lang="en-US" sz="2000" dirty="0">
                <a:solidFill>
                  <a:schemeClr val="bg2">
                    <a:lumMod val="25000"/>
                  </a:schemeClr>
                </a:solidFill>
                <a:latin typeface="Gabriola" panose="04040605051002020D02" pitchFamily="82" charset="0"/>
              </a:rPr>
              <a:t>What is the THR (90%) </a:t>
            </a:r>
          </a:p>
          <a:p>
            <a:pPr algn="ctr"/>
            <a:r>
              <a:rPr lang="en-US" sz="2000" dirty="0">
                <a:solidFill>
                  <a:schemeClr val="bg2">
                    <a:lumMod val="25000"/>
                  </a:schemeClr>
                </a:solidFill>
                <a:latin typeface="Gabriola" panose="04040605051002020D02" pitchFamily="82" charset="0"/>
              </a:rPr>
              <a:t>of a 40-year-old?</a:t>
            </a:r>
            <a:endParaRPr lang="en-US" dirty="0">
              <a:solidFill>
                <a:schemeClr val="bg2">
                  <a:lumMod val="25000"/>
                </a:schemeClr>
              </a:solidFill>
              <a:latin typeface="Gabriola" panose="04040605051002020D02" pitchFamily="82" charset="0"/>
            </a:endParaRPr>
          </a:p>
        </p:txBody>
      </p:sp>
      <p:graphicFrame>
        <p:nvGraphicFramePr>
          <p:cNvPr id="5" name="Table 4">
            <a:extLst>
              <a:ext uri="{FF2B5EF4-FFF2-40B4-BE49-F238E27FC236}">
                <a16:creationId xmlns:a16="http://schemas.microsoft.com/office/drawing/2014/main" id="{03081256-E1E3-4CFA-B97B-4489F9CFCBAC}"/>
              </a:ext>
            </a:extLst>
          </p:cNvPr>
          <p:cNvGraphicFramePr>
            <a:graphicFrameLocks noGrp="1"/>
          </p:cNvGraphicFramePr>
          <p:nvPr>
            <p:extLst>
              <p:ext uri="{D42A27DB-BD31-4B8C-83A1-F6EECF244321}">
                <p14:modId xmlns:p14="http://schemas.microsoft.com/office/powerpoint/2010/main" val="2863908753"/>
              </p:ext>
            </p:extLst>
          </p:nvPr>
        </p:nvGraphicFramePr>
        <p:xfrm>
          <a:off x="2657189" y="569905"/>
          <a:ext cx="6953822" cy="5029200"/>
        </p:xfrm>
        <a:graphic>
          <a:graphicData uri="http://schemas.openxmlformats.org/drawingml/2006/table">
            <a:tbl>
              <a:tblPr firstRow="1" bandRow="1">
                <a:tableStyleId>{37CE84F3-28C3-443E-9E96-99CF82512B78}</a:tableStyleId>
              </a:tblPr>
              <a:tblGrid>
                <a:gridCol w="6953822">
                  <a:extLst>
                    <a:ext uri="{9D8B030D-6E8A-4147-A177-3AD203B41FA5}">
                      <a16:colId xmlns:a16="http://schemas.microsoft.com/office/drawing/2014/main" val="2543754752"/>
                    </a:ext>
                  </a:extLst>
                </a:gridCol>
              </a:tblGrid>
              <a:tr h="392459">
                <a:tc>
                  <a:txBody>
                    <a:bodyPr/>
                    <a:lstStyle/>
                    <a:p>
                      <a:pPr algn="ctr"/>
                      <a:r>
                        <a:rPr lang="en-US" sz="2400" b="0" dirty="0">
                          <a:solidFill>
                            <a:schemeClr val="bg1"/>
                          </a:solidFill>
                          <a:latin typeface="+mj-lt"/>
                        </a:rPr>
                        <a:t>SE FUNDAMENTALS</a:t>
                      </a:r>
                      <a:endParaRPr lang="en-US" sz="2400" b="0" u="sng" dirty="0">
                        <a:solidFill>
                          <a:schemeClr val="bg1"/>
                        </a:solidFill>
                        <a:latin typeface="+mj-lt"/>
                      </a:endParaRPr>
                    </a:p>
                  </a:txBody>
                  <a:tcPr>
                    <a:solidFill>
                      <a:schemeClr val="accent6">
                        <a:lumMod val="50000"/>
                      </a:schemeClr>
                    </a:solidFill>
                  </a:tcPr>
                </a:tc>
                <a:extLst>
                  <a:ext uri="{0D108BD9-81ED-4DB2-BD59-A6C34878D82A}">
                    <a16:rowId xmlns:a16="http://schemas.microsoft.com/office/drawing/2014/main" val="59511185"/>
                  </a:ext>
                </a:extLst>
              </a:tr>
              <a:tr h="1652736">
                <a:tc>
                  <a:txBody>
                    <a:bodyPr/>
                    <a:lstStyle/>
                    <a:p>
                      <a:pPr marL="457200" marR="0" indent="-457200">
                        <a:spcBef>
                          <a:spcPts val="0"/>
                        </a:spcBef>
                        <a:spcAft>
                          <a:spcPts val="0"/>
                        </a:spcAft>
                        <a:tabLst>
                          <a:tab pos="3297555" algn="l"/>
                        </a:tabLst>
                      </a:pPr>
                      <a:r>
                        <a:rPr lang="en-US" sz="2400" b="0" u="sng" dirty="0">
                          <a:solidFill>
                            <a:schemeClr val="tx1"/>
                          </a:solidFill>
                          <a:latin typeface="+mj-lt"/>
                          <a:ea typeface="MS Mincho" panose="02020609040205080304" pitchFamily="49" charset="-128"/>
                        </a:rPr>
                        <a:t>GOAL</a:t>
                      </a:r>
                      <a:endParaRPr lang="en-US" sz="2000" b="0" u="sng" dirty="0">
                        <a:solidFill>
                          <a:schemeClr val="tx1"/>
                        </a:solidFill>
                        <a:latin typeface="+mj-lt"/>
                        <a:ea typeface="MS Mincho" panose="02020609040205080304" pitchFamily="49" charset="-128"/>
                      </a:endParaRPr>
                    </a:p>
                    <a:p>
                      <a:pPr marL="457200" marR="0" indent="-457200">
                        <a:spcBef>
                          <a:spcPts val="0"/>
                        </a:spcBef>
                        <a:spcAft>
                          <a:spcPts val="0"/>
                        </a:spcAft>
                        <a:tabLst>
                          <a:tab pos="3297555" algn="l"/>
                        </a:tabLst>
                      </a:pPr>
                      <a:endParaRPr lang="en-US" sz="2000" b="1" dirty="0">
                        <a:solidFill>
                          <a:schemeClr val="tx1"/>
                        </a:solidFill>
                        <a:latin typeface="+mj-lt"/>
                        <a:ea typeface="MS Mincho" panose="02020609040205080304" pitchFamily="49" charset="-128"/>
                      </a:endParaRPr>
                    </a:p>
                    <a:p>
                      <a:pPr marL="344488" marR="0" indent="-344488">
                        <a:spcBef>
                          <a:spcPts val="0"/>
                        </a:spcBef>
                        <a:spcAft>
                          <a:spcPts val="0"/>
                        </a:spcAft>
                        <a:buFont typeface="Arial" panose="020B0604020202020204" pitchFamily="34" charset="0"/>
                        <a:buChar char="•"/>
                        <a:tabLst>
                          <a:tab pos="457200" algn="l"/>
                        </a:tabLst>
                      </a:pPr>
                      <a:r>
                        <a:rPr lang="en-US" sz="2000" dirty="0">
                          <a:solidFill>
                            <a:schemeClr val="tx1"/>
                          </a:solidFill>
                          <a:ea typeface="MS Mincho" panose="02020609040205080304" pitchFamily="49" charset="-128"/>
                        </a:rPr>
                        <a:t>achieve THR </a:t>
                      </a:r>
                    </a:p>
                    <a:p>
                      <a:pPr marL="344488" marR="0" indent="-344488">
                        <a:spcBef>
                          <a:spcPts val="0"/>
                        </a:spcBef>
                        <a:spcAft>
                          <a:spcPts val="0"/>
                        </a:spcAft>
                        <a:buFont typeface="Arial" panose="020B0604020202020204" pitchFamily="34" charset="0"/>
                        <a:buChar char="•"/>
                        <a:tabLst>
                          <a:tab pos="457200" algn="l"/>
                        </a:tabLst>
                      </a:pPr>
                      <a:r>
                        <a:rPr lang="en-US" sz="2000" dirty="0">
                          <a:solidFill>
                            <a:schemeClr val="tx1"/>
                          </a:solidFill>
                          <a:ea typeface="MS Mincho" panose="02020609040205080304" pitchFamily="49" charset="-128"/>
                        </a:rPr>
                        <a:t>desired THR = 85 - 90% of predicted MHR for at least 1 min</a:t>
                      </a:r>
                    </a:p>
                    <a:p>
                      <a:pPr marL="344488" marR="0" indent="-344488">
                        <a:spcBef>
                          <a:spcPts val="0"/>
                        </a:spcBef>
                        <a:spcAft>
                          <a:spcPts val="0"/>
                        </a:spcAft>
                        <a:buFont typeface="Arial" panose="020B0604020202020204" pitchFamily="34" charset="0"/>
                        <a:buChar char="•"/>
                        <a:tabLst>
                          <a:tab pos="457200" algn="l"/>
                        </a:tabLst>
                      </a:pPr>
                      <a:r>
                        <a:rPr lang="en-US" sz="2000" dirty="0">
                          <a:solidFill>
                            <a:schemeClr val="tx1"/>
                          </a:solidFill>
                          <a:ea typeface="MS Mincho" panose="02020609040205080304" pitchFamily="49" charset="-128"/>
                        </a:rPr>
                        <a:t>predicted MHR = 220 - patient’s age </a:t>
                      </a:r>
                    </a:p>
                    <a:p>
                      <a:pPr marL="344488" marR="0" indent="-344488">
                        <a:spcBef>
                          <a:spcPts val="0"/>
                        </a:spcBef>
                        <a:spcAft>
                          <a:spcPts val="0"/>
                        </a:spcAft>
                        <a:buFont typeface="Arial" panose="020B0604020202020204" pitchFamily="34" charset="0"/>
                        <a:buChar char="•"/>
                        <a:tabLst>
                          <a:tab pos="457200" algn="l"/>
                        </a:tabLst>
                      </a:pPr>
                      <a:r>
                        <a:rPr lang="en-US" sz="2000" dirty="0">
                          <a:solidFill>
                            <a:schemeClr val="tx1"/>
                          </a:solidFill>
                          <a:ea typeface="MS Mincho" panose="02020609040205080304" pitchFamily="49" charset="-128"/>
                        </a:rPr>
                        <a:t>THR = MHR x 0.90 (90% of their MHR) </a:t>
                      </a:r>
                      <a:endParaRPr lang="en-US" sz="2000" i="1" dirty="0">
                        <a:solidFill>
                          <a:schemeClr val="tx1"/>
                        </a:solidFill>
                        <a:ea typeface="MS Mincho" panose="02020609040205080304" pitchFamily="49" charset="-128"/>
                      </a:endParaRPr>
                    </a:p>
                    <a:p>
                      <a:pPr marL="344488" marR="0" indent="-344488">
                        <a:spcBef>
                          <a:spcPts val="0"/>
                        </a:spcBef>
                        <a:spcAft>
                          <a:spcPts val="0"/>
                        </a:spcAft>
                        <a:buFont typeface="Arial" panose="020B0604020202020204" pitchFamily="34" charset="0"/>
                        <a:buChar char="•"/>
                        <a:tabLst>
                          <a:tab pos="457200" algn="l"/>
                        </a:tabLst>
                      </a:pPr>
                      <a:r>
                        <a:rPr lang="en-US" sz="2000" i="0" dirty="0">
                          <a:solidFill>
                            <a:schemeClr val="tx1"/>
                          </a:solidFill>
                          <a:ea typeface="MS Mincho" panose="02020609040205080304" pitchFamily="49" charset="-128"/>
                        </a:rPr>
                        <a:t>THR</a:t>
                      </a:r>
                      <a:r>
                        <a:rPr lang="en-US" sz="2000" i="1" dirty="0">
                          <a:solidFill>
                            <a:schemeClr val="tx1"/>
                          </a:solidFill>
                          <a:ea typeface="MS Mincho" panose="02020609040205080304" pitchFamily="49" charset="-128"/>
                        </a:rPr>
                        <a:t> = </a:t>
                      </a:r>
                      <a:r>
                        <a:rPr lang="en-US" sz="2000" dirty="0">
                          <a:solidFill>
                            <a:schemeClr val="tx1"/>
                          </a:solidFill>
                          <a:ea typeface="MS Mincho" panose="02020609040205080304" pitchFamily="49" charset="-128"/>
                        </a:rPr>
                        <a:t>MHR x 0.85 (85% of their MHR)</a:t>
                      </a:r>
                    </a:p>
                    <a:p>
                      <a:pPr marL="344488" marR="0" indent="-344488">
                        <a:spcBef>
                          <a:spcPts val="0"/>
                        </a:spcBef>
                        <a:spcAft>
                          <a:spcPts val="0"/>
                        </a:spcAft>
                        <a:buFont typeface="Arial" panose="020B0604020202020204" pitchFamily="34" charset="0"/>
                        <a:buChar char="•"/>
                        <a:tabLst>
                          <a:tab pos="457200" algn="l"/>
                        </a:tabLst>
                      </a:pPr>
                      <a:endParaRPr lang="en-US" sz="2000" dirty="0">
                        <a:solidFill>
                          <a:schemeClr val="tx1"/>
                        </a:solidFill>
                        <a:ea typeface="Times New Roman" panose="02020603050405020304" pitchFamily="18" charset="0"/>
                      </a:endParaRPr>
                    </a:p>
                  </a:txBody>
                  <a:tcPr>
                    <a:lnR w="12700" cap="flat" cmpd="sng" algn="ctr">
                      <a:solidFill>
                        <a:schemeClr val="bg1">
                          <a:lumMod val="8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933058448"/>
                  </a:ext>
                </a:extLst>
              </a:tr>
              <a:tr h="1652736">
                <a:tc>
                  <a:txBody>
                    <a:bodyPr/>
                    <a:lstStyle/>
                    <a:p>
                      <a:pPr marL="457200" marR="0" indent="-457200">
                        <a:spcBef>
                          <a:spcPts val="0"/>
                        </a:spcBef>
                        <a:spcAft>
                          <a:spcPts val="0"/>
                        </a:spcAft>
                        <a:tabLst>
                          <a:tab pos="3297555" algn="l"/>
                        </a:tabLst>
                      </a:pPr>
                      <a:r>
                        <a:rPr lang="en-US" sz="2400" b="0" u="sng" dirty="0">
                          <a:solidFill>
                            <a:schemeClr val="tx1"/>
                          </a:solidFill>
                          <a:latin typeface="+mj-lt"/>
                          <a:ea typeface="MS Mincho" panose="02020609040205080304" pitchFamily="49" charset="-128"/>
                        </a:rPr>
                        <a:t>NORMAL CARDIAC RESPONSE</a:t>
                      </a:r>
                      <a:r>
                        <a:rPr lang="en-US" sz="2400" b="0" u="none" dirty="0">
                          <a:solidFill>
                            <a:schemeClr val="tx1"/>
                          </a:solidFill>
                          <a:latin typeface="+mj-lt"/>
                          <a:ea typeface="MS Mincho" panose="02020609040205080304" pitchFamily="49" charset="-128"/>
                        </a:rPr>
                        <a:t> (to stress/exercise)</a:t>
                      </a:r>
                      <a:endParaRPr lang="en-US" sz="2400" b="0" u="sng" dirty="0">
                        <a:solidFill>
                          <a:schemeClr val="tx1"/>
                        </a:solidFill>
                        <a:latin typeface="+mj-lt"/>
                        <a:ea typeface="MS Mincho" panose="02020609040205080304" pitchFamily="49" charset="-128"/>
                      </a:endParaRPr>
                    </a:p>
                    <a:p>
                      <a:pPr marL="457200" marR="0" indent="-457200">
                        <a:spcBef>
                          <a:spcPts val="0"/>
                        </a:spcBef>
                        <a:spcAft>
                          <a:spcPts val="0"/>
                        </a:spcAft>
                        <a:tabLst>
                          <a:tab pos="3297555" algn="l"/>
                        </a:tabLst>
                      </a:pPr>
                      <a:endParaRPr lang="en-US" sz="2000" dirty="0">
                        <a:solidFill>
                          <a:schemeClr val="tx1"/>
                        </a:solidFill>
                        <a:ea typeface="MS Mincho" panose="02020609040205080304" pitchFamily="49" charset="-128"/>
                      </a:endParaRPr>
                    </a:p>
                    <a:p>
                      <a:pPr marL="396875" marR="0" indent="-396875">
                        <a:spcBef>
                          <a:spcPts val="0"/>
                        </a:spcBef>
                        <a:spcAft>
                          <a:spcPts val="0"/>
                        </a:spcAft>
                        <a:buFont typeface="Arial" panose="020B0604020202020204" pitchFamily="34" charset="0"/>
                        <a:buChar char="•"/>
                        <a:tabLst>
                          <a:tab pos="3297555" algn="l"/>
                        </a:tabLst>
                      </a:pPr>
                      <a:r>
                        <a:rPr lang="en-US" sz="2000" dirty="0">
                          <a:solidFill>
                            <a:schemeClr val="tx1"/>
                          </a:solidFill>
                          <a:ea typeface="MS Mincho" panose="02020609040205080304" pitchFamily="49" charset="-128"/>
                        </a:rPr>
                        <a:t>increase LV wall contractility</a:t>
                      </a:r>
                    </a:p>
                    <a:p>
                      <a:pPr marL="396875" marR="0" indent="-396875">
                        <a:spcBef>
                          <a:spcPts val="0"/>
                        </a:spcBef>
                        <a:spcAft>
                          <a:spcPts val="0"/>
                        </a:spcAft>
                        <a:buFont typeface="Arial" panose="020B0604020202020204" pitchFamily="34" charset="0"/>
                        <a:buChar char="•"/>
                        <a:tabLst>
                          <a:tab pos="3297555" algn="l"/>
                        </a:tabLst>
                      </a:pPr>
                      <a:r>
                        <a:rPr lang="en-US" sz="2000" dirty="0">
                          <a:solidFill>
                            <a:schemeClr val="tx1"/>
                          </a:solidFill>
                          <a:ea typeface="MS Mincho" panose="02020609040205080304" pitchFamily="49" charset="-128"/>
                        </a:rPr>
                        <a:t>decrease LV volume &amp; size</a:t>
                      </a:r>
                    </a:p>
                    <a:p>
                      <a:pPr marL="396875" marR="0" indent="-396875">
                        <a:spcBef>
                          <a:spcPts val="0"/>
                        </a:spcBef>
                        <a:spcAft>
                          <a:spcPts val="0"/>
                        </a:spcAft>
                        <a:buFont typeface="Arial" panose="020B0604020202020204" pitchFamily="34" charset="0"/>
                        <a:buChar char="•"/>
                        <a:tabLst>
                          <a:tab pos="3297555" algn="l"/>
                        </a:tabLst>
                      </a:pPr>
                      <a:r>
                        <a:rPr lang="en-US" sz="2000" dirty="0">
                          <a:solidFill>
                            <a:schemeClr val="tx1"/>
                          </a:solidFill>
                          <a:ea typeface="MS Mincho" panose="02020609040205080304" pitchFamily="49" charset="-128"/>
                        </a:rPr>
                        <a:t>HR increases too!</a:t>
                      </a:r>
                    </a:p>
                    <a:p>
                      <a:pPr marL="457200" marR="0" indent="-457200">
                        <a:spcBef>
                          <a:spcPts val="0"/>
                        </a:spcBef>
                        <a:spcAft>
                          <a:spcPts val="0"/>
                        </a:spcAft>
                        <a:buFont typeface="Wingdings" panose="05000000000000000000" pitchFamily="2" charset="2"/>
                        <a:buChar char="Ø"/>
                        <a:tabLst>
                          <a:tab pos="3297555" algn="l"/>
                        </a:tabLst>
                      </a:pPr>
                      <a:endParaRPr lang="en-US" sz="2000" dirty="0">
                        <a:solidFill>
                          <a:schemeClr val="tx1"/>
                        </a:solidFill>
                        <a:ea typeface="Times New Roman" panose="02020603050405020304" pitchFamily="18" charset="0"/>
                      </a:endParaRPr>
                    </a:p>
                  </a:txBody>
                  <a:tcPr>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662304476"/>
                  </a:ext>
                </a:extLst>
              </a:tr>
            </a:tbl>
          </a:graphicData>
        </a:graphic>
      </p:graphicFrame>
      <p:sp>
        <p:nvSpPr>
          <p:cNvPr id="3" name="Heart 2">
            <a:extLst>
              <a:ext uri="{FF2B5EF4-FFF2-40B4-BE49-F238E27FC236}">
                <a16:creationId xmlns:a16="http://schemas.microsoft.com/office/drawing/2014/main" id="{65909CFF-700B-4EC0-A0C4-4B82074E9AC7}"/>
              </a:ext>
            </a:extLst>
          </p:cNvPr>
          <p:cNvSpPr/>
          <p:nvPr/>
        </p:nvSpPr>
        <p:spPr>
          <a:xfrm>
            <a:off x="2752014" y="4374088"/>
            <a:ext cx="277091" cy="221673"/>
          </a:xfrm>
          <a:prstGeom prst="heart">
            <a:avLst/>
          </a:prstGeom>
          <a:solidFill>
            <a:schemeClr val="accent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Heart 5">
            <a:extLst>
              <a:ext uri="{FF2B5EF4-FFF2-40B4-BE49-F238E27FC236}">
                <a16:creationId xmlns:a16="http://schemas.microsoft.com/office/drawing/2014/main" id="{AB1700E6-42B2-4FAD-BCFB-539433A1F150}"/>
              </a:ext>
            </a:extLst>
          </p:cNvPr>
          <p:cNvSpPr/>
          <p:nvPr/>
        </p:nvSpPr>
        <p:spPr>
          <a:xfrm>
            <a:off x="2752015" y="4684044"/>
            <a:ext cx="277091" cy="221673"/>
          </a:xfrm>
          <a:prstGeom prst="heart">
            <a:avLst/>
          </a:prstGeom>
          <a:solidFill>
            <a:schemeClr val="accent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art 6">
            <a:extLst>
              <a:ext uri="{FF2B5EF4-FFF2-40B4-BE49-F238E27FC236}">
                <a16:creationId xmlns:a16="http://schemas.microsoft.com/office/drawing/2014/main" id="{7B58F1BC-B2BC-9F00-3954-DE3469EB5F8F}"/>
              </a:ext>
            </a:extLst>
          </p:cNvPr>
          <p:cNvSpPr/>
          <p:nvPr/>
        </p:nvSpPr>
        <p:spPr>
          <a:xfrm>
            <a:off x="2756423" y="4994000"/>
            <a:ext cx="277091" cy="221673"/>
          </a:xfrm>
          <a:prstGeom prst="heart">
            <a:avLst/>
          </a:prstGeom>
          <a:solidFill>
            <a:schemeClr val="accent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38155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FCB1A9-506A-40C6-9C5D-BB510DBA3AA5}"/>
              </a:ext>
            </a:extLst>
          </p:cNvPr>
          <p:cNvSpPr>
            <a:spLocks noGrp="1"/>
          </p:cNvSpPr>
          <p:nvPr>
            <p:ph type="sldNum" sz="quarter" idx="12"/>
          </p:nvPr>
        </p:nvSpPr>
        <p:spPr/>
        <p:txBody>
          <a:bodyPr/>
          <a:lstStyle/>
          <a:p>
            <a:fld id="{6D22F896-40B5-4ADD-8801-0D06FADFA095}" type="slidenum">
              <a:rPr lang="en-US" smtClean="0"/>
              <a:t>12</a:t>
            </a:fld>
            <a:endParaRPr lang="en-US" dirty="0"/>
          </a:p>
        </p:txBody>
      </p:sp>
      <p:graphicFrame>
        <p:nvGraphicFramePr>
          <p:cNvPr id="4" name="Table 3">
            <a:extLst>
              <a:ext uri="{FF2B5EF4-FFF2-40B4-BE49-F238E27FC236}">
                <a16:creationId xmlns:a16="http://schemas.microsoft.com/office/drawing/2014/main" id="{06A6684F-0981-48DF-A66A-D5726669E065}"/>
              </a:ext>
            </a:extLst>
          </p:cNvPr>
          <p:cNvGraphicFramePr>
            <a:graphicFrameLocks noGrp="1"/>
          </p:cNvGraphicFramePr>
          <p:nvPr>
            <p:extLst>
              <p:ext uri="{D42A27DB-BD31-4B8C-83A1-F6EECF244321}">
                <p14:modId xmlns:p14="http://schemas.microsoft.com/office/powerpoint/2010/main" val="2851330567"/>
              </p:ext>
            </p:extLst>
          </p:nvPr>
        </p:nvGraphicFramePr>
        <p:xfrm>
          <a:off x="0" y="975718"/>
          <a:ext cx="12191999" cy="3687550"/>
        </p:xfrm>
        <a:graphic>
          <a:graphicData uri="http://schemas.openxmlformats.org/drawingml/2006/table">
            <a:tbl>
              <a:tblPr firstRow="1" bandRow="1">
                <a:tableStyleId>{37CE84F3-28C3-443E-9E96-99CF82512B78}</a:tableStyleId>
              </a:tblPr>
              <a:tblGrid>
                <a:gridCol w="6891688">
                  <a:extLst>
                    <a:ext uri="{9D8B030D-6E8A-4147-A177-3AD203B41FA5}">
                      <a16:colId xmlns:a16="http://schemas.microsoft.com/office/drawing/2014/main" val="2543754752"/>
                    </a:ext>
                  </a:extLst>
                </a:gridCol>
                <a:gridCol w="5300311">
                  <a:extLst>
                    <a:ext uri="{9D8B030D-6E8A-4147-A177-3AD203B41FA5}">
                      <a16:colId xmlns:a16="http://schemas.microsoft.com/office/drawing/2014/main" val="2547756634"/>
                    </a:ext>
                  </a:extLst>
                </a:gridCol>
              </a:tblGrid>
              <a:tr h="421350">
                <a:tc gridSpan="2">
                  <a:txBody>
                    <a:bodyPr/>
                    <a:lstStyle/>
                    <a:p>
                      <a:pPr algn="ctr"/>
                      <a:r>
                        <a:rPr lang="en-US" sz="2400" b="0" dirty="0">
                          <a:solidFill>
                            <a:schemeClr val="bg1"/>
                          </a:solidFill>
                          <a:latin typeface="+mj-lt"/>
                        </a:rPr>
                        <a:t>SE FUNDAMENTALS</a:t>
                      </a:r>
                      <a:endParaRPr lang="en-US" sz="2400" b="0" u="sng" dirty="0">
                        <a:solidFill>
                          <a:schemeClr val="bg1"/>
                        </a:solidFill>
                        <a:latin typeface="+mj-lt"/>
                      </a:endParaRPr>
                    </a:p>
                  </a:txBody>
                  <a:tcPr>
                    <a:lnB w="25400" cmpd="sng">
                      <a:noFill/>
                    </a:lnB>
                    <a:solidFill>
                      <a:schemeClr val="accent6">
                        <a:lumMod val="50000"/>
                      </a:schemeClr>
                    </a:solidFill>
                  </a:tcPr>
                </a:tc>
                <a:tc hMerge="1">
                  <a:txBody>
                    <a:bodyPr/>
                    <a:lstStyle/>
                    <a:p>
                      <a:endParaRPr lang="en-US" sz="3200" b="0" u="sng" dirty="0">
                        <a:solidFill>
                          <a:schemeClr val="bg1"/>
                        </a:solidFill>
                        <a:latin typeface="+mj-lt"/>
                      </a:endParaRPr>
                    </a:p>
                  </a:txBody>
                  <a:tcPr>
                    <a:solidFill>
                      <a:srgbClr val="92D050"/>
                    </a:solidFill>
                  </a:tcPr>
                </a:tc>
                <a:extLst>
                  <a:ext uri="{0D108BD9-81ED-4DB2-BD59-A6C34878D82A}">
                    <a16:rowId xmlns:a16="http://schemas.microsoft.com/office/drawing/2014/main" val="59511185"/>
                  </a:ext>
                </a:extLst>
              </a:tr>
              <a:tr h="3230350">
                <a:tc>
                  <a:txBody>
                    <a:bodyPr/>
                    <a:lstStyle/>
                    <a:p>
                      <a:pPr marL="457200" marR="0" indent="-457200">
                        <a:spcBef>
                          <a:spcPts val="0"/>
                        </a:spcBef>
                        <a:spcAft>
                          <a:spcPts val="0"/>
                        </a:spcAft>
                        <a:tabLst>
                          <a:tab pos="3297555" algn="l"/>
                        </a:tabLst>
                      </a:pPr>
                      <a:r>
                        <a:rPr lang="en-US" sz="2400" b="0" u="sng" dirty="0">
                          <a:solidFill>
                            <a:schemeClr val="tx1"/>
                          </a:solidFill>
                          <a:latin typeface="+mj-lt"/>
                          <a:ea typeface="MS Mincho" panose="02020609040205080304" pitchFamily="49" charset="-128"/>
                        </a:rPr>
                        <a:t>DETECT IHD/CAD</a:t>
                      </a:r>
                    </a:p>
                    <a:p>
                      <a:pPr marL="0" marR="0" indent="0">
                        <a:spcBef>
                          <a:spcPts val="0"/>
                        </a:spcBef>
                        <a:spcAft>
                          <a:spcPts val="0"/>
                        </a:spcAft>
                        <a:buFont typeface="Arial" panose="020B0604020202020204" pitchFamily="34" charset="0"/>
                        <a:buNone/>
                      </a:pPr>
                      <a:endParaRPr lang="en-US" sz="2000" dirty="0">
                        <a:solidFill>
                          <a:schemeClr val="tx1"/>
                        </a:solidFill>
                        <a:ea typeface="MS Mincho" panose="02020609040205080304" pitchFamily="49" charset="-128"/>
                      </a:endParaRPr>
                    </a:p>
                    <a:p>
                      <a:pPr marL="290513" marR="0" indent="-290513">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focus of chapter </a:t>
                      </a:r>
                      <a:r>
                        <a:rPr lang="en-US" sz="2000" dirty="0">
                          <a:solidFill>
                            <a:schemeClr val="tx1"/>
                          </a:solidFill>
                          <a:ea typeface="MS Mincho" panose="02020609040205080304" pitchFamily="49" charset="-128"/>
                          <a:sym typeface="Wingdings" panose="05000000000000000000" pitchFamily="2" charset="2"/>
                        </a:rPr>
                        <a:t> </a:t>
                      </a:r>
                      <a:r>
                        <a:rPr lang="en-US" sz="2000" dirty="0">
                          <a:solidFill>
                            <a:schemeClr val="tx1"/>
                          </a:solidFill>
                          <a:ea typeface="MS Mincho" panose="02020609040205080304" pitchFamily="49" charset="-128"/>
                        </a:rPr>
                        <a:t>detect IHD/CAD</a:t>
                      </a:r>
                    </a:p>
                    <a:p>
                      <a:pPr marL="0" marR="0" indent="0">
                        <a:spcBef>
                          <a:spcPts val="0"/>
                        </a:spcBef>
                        <a:spcAft>
                          <a:spcPts val="0"/>
                        </a:spcAft>
                        <a:buFont typeface="Arial" panose="020B0604020202020204" pitchFamily="34" charset="0"/>
                        <a:buNone/>
                      </a:pPr>
                      <a:endParaRPr lang="en-US" sz="2000" dirty="0">
                        <a:solidFill>
                          <a:schemeClr val="tx1"/>
                        </a:solidFill>
                        <a:ea typeface="MS Mincho" panose="02020609040205080304" pitchFamily="49" charset="-128"/>
                      </a:endParaRPr>
                    </a:p>
                    <a:p>
                      <a:pPr marL="290513" marR="0" indent="-290513">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plaque </a:t>
                      </a:r>
                      <a:r>
                        <a:rPr lang="en-US" sz="2000" dirty="0">
                          <a:solidFill>
                            <a:schemeClr val="tx1"/>
                          </a:solidFill>
                          <a:ea typeface="MS Mincho" panose="02020609040205080304" pitchFamily="49" charset="-128"/>
                          <a:sym typeface="Wingdings" panose="05000000000000000000" pitchFamily="2" charset="2"/>
                        </a:rPr>
                        <a:t> obstruction</a:t>
                      </a:r>
                    </a:p>
                    <a:p>
                      <a:pPr marL="290513" marR="0" indent="-290513">
                        <a:spcBef>
                          <a:spcPts val="0"/>
                        </a:spcBef>
                        <a:spcAft>
                          <a:spcPts val="0"/>
                        </a:spcAft>
                        <a:buFont typeface="Arial" panose="020B0604020202020204" pitchFamily="34" charset="0"/>
                        <a:buChar char="•"/>
                      </a:pPr>
                      <a:endParaRPr lang="en-US" sz="2000" dirty="0">
                        <a:solidFill>
                          <a:schemeClr val="tx1"/>
                        </a:solidFill>
                        <a:ea typeface="MS Mincho" panose="02020609040205080304" pitchFamily="49" charset="-128"/>
                        <a:sym typeface="Wingdings" panose="05000000000000000000" pitchFamily="2" charset="2"/>
                      </a:endParaRPr>
                    </a:p>
                    <a:p>
                      <a:pPr marL="290513" marR="0" indent="-290513">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sym typeface="Wingdings" panose="05000000000000000000" pitchFamily="2" charset="2"/>
                        </a:rPr>
                        <a:t>any location within any or all coronary arteries</a:t>
                      </a:r>
                    </a:p>
                    <a:p>
                      <a:pPr marL="290513" marR="0" indent="-290513">
                        <a:spcBef>
                          <a:spcPts val="0"/>
                        </a:spcBef>
                        <a:spcAft>
                          <a:spcPts val="0"/>
                        </a:spcAft>
                        <a:buFont typeface="Arial" panose="020B0604020202020204" pitchFamily="34" charset="0"/>
                        <a:buChar char="•"/>
                      </a:pPr>
                      <a:endParaRPr lang="en-US" sz="2000" dirty="0">
                        <a:solidFill>
                          <a:schemeClr val="tx1"/>
                        </a:solidFill>
                        <a:ea typeface="MS Mincho" panose="02020609040205080304" pitchFamily="49" charset="-128"/>
                        <a:sym typeface="Wingdings" panose="05000000000000000000" pitchFamily="2" charset="2"/>
                      </a:endParaRPr>
                    </a:p>
                    <a:p>
                      <a:pPr marL="290513" marR="0" indent="-290513">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diseased coronary artery cannot properly  feed heart muscle   </a:t>
                      </a:r>
                      <a:endParaRPr lang="en-US" sz="2000" dirty="0">
                        <a:solidFill>
                          <a:schemeClr val="tx1"/>
                        </a:solidFill>
                        <a:ea typeface="Times New Roman" panose="02020603050405020304" pitchFamily="18" charset="0"/>
                      </a:endParaRPr>
                    </a:p>
                    <a:p>
                      <a:pPr marL="284163" marR="0" indent="-284163">
                        <a:spcBef>
                          <a:spcPts val="0"/>
                        </a:spcBef>
                        <a:spcAft>
                          <a:spcPts val="0"/>
                        </a:spcAft>
                        <a:buFont typeface="Arial" panose="020B0604020202020204" pitchFamily="34" charset="0"/>
                        <a:buChar char="•"/>
                        <a:tabLst>
                          <a:tab pos="344488" algn="l"/>
                          <a:tab pos="3297238" algn="l"/>
                        </a:tabLst>
                      </a:pPr>
                      <a:endParaRPr lang="en-US" sz="2000" dirty="0">
                        <a:solidFill>
                          <a:schemeClr val="tx1"/>
                        </a:solidFill>
                        <a:ea typeface="Times New Roman" panose="02020603050405020304" pitchFamily="18" charset="0"/>
                      </a:endParaRPr>
                    </a:p>
                  </a:txBody>
                  <a:tcPr>
                    <a:lnL>
                      <a:noFill/>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284163" marR="0" indent="-284163">
                        <a:spcBef>
                          <a:spcPts val="0"/>
                        </a:spcBef>
                        <a:spcAft>
                          <a:spcPts val="0"/>
                        </a:spcAft>
                        <a:tabLst>
                          <a:tab pos="344488" algn="l"/>
                          <a:tab pos="3297238" algn="l"/>
                        </a:tabLst>
                      </a:pPr>
                      <a:r>
                        <a:rPr lang="en-US" sz="2400" b="0" u="sng" dirty="0">
                          <a:solidFill>
                            <a:schemeClr val="tx1"/>
                          </a:solidFill>
                          <a:latin typeface="+mj-lt"/>
                          <a:ea typeface="MS Mincho" panose="02020609040205080304" pitchFamily="49" charset="-128"/>
                        </a:rPr>
                        <a:t>WMA</a:t>
                      </a:r>
                    </a:p>
                    <a:p>
                      <a:pPr marL="284163" marR="0" indent="-284163">
                        <a:spcBef>
                          <a:spcPts val="0"/>
                        </a:spcBef>
                        <a:spcAft>
                          <a:spcPts val="0"/>
                        </a:spcAft>
                        <a:buAutoNum type="arabicPeriod" startAt="3"/>
                        <a:tabLst>
                          <a:tab pos="344488" algn="l"/>
                          <a:tab pos="3297238" algn="l"/>
                        </a:tabLst>
                      </a:pPr>
                      <a:endParaRPr lang="en-US" sz="2000" dirty="0">
                        <a:solidFill>
                          <a:schemeClr val="tx1"/>
                        </a:solidFill>
                        <a:ea typeface="MS Mincho" panose="02020609040205080304" pitchFamily="49" charset="-128"/>
                      </a:endParaRPr>
                    </a:p>
                    <a:p>
                      <a:pPr marL="342900" marR="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may not be obvious at rest, most appear during stress or immediate post stress</a:t>
                      </a:r>
                    </a:p>
                    <a:p>
                      <a:pPr marL="342900" marR="0" indent="-342900">
                        <a:spcBef>
                          <a:spcPts val="0"/>
                        </a:spcBef>
                        <a:spcAft>
                          <a:spcPts val="0"/>
                        </a:spcAft>
                        <a:buFont typeface="Wingdings" panose="05000000000000000000" pitchFamily="2" charset="2"/>
                        <a:buChar char="§"/>
                      </a:pPr>
                      <a:endParaRPr lang="en-US" sz="2000" dirty="0">
                        <a:solidFill>
                          <a:schemeClr val="tx1"/>
                        </a:solidFill>
                        <a:ea typeface="MS Mincho" panose="02020609040205080304" pitchFamily="49" charset="-128"/>
                      </a:endParaRPr>
                    </a:p>
                    <a:p>
                      <a:pPr marL="741363" marR="0" indent="-457200">
                        <a:spcBef>
                          <a:spcPts val="0"/>
                        </a:spcBef>
                        <a:spcAft>
                          <a:spcPts val="0"/>
                        </a:spcAft>
                        <a:buFont typeface="Wingdings" panose="05000000000000000000" pitchFamily="2" charset="2"/>
                        <a:buChar char="Ø"/>
                      </a:pPr>
                      <a:r>
                        <a:rPr lang="en-US" sz="2000" dirty="0">
                          <a:solidFill>
                            <a:schemeClr val="tx1"/>
                          </a:solidFill>
                          <a:ea typeface="MS Mincho" panose="02020609040205080304" pitchFamily="49" charset="-128"/>
                        </a:rPr>
                        <a:t>If WMA appears at low stress?</a:t>
                      </a:r>
                    </a:p>
                    <a:p>
                      <a:pPr marL="741363" marR="0" indent="-457200">
                        <a:spcBef>
                          <a:spcPts val="0"/>
                        </a:spcBef>
                        <a:spcAft>
                          <a:spcPts val="0"/>
                        </a:spcAft>
                        <a:buFont typeface="Wingdings" panose="05000000000000000000" pitchFamily="2" charset="2"/>
                        <a:buChar char="Ø"/>
                      </a:pPr>
                      <a:r>
                        <a:rPr lang="en-US" sz="2000" dirty="0">
                          <a:solidFill>
                            <a:schemeClr val="tx1"/>
                          </a:solidFill>
                          <a:ea typeface="MS Mincho" panose="02020609040205080304" pitchFamily="49" charset="-128"/>
                        </a:rPr>
                        <a:t>If WMA persists into recovery?</a:t>
                      </a:r>
                    </a:p>
                    <a:p>
                      <a:pPr marL="741363" marR="0" indent="-457200">
                        <a:spcBef>
                          <a:spcPts val="0"/>
                        </a:spcBef>
                        <a:spcAft>
                          <a:spcPts val="0"/>
                        </a:spcAft>
                        <a:buFont typeface="Wingdings" panose="05000000000000000000" pitchFamily="2" charset="2"/>
                        <a:buChar char="Ø"/>
                      </a:pPr>
                      <a:r>
                        <a:rPr lang="en-US" sz="2000" dirty="0">
                          <a:solidFill>
                            <a:schemeClr val="tx1"/>
                          </a:solidFill>
                          <a:ea typeface="MS Mincho" panose="02020609040205080304" pitchFamily="49" charset="-128"/>
                        </a:rPr>
                        <a:t>If WMA presents toward base?</a:t>
                      </a:r>
                    </a:p>
                    <a:p>
                      <a:pPr marL="741363" marR="0" indent="-457200">
                        <a:spcBef>
                          <a:spcPts val="0"/>
                        </a:spcBef>
                        <a:spcAft>
                          <a:spcPts val="0"/>
                        </a:spcAft>
                        <a:buFont typeface="Wingdings" panose="05000000000000000000" pitchFamily="2" charset="2"/>
                        <a:buChar char="Ø"/>
                      </a:pPr>
                      <a:r>
                        <a:rPr lang="en-US" sz="2000" dirty="0">
                          <a:solidFill>
                            <a:schemeClr val="tx1"/>
                          </a:solidFill>
                          <a:ea typeface="MS Mincho" panose="02020609040205080304" pitchFamily="49" charset="-128"/>
                        </a:rPr>
                        <a:t>If WMA presents toward apex?</a:t>
                      </a:r>
                    </a:p>
                    <a:p>
                      <a:pPr marL="342900" marR="0" indent="-342900">
                        <a:spcBef>
                          <a:spcPts val="0"/>
                        </a:spcBef>
                        <a:spcAft>
                          <a:spcPts val="0"/>
                        </a:spcAft>
                        <a:buFont typeface="Wingdings" panose="05000000000000000000" pitchFamily="2" charset="2"/>
                        <a:buChar char="§"/>
                      </a:pPr>
                      <a:endParaRPr lang="en-US" sz="2000" dirty="0">
                        <a:solidFill>
                          <a:schemeClr val="tx1"/>
                        </a:solidFill>
                        <a:ea typeface="MS Mincho" panose="02020609040205080304" pitchFamily="49" charset="-128"/>
                      </a:endParaRPr>
                    </a:p>
                  </a:txBody>
                  <a:tcPr>
                    <a:lnL w="12700" cap="flat" cmpd="sng" algn="ctr">
                      <a:noFill/>
                      <a:prstDash val="solid"/>
                      <a:round/>
                      <a:headEnd type="none" w="med" len="med"/>
                      <a:tailEnd type="none" w="med" len="med"/>
                    </a:lnL>
                    <a:lnR>
                      <a:noFill/>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933058448"/>
                  </a:ext>
                </a:extLst>
              </a:tr>
            </a:tbl>
          </a:graphicData>
        </a:graphic>
      </p:graphicFrame>
      <p:sp>
        <p:nvSpPr>
          <p:cNvPr id="5" name="TextBox 4">
            <a:extLst>
              <a:ext uri="{FF2B5EF4-FFF2-40B4-BE49-F238E27FC236}">
                <a16:creationId xmlns:a16="http://schemas.microsoft.com/office/drawing/2014/main" id="{CAC74A00-804A-4732-9DF6-C5370BF15C1E}"/>
              </a:ext>
            </a:extLst>
          </p:cNvPr>
          <p:cNvSpPr txBox="1"/>
          <p:nvPr/>
        </p:nvSpPr>
        <p:spPr>
          <a:xfrm>
            <a:off x="3842229" y="4940268"/>
            <a:ext cx="4507539" cy="707886"/>
          </a:xfrm>
          <a:prstGeom prst="rect">
            <a:avLst/>
          </a:prstGeom>
          <a:noFill/>
        </p:spPr>
        <p:txBody>
          <a:bodyPr wrap="square" rtlCol="0">
            <a:spAutoFit/>
          </a:bodyPr>
          <a:lstStyle/>
          <a:p>
            <a:pPr algn="ctr"/>
            <a:r>
              <a:rPr lang="en-US" sz="2000" dirty="0">
                <a:solidFill>
                  <a:schemeClr val="bg2">
                    <a:lumMod val="25000"/>
                  </a:schemeClr>
                </a:solidFill>
                <a:latin typeface="Gabriola" panose="04040605051002020D02" pitchFamily="82" charset="0"/>
              </a:rPr>
              <a:t>POP QUIZ!</a:t>
            </a:r>
          </a:p>
          <a:p>
            <a:pPr algn="ctr"/>
            <a:r>
              <a:rPr lang="en-US" sz="2000" dirty="0">
                <a:solidFill>
                  <a:schemeClr val="bg2">
                    <a:lumMod val="25000"/>
                  </a:schemeClr>
                </a:solidFill>
                <a:latin typeface="Gabriola" panose="04040605051002020D02" pitchFamily="82" charset="0"/>
              </a:rPr>
              <a:t>What might be detected by SE when CAD is present?</a:t>
            </a:r>
            <a:endParaRPr lang="en-US" dirty="0">
              <a:solidFill>
                <a:schemeClr val="bg2">
                  <a:lumMod val="25000"/>
                </a:schemeClr>
              </a:solidFill>
              <a:latin typeface="Gabriola" panose="04040605051002020D02" pitchFamily="82" charset="0"/>
            </a:endParaRPr>
          </a:p>
        </p:txBody>
      </p:sp>
    </p:spTree>
    <p:extLst>
      <p:ext uri="{BB962C8B-B14F-4D97-AF65-F5344CB8AC3E}">
        <p14:creationId xmlns:p14="http://schemas.microsoft.com/office/powerpoint/2010/main" val="767577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6395C8-B5D3-46EA-83AD-B0654C8F40BA}"/>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12" name="Rectangle 9">
            <a:extLst>
              <a:ext uri="{FF2B5EF4-FFF2-40B4-BE49-F238E27FC236}">
                <a16:creationId xmlns:a16="http://schemas.microsoft.com/office/drawing/2014/main" id="{DD3E8175-32AB-4EB9-A209-DA199194F4E2}"/>
              </a:ext>
            </a:extLst>
          </p:cNvPr>
          <p:cNvSpPr>
            <a:spLocks noChangeArrowheads="1"/>
          </p:cNvSpPr>
          <p:nvPr/>
        </p:nvSpPr>
        <p:spPr bwMode="auto">
          <a:xfrm>
            <a:off x="1652588" y="1447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5" name="Rectangle 11">
            <a:extLst>
              <a:ext uri="{FF2B5EF4-FFF2-40B4-BE49-F238E27FC236}">
                <a16:creationId xmlns:a16="http://schemas.microsoft.com/office/drawing/2014/main" id="{EC6EE4B3-67A3-4FEF-9766-FF381066FD76}"/>
              </a:ext>
            </a:extLst>
          </p:cNvPr>
          <p:cNvSpPr>
            <a:spLocks noChangeArrowheads="1"/>
          </p:cNvSpPr>
          <p:nvPr/>
        </p:nvSpPr>
        <p:spPr bwMode="auto">
          <a:xfrm>
            <a:off x="3246437" y="8420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7" name="Rectangle 13">
            <a:extLst>
              <a:ext uri="{FF2B5EF4-FFF2-40B4-BE49-F238E27FC236}">
                <a16:creationId xmlns:a16="http://schemas.microsoft.com/office/drawing/2014/main" id="{F90A85D4-DEAC-4D95-959F-5E752F294CC0}"/>
              </a:ext>
            </a:extLst>
          </p:cNvPr>
          <p:cNvSpPr>
            <a:spLocks noChangeArrowheads="1"/>
          </p:cNvSpPr>
          <p:nvPr/>
        </p:nvSpPr>
        <p:spPr bwMode="auto">
          <a:xfrm>
            <a:off x="2695257" y="21516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9" name="Rectangle 15">
            <a:extLst>
              <a:ext uri="{FF2B5EF4-FFF2-40B4-BE49-F238E27FC236}">
                <a16:creationId xmlns:a16="http://schemas.microsoft.com/office/drawing/2014/main" id="{EF53B6EF-A021-48F1-BADF-BC755B66C49D}"/>
              </a:ext>
            </a:extLst>
          </p:cNvPr>
          <p:cNvSpPr>
            <a:spLocks noChangeArrowheads="1"/>
          </p:cNvSpPr>
          <p:nvPr/>
        </p:nvSpPr>
        <p:spPr bwMode="auto">
          <a:xfrm>
            <a:off x="2533650" y="35294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1" name="Rectangle 17">
            <a:extLst>
              <a:ext uri="{FF2B5EF4-FFF2-40B4-BE49-F238E27FC236}">
                <a16:creationId xmlns:a16="http://schemas.microsoft.com/office/drawing/2014/main" id="{CE4FC14F-E3C6-4913-BB34-54DCA840349C}"/>
              </a:ext>
            </a:extLst>
          </p:cNvPr>
          <p:cNvSpPr>
            <a:spLocks noChangeArrowheads="1"/>
          </p:cNvSpPr>
          <p:nvPr/>
        </p:nvSpPr>
        <p:spPr bwMode="auto">
          <a:xfrm>
            <a:off x="3228031" y="508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3" name="Rectangle 19">
            <a:extLst>
              <a:ext uri="{FF2B5EF4-FFF2-40B4-BE49-F238E27FC236}">
                <a16:creationId xmlns:a16="http://schemas.microsoft.com/office/drawing/2014/main" id="{829F0F4D-C9BB-4BB1-9D0F-68015DFE4C4C}"/>
              </a:ext>
            </a:extLst>
          </p:cNvPr>
          <p:cNvSpPr>
            <a:spLocks noChangeArrowheads="1"/>
          </p:cNvSpPr>
          <p:nvPr/>
        </p:nvSpPr>
        <p:spPr bwMode="auto">
          <a:xfrm>
            <a:off x="6801637" y="7503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5" name="Rectangle 21">
            <a:extLst>
              <a:ext uri="{FF2B5EF4-FFF2-40B4-BE49-F238E27FC236}">
                <a16:creationId xmlns:a16="http://schemas.microsoft.com/office/drawing/2014/main" id="{2FA2A61F-527C-4067-9018-387706F6A584}"/>
              </a:ext>
            </a:extLst>
          </p:cNvPr>
          <p:cNvSpPr>
            <a:spLocks noChangeArrowheads="1"/>
          </p:cNvSpPr>
          <p:nvPr/>
        </p:nvSpPr>
        <p:spPr bwMode="auto">
          <a:xfrm>
            <a:off x="7197166" y="301275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7" name="Rectangle 23">
            <a:extLst>
              <a:ext uri="{FF2B5EF4-FFF2-40B4-BE49-F238E27FC236}">
                <a16:creationId xmlns:a16="http://schemas.microsoft.com/office/drawing/2014/main" id="{D26AFA4F-BB9D-417B-B6CC-C6698E65A575}"/>
              </a:ext>
            </a:extLst>
          </p:cNvPr>
          <p:cNvSpPr>
            <a:spLocks noChangeArrowheads="1"/>
          </p:cNvSpPr>
          <p:nvPr/>
        </p:nvSpPr>
        <p:spPr bwMode="auto">
          <a:xfrm>
            <a:off x="6906297" y="48294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30" name="Table 29">
            <a:extLst>
              <a:ext uri="{FF2B5EF4-FFF2-40B4-BE49-F238E27FC236}">
                <a16:creationId xmlns:a16="http://schemas.microsoft.com/office/drawing/2014/main" id="{776D7FFB-6F80-4FFA-AEC1-1B6C6BB61373}"/>
              </a:ext>
            </a:extLst>
          </p:cNvPr>
          <p:cNvGraphicFramePr>
            <a:graphicFrameLocks noGrp="1"/>
          </p:cNvGraphicFramePr>
          <p:nvPr>
            <p:extLst>
              <p:ext uri="{D42A27DB-BD31-4B8C-83A1-F6EECF244321}">
                <p14:modId xmlns:p14="http://schemas.microsoft.com/office/powerpoint/2010/main" val="2761973606"/>
              </p:ext>
            </p:extLst>
          </p:nvPr>
        </p:nvGraphicFramePr>
        <p:xfrm>
          <a:off x="0" y="567170"/>
          <a:ext cx="12192000" cy="5759821"/>
        </p:xfrm>
        <a:graphic>
          <a:graphicData uri="http://schemas.openxmlformats.org/drawingml/2006/table">
            <a:tbl>
              <a:tblPr firstRow="1" bandRow="1">
                <a:tableStyleId>{37CE84F3-28C3-443E-9E96-99CF82512B78}</a:tableStyleId>
              </a:tblPr>
              <a:tblGrid>
                <a:gridCol w="2419927">
                  <a:extLst>
                    <a:ext uri="{9D8B030D-6E8A-4147-A177-3AD203B41FA5}">
                      <a16:colId xmlns:a16="http://schemas.microsoft.com/office/drawing/2014/main" val="2543754752"/>
                    </a:ext>
                  </a:extLst>
                </a:gridCol>
                <a:gridCol w="1722978">
                  <a:extLst>
                    <a:ext uri="{9D8B030D-6E8A-4147-A177-3AD203B41FA5}">
                      <a16:colId xmlns:a16="http://schemas.microsoft.com/office/drawing/2014/main" val="10305769"/>
                    </a:ext>
                  </a:extLst>
                </a:gridCol>
                <a:gridCol w="2029627">
                  <a:extLst>
                    <a:ext uri="{9D8B030D-6E8A-4147-A177-3AD203B41FA5}">
                      <a16:colId xmlns:a16="http://schemas.microsoft.com/office/drawing/2014/main" val="2839555207"/>
                    </a:ext>
                  </a:extLst>
                </a:gridCol>
                <a:gridCol w="1844632">
                  <a:extLst>
                    <a:ext uri="{9D8B030D-6E8A-4147-A177-3AD203B41FA5}">
                      <a16:colId xmlns:a16="http://schemas.microsoft.com/office/drawing/2014/main" val="1765573626"/>
                    </a:ext>
                  </a:extLst>
                </a:gridCol>
                <a:gridCol w="1856509">
                  <a:extLst>
                    <a:ext uri="{9D8B030D-6E8A-4147-A177-3AD203B41FA5}">
                      <a16:colId xmlns:a16="http://schemas.microsoft.com/office/drawing/2014/main" val="190825008"/>
                    </a:ext>
                  </a:extLst>
                </a:gridCol>
                <a:gridCol w="2318327">
                  <a:extLst>
                    <a:ext uri="{9D8B030D-6E8A-4147-A177-3AD203B41FA5}">
                      <a16:colId xmlns:a16="http://schemas.microsoft.com/office/drawing/2014/main" val="2844000868"/>
                    </a:ext>
                  </a:extLst>
                </a:gridCol>
              </a:tblGrid>
              <a:tr h="347931">
                <a:tc gridSpan="6">
                  <a:txBody>
                    <a:bodyPr/>
                    <a:lstStyle/>
                    <a:p>
                      <a:pPr algn="ctr"/>
                      <a:r>
                        <a:rPr lang="en-US" sz="2400" b="0" dirty="0">
                          <a:solidFill>
                            <a:schemeClr val="bg1"/>
                          </a:solidFill>
                          <a:latin typeface="+mj-lt"/>
                        </a:rPr>
                        <a:t>WALL SEGMENTS</a:t>
                      </a:r>
                      <a:endParaRPr lang="en-US" sz="2400" b="0" u="sng" dirty="0">
                        <a:solidFill>
                          <a:schemeClr val="bg1"/>
                        </a:solidFill>
                        <a:latin typeface="+mj-lt"/>
                      </a:endParaRPr>
                    </a:p>
                  </a:txBody>
                  <a:tcPr>
                    <a:solidFill>
                      <a:schemeClr val="accent6">
                        <a:lumMod val="5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511185"/>
                  </a:ext>
                </a:extLst>
              </a:tr>
              <a:tr h="2227339">
                <a:tc>
                  <a:txBody>
                    <a:bodyPr/>
                    <a:lstStyle/>
                    <a:p>
                      <a:pPr marL="284163" marR="0" indent="-284163">
                        <a:spcBef>
                          <a:spcPts val="0"/>
                        </a:spcBef>
                        <a:spcAft>
                          <a:spcPts val="0"/>
                        </a:spcAft>
                        <a:buFont typeface="Arial" panose="020B0604020202020204" pitchFamily="34" charset="0"/>
                        <a:buChar char="•"/>
                        <a:tabLst>
                          <a:tab pos="344488" algn="l"/>
                          <a:tab pos="3297238" algn="l"/>
                        </a:tabLst>
                      </a:pPr>
                      <a:endParaRPr lang="en-US" sz="2000" dirty="0">
                        <a:solidFill>
                          <a:schemeClr val="bg1">
                            <a:lumMod val="50000"/>
                          </a:schemeClr>
                        </a:solidFill>
                        <a:ea typeface="Times New Roman" panose="020206030504050203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gridSpan="2">
                  <a:txBody>
                    <a:bodyPr/>
                    <a:lstStyle/>
                    <a:p>
                      <a:pPr marL="284163" marR="0" indent="-284163">
                        <a:spcBef>
                          <a:spcPts val="0"/>
                        </a:spcBef>
                        <a:spcAft>
                          <a:spcPts val="0"/>
                        </a:spcAft>
                        <a:buFont typeface="Arial" panose="020B0604020202020204" pitchFamily="34" charset="0"/>
                        <a:buChar char="•"/>
                        <a:tabLst>
                          <a:tab pos="344488" algn="l"/>
                          <a:tab pos="3297238" algn="l"/>
                        </a:tabLst>
                      </a:pPr>
                      <a:endParaRPr lang="en-US" sz="2000" dirty="0">
                        <a:solidFill>
                          <a:schemeClr val="bg1">
                            <a:lumMod val="50000"/>
                          </a:schemeClr>
                        </a:solidFill>
                        <a:ea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marL="284163" marR="0" indent="-284163">
                        <a:spcBef>
                          <a:spcPts val="0"/>
                        </a:spcBef>
                        <a:spcAft>
                          <a:spcPts val="0"/>
                        </a:spcAft>
                        <a:buFont typeface="Arial" panose="020B0604020202020204" pitchFamily="34" charset="0"/>
                        <a:buChar char="•"/>
                        <a:tabLst>
                          <a:tab pos="344488" algn="l"/>
                          <a:tab pos="3297238" algn="l"/>
                        </a:tabLst>
                      </a:pPr>
                      <a:endParaRPr lang="en-US" sz="2000" dirty="0">
                        <a:solidFill>
                          <a:schemeClr val="bg1">
                            <a:lumMod val="50000"/>
                          </a:schemeClr>
                        </a:solidFill>
                        <a:ea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284163" marR="0" indent="-284163">
                        <a:spcBef>
                          <a:spcPts val="0"/>
                        </a:spcBef>
                        <a:spcAft>
                          <a:spcPts val="0"/>
                        </a:spcAft>
                        <a:buFont typeface="Arial" panose="020B0604020202020204" pitchFamily="34" charset="0"/>
                        <a:buChar char="•"/>
                        <a:tabLst>
                          <a:tab pos="344488" algn="l"/>
                          <a:tab pos="3297238" algn="l"/>
                        </a:tabLst>
                      </a:pPr>
                      <a:endParaRPr lang="en-US" sz="2000" dirty="0">
                        <a:solidFill>
                          <a:schemeClr val="bg1">
                            <a:lumMod val="50000"/>
                          </a:schemeClr>
                        </a:solidFill>
                        <a:ea typeface="Times New Roman" panose="0202060305040502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3058448"/>
                  </a:ext>
                </a:extLst>
              </a:tr>
              <a:tr h="3075282">
                <a:tc gridSpan="2">
                  <a:txBody>
                    <a:bodyPr/>
                    <a:lstStyle/>
                    <a:p>
                      <a:pPr marL="284163" marR="0" indent="-284163">
                        <a:spcBef>
                          <a:spcPts val="0"/>
                        </a:spcBef>
                        <a:spcAft>
                          <a:spcPts val="0"/>
                        </a:spcAft>
                        <a:buFont typeface="Arial" panose="020B0604020202020204" pitchFamily="34" charset="0"/>
                        <a:buChar char="•"/>
                        <a:tabLst>
                          <a:tab pos="344488" algn="l"/>
                          <a:tab pos="3297238" algn="l"/>
                        </a:tabLst>
                      </a:pPr>
                      <a:endParaRPr lang="en-US" sz="2000" dirty="0">
                        <a:solidFill>
                          <a:schemeClr val="bg1">
                            <a:lumMod val="50000"/>
                          </a:schemeClr>
                        </a:solidFill>
                        <a:ea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284163" marR="0" indent="-284163">
                        <a:spcBef>
                          <a:spcPts val="0"/>
                        </a:spcBef>
                        <a:spcAft>
                          <a:spcPts val="0"/>
                        </a:spcAft>
                        <a:buFont typeface="Arial" panose="020B0604020202020204" pitchFamily="34" charset="0"/>
                        <a:buChar char="•"/>
                        <a:tabLst>
                          <a:tab pos="344488" algn="l"/>
                          <a:tab pos="3297238" algn="l"/>
                        </a:tabLst>
                      </a:pPr>
                      <a:endParaRPr lang="en-US" sz="2000" dirty="0">
                        <a:solidFill>
                          <a:schemeClr val="bg1">
                            <a:lumMod val="50000"/>
                          </a:schemeClr>
                        </a:solidFill>
                        <a:ea typeface="Times New Roman" panose="02020603050405020304" pitchFamily="18" charset="0"/>
                      </a:endParaRPr>
                    </a:p>
                  </a:txBody>
                  <a:tcPr>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284163" marR="0" indent="-284163">
                        <a:spcBef>
                          <a:spcPts val="0"/>
                        </a:spcBef>
                        <a:spcAft>
                          <a:spcPts val="0"/>
                        </a:spcAft>
                        <a:buFont typeface="Arial" panose="020B0604020202020204" pitchFamily="34" charset="0"/>
                        <a:buChar char="•"/>
                        <a:tabLst>
                          <a:tab pos="344488" algn="l"/>
                          <a:tab pos="3297238" algn="l"/>
                        </a:tabLst>
                      </a:pPr>
                      <a:endParaRPr lang="en-US" sz="2000" dirty="0">
                        <a:solidFill>
                          <a:schemeClr val="bg1">
                            <a:lumMod val="50000"/>
                          </a:schemeClr>
                        </a:solidFill>
                        <a:ea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284163" marR="0" indent="-284163">
                        <a:spcBef>
                          <a:spcPts val="0"/>
                        </a:spcBef>
                        <a:spcAft>
                          <a:spcPts val="0"/>
                        </a:spcAft>
                        <a:buFont typeface="Arial" panose="020B0604020202020204" pitchFamily="34" charset="0"/>
                        <a:buChar char="•"/>
                        <a:tabLst>
                          <a:tab pos="344488" algn="l"/>
                          <a:tab pos="3297238" algn="l"/>
                        </a:tabLst>
                      </a:pPr>
                      <a:endParaRPr lang="en-US" sz="2000" dirty="0">
                        <a:solidFill>
                          <a:schemeClr val="bg1">
                            <a:lumMod val="50000"/>
                          </a:schemeClr>
                        </a:solidFill>
                        <a:ea typeface="Times New Roman" panose="02020603050405020304" pitchFamily="18" charset="0"/>
                      </a:endParaRPr>
                    </a:p>
                  </a:txBody>
                  <a:tcPr>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284163" marR="0" indent="-284163">
                        <a:spcBef>
                          <a:spcPts val="0"/>
                        </a:spcBef>
                        <a:spcAft>
                          <a:spcPts val="0"/>
                        </a:spcAft>
                        <a:buFont typeface="Arial" panose="020B0604020202020204" pitchFamily="34" charset="0"/>
                        <a:buChar char="•"/>
                        <a:tabLst>
                          <a:tab pos="344488" algn="l"/>
                          <a:tab pos="3297238" algn="l"/>
                        </a:tabLst>
                      </a:pPr>
                      <a:endParaRPr lang="en-US" sz="2000" dirty="0">
                        <a:solidFill>
                          <a:schemeClr val="bg1">
                            <a:lumMod val="50000"/>
                          </a:schemeClr>
                        </a:solidFill>
                        <a:ea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544022847"/>
                  </a:ext>
                </a:extLst>
              </a:tr>
            </a:tbl>
          </a:graphicData>
        </a:graphic>
      </p:graphicFrame>
      <p:sp>
        <p:nvSpPr>
          <p:cNvPr id="29" name="TextBox 28">
            <a:extLst>
              <a:ext uri="{FF2B5EF4-FFF2-40B4-BE49-F238E27FC236}">
                <a16:creationId xmlns:a16="http://schemas.microsoft.com/office/drawing/2014/main" id="{A6F8DE4E-04F4-487A-9C57-D126F1579978}"/>
              </a:ext>
            </a:extLst>
          </p:cNvPr>
          <p:cNvSpPr txBox="1"/>
          <p:nvPr/>
        </p:nvSpPr>
        <p:spPr>
          <a:xfrm>
            <a:off x="-1" y="39157"/>
            <a:ext cx="4643309" cy="400110"/>
          </a:xfrm>
          <a:prstGeom prst="rect">
            <a:avLst/>
          </a:prstGeom>
          <a:noFill/>
        </p:spPr>
        <p:txBody>
          <a:bodyPr wrap="square" rtlCol="0">
            <a:spAutoFit/>
          </a:bodyPr>
          <a:lstStyle/>
          <a:p>
            <a:pPr algn="ctr"/>
            <a:r>
              <a:rPr lang="en-US" sz="2000" dirty="0">
                <a:solidFill>
                  <a:schemeClr val="bg2">
                    <a:lumMod val="25000"/>
                  </a:schemeClr>
                </a:solidFill>
                <a:latin typeface="Gabriola" panose="04040605051002020D02" pitchFamily="82" charset="0"/>
              </a:rPr>
              <a:t>POP QUIZ!   In general, what does each color represent?</a:t>
            </a:r>
          </a:p>
        </p:txBody>
      </p:sp>
      <p:sp>
        <p:nvSpPr>
          <p:cNvPr id="24" name="TextBox 23">
            <a:extLst>
              <a:ext uri="{FF2B5EF4-FFF2-40B4-BE49-F238E27FC236}">
                <a16:creationId xmlns:a16="http://schemas.microsoft.com/office/drawing/2014/main" id="{C670214F-44CB-167C-92D9-51DC13AA8019}"/>
              </a:ext>
            </a:extLst>
          </p:cNvPr>
          <p:cNvSpPr txBox="1"/>
          <p:nvPr/>
        </p:nvSpPr>
        <p:spPr>
          <a:xfrm>
            <a:off x="85253" y="6396335"/>
            <a:ext cx="6906297" cy="461665"/>
          </a:xfrm>
          <a:prstGeom prst="rect">
            <a:avLst/>
          </a:prstGeom>
          <a:noFill/>
        </p:spPr>
        <p:txBody>
          <a:bodyPr wrap="square">
            <a:spAutoFit/>
          </a:bodyPr>
          <a:lstStyle/>
          <a:p>
            <a:pPr marL="0" marR="0">
              <a:spcBef>
                <a:spcPts val="0"/>
              </a:spcBef>
              <a:spcAft>
                <a:spcPts val="0"/>
              </a:spcAft>
            </a:pPr>
            <a:r>
              <a:rPr lang="en-US" sz="1200" i="1" dirty="0">
                <a:effectLst/>
                <a:ea typeface="MS Mincho" panose="02020609040205080304" pitchFamily="49" charset="-128"/>
              </a:rPr>
              <a:t>Based on the Recommendations for Chamber Quantification by Echocardiography in Adults: An Update from the ASE and the European Association of Cardiovascular Imaging (J Am Soc Echocardiogr 2015; 28:1-39)</a:t>
            </a:r>
            <a:endParaRPr lang="en-US" sz="4400" dirty="0">
              <a:effectLst/>
              <a:ea typeface="Times New Roman" panose="02020603050405020304" pitchFamily="18" charset="0"/>
            </a:endParaRPr>
          </a:p>
        </p:txBody>
      </p:sp>
      <p:pic>
        <p:nvPicPr>
          <p:cNvPr id="4" name="Picture 3">
            <a:extLst>
              <a:ext uri="{FF2B5EF4-FFF2-40B4-BE49-F238E27FC236}">
                <a16:creationId xmlns:a16="http://schemas.microsoft.com/office/drawing/2014/main" id="{9D7C1868-3364-6E29-F968-FA8B5D84CC7F}"/>
              </a:ext>
            </a:extLst>
          </p:cNvPr>
          <p:cNvPicPr>
            <a:picLocks noChangeAspect="1"/>
          </p:cNvPicPr>
          <p:nvPr/>
        </p:nvPicPr>
        <p:blipFill>
          <a:blip r:embed="rId3"/>
          <a:stretch>
            <a:fillRect/>
          </a:stretch>
        </p:blipFill>
        <p:spPr>
          <a:xfrm>
            <a:off x="85253" y="1219438"/>
            <a:ext cx="2239932" cy="1793320"/>
          </a:xfrm>
          <a:prstGeom prst="rect">
            <a:avLst/>
          </a:prstGeom>
        </p:spPr>
      </p:pic>
      <p:pic>
        <p:nvPicPr>
          <p:cNvPr id="9" name="Picture 8">
            <a:extLst>
              <a:ext uri="{FF2B5EF4-FFF2-40B4-BE49-F238E27FC236}">
                <a16:creationId xmlns:a16="http://schemas.microsoft.com/office/drawing/2014/main" id="{30BB97FF-0A9F-8BD0-0DE3-66C3EA4A1B71}"/>
              </a:ext>
            </a:extLst>
          </p:cNvPr>
          <p:cNvPicPr>
            <a:picLocks noChangeAspect="1"/>
          </p:cNvPicPr>
          <p:nvPr/>
        </p:nvPicPr>
        <p:blipFill>
          <a:blip r:embed="rId4"/>
          <a:stretch>
            <a:fillRect/>
          </a:stretch>
        </p:blipFill>
        <p:spPr>
          <a:xfrm>
            <a:off x="6474975" y="1465896"/>
            <a:ext cx="3171825" cy="1371600"/>
          </a:xfrm>
          <a:prstGeom prst="rect">
            <a:avLst/>
          </a:prstGeom>
        </p:spPr>
      </p:pic>
      <p:pic>
        <p:nvPicPr>
          <p:cNvPr id="11" name="Picture 10">
            <a:extLst>
              <a:ext uri="{FF2B5EF4-FFF2-40B4-BE49-F238E27FC236}">
                <a16:creationId xmlns:a16="http://schemas.microsoft.com/office/drawing/2014/main" id="{E5AE1291-3A4D-437B-22D6-C43DDB9AF91A}"/>
              </a:ext>
            </a:extLst>
          </p:cNvPr>
          <p:cNvPicPr>
            <a:picLocks noChangeAspect="1"/>
          </p:cNvPicPr>
          <p:nvPr/>
        </p:nvPicPr>
        <p:blipFill>
          <a:blip r:embed="rId5"/>
          <a:stretch>
            <a:fillRect/>
          </a:stretch>
        </p:blipFill>
        <p:spPr>
          <a:xfrm>
            <a:off x="10026151" y="1594484"/>
            <a:ext cx="1971675" cy="1114425"/>
          </a:xfrm>
          <a:prstGeom prst="rect">
            <a:avLst/>
          </a:prstGeom>
        </p:spPr>
      </p:pic>
      <p:pic>
        <p:nvPicPr>
          <p:cNvPr id="14" name="Picture 13">
            <a:extLst>
              <a:ext uri="{FF2B5EF4-FFF2-40B4-BE49-F238E27FC236}">
                <a16:creationId xmlns:a16="http://schemas.microsoft.com/office/drawing/2014/main" id="{527D8A89-AC5B-6DB2-3663-08FA28979693}"/>
              </a:ext>
            </a:extLst>
          </p:cNvPr>
          <p:cNvPicPr>
            <a:picLocks noChangeAspect="1"/>
          </p:cNvPicPr>
          <p:nvPr/>
        </p:nvPicPr>
        <p:blipFill>
          <a:blip r:embed="rId6"/>
          <a:stretch>
            <a:fillRect/>
          </a:stretch>
        </p:blipFill>
        <p:spPr>
          <a:xfrm>
            <a:off x="353207" y="3457875"/>
            <a:ext cx="3573900" cy="2759204"/>
          </a:xfrm>
          <a:prstGeom prst="rect">
            <a:avLst/>
          </a:prstGeom>
        </p:spPr>
      </p:pic>
      <p:pic>
        <p:nvPicPr>
          <p:cNvPr id="26" name="Picture 25">
            <a:extLst>
              <a:ext uri="{FF2B5EF4-FFF2-40B4-BE49-F238E27FC236}">
                <a16:creationId xmlns:a16="http://schemas.microsoft.com/office/drawing/2014/main" id="{91BF7355-DD28-42A2-8B90-6D32AAA08757}"/>
              </a:ext>
            </a:extLst>
          </p:cNvPr>
          <p:cNvPicPr>
            <a:picLocks noChangeAspect="1"/>
          </p:cNvPicPr>
          <p:nvPr/>
        </p:nvPicPr>
        <p:blipFill>
          <a:blip r:embed="rId7"/>
          <a:stretch>
            <a:fillRect/>
          </a:stretch>
        </p:blipFill>
        <p:spPr>
          <a:xfrm>
            <a:off x="4864051" y="3476888"/>
            <a:ext cx="2395137" cy="2601340"/>
          </a:xfrm>
          <a:prstGeom prst="rect">
            <a:avLst/>
          </a:prstGeom>
        </p:spPr>
      </p:pic>
      <p:pic>
        <p:nvPicPr>
          <p:cNvPr id="31" name="Picture 30">
            <a:extLst>
              <a:ext uri="{FF2B5EF4-FFF2-40B4-BE49-F238E27FC236}">
                <a16:creationId xmlns:a16="http://schemas.microsoft.com/office/drawing/2014/main" id="{9158A0EC-C7AF-1269-B3BE-65B2D38780B7}"/>
              </a:ext>
            </a:extLst>
          </p:cNvPr>
          <p:cNvPicPr>
            <a:picLocks noChangeAspect="1"/>
          </p:cNvPicPr>
          <p:nvPr/>
        </p:nvPicPr>
        <p:blipFill>
          <a:blip r:embed="rId8"/>
          <a:stretch>
            <a:fillRect/>
          </a:stretch>
        </p:blipFill>
        <p:spPr>
          <a:xfrm>
            <a:off x="8196133" y="3537095"/>
            <a:ext cx="3857811" cy="2343139"/>
          </a:xfrm>
          <a:prstGeom prst="rect">
            <a:avLst/>
          </a:prstGeom>
        </p:spPr>
      </p:pic>
      <p:pic>
        <p:nvPicPr>
          <p:cNvPr id="5" name="Picture 4">
            <a:extLst>
              <a:ext uri="{FF2B5EF4-FFF2-40B4-BE49-F238E27FC236}">
                <a16:creationId xmlns:a16="http://schemas.microsoft.com/office/drawing/2014/main" id="{48852148-F6F7-5392-E6F7-C7D4684F649B}"/>
              </a:ext>
            </a:extLst>
          </p:cNvPr>
          <p:cNvPicPr>
            <a:picLocks noChangeAspect="1"/>
          </p:cNvPicPr>
          <p:nvPr/>
        </p:nvPicPr>
        <p:blipFill>
          <a:blip r:embed="rId9"/>
          <a:stretch>
            <a:fillRect/>
          </a:stretch>
        </p:blipFill>
        <p:spPr>
          <a:xfrm>
            <a:off x="2533650" y="1330670"/>
            <a:ext cx="3501551" cy="1686434"/>
          </a:xfrm>
          <a:prstGeom prst="rect">
            <a:avLst/>
          </a:prstGeom>
        </p:spPr>
      </p:pic>
    </p:spTree>
    <p:extLst>
      <p:ext uri="{BB962C8B-B14F-4D97-AF65-F5344CB8AC3E}">
        <p14:creationId xmlns:p14="http://schemas.microsoft.com/office/powerpoint/2010/main" val="1589761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64BDC9-1351-4A7D-928E-281704066919}"/>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3" name="Rectangle 2">
            <a:extLst>
              <a:ext uri="{FF2B5EF4-FFF2-40B4-BE49-F238E27FC236}">
                <a16:creationId xmlns:a16="http://schemas.microsoft.com/office/drawing/2014/main" id="{19FC3125-9E3A-4D6F-99C5-773792DFB7EB}"/>
              </a:ext>
            </a:extLst>
          </p:cNvPr>
          <p:cNvSpPr>
            <a:spLocks noChangeArrowheads="1"/>
          </p:cNvSpPr>
          <p:nvPr/>
        </p:nvSpPr>
        <p:spPr bwMode="auto">
          <a:xfrm>
            <a:off x="421105" y="17084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a:extLst>
              <a:ext uri="{FF2B5EF4-FFF2-40B4-BE49-F238E27FC236}">
                <a16:creationId xmlns:a16="http://schemas.microsoft.com/office/drawing/2014/main" id="{DD59E931-F608-434B-B1F9-8CC5CC2972FB}"/>
              </a:ext>
            </a:extLst>
          </p:cNvPr>
          <p:cNvSpPr>
            <a:spLocks noChangeArrowheads="1"/>
          </p:cNvSpPr>
          <p:nvPr/>
        </p:nvSpPr>
        <p:spPr bwMode="auto">
          <a:xfrm>
            <a:off x="3200400" y="12322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7" name="Rectangle 6">
            <a:extLst>
              <a:ext uri="{FF2B5EF4-FFF2-40B4-BE49-F238E27FC236}">
                <a16:creationId xmlns:a16="http://schemas.microsoft.com/office/drawing/2014/main" id="{669664BE-0543-4F07-9E67-C15FA2344EEE}"/>
              </a:ext>
            </a:extLst>
          </p:cNvPr>
          <p:cNvSpPr>
            <a:spLocks noChangeArrowheads="1"/>
          </p:cNvSpPr>
          <p:nvPr/>
        </p:nvSpPr>
        <p:spPr bwMode="auto">
          <a:xfrm>
            <a:off x="3200400" y="24861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D1F56BCA-0367-471B-B897-7B3BF3190F93}"/>
              </a:ext>
            </a:extLst>
          </p:cNvPr>
          <p:cNvSpPr>
            <a:spLocks noChangeArrowheads="1"/>
          </p:cNvSpPr>
          <p:nvPr/>
        </p:nvSpPr>
        <p:spPr bwMode="auto">
          <a:xfrm>
            <a:off x="3200400" y="40293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5BF9AC49-7148-4BCF-9CD0-ED6FCDEE7715}"/>
              </a:ext>
            </a:extLst>
          </p:cNvPr>
          <p:cNvSpPr>
            <a:spLocks noChangeArrowheads="1"/>
          </p:cNvSpPr>
          <p:nvPr/>
        </p:nvSpPr>
        <p:spPr bwMode="auto">
          <a:xfrm>
            <a:off x="3200400" y="54625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3" name="Rectangle 12">
            <a:extLst>
              <a:ext uri="{FF2B5EF4-FFF2-40B4-BE49-F238E27FC236}">
                <a16:creationId xmlns:a16="http://schemas.microsoft.com/office/drawing/2014/main" id="{C867C3B8-B897-4FFD-9070-7B96F1D7B5B0}"/>
              </a:ext>
            </a:extLst>
          </p:cNvPr>
          <p:cNvSpPr>
            <a:spLocks noChangeArrowheads="1"/>
          </p:cNvSpPr>
          <p:nvPr/>
        </p:nvSpPr>
        <p:spPr bwMode="auto">
          <a:xfrm>
            <a:off x="6043111" y="52049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5" name="Rectangle 14">
            <a:extLst>
              <a:ext uri="{FF2B5EF4-FFF2-40B4-BE49-F238E27FC236}">
                <a16:creationId xmlns:a16="http://schemas.microsoft.com/office/drawing/2014/main" id="{DFE074C3-E3D9-41A5-94E0-94F4334EEB08}"/>
              </a:ext>
            </a:extLst>
          </p:cNvPr>
          <p:cNvSpPr>
            <a:spLocks noChangeArrowheads="1"/>
          </p:cNvSpPr>
          <p:nvPr/>
        </p:nvSpPr>
        <p:spPr bwMode="auto">
          <a:xfrm>
            <a:off x="6005264" y="3301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7" name="Rectangle 16">
            <a:extLst>
              <a:ext uri="{FF2B5EF4-FFF2-40B4-BE49-F238E27FC236}">
                <a16:creationId xmlns:a16="http://schemas.microsoft.com/office/drawing/2014/main" id="{6D690666-BE79-40E0-B272-3B480E066802}"/>
              </a:ext>
            </a:extLst>
          </p:cNvPr>
          <p:cNvSpPr>
            <a:spLocks noChangeArrowheads="1"/>
          </p:cNvSpPr>
          <p:nvPr/>
        </p:nvSpPr>
        <p:spPr bwMode="auto">
          <a:xfrm>
            <a:off x="9851356" y="2362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2" name="Table 21">
            <a:extLst>
              <a:ext uri="{FF2B5EF4-FFF2-40B4-BE49-F238E27FC236}">
                <a16:creationId xmlns:a16="http://schemas.microsoft.com/office/drawing/2014/main" id="{0B9ECA80-37C6-401B-BE0A-9401507EC63A}"/>
              </a:ext>
            </a:extLst>
          </p:cNvPr>
          <p:cNvGraphicFramePr>
            <a:graphicFrameLocks noGrp="1"/>
          </p:cNvGraphicFramePr>
          <p:nvPr>
            <p:extLst>
              <p:ext uri="{D42A27DB-BD31-4B8C-83A1-F6EECF244321}">
                <p14:modId xmlns:p14="http://schemas.microsoft.com/office/powerpoint/2010/main" val="4084389103"/>
              </p:ext>
            </p:extLst>
          </p:nvPr>
        </p:nvGraphicFramePr>
        <p:xfrm>
          <a:off x="7365" y="-3564"/>
          <a:ext cx="12192000" cy="6332043"/>
        </p:xfrm>
        <a:graphic>
          <a:graphicData uri="http://schemas.openxmlformats.org/drawingml/2006/table">
            <a:tbl>
              <a:tblPr firstRow="1" bandRow="1">
                <a:tableStyleId>{37CE84F3-28C3-443E-9E96-99CF82512B78}</a:tableStyleId>
              </a:tblPr>
              <a:tblGrid>
                <a:gridCol w="3219716">
                  <a:extLst>
                    <a:ext uri="{9D8B030D-6E8A-4147-A177-3AD203B41FA5}">
                      <a16:colId xmlns:a16="http://schemas.microsoft.com/office/drawing/2014/main" val="2543754752"/>
                    </a:ext>
                  </a:extLst>
                </a:gridCol>
                <a:gridCol w="3067399">
                  <a:extLst>
                    <a:ext uri="{9D8B030D-6E8A-4147-A177-3AD203B41FA5}">
                      <a16:colId xmlns:a16="http://schemas.microsoft.com/office/drawing/2014/main" val="3911223718"/>
                    </a:ext>
                  </a:extLst>
                </a:gridCol>
                <a:gridCol w="3159421">
                  <a:extLst>
                    <a:ext uri="{9D8B030D-6E8A-4147-A177-3AD203B41FA5}">
                      <a16:colId xmlns:a16="http://schemas.microsoft.com/office/drawing/2014/main" val="1797622417"/>
                    </a:ext>
                  </a:extLst>
                </a:gridCol>
                <a:gridCol w="2745464">
                  <a:extLst>
                    <a:ext uri="{9D8B030D-6E8A-4147-A177-3AD203B41FA5}">
                      <a16:colId xmlns:a16="http://schemas.microsoft.com/office/drawing/2014/main" val="3119958132"/>
                    </a:ext>
                  </a:extLst>
                </a:gridCol>
              </a:tblGrid>
              <a:tr h="477763">
                <a:tc gridSpan="4">
                  <a:txBody>
                    <a:bodyPr/>
                    <a:lstStyle/>
                    <a:p>
                      <a:pPr algn="ctr"/>
                      <a:r>
                        <a:rPr lang="en-US" sz="2400" b="0" dirty="0">
                          <a:solidFill>
                            <a:schemeClr val="bg1"/>
                          </a:solidFill>
                          <a:latin typeface="+mj-lt"/>
                        </a:rPr>
                        <a:t>CORONARY ARTERY DISTRIBUTION</a:t>
                      </a:r>
                      <a:endParaRPr lang="en-US" sz="2400" b="0" u="sng" dirty="0">
                        <a:solidFill>
                          <a:schemeClr val="bg1"/>
                        </a:solidFill>
                        <a:latin typeface="+mj-lt"/>
                      </a:endParaRPr>
                    </a:p>
                  </a:txBody>
                  <a:tcPr>
                    <a:solidFill>
                      <a:schemeClr val="accent6">
                        <a:lumMod val="5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511185"/>
                  </a:ext>
                </a:extLst>
              </a:tr>
              <a:tr h="2326423">
                <a:tc>
                  <a:txBody>
                    <a:bodyPr/>
                    <a:lstStyle/>
                    <a:p>
                      <a:pPr marL="284163" marR="0" indent="-284163">
                        <a:spcBef>
                          <a:spcPts val="0"/>
                        </a:spcBef>
                        <a:spcAft>
                          <a:spcPts val="0"/>
                        </a:spcAft>
                        <a:buFont typeface="Arial" panose="020B0604020202020204" pitchFamily="34" charset="0"/>
                        <a:buChar char="•"/>
                        <a:tabLst>
                          <a:tab pos="344488" algn="l"/>
                          <a:tab pos="3297238" algn="l"/>
                        </a:tabLst>
                      </a:pPr>
                      <a:endParaRPr lang="en-US" sz="2000" dirty="0">
                        <a:solidFill>
                          <a:schemeClr val="bg1">
                            <a:lumMod val="50000"/>
                          </a:schemeClr>
                        </a:solidFill>
                        <a:ea typeface="Times New Roman" panose="020206030504050203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284163" marR="0" indent="-284163">
                        <a:spcBef>
                          <a:spcPts val="0"/>
                        </a:spcBef>
                        <a:spcAft>
                          <a:spcPts val="0"/>
                        </a:spcAft>
                        <a:buFont typeface="Arial" panose="020B0604020202020204" pitchFamily="34" charset="0"/>
                        <a:buChar char="•"/>
                        <a:tabLst>
                          <a:tab pos="344488" algn="l"/>
                          <a:tab pos="3297238" algn="l"/>
                        </a:tabLst>
                      </a:pPr>
                      <a:endParaRPr lang="en-US" sz="2000" dirty="0">
                        <a:solidFill>
                          <a:schemeClr val="bg1">
                            <a:lumMod val="50000"/>
                          </a:schemeClr>
                        </a:solidFill>
                        <a:ea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284163" marR="0" indent="-284163">
                        <a:spcBef>
                          <a:spcPts val="0"/>
                        </a:spcBef>
                        <a:spcAft>
                          <a:spcPts val="0"/>
                        </a:spcAft>
                        <a:buFont typeface="Arial" panose="020B0604020202020204" pitchFamily="34" charset="0"/>
                        <a:buChar char="•"/>
                        <a:tabLst>
                          <a:tab pos="344488" algn="l"/>
                          <a:tab pos="3297238" algn="l"/>
                        </a:tabLst>
                      </a:pPr>
                      <a:endParaRPr lang="en-US" sz="2000" dirty="0">
                        <a:solidFill>
                          <a:schemeClr val="bg1">
                            <a:lumMod val="50000"/>
                          </a:schemeClr>
                        </a:solidFill>
                        <a:ea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284163" marR="0" indent="-284163">
                        <a:spcBef>
                          <a:spcPts val="0"/>
                        </a:spcBef>
                        <a:spcAft>
                          <a:spcPts val="0"/>
                        </a:spcAft>
                        <a:buFont typeface="Arial" panose="020B0604020202020204" pitchFamily="34" charset="0"/>
                        <a:buChar char="•"/>
                        <a:tabLst>
                          <a:tab pos="344488" algn="l"/>
                          <a:tab pos="3297238" algn="l"/>
                        </a:tabLst>
                      </a:pPr>
                      <a:endParaRPr lang="en-US" sz="2000" dirty="0">
                        <a:solidFill>
                          <a:schemeClr val="bg1">
                            <a:lumMod val="50000"/>
                          </a:schemeClr>
                        </a:solidFill>
                        <a:ea typeface="Times New Roman" panose="0202060305040502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3058448"/>
                  </a:ext>
                </a:extLst>
              </a:tr>
              <a:tr h="3527857">
                <a:tc>
                  <a:txBody>
                    <a:bodyPr/>
                    <a:lstStyle/>
                    <a:p>
                      <a:pPr marL="0" marR="0" indent="0">
                        <a:spcBef>
                          <a:spcPts val="0"/>
                        </a:spcBef>
                        <a:spcAft>
                          <a:spcPts val="0"/>
                        </a:spcAft>
                        <a:buFont typeface="Arial" panose="020B0604020202020204" pitchFamily="34" charset="0"/>
                        <a:buNone/>
                        <a:tabLst>
                          <a:tab pos="344488" algn="l"/>
                          <a:tab pos="3297238" algn="l"/>
                        </a:tabLst>
                      </a:pPr>
                      <a:endParaRPr lang="en-US" sz="2000" dirty="0">
                        <a:solidFill>
                          <a:schemeClr val="bg1">
                            <a:lumMod val="50000"/>
                          </a:schemeClr>
                        </a:solidFill>
                        <a:ea typeface="Times New Roman" panose="02020603050405020304" pitchFamily="18" charset="0"/>
                      </a:endParaRPr>
                    </a:p>
                    <a:p>
                      <a:pPr marL="0" marR="0" indent="0">
                        <a:spcBef>
                          <a:spcPts val="0"/>
                        </a:spcBef>
                        <a:spcAft>
                          <a:spcPts val="0"/>
                        </a:spcAft>
                        <a:buFont typeface="Arial" panose="020B0604020202020204" pitchFamily="34" charset="0"/>
                        <a:buNone/>
                        <a:tabLst>
                          <a:tab pos="344488" algn="l"/>
                          <a:tab pos="3297238" algn="l"/>
                        </a:tabLst>
                      </a:pPr>
                      <a:endParaRPr lang="en-US" sz="2000" dirty="0">
                        <a:solidFill>
                          <a:schemeClr val="bg1">
                            <a:lumMod val="50000"/>
                          </a:schemeClr>
                        </a:solidFill>
                        <a:ea typeface="Times New Roman" panose="02020603050405020304" pitchFamily="18" charset="0"/>
                      </a:endParaRPr>
                    </a:p>
                    <a:p>
                      <a:pPr marL="0" marR="0" indent="0">
                        <a:spcBef>
                          <a:spcPts val="0"/>
                        </a:spcBef>
                        <a:spcAft>
                          <a:spcPts val="0"/>
                        </a:spcAft>
                        <a:buFont typeface="Arial" panose="020B0604020202020204" pitchFamily="34" charset="0"/>
                        <a:buNone/>
                        <a:tabLst>
                          <a:tab pos="344488" algn="l"/>
                          <a:tab pos="3297238" algn="l"/>
                        </a:tabLst>
                      </a:pPr>
                      <a:endParaRPr lang="en-US" sz="2000" dirty="0">
                        <a:solidFill>
                          <a:schemeClr val="bg1">
                            <a:lumMod val="50000"/>
                          </a:schemeClr>
                        </a:solidFill>
                        <a:ea typeface="Times New Roman" panose="02020603050405020304" pitchFamily="18" charset="0"/>
                      </a:endParaRPr>
                    </a:p>
                    <a:p>
                      <a:pPr marL="0" marR="0" indent="0">
                        <a:spcBef>
                          <a:spcPts val="0"/>
                        </a:spcBef>
                        <a:spcAft>
                          <a:spcPts val="0"/>
                        </a:spcAft>
                        <a:buFont typeface="Arial" panose="020B0604020202020204" pitchFamily="34" charset="0"/>
                        <a:buNone/>
                        <a:tabLst>
                          <a:tab pos="344488" algn="l"/>
                          <a:tab pos="3297238" algn="l"/>
                        </a:tabLst>
                      </a:pPr>
                      <a:endParaRPr lang="en-US" sz="2000" dirty="0">
                        <a:solidFill>
                          <a:schemeClr val="bg1">
                            <a:lumMod val="50000"/>
                          </a:schemeClr>
                        </a:solidFill>
                        <a:ea typeface="Times New Roman" panose="02020603050405020304" pitchFamily="18" charset="0"/>
                      </a:endParaRPr>
                    </a:p>
                    <a:p>
                      <a:pPr marL="0" marR="0" indent="0">
                        <a:spcBef>
                          <a:spcPts val="0"/>
                        </a:spcBef>
                        <a:spcAft>
                          <a:spcPts val="0"/>
                        </a:spcAft>
                        <a:buFont typeface="Arial" panose="020B0604020202020204" pitchFamily="34" charset="0"/>
                        <a:buNone/>
                        <a:tabLst>
                          <a:tab pos="344488" algn="l"/>
                          <a:tab pos="3297238" algn="l"/>
                        </a:tabLst>
                      </a:pPr>
                      <a:endParaRPr lang="en-US" sz="2000" dirty="0">
                        <a:solidFill>
                          <a:schemeClr val="bg1">
                            <a:lumMod val="50000"/>
                          </a:schemeClr>
                        </a:solidFill>
                        <a:ea typeface="Times New Roman" panose="02020603050405020304" pitchFamily="18" charset="0"/>
                      </a:endParaRPr>
                    </a:p>
                    <a:p>
                      <a:pPr marL="0" marR="0" indent="0">
                        <a:spcBef>
                          <a:spcPts val="0"/>
                        </a:spcBef>
                        <a:spcAft>
                          <a:spcPts val="0"/>
                        </a:spcAft>
                        <a:buFont typeface="Arial" panose="020B0604020202020204" pitchFamily="34" charset="0"/>
                        <a:buNone/>
                        <a:tabLst>
                          <a:tab pos="344488" algn="l"/>
                          <a:tab pos="3297238" algn="l"/>
                        </a:tabLst>
                      </a:pPr>
                      <a:endParaRPr lang="en-US" sz="2000" dirty="0">
                        <a:solidFill>
                          <a:schemeClr val="bg1">
                            <a:lumMod val="50000"/>
                          </a:schemeClr>
                        </a:solidFill>
                        <a:ea typeface="Times New Roman" panose="02020603050405020304" pitchFamily="18" charset="0"/>
                      </a:endParaRPr>
                    </a:p>
                    <a:p>
                      <a:pPr marL="0" marR="0" indent="0">
                        <a:spcBef>
                          <a:spcPts val="0"/>
                        </a:spcBef>
                        <a:spcAft>
                          <a:spcPts val="0"/>
                        </a:spcAft>
                        <a:buFont typeface="Arial" panose="020B0604020202020204" pitchFamily="34" charset="0"/>
                        <a:buNone/>
                        <a:tabLst>
                          <a:tab pos="344488" algn="l"/>
                          <a:tab pos="3297238" algn="l"/>
                        </a:tabLst>
                      </a:pPr>
                      <a:endParaRPr lang="en-US" sz="2000" dirty="0">
                        <a:solidFill>
                          <a:schemeClr val="bg1">
                            <a:lumMod val="50000"/>
                          </a:schemeClr>
                        </a:solidFill>
                        <a:ea typeface="Times New Roman" panose="02020603050405020304" pitchFamily="18" charset="0"/>
                      </a:endParaRPr>
                    </a:p>
                    <a:p>
                      <a:pPr marL="0" marR="0" indent="0">
                        <a:spcBef>
                          <a:spcPts val="0"/>
                        </a:spcBef>
                        <a:spcAft>
                          <a:spcPts val="0"/>
                        </a:spcAft>
                        <a:buFont typeface="Arial" panose="020B0604020202020204" pitchFamily="34" charset="0"/>
                        <a:buNone/>
                        <a:tabLst>
                          <a:tab pos="344488" algn="l"/>
                          <a:tab pos="3297238" algn="l"/>
                        </a:tabLst>
                      </a:pPr>
                      <a:endParaRPr lang="en-US" sz="2000" dirty="0">
                        <a:solidFill>
                          <a:schemeClr val="bg1">
                            <a:lumMod val="50000"/>
                          </a:schemeClr>
                        </a:solidFill>
                        <a:ea typeface="Times New Roman" panose="02020603050405020304" pitchFamily="18" charset="0"/>
                      </a:endParaRPr>
                    </a:p>
                    <a:p>
                      <a:pPr marL="0" marR="0" indent="0">
                        <a:spcBef>
                          <a:spcPts val="0"/>
                        </a:spcBef>
                        <a:spcAft>
                          <a:spcPts val="0"/>
                        </a:spcAft>
                        <a:buFont typeface="Arial" panose="020B0604020202020204" pitchFamily="34" charset="0"/>
                        <a:buNone/>
                        <a:tabLst>
                          <a:tab pos="344488" algn="l"/>
                          <a:tab pos="3297238" algn="l"/>
                        </a:tabLst>
                      </a:pPr>
                      <a:endParaRPr lang="en-US" sz="2000" dirty="0">
                        <a:solidFill>
                          <a:schemeClr val="bg1">
                            <a:lumMod val="50000"/>
                          </a:schemeClr>
                        </a:solidFill>
                        <a:ea typeface="Times New Roman" panose="02020603050405020304" pitchFamily="18" charset="0"/>
                      </a:endParaRPr>
                    </a:p>
                    <a:p>
                      <a:pPr marL="0" marR="0" indent="0" algn="ctr">
                        <a:spcBef>
                          <a:spcPts val="0"/>
                        </a:spcBef>
                        <a:spcAft>
                          <a:spcPts val="0"/>
                        </a:spcAft>
                        <a:buFont typeface="Arial" panose="020B0604020202020204" pitchFamily="34" charset="0"/>
                        <a:buNone/>
                        <a:tabLst>
                          <a:tab pos="173038" algn="l"/>
                          <a:tab pos="3297238" algn="l"/>
                        </a:tabLst>
                      </a:pPr>
                      <a:endParaRPr lang="en-US" sz="2000" dirty="0">
                        <a:solidFill>
                          <a:schemeClr val="bg1">
                            <a:lumMod val="50000"/>
                          </a:schemeClr>
                        </a:solidFill>
                        <a:ea typeface="Times New Roman" panose="02020603050405020304" pitchFamily="18" charset="0"/>
                      </a:endParaRPr>
                    </a:p>
                    <a:p>
                      <a:pPr marL="0" marR="0" indent="0" algn="l">
                        <a:spcBef>
                          <a:spcPts val="0"/>
                        </a:spcBef>
                        <a:spcAft>
                          <a:spcPts val="0"/>
                        </a:spcAft>
                        <a:buFont typeface="Arial" panose="020B0604020202020204" pitchFamily="34" charset="0"/>
                        <a:buNone/>
                        <a:tabLst>
                          <a:tab pos="173038" algn="l"/>
                          <a:tab pos="3297238" algn="l"/>
                        </a:tabLst>
                      </a:pPr>
                      <a:r>
                        <a:rPr lang="en-US" sz="1200" dirty="0">
                          <a:solidFill>
                            <a:schemeClr val="tx1"/>
                          </a:solidFill>
                          <a:ea typeface="Times New Roman" panose="02020603050405020304" pitchFamily="18" charset="0"/>
                        </a:rPr>
                        <a:t>(right dominant system)</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4163" marR="0" indent="-284163">
                        <a:spcBef>
                          <a:spcPts val="0"/>
                        </a:spcBef>
                        <a:spcAft>
                          <a:spcPts val="0"/>
                        </a:spcAft>
                        <a:buFont typeface="Arial" panose="020B0604020202020204" pitchFamily="34" charset="0"/>
                        <a:buChar char="•"/>
                        <a:tabLst>
                          <a:tab pos="344488" algn="l"/>
                          <a:tab pos="3297238" algn="l"/>
                        </a:tabLst>
                      </a:pPr>
                      <a:endParaRPr lang="en-US" sz="2000" dirty="0">
                        <a:solidFill>
                          <a:schemeClr val="bg1">
                            <a:lumMod val="50000"/>
                          </a:schemeClr>
                        </a:solidFill>
                        <a:ea typeface="Times New Roman" panose="02020603050405020304" pitchFamily="18" charset="0"/>
                      </a:endParaRPr>
                    </a:p>
                    <a:p>
                      <a:pPr marL="284163" marR="0" indent="-284163">
                        <a:spcBef>
                          <a:spcPts val="0"/>
                        </a:spcBef>
                        <a:spcAft>
                          <a:spcPts val="0"/>
                        </a:spcAft>
                        <a:buFont typeface="Arial" panose="020B0604020202020204" pitchFamily="34" charset="0"/>
                        <a:buChar char="•"/>
                        <a:tabLst>
                          <a:tab pos="344488" algn="l"/>
                          <a:tab pos="3297238" algn="l"/>
                        </a:tabLst>
                      </a:pPr>
                      <a:endParaRPr lang="en-US" sz="2000" dirty="0">
                        <a:solidFill>
                          <a:schemeClr val="bg1">
                            <a:lumMod val="50000"/>
                          </a:schemeClr>
                        </a:solidFill>
                        <a:ea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4163" marR="0" indent="-284163">
                        <a:spcBef>
                          <a:spcPts val="0"/>
                        </a:spcBef>
                        <a:spcAft>
                          <a:spcPts val="0"/>
                        </a:spcAft>
                        <a:buFont typeface="Arial" panose="020B0604020202020204" pitchFamily="34" charset="0"/>
                        <a:buChar char="•"/>
                        <a:tabLst>
                          <a:tab pos="344488" algn="l"/>
                          <a:tab pos="3297238" algn="l"/>
                        </a:tabLst>
                      </a:pPr>
                      <a:endParaRPr lang="en-US" sz="2000" dirty="0">
                        <a:solidFill>
                          <a:schemeClr val="bg1">
                            <a:lumMod val="50000"/>
                          </a:schemeClr>
                        </a:solidFill>
                        <a:ea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4163" marR="0" indent="-284163">
                        <a:spcBef>
                          <a:spcPts val="0"/>
                        </a:spcBef>
                        <a:spcAft>
                          <a:spcPts val="0"/>
                        </a:spcAft>
                        <a:buFont typeface="Arial" panose="020B0604020202020204" pitchFamily="34" charset="0"/>
                        <a:buChar char="•"/>
                        <a:tabLst>
                          <a:tab pos="344488" algn="l"/>
                          <a:tab pos="3297238" algn="l"/>
                        </a:tabLst>
                      </a:pPr>
                      <a:endParaRPr lang="en-US" sz="2000" dirty="0">
                        <a:solidFill>
                          <a:schemeClr val="bg1">
                            <a:lumMod val="50000"/>
                          </a:schemeClr>
                        </a:solidFill>
                        <a:ea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10311266"/>
                  </a:ext>
                </a:extLst>
              </a:tr>
            </a:tbl>
          </a:graphicData>
        </a:graphic>
      </p:graphicFrame>
      <p:graphicFrame>
        <p:nvGraphicFramePr>
          <p:cNvPr id="10" name="Object 9">
            <a:extLst>
              <a:ext uri="{FF2B5EF4-FFF2-40B4-BE49-F238E27FC236}">
                <a16:creationId xmlns:a16="http://schemas.microsoft.com/office/drawing/2014/main" id="{F466F5BD-DD2B-4550-9604-2D76DC9E2F09}"/>
              </a:ext>
            </a:extLst>
          </p:cNvPr>
          <p:cNvGraphicFramePr>
            <a:graphicFrameLocks noChangeAspect="1"/>
          </p:cNvGraphicFramePr>
          <p:nvPr>
            <p:extLst>
              <p:ext uri="{D42A27DB-BD31-4B8C-83A1-F6EECF244321}">
                <p14:modId xmlns:p14="http://schemas.microsoft.com/office/powerpoint/2010/main" val="2128472975"/>
              </p:ext>
            </p:extLst>
          </p:nvPr>
        </p:nvGraphicFramePr>
        <p:xfrm>
          <a:off x="3548356" y="752283"/>
          <a:ext cx="2456908" cy="1683669"/>
        </p:xfrm>
        <a:graphic>
          <a:graphicData uri="http://schemas.openxmlformats.org/presentationml/2006/ole">
            <mc:AlternateContent xmlns:mc="http://schemas.openxmlformats.org/markup-compatibility/2006">
              <mc:Choice xmlns:v="urn:schemas-microsoft-com:vml" Requires="v">
                <p:oleObj name="Bitmap Image" r:id="rId3" imgW="2238687" imgH="1533739" progId="Paint.Picture">
                  <p:embed/>
                </p:oleObj>
              </mc:Choice>
              <mc:Fallback>
                <p:oleObj name="Bitmap Image" r:id="rId3" imgW="2238687" imgH="1533739" progId="Paint.Picture">
                  <p:embed/>
                  <p:pic>
                    <p:nvPicPr>
                      <p:cNvPr id="10" name="Object 9">
                        <a:extLst>
                          <a:ext uri="{FF2B5EF4-FFF2-40B4-BE49-F238E27FC236}">
                            <a16:creationId xmlns:a16="http://schemas.microsoft.com/office/drawing/2014/main" id="{F466F5BD-DD2B-4550-9604-2D76DC9E2F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8356" y="752283"/>
                        <a:ext cx="2456908" cy="1683669"/>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2F421765-7F8F-42A4-86AC-135B37166AC0}"/>
              </a:ext>
            </a:extLst>
          </p:cNvPr>
          <p:cNvGraphicFramePr>
            <a:graphicFrameLocks noChangeAspect="1"/>
          </p:cNvGraphicFramePr>
          <p:nvPr>
            <p:extLst>
              <p:ext uri="{D42A27DB-BD31-4B8C-83A1-F6EECF244321}">
                <p14:modId xmlns:p14="http://schemas.microsoft.com/office/powerpoint/2010/main" val="826676719"/>
              </p:ext>
            </p:extLst>
          </p:nvPr>
        </p:nvGraphicFramePr>
        <p:xfrm>
          <a:off x="6475441" y="811718"/>
          <a:ext cx="2820600" cy="1573995"/>
        </p:xfrm>
        <a:graphic>
          <a:graphicData uri="http://schemas.openxmlformats.org/presentationml/2006/ole">
            <mc:AlternateContent xmlns:mc="http://schemas.openxmlformats.org/markup-compatibility/2006">
              <mc:Choice xmlns:v="urn:schemas-microsoft-com:vml" Requires="v">
                <p:oleObj name="Bitmap Image" r:id="rId5" imgW="2257740" imgH="1267002" progId="Paint.Picture">
                  <p:embed/>
                </p:oleObj>
              </mc:Choice>
              <mc:Fallback>
                <p:oleObj name="Bitmap Image" r:id="rId5" imgW="2257740" imgH="1267002" progId="Paint.Picture">
                  <p:embed/>
                  <p:pic>
                    <p:nvPicPr>
                      <p:cNvPr id="8" name="Object 7">
                        <a:extLst>
                          <a:ext uri="{FF2B5EF4-FFF2-40B4-BE49-F238E27FC236}">
                            <a16:creationId xmlns:a16="http://schemas.microsoft.com/office/drawing/2014/main" id="{2F421765-7F8F-42A4-86AC-135B37166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5441" y="811718"/>
                        <a:ext cx="2820600" cy="1573995"/>
                      </a:xfrm>
                      <a:prstGeom prst="rect">
                        <a:avLst/>
                      </a:prstGeom>
                      <a:noFill/>
                    </p:spPr>
                  </p:pic>
                </p:oleObj>
              </mc:Fallback>
            </mc:AlternateContent>
          </a:graphicData>
        </a:graphic>
      </p:graphicFrame>
      <p:graphicFrame>
        <p:nvGraphicFramePr>
          <p:cNvPr id="14" name="Object 13">
            <a:extLst>
              <a:ext uri="{FF2B5EF4-FFF2-40B4-BE49-F238E27FC236}">
                <a16:creationId xmlns:a16="http://schemas.microsoft.com/office/drawing/2014/main" id="{AC960B5B-9C62-465E-8494-8B1C9C51BFCD}"/>
              </a:ext>
            </a:extLst>
          </p:cNvPr>
          <p:cNvGraphicFramePr>
            <a:graphicFrameLocks noChangeAspect="1"/>
          </p:cNvGraphicFramePr>
          <p:nvPr>
            <p:extLst>
              <p:ext uri="{D42A27DB-BD31-4B8C-83A1-F6EECF244321}">
                <p14:modId xmlns:p14="http://schemas.microsoft.com/office/powerpoint/2010/main" val="340497671"/>
              </p:ext>
            </p:extLst>
          </p:nvPr>
        </p:nvGraphicFramePr>
        <p:xfrm>
          <a:off x="3596693" y="3053484"/>
          <a:ext cx="2273532" cy="2958035"/>
        </p:xfrm>
        <a:graphic>
          <a:graphicData uri="http://schemas.openxmlformats.org/presentationml/2006/ole">
            <mc:AlternateContent xmlns:mc="http://schemas.openxmlformats.org/markup-compatibility/2006">
              <mc:Choice xmlns:v="urn:schemas-microsoft-com:vml" Requires="v">
                <p:oleObj name="Bitmap Image" r:id="rId7" imgW="1876190" imgH="2438095" progId="Paint.Picture">
                  <p:embed/>
                </p:oleObj>
              </mc:Choice>
              <mc:Fallback>
                <p:oleObj name="Bitmap Image" r:id="rId7" imgW="1876190" imgH="2438095" progId="Paint.Picture">
                  <p:embed/>
                  <p:pic>
                    <p:nvPicPr>
                      <p:cNvPr id="14" name="Object 13">
                        <a:extLst>
                          <a:ext uri="{FF2B5EF4-FFF2-40B4-BE49-F238E27FC236}">
                            <a16:creationId xmlns:a16="http://schemas.microsoft.com/office/drawing/2014/main" id="{AC960B5B-9C62-465E-8494-8B1C9C51BF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6693" y="3053484"/>
                        <a:ext cx="2273532" cy="2958035"/>
                      </a:xfrm>
                      <a:prstGeom prst="rect">
                        <a:avLst/>
                      </a:prstGeom>
                      <a:noFill/>
                    </p:spPr>
                  </p:pic>
                </p:oleObj>
              </mc:Fallback>
            </mc:AlternateContent>
          </a:graphicData>
        </a:graphic>
      </p:graphicFrame>
      <p:sp>
        <p:nvSpPr>
          <p:cNvPr id="31" name="TextBox 30">
            <a:extLst>
              <a:ext uri="{FF2B5EF4-FFF2-40B4-BE49-F238E27FC236}">
                <a16:creationId xmlns:a16="http://schemas.microsoft.com/office/drawing/2014/main" id="{7CF8C75F-607D-4222-95EE-345E34AFB8F6}"/>
              </a:ext>
            </a:extLst>
          </p:cNvPr>
          <p:cNvSpPr txBox="1"/>
          <p:nvPr/>
        </p:nvSpPr>
        <p:spPr>
          <a:xfrm>
            <a:off x="7365" y="6414899"/>
            <a:ext cx="7000021" cy="276999"/>
          </a:xfrm>
          <a:prstGeom prst="rect">
            <a:avLst/>
          </a:prstGeom>
          <a:noFill/>
        </p:spPr>
        <p:txBody>
          <a:bodyPr wrap="square">
            <a:spAutoFit/>
          </a:bodyPr>
          <a:lstStyle/>
          <a:p>
            <a:r>
              <a:rPr lang="en-US" sz="1200" i="1" dirty="0">
                <a:effectLst/>
                <a:ea typeface="Times New Roman" panose="02020603050405020304" pitchFamily="18" charset="0"/>
                <a:cs typeface="Times New Roman" panose="02020603050405020304" pitchFamily="18" charset="0"/>
              </a:rPr>
              <a:t>Based on the Guidelines for Performance, Interpretation, </a:t>
            </a:r>
            <a:r>
              <a:rPr lang="en-US" sz="1200" i="1" dirty="0">
                <a:ea typeface="Times New Roman" panose="02020603050405020304" pitchFamily="18" charset="0"/>
                <a:cs typeface="Times New Roman" panose="02020603050405020304" pitchFamily="18" charset="0"/>
              </a:rPr>
              <a:t>&amp;</a:t>
            </a:r>
            <a:r>
              <a:rPr lang="en-US" sz="1200" i="1" dirty="0">
                <a:effectLst/>
                <a:ea typeface="Times New Roman" panose="02020603050405020304" pitchFamily="18" charset="0"/>
                <a:cs typeface="Times New Roman" panose="02020603050405020304" pitchFamily="18" charset="0"/>
              </a:rPr>
              <a:t> Application of SE in IHD: From the ASE (Jan 2020)</a:t>
            </a:r>
            <a:endParaRPr lang="en-US" sz="1100" dirty="0"/>
          </a:p>
        </p:txBody>
      </p:sp>
      <p:pic>
        <p:nvPicPr>
          <p:cNvPr id="6" name="Picture 5">
            <a:extLst>
              <a:ext uri="{FF2B5EF4-FFF2-40B4-BE49-F238E27FC236}">
                <a16:creationId xmlns:a16="http://schemas.microsoft.com/office/drawing/2014/main" id="{E54EB40A-069E-8961-859D-C331EA02204E}"/>
              </a:ext>
            </a:extLst>
          </p:cNvPr>
          <p:cNvPicPr>
            <a:picLocks noChangeAspect="1"/>
          </p:cNvPicPr>
          <p:nvPr/>
        </p:nvPicPr>
        <p:blipFill>
          <a:blip r:embed="rId9"/>
          <a:stretch>
            <a:fillRect/>
          </a:stretch>
        </p:blipFill>
        <p:spPr>
          <a:xfrm>
            <a:off x="418658" y="2982903"/>
            <a:ext cx="2386206" cy="2792107"/>
          </a:xfrm>
          <a:prstGeom prst="rect">
            <a:avLst/>
          </a:prstGeom>
        </p:spPr>
      </p:pic>
      <p:pic>
        <p:nvPicPr>
          <p:cNvPr id="16" name="Picture 15">
            <a:extLst>
              <a:ext uri="{FF2B5EF4-FFF2-40B4-BE49-F238E27FC236}">
                <a16:creationId xmlns:a16="http://schemas.microsoft.com/office/drawing/2014/main" id="{D83ADFF1-C453-D93E-3B76-EDDFD445DBAE}"/>
              </a:ext>
            </a:extLst>
          </p:cNvPr>
          <p:cNvPicPr>
            <a:picLocks noChangeAspect="1"/>
          </p:cNvPicPr>
          <p:nvPr/>
        </p:nvPicPr>
        <p:blipFill>
          <a:blip r:embed="rId10"/>
          <a:stretch>
            <a:fillRect/>
          </a:stretch>
        </p:blipFill>
        <p:spPr>
          <a:xfrm>
            <a:off x="7117615" y="3151192"/>
            <a:ext cx="1593247" cy="2815972"/>
          </a:xfrm>
          <a:prstGeom prst="rect">
            <a:avLst/>
          </a:prstGeom>
        </p:spPr>
      </p:pic>
      <p:pic>
        <p:nvPicPr>
          <p:cNvPr id="19" name="Picture 18">
            <a:extLst>
              <a:ext uri="{FF2B5EF4-FFF2-40B4-BE49-F238E27FC236}">
                <a16:creationId xmlns:a16="http://schemas.microsoft.com/office/drawing/2014/main" id="{617A1E36-7252-5E51-F99B-B118ACC46601}"/>
              </a:ext>
            </a:extLst>
          </p:cNvPr>
          <p:cNvPicPr>
            <a:picLocks noChangeAspect="1"/>
          </p:cNvPicPr>
          <p:nvPr/>
        </p:nvPicPr>
        <p:blipFill>
          <a:blip r:embed="rId11"/>
          <a:stretch>
            <a:fillRect/>
          </a:stretch>
        </p:blipFill>
        <p:spPr>
          <a:xfrm>
            <a:off x="331580" y="718295"/>
            <a:ext cx="2237629" cy="1767897"/>
          </a:xfrm>
          <a:prstGeom prst="rect">
            <a:avLst/>
          </a:prstGeom>
        </p:spPr>
      </p:pic>
      <p:pic>
        <p:nvPicPr>
          <p:cNvPr id="21" name="Picture 20">
            <a:extLst>
              <a:ext uri="{FF2B5EF4-FFF2-40B4-BE49-F238E27FC236}">
                <a16:creationId xmlns:a16="http://schemas.microsoft.com/office/drawing/2014/main" id="{E7F754A9-E2BA-469F-40D7-E14EAE5990E7}"/>
              </a:ext>
            </a:extLst>
          </p:cNvPr>
          <p:cNvPicPr>
            <a:picLocks noChangeAspect="1"/>
          </p:cNvPicPr>
          <p:nvPr/>
        </p:nvPicPr>
        <p:blipFill>
          <a:blip r:embed="rId12"/>
          <a:stretch>
            <a:fillRect/>
          </a:stretch>
        </p:blipFill>
        <p:spPr>
          <a:xfrm>
            <a:off x="9763407" y="916860"/>
            <a:ext cx="2209341" cy="1358920"/>
          </a:xfrm>
          <a:prstGeom prst="rect">
            <a:avLst/>
          </a:prstGeom>
        </p:spPr>
      </p:pic>
      <p:pic>
        <p:nvPicPr>
          <p:cNvPr id="24" name="Picture 23">
            <a:extLst>
              <a:ext uri="{FF2B5EF4-FFF2-40B4-BE49-F238E27FC236}">
                <a16:creationId xmlns:a16="http://schemas.microsoft.com/office/drawing/2014/main" id="{AB9E1480-814E-0D30-035B-6A192365F331}"/>
              </a:ext>
            </a:extLst>
          </p:cNvPr>
          <p:cNvPicPr>
            <a:picLocks noChangeAspect="1"/>
          </p:cNvPicPr>
          <p:nvPr/>
        </p:nvPicPr>
        <p:blipFill>
          <a:blip r:embed="rId13"/>
          <a:stretch>
            <a:fillRect/>
          </a:stretch>
        </p:blipFill>
        <p:spPr>
          <a:xfrm>
            <a:off x="9763407" y="3053486"/>
            <a:ext cx="2273532" cy="2703400"/>
          </a:xfrm>
          <a:prstGeom prst="rect">
            <a:avLst/>
          </a:prstGeom>
        </p:spPr>
      </p:pic>
    </p:spTree>
    <p:extLst>
      <p:ext uri="{BB962C8B-B14F-4D97-AF65-F5344CB8AC3E}">
        <p14:creationId xmlns:p14="http://schemas.microsoft.com/office/powerpoint/2010/main" val="18076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AFA51A-8588-4019-9238-674E8E41FA8E}"/>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5" name="TextBox 4">
            <a:extLst>
              <a:ext uri="{FF2B5EF4-FFF2-40B4-BE49-F238E27FC236}">
                <a16:creationId xmlns:a16="http://schemas.microsoft.com/office/drawing/2014/main" id="{1EC243A0-4A3F-47FB-8029-AE7524B3DF0E}"/>
              </a:ext>
            </a:extLst>
          </p:cNvPr>
          <p:cNvSpPr txBox="1"/>
          <p:nvPr/>
        </p:nvSpPr>
        <p:spPr>
          <a:xfrm>
            <a:off x="9481930" y="4174435"/>
            <a:ext cx="184731" cy="369332"/>
          </a:xfrm>
          <a:prstGeom prst="rect">
            <a:avLst/>
          </a:prstGeom>
          <a:noFill/>
        </p:spPr>
        <p:txBody>
          <a:bodyPr wrap="none" rtlCol="0">
            <a:spAutoFit/>
          </a:bodyPr>
          <a:lstStyle/>
          <a:p>
            <a:endParaRPr lang="en-US" dirty="0"/>
          </a:p>
        </p:txBody>
      </p:sp>
      <p:graphicFrame>
        <p:nvGraphicFramePr>
          <p:cNvPr id="7" name="Table 6">
            <a:extLst>
              <a:ext uri="{FF2B5EF4-FFF2-40B4-BE49-F238E27FC236}">
                <a16:creationId xmlns:a16="http://schemas.microsoft.com/office/drawing/2014/main" id="{AEF9E47A-C9AF-4ED4-96B1-AF81D435DE95}"/>
              </a:ext>
            </a:extLst>
          </p:cNvPr>
          <p:cNvGraphicFramePr>
            <a:graphicFrameLocks noGrp="1"/>
          </p:cNvGraphicFramePr>
          <p:nvPr>
            <p:extLst>
              <p:ext uri="{D42A27DB-BD31-4B8C-83A1-F6EECF244321}">
                <p14:modId xmlns:p14="http://schemas.microsoft.com/office/powerpoint/2010/main" val="1788174772"/>
              </p:ext>
            </p:extLst>
          </p:nvPr>
        </p:nvGraphicFramePr>
        <p:xfrm>
          <a:off x="0" y="295792"/>
          <a:ext cx="12192000" cy="4815840"/>
        </p:xfrm>
        <a:graphic>
          <a:graphicData uri="http://schemas.openxmlformats.org/drawingml/2006/table">
            <a:tbl>
              <a:tblPr firstRow="1" bandRow="1">
                <a:tableStyleId>{37CE84F3-28C3-443E-9E96-99CF82512B78}</a:tableStyleId>
              </a:tblPr>
              <a:tblGrid>
                <a:gridCol w="3857297">
                  <a:extLst>
                    <a:ext uri="{9D8B030D-6E8A-4147-A177-3AD203B41FA5}">
                      <a16:colId xmlns:a16="http://schemas.microsoft.com/office/drawing/2014/main" val="2543754752"/>
                    </a:ext>
                  </a:extLst>
                </a:gridCol>
                <a:gridCol w="8334703">
                  <a:extLst>
                    <a:ext uri="{9D8B030D-6E8A-4147-A177-3AD203B41FA5}">
                      <a16:colId xmlns:a16="http://schemas.microsoft.com/office/drawing/2014/main" val="2464345768"/>
                    </a:ext>
                  </a:extLst>
                </a:gridCol>
              </a:tblGrid>
              <a:tr h="351829">
                <a:tc gridSpan="2">
                  <a:txBody>
                    <a:bodyPr/>
                    <a:lstStyle/>
                    <a:p>
                      <a:pPr algn="ctr"/>
                      <a:r>
                        <a:rPr lang="en-US" sz="2400" b="0" u="none" dirty="0">
                          <a:solidFill>
                            <a:schemeClr val="bg1"/>
                          </a:solidFill>
                          <a:latin typeface="+mj-lt"/>
                        </a:rPr>
                        <a:t>SE FUNDAMENTALS</a:t>
                      </a:r>
                    </a:p>
                  </a:txBody>
                  <a:tcPr>
                    <a:solidFill>
                      <a:schemeClr val="accent6">
                        <a:lumMod val="50000"/>
                      </a:schemeClr>
                    </a:solidFill>
                  </a:tcPr>
                </a:tc>
                <a:tc hMerge="1">
                  <a:txBody>
                    <a:bodyPr/>
                    <a:lstStyle/>
                    <a:p>
                      <a:endParaRPr lang="en-US"/>
                    </a:p>
                  </a:txBody>
                  <a:tcPr/>
                </a:tc>
                <a:extLst>
                  <a:ext uri="{0D108BD9-81ED-4DB2-BD59-A6C34878D82A}">
                    <a16:rowId xmlns:a16="http://schemas.microsoft.com/office/drawing/2014/main" val="59511185"/>
                  </a:ext>
                </a:extLst>
              </a:tr>
              <a:tr h="165273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tab pos="457200" algn="l"/>
                        </a:tabLst>
                        <a:defRPr/>
                      </a:pPr>
                      <a:r>
                        <a:rPr lang="en-US" sz="2400" u="sng" dirty="0">
                          <a:solidFill>
                            <a:schemeClr val="tx1"/>
                          </a:solidFill>
                          <a:latin typeface="+mj-lt"/>
                          <a:ea typeface="MS Mincho" panose="02020609040205080304" pitchFamily="49" charset="-128"/>
                        </a:rPr>
                        <a:t>NEGATIVE SE</a:t>
                      </a:r>
                    </a:p>
                    <a:p>
                      <a:pPr marL="344488" marR="0" lvl="0" indent="-344488"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lang="en-US" sz="1800" dirty="0">
                        <a:solidFill>
                          <a:schemeClr val="tx1"/>
                        </a:solidFill>
                        <a:ea typeface="MS Mincho" panose="02020609040205080304" pitchFamily="49" charset="-128"/>
                      </a:endParaRPr>
                    </a:p>
                    <a:p>
                      <a:pPr marL="344488" marR="0" lvl="0" indent="-344488"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lang="en-US" sz="2000" dirty="0">
                          <a:solidFill>
                            <a:schemeClr val="tx1"/>
                          </a:solidFill>
                          <a:ea typeface="MS Mincho" panose="02020609040205080304" pitchFamily="49" charset="-128"/>
                        </a:rPr>
                        <a:t>normal global &amp; regional wall motion at rest &amp; at stress</a:t>
                      </a:r>
                    </a:p>
                    <a:p>
                      <a:pPr marL="344488" marR="0" lvl="0" indent="-344488"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lang="en-US" sz="2000" dirty="0">
                        <a:solidFill>
                          <a:schemeClr val="tx1"/>
                        </a:solidFill>
                        <a:ea typeface="MS Mincho" panose="02020609040205080304" pitchFamily="49" charset="-128"/>
                      </a:endParaRPr>
                    </a:p>
                    <a:p>
                      <a:pPr marL="344488" marR="0" lvl="0" indent="-344488"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lang="en-US" sz="2000" dirty="0">
                          <a:solidFill>
                            <a:schemeClr val="tx1"/>
                          </a:solidFill>
                          <a:ea typeface="MS Mincho" panose="02020609040205080304" pitchFamily="49" charset="-128"/>
                        </a:rPr>
                        <a:t>LV increases contractility </a:t>
                      </a:r>
                    </a:p>
                    <a:p>
                      <a:pPr marL="344488" marR="0" lvl="0" indent="-344488"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lang="en-US" sz="2000" dirty="0">
                        <a:solidFill>
                          <a:schemeClr val="tx1"/>
                        </a:solidFill>
                        <a:ea typeface="MS Mincho" panose="02020609040205080304" pitchFamily="49" charset="-128"/>
                      </a:endParaRPr>
                    </a:p>
                    <a:p>
                      <a:pPr marL="344488" marR="0" lvl="0" indent="-344488"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lang="en-US" sz="2000" dirty="0">
                          <a:solidFill>
                            <a:schemeClr val="tx1"/>
                          </a:solidFill>
                          <a:ea typeface="MS Mincho" panose="02020609040205080304" pitchFamily="49" charset="-128"/>
                        </a:rPr>
                        <a:t>LV decreases volume &amp; size</a:t>
                      </a:r>
                      <a:endParaRPr lang="en-US" sz="2000" dirty="0">
                        <a:solidFill>
                          <a:schemeClr val="tx1"/>
                        </a:solidFill>
                        <a:ea typeface="Times New Roman" panose="02020603050405020304" pitchFamily="18" charset="0"/>
                      </a:endParaRPr>
                    </a:p>
                    <a:p>
                      <a:pPr marL="746125" marR="0" indent="0">
                        <a:spcBef>
                          <a:spcPts val="0"/>
                        </a:spcBef>
                        <a:spcAft>
                          <a:spcPts val="0"/>
                        </a:spcAft>
                        <a:buFont typeface="Courier New" panose="02070309020205020404" pitchFamily="49" charset="0"/>
                        <a:buNone/>
                        <a:tabLst>
                          <a:tab pos="457200" algn="l"/>
                        </a:tabLst>
                      </a:pPr>
                      <a:endParaRPr lang="en-US" sz="1800" dirty="0">
                        <a:solidFill>
                          <a:schemeClr val="tx1"/>
                        </a:solidFill>
                        <a:ea typeface="Times New Roman" panose="020206030504050203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2">
                        <a:lumMod val="50000"/>
                      </a:schemeClr>
                    </a:solidFill>
                  </a:tcPr>
                </a:tc>
                <a:tc>
                  <a:txBody>
                    <a:bodyPr/>
                    <a:lstStyle/>
                    <a:p>
                      <a:pPr marL="746125" marR="0" lvl="0" indent="-690563" algn="l" defTabSz="914400" rtl="0" eaLnBrk="1" fontAlgn="auto" latinLnBrk="0" hangingPunct="1">
                        <a:lnSpc>
                          <a:spcPct val="100000"/>
                        </a:lnSpc>
                        <a:spcBef>
                          <a:spcPts val="0"/>
                        </a:spcBef>
                        <a:spcAft>
                          <a:spcPts val="0"/>
                        </a:spcAft>
                        <a:buClrTx/>
                        <a:buSzTx/>
                        <a:buFont typeface="Courier New" panose="02070309020205020404" pitchFamily="49" charset="0"/>
                        <a:buNone/>
                        <a:tabLst>
                          <a:tab pos="457200" algn="l"/>
                        </a:tabLst>
                        <a:defRPr/>
                      </a:pPr>
                      <a:r>
                        <a:rPr lang="en-US" sz="2400" b="0" u="sng" dirty="0">
                          <a:solidFill>
                            <a:schemeClr val="tx1">
                              <a:lumMod val="95000"/>
                              <a:lumOff val="5000"/>
                            </a:schemeClr>
                          </a:solidFill>
                          <a:latin typeface="+mj-lt"/>
                        </a:rPr>
                        <a:t>POSITIVE SE</a:t>
                      </a:r>
                    </a:p>
                    <a:p>
                      <a:pPr marL="342900" marR="0" indent="-342900">
                        <a:spcBef>
                          <a:spcPts val="0"/>
                        </a:spcBef>
                        <a:spcAft>
                          <a:spcPts val="0"/>
                        </a:spcAft>
                        <a:buFont typeface="Arial" panose="020B0604020202020204" pitchFamily="34" charset="0"/>
                        <a:buChar char="•"/>
                        <a:tabLst>
                          <a:tab pos="457200" algn="l"/>
                        </a:tabLst>
                      </a:pPr>
                      <a:endParaRPr lang="en-US" sz="1800" dirty="0">
                        <a:solidFill>
                          <a:schemeClr val="tx1"/>
                        </a:solidFill>
                        <a:ea typeface="MS Mincho" panose="02020609040205080304" pitchFamily="49" charset="-128"/>
                      </a:endParaRPr>
                    </a:p>
                    <a:p>
                      <a:pPr marL="461963" marR="0" lvl="0" indent="-461963"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tab pos="457200" algn="l"/>
                        </a:tabLst>
                        <a:defRPr/>
                      </a:pPr>
                      <a:r>
                        <a:rPr lang="en-US" sz="2000" dirty="0">
                          <a:solidFill>
                            <a:schemeClr val="tx1"/>
                          </a:solidFill>
                          <a:ea typeface="MS Mincho" panose="02020609040205080304" pitchFamily="49" charset="-128"/>
                        </a:rPr>
                        <a:t>segmental function &amp; global function</a:t>
                      </a:r>
                    </a:p>
                    <a:p>
                      <a:pPr marL="461963" marR="0" indent="-461963">
                        <a:spcBef>
                          <a:spcPts val="0"/>
                        </a:spcBef>
                        <a:spcAft>
                          <a:spcPts val="0"/>
                        </a:spcAft>
                        <a:buFont typeface="Wingdings" panose="05000000000000000000" pitchFamily="2" charset="2"/>
                        <a:buChar char="v"/>
                        <a:tabLst>
                          <a:tab pos="457200" algn="l"/>
                        </a:tabLst>
                      </a:pPr>
                      <a:r>
                        <a:rPr lang="en-US" sz="2000" dirty="0">
                          <a:solidFill>
                            <a:schemeClr val="tx1"/>
                          </a:solidFill>
                          <a:ea typeface="MS Mincho" panose="02020609040205080304" pitchFamily="49" charset="-128"/>
                        </a:rPr>
                        <a:t>criteria for positive SE—fixed WMA or new/worsening WMA </a:t>
                      </a:r>
                      <a:r>
                        <a:rPr lang="en-US" sz="2000" dirty="0">
                          <a:solidFill>
                            <a:schemeClr val="tx1"/>
                          </a:solidFill>
                          <a:ea typeface="MS Mincho" panose="02020609040205080304" pitchFamily="49" charset="-128"/>
                          <a:sym typeface="Wingdings" panose="05000000000000000000" pitchFamily="2" charset="2"/>
                        </a:rPr>
                        <a:t> </a:t>
                      </a:r>
                      <a:r>
                        <a:rPr lang="en-US" sz="2000" dirty="0">
                          <a:solidFill>
                            <a:schemeClr val="tx1"/>
                          </a:solidFill>
                          <a:ea typeface="MS Mincho" panose="02020609040205080304" pitchFamily="49" charset="-128"/>
                        </a:rPr>
                        <a:t>ischemia</a:t>
                      </a:r>
                    </a:p>
                    <a:p>
                      <a:pPr marL="0" marR="0" indent="0">
                        <a:spcBef>
                          <a:spcPts val="0"/>
                        </a:spcBef>
                        <a:spcAft>
                          <a:spcPts val="0"/>
                        </a:spcAft>
                        <a:buFont typeface="Wingdings" panose="05000000000000000000" pitchFamily="2" charset="2"/>
                        <a:buNone/>
                        <a:tabLst>
                          <a:tab pos="457200" algn="l"/>
                        </a:tabLst>
                      </a:pPr>
                      <a:endParaRPr lang="en-US" sz="2000" dirty="0">
                        <a:solidFill>
                          <a:schemeClr val="tx1"/>
                        </a:solidFill>
                        <a:ea typeface="MS Mincho" panose="02020609040205080304" pitchFamily="49" charset="-128"/>
                      </a:endParaRPr>
                    </a:p>
                    <a:p>
                      <a:pPr marL="798513" marR="0" indent="-336550">
                        <a:spcBef>
                          <a:spcPts val="0"/>
                        </a:spcBef>
                        <a:spcAft>
                          <a:spcPts val="0"/>
                        </a:spcAft>
                        <a:buFont typeface="Courier New" panose="02070309020205020404" pitchFamily="49" charset="0"/>
                        <a:buChar char="o"/>
                        <a:tabLst>
                          <a:tab pos="914400" algn="l"/>
                        </a:tabLst>
                      </a:pPr>
                      <a:r>
                        <a:rPr lang="en-US" sz="2000" dirty="0">
                          <a:solidFill>
                            <a:schemeClr val="tx1"/>
                          </a:solidFill>
                          <a:ea typeface="MS Mincho" panose="02020609040205080304" pitchFamily="49" charset="-128"/>
                        </a:rPr>
                        <a:t>resting WMA unchanged with stress </a:t>
                      </a:r>
                      <a:r>
                        <a:rPr lang="en-US" sz="2000" dirty="0">
                          <a:solidFill>
                            <a:schemeClr val="tx1"/>
                          </a:solidFill>
                          <a:ea typeface="MS Mincho" panose="02020609040205080304" pitchFamily="49" charset="-128"/>
                          <a:sym typeface="Wingdings" panose="05000000000000000000" pitchFamily="2" charset="2"/>
                        </a:rPr>
                        <a:t> fixed WMA (prior MI)</a:t>
                      </a:r>
                      <a:endParaRPr lang="en-US" sz="2000" dirty="0">
                        <a:solidFill>
                          <a:schemeClr val="tx1"/>
                        </a:solidFill>
                        <a:ea typeface="MS Mincho" panose="02020609040205080304" pitchFamily="49" charset="-128"/>
                      </a:endParaRPr>
                    </a:p>
                    <a:p>
                      <a:pPr marL="798513" marR="0" indent="-336550">
                        <a:spcBef>
                          <a:spcPts val="0"/>
                        </a:spcBef>
                        <a:spcAft>
                          <a:spcPts val="0"/>
                        </a:spcAft>
                        <a:buFont typeface="Courier New" panose="02070309020205020404" pitchFamily="49" charset="0"/>
                        <a:buChar char="o"/>
                        <a:tabLst>
                          <a:tab pos="914400" algn="l"/>
                        </a:tabLst>
                      </a:pPr>
                      <a:r>
                        <a:rPr lang="en-US" sz="2000" dirty="0">
                          <a:solidFill>
                            <a:schemeClr val="tx1"/>
                          </a:solidFill>
                          <a:ea typeface="MS Mincho" panose="02020609040205080304" pitchFamily="49" charset="-128"/>
                        </a:rPr>
                        <a:t>provoked regional WMA</a:t>
                      </a:r>
                    </a:p>
                    <a:p>
                      <a:pPr marL="798513" marR="0" indent="-336550">
                        <a:spcBef>
                          <a:spcPts val="0"/>
                        </a:spcBef>
                        <a:spcAft>
                          <a:spcPts val="0"/>
                        </a:spcAft>
                        <a:buFont typeface="Courier New" panose="02070309020205020404" pitchFamily="49" charset="0"/>
                        <a:buChar char="o"/>
                        <a:tabLst>
                          <a:tab pos="914400" algn="l"/>
                        </a:tabLst>
                      </a:pPr>
                      <a:r>
                        <a:rPr lang="en-US" sz="2000" dirty="0">
                          <a:solidFill>
                            <a:schemeClr val="tx1"/>
                          </a:solidFill>
                          <a:ea typeface="MS Mincho" panose="02020609040205080304" pitchFamily="49" charset="-128"/>
                        </a:rPr>
                        <a:t>decrease in overall EF from rest to peak &amp;/or immediate post </a:t>
                      </a:r>
                    </a:p>
                    <a:p>
                      <a:pPr marL="798513" marR="0" indent="-336550">
                        <a:spcBef>
                          <a:spcPts val="0"/>
                        </a:spcBef>
                        <a:spcAft>
                          <a:spcPts val="0"/>
                        </a:spcAft>
                        <a:buFont typeface="Courier New" panose="02070309020205020404" pitchFamily="49" charset="0"/>
                        <a:buChar char="o"/>
                        <a:tabLst>
                          <a:tab pos="914400" algn="l"/>
                        </a:tabLst>
                      </a:pPr>
                      <a:r>
                        <a:rPr lang="en-US" sz="2000" dirty="0">
                          <a:solidFill>
                            <a:schemeClr val="tx1"/>
                          </a:solidFill>
                          <a:ea typeface="MS Mincho" panose="02020609040205080304" pitchFamily="49" charset="-128"/>
                        </a:rPr>
                        <a:t>increase in LVV &amp; size from rest to peak &amp;/or immediate post</a:t>
                      </a:r>
                    </a:p>
                    <a:p>
                      <a:pPr marL="798513" marR="0" indent="-336550">
                        <a:spcBef>
                          <a:spcPts val="0"/>
                        </a:spcBef>
                        <a:spcAft>
                          <a:spcPts val="0"/>
                        </a:spcAft>
                        <a:buFont typeface="Courier New" panose="02070309020205020404" pitchFamily="49" charset="0"/>
                        <a:buChar char="o"/>
                        <a:tabLst>
                          <a:tab pos="914400" algn="l"/>
                        </a:tabLst>
                      </a:pPr>
                      <a:endParaRPr lang="en-US" sz="2000" dirty="0">
                        <a:solidFill>
                          <a:schemeClr val="tx1"/>
                        </a:solidFill>
                        <a:ea typeface="MS Mincho" panose="02020609040205080304" pitchFamily="49" charset="-128"/>
                      </a:endParaRPr>
                    </a:p>
                    <a:p>
                      <a:pPr marL="461963" marR="0" indent="-461963">
                        <a:spcBef>
                          <a:spcPts val="0"/>
                        </a:spcBef>
                        <a:spcAft>
                          <a:spcPts val="0"/>
                        </a:spcAft>
                        <a:buFont typeface="Wingdings" panose="05000000000000000000" pitchFamily="2" charset="2"/>
                        <a:buChar char="v"/>
                        <a:tabLst>
                          <a:tab pos="457200" algn="l"/>
                        </a:tabLst>
                      </a:pPr>
                      <a:r>
                        <a:rPr lang="en-US" sz="2000" dirty="0">
                          <a:solidFill>
                            <a:schemeClr val="tx1"/>
                          </a:solidFill>
                          <a:ea typeface="MS Mincho" panose="02020609040205080304" pitchFamily="49" charset="-128"/>
                        </a:rPr>
                        <a:t>ischemia </a:t>
                      </a:r>
                      <a:r>
                        <a:rPr lang="en-US" sz="2000" dirty="0">
                          <a:solidFill>
                            <a:schemeClr val="tx1"/>
                          </a:solidFill>
                          <a:ea typeface="MS Mincho" panose="02020609040205080304" pitchFamily="49" charset="-128"/>
                          <a:sym typeface="Wingdings" panose="05000000000000000000" pitchFamily="2" charset="2"/>
                        </a:rPr>
                        <a:t> delay onset of contraction &amp; decrease velocity of contraction (</a:t>
                      </a:r>
                      <a:r>
                        <a:rPr lang="en-US" sz="2000" dirty="0">
                          <a:solidFill>
                            <a:schemeClr val="tx1"/>
                          </a:solidFill>
                          <a:ea typeface="MS Mincho" panose="02020609040205080304" pitchFamily="49" charset="-128"/>
                        </a:rPr>
                        <a:t>tardokinesis vs other)</a:t>
                      </a:r>
                    </a:p>
                    <a:p>
                      <a:pPr marL="461963" marR="0" indent="-461963">
                        <a:spcBef>
                          <a:spcPts val="0"/>
                        </a:spcBef>
                        <a:spcAft>
                          <a:spcPts val="0"/>
                        </a:spcAft>
                        <a:buFont typeface="Wingdings" panose="05000000000000000000" pitchFamily="2" charset="2"/>
                        <a:buChar char="v"/>
                        <a:tabLst>
                          <a:tab pos="457200" algn="l"/>
                        </a:tabLst>
                      </a:pPr>
                      <a:r>
                        <a:rPr lang="en-US" sz="2000" dirty="0">
                          <a:solidFill>
                            <a:schemeClr val="tx1"/>
                          </a:solidFill>
                          <a:ea typeface="MS Mincho" panose="02020609040205080304" pitchFamily="49" charset="-128"/>
                        </a:rPr>
                        <a:t>false positive SE</a:t>
                      </a:r>
                    </a:p>
                    <a:p>
                      <a:pPr marL="1082675" marR="0" indent="-336550">
                        <a:spcBef>
                          <a:spcPts val="0"/>
                        </a:spcBef>
                        <a:spcAft>
                          <a:spcPts val="0"/>
                        </a:spcAft>
                        <a:buFont typeface="Courier New" panose="02070309020205020404" pitchFamily="49" charset="0"/>
                        <a:buChar char="o"/>
                        <a:tabLst>
                          <a:tab pos="457200" algn="l"/>
                        </a:tabLst>
                      </a:pPr>
                      <a:endParaRPr lang="en-US" sz="1800" dirty="0">
                        <a:solidFill>
                          <a:schemeClr val="tx1"/>
                        </a:solidFill>
                        <a:ea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662304476"/>
                  </a:ext>
                </a:extLst>
              </a:tr>
            </a:tbl>
          </a:graphicData>
        </a:graphic>
      </p:graphicFrame>
      <p:sp>
        <p:nvSpPr>
          <p:cNvPr id="6" name="TextBox 5">
            <a:extLst>
              <a:ext uri="{FF2B5EF4-FFF2-40B4-BE49-F238E27FC236}">
                <a16:creationId xmlns:a16="http://schemas.microsoft.com/office/drawing/2014/main" id="{3ECCF1C7-2ED2-4384-BAFB-7C4F40EF242E}"/>
              </a:ext>
            </a:extLst>
          </p:cNvPr>
          <p:cNvSpPr txBox="1"/>
          <p:nvPr/>
        </p:nvSpPr>
        <p:spPr>
          <a:xfrm>
            <a:off x="8327701" y="5325054"/>
            <a:ext cx="3664017" cy="707886"/>
          </a:xfrm>
          <a:prstGeom prst="rect">
            <a:avLst/>
          </a:prstGeom>
          <a:noFill/>
        </p:spPr>
        <p:txBody>
          <a:bodyPr wrap="square" rtlCol="0">
            <a:spAutoFit/>
          </a:bodyPr>
          <a:lstStyle/>
          <a:p>
            <a:pPr algn="ctr"/>
            <a:r>
              <a:rPr lang="en-US" sz="2000" dirty="0">
                <a:solidFill>
                  <a:schemeClr val="bg2">
                    <a:lumMod val="25000"/>
                  </a:schemeClr>
                </a:solidFill>
                <a:latin typeface="Gabriola" panose="04040605051002020D02" pitchFamily="82" charset="0"/>
              </a:rPr>
              <a:t>POP QUIZ!</a:t>
            </a:r>
          </a:p>
          <a:p>
            <a:pPr algn="ctr"/>
            <a:r>
              <a:rPr lang="en-US" sz="2000" dirty="0">
                <a:solidFill>
                  <a:schemeClr val="bg2">
                    <a:lumMod val="25000"/>
                  </a:schemeClr>
                </a:solidFill>
                <a:latin typeface="Gabriola" panose="04040605051002020D02" pitchFamily="82" charset="0"/>
              </a:rPr>
              <a:t>What does a fixed WMA usually represent?</a:t>
            </a:r>
            <a:endParaRPr lang="en-US" dirty="0">
              <a:solidFill>
                <a:schemeClr val="bg2">
                  <a:lumMod val="25000"/>
                </a:schemeClr>
              </a:solidFill>
              <a:latin typeface="Gabriola" panose="04040605051002020D02" pitchFamily="82" charset="0"/>
            </a:endParaRPr>
          </a:p>
        </p:txBody>
      </p:sp>
      <p:sp>
        <p:nvSpPr>
          <p:cNvPr id="8" name="TextBox 7">
            <a:extLst>
              <a:ext uri="{FF2B5EF4-FFF2-40B4-BE49-F238E27FC236}">
                <a16:creationId xmlns:a16="http://schemas.microsoft.com/office/drawing/2014/main" id="{B0AF3928-AA1C-4845-A281-88EE6CF4DE6D}"/>
              </a:ext>
            </a:extLst>
          </p:cNvPr>
          <p:cNvSpPr txBox="1"/>
          <p:nvPr/>
        </p:nvSpPr>
        <p:spPr>
          <a:xfrm>
            <a:off x="200282" y="5325054"/>
            <a:ext cx="3301465" cy="707886"/>
          </a:xfrm>
          <a:prstGeom prst="rect">
            <a:avLst/>
          </a:prstGeom>
          <a:noFill/>
        </p:spPr>
        <p:txBody>
          <a:bodyPr wrap="square">
            <a:spAutoFit/>
          </a:bodyPr>
          <a:lstStyle/>
          <a:p>
            <a:pPr algn="ctr"/>
            <a:r>
              <a:rPr lang="en-US" sz="2000" dirty="0">
                <a:solidFill>
                  <a:schemeClr val="bg2">
                    <a:lumMod val="25000"/>
                  </a:schemeClr>
                </a:solidFill>
                <a:latin typeface="Gabriola" panose="04040605051002020D02" pitchFamily="82" charset="0"/>
              </a:rPr>
              <a:t>POP QUIZ!</a:t>
            </a:r>
          </a:p>
          <a:p>
            <a:pPr algn="ctr"/>
            <a:r>
              <a:rPr lang="en-US" sz="2000" dirty="0">
                <a:solidFill>
                  <a:schemeClr val="bg2">
                    <a:lumMod val="25000"/>
                  </a:schemeClr>
                </a:solidFill>
                <a:latin typeface="Gabriola" panose="04040605051002020D02" pitchFamily="82" charset="0"/>
              </a:rPr>
              <a:t>What is a normal LV response to stress?</a:t>
            </a:r>
            <a:endParaRPr lang="en-US" dirty="0">
              <a:solidFill>
                <a:schemeClr val="bg2">
                  <a:lumMod val="25000"/>
                </a:schemeClr>
              </a:solidFill>
            </a:endParaRPr>
          </a:p>
        </p:txBody>
      </p:sp>
      <p:sp>
        <p:nvSpPr>
          <p:cNvPr id="9" name="Heart 8">
            <a:extLst>
              <a:ext uri="{FF2B5EF4-FFF2-40B4-BE49-F238E27FC236}">
                <a16:creationId xmlns:a16="http://schemas.microsoft.com/office/drawing/2014/main" id="{74F0DA72-2BB7-42FA-8A41-CB5BC38A5BAB}"/>
              </a:ext>
            </a:extLst>
          </p:cNvPr>
          <p:cNvSpPr/>
          <p:nvPr/>
        </p:nvSpPr>
        <p:spPr>
          <a:xfrm>
            <a:off x="61735" y="2365693"/>
            <a:ext cx="277091" cy="243512"/>
          </a:xfrm>
          <a:prstGeom prst="heart">
            <a:avLst/>
          </a:prstGeom>
          <a:solidFill>
            <a:schemeClr val="accent1">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art 9">
            <a:extLst>
              <a:ext uri="{FF2B5EF4-FFF2-40B4-BE49-F238E27FC236}">
                <a16:creationId xmlns:a16="http://schemas.microsoft.com/office/drawing/2014/main" id="{4F90EFDF-12F5-4AC1-A624-1BAC4DEA05B3}"/>
              </a:ext>
            </a:extLst>
          </p:cNvPr>
          <p:cNvSpPr/>
          <p:nvPr/>
        </p:nvSpPr>
        <p:spPr>
          <a:xfrm>
            <a:off x="61736" y="1433225"/>
            <a:ext cx="277091" cy="243512"/>
          </a:xfrm>
          <a:prstGeom prst="heart">
            <a:avLst/>
          </a:prstGeom>
          <a:solidFill>
            <a:schemeClr val="accent1">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art 10">
            <a:extLst>
              <a:ext uri="{FF2B5EF4-FFF2-40B4-BE49-F238E27FC236}">
                <a16:creationId xmlns:a16="http://schemas.microsoft.com/office/drawing/2014/main" id="{B7BE21BC-167E-EF30-E74A-38A2D1CB8BCF}"/>
              </a:ext>
            </a:extLst>
          </p:cNvPr>
          <p:cNvSpPr/>
          <p:nvPr/>
        </p:nvSpPr>
        <p:spPr>
          <a:xfrm>
            <a:off x="50260" y="2972425"/>
            <a:ext cx="277091" cy="243512"/>
          </a:xfrm>
          <a:prstGeom prst="heart">
            <a:avLst/>
          </a:prstGeom>
          <a:solidFill>
            <a:schemeClr val="accent1">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65152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3ECCEC5-4446-4D10-8867-E61E5097F893}" type="slidenum">
              <a:rPr lang="en-US" smtClean="0"/>
              <a:pPr/>
              <a:t>16</a:t>
            </a:fld>
            <a:endParaRPr lang="en-US" dirty="0"/>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2563027090"/>
              </p:ext>
            </p:extLst>
          </p:nvPr>
        </p:nvGraphicFramePr>
        <p:xfrm>
          <a:off x="1299376" y="1712558"/>
          <a:ext cx="9593247" cy="3432884"/>
        </p:xfrm>
        <a:graphic>
          <a:graphicData uri="http://schemas.openxmlformats.org/drawingml/2006/table">
            <a:tbl>
              <a:tblPr firstRow="1" bandRow="1">
                <a:tableStyleId>{073A0DAA-6AF3-43AB-8588-CEC1D06C72B9}</a:tableStyleId>
              </a:tblPr>
              <a:tblGrid>
                <a:gridCol w="8335444">
                  <a:extLst>
                    <a:ext uri="{9D8B030D-6E8A-4147-A177-3AD203B41FA5}">
                      <a16:colId xmlns:a16="http://schemas.microsoft.com/office/drawing/2014/main" val="20000"/>
                    </a:ext>
                  </a:extLst>
                </a:gridCol>
                <a:gridCol w="1257803">
                  <a:extLst>
                    <a:ext uri="{9D8B030D-6E8A-4147-A177-3AD203B41FA5}">
                      <a16:colId xmlns:a16="http://schemas.microsoft.com/office/drawing/2014/main" val="20001"/>
                    </a:ext>
                  </a:extLst>
                </a:gridCol>
              </a:tblGrid>
              <a:tr h="0">
                <a:tc>
                  <a:txBody>
                    <a:bodyPr/>
                    <a:lstStyle/>
                    <a:p>
                      <a:pPr lvl="0" algn="ctr"/>
                      <a:r>
                        <a:rPr lang="en-US" sz="2400" b="0" i="0" dirty="0">
                          <a:solidFill>
                            <a:schemeClr val="accent5">
                              <a:lumMod val="20000"/>
                              <a:lumOff val="80000"/>
                            </a:schemeClr>
                          </a:solidFill>
                          <a:latin typeface="+mj-lt"/>
                        </a:rPr>
                        <a:t>SE FINDINGS</a:t>
                      </a:r>
                    </a:p>
                  </a:txBody>
                  <a:tcPr marL="100729" marR="100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400" b="0" dirty="0">
                          <a:solidFill>
                            <a:schemeClr val="accent5">
                              <a:lumMod val="20000"/>
                              <a:lumOff val="80000"/>
                            </a:schemeClr>
                          </a:solidFill>
                          <a:latin typeface="+mj-lt"/>
                        </a:rPr>
                        <a:t>+ OR -</a:t>
                      </a:r>
                    </a:p>
                  </a:txBody>
                  <a:tcPr marL="100729" marR="100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4427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t>normal wall motion at rest </a:t>
                      </a:r>
                      <a:r>
                        <a:rPr lang="en-US" sz="2000" b="0" dirty="0">
                          <a:sym typeface="Wingdings" panose="05000000000000000000" pitchFamily="2" charset="2"/>
                        </a:rPr>
                        <a:t></a:t>
                      </a:r>
                      <a:r>
                        <a:rPr lang="en-US" sz="2000" b="0" dirty="0"/>
                        <a:t> abnormal with stress</a:t>
                      </a:r>
                    </a:p>
                  </a:txBody>
                  <a:tcPr marL="100729" marR="100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000" b="1" dirty="0">
                          <a:solidFill>
                            <a:schemeClr val="accent6">
                              <a:lumMod val="75000"/>
                            </a:schemeClr>
                          </a:solidFill>
                        </a:rPr>
                        <a:t>(1)</a:t>
                      </a:r>
                    </a:p>
                  </a:txBody>
                  <a:tcPr marL="100729" marR="100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1"/>
                  </a:ext>
                </a:extLst>
              </a:tr>
              <a:tr h="4235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t>fixed WMA</a:t>
                      </a:r>
                    </a:p>
                  </a:txBody>
                  <a:tcPr marL="100729" marR="100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000" b="1" dirty="0">
                          <a:solidFill>
                            <a:schemeClr val="accent6">
                              <a:lumMod val="75000"/>
                            </a:schemeClr>
                          </a:solidFill>
                        </a:rPr>
                        <a:t>(2)</a:t>
                      </a:r>
                    </a:p>
                  </a:txBody>
                  <a:tcPr marL="100729" marR="100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2"/>
                  </a:ext>
                </a:extLst>
              </a:tr>
              <a:tr h="3850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t>normal LV wall motion at rest &amp; at</a:t>
                      </a:r>
                      <a:r>
                        <a:rPr lang="en-US" sz="2000" b="0" baseline="0" dirty="0"/>
                        <a:t> </a:t>
                      </a:r>
                      <a:r>
                        <a:rPr lang="en-US" sz="2000" b="0" dirty="0"/>
                        <a:t>stress</a:t>
                      </a:r>
                    </a:p>
                  </a:txBody>
                  <a:tcPr marL="100729" marR="100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000" b="1" dirty="0">
                          <a:solidFill>
                            <a:schemeClr val="accent6">
                              <a:lumMod val="75000"/>
                            </a:schemeClr>
                          </a:solidFill>
                        </a:rPr>
                        <a:t>(3)</a:t>
                      </a:r>
                    </a:p>
                  </a:txBody>
                  <a:tcPr marL="100729" marR="100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3"/>
                  </a:ext>
                </a:extLst>
              </a:tr>
              <a:tr h="402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t>increase in LVV &amp; size from rest </a:t>
                      </a:r>
                      <a:r>
                        <a:rPr lang="en-US" sz="2000" b="0" dirty="0">
                          <a:sym typeface="Wingdings" panose="05000000000000000000" pitchFamily="2" charset="2"/>
                        </a:rPr>
                        <a:t></a:t>
                      </a:r>
                      <a:r>
                        <a:rPr lang="en-US" sz="2000" b="0" dirty="0"/>
                        <a:t> peak/impost</a:t>
                      </a:r>
                    </a:p>
                  </a:txBody>
                  <a:tcPr marL="100729" marR="100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000" b="1" dirty="0">
                          <a:solidFill>
                            <a:schemeClr val="accent6">
                              <a:lumMod val="75000"/>
                            </a:schemeClr>
                          </a:solidFill>
                        </a:rPr>
                        <a:t>(4)</a:t>
                      </a:r>
                    </a:p>
                  </a:txBody>
                  <a:tcPr marL="100729" marR="100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4"/>
                  </a:ext>
                </a:extLst>
              </a:tr>
              <a:tr h="375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t>new/worsening WMA indicative of ischemia</a:t>
                      </a:r>
                    </a:p>
                  </a:txBody>
                  <a:tcPr marL="100729" marR="100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000" b="1" dirty="0">
                          <a:solidFill>
                            <a:schemeClr val="accent6">
                              <a:lumMod val="75000"/>
                            </a:schemeClr>
                          </a:solidFill>
                        </a:rPr>
                        <a:t>(5)</a:t>
                      </a:r>
                    </a:p>
                  </a:txBody>
                  <a:tcPr marL="100729" marR="100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5"/>
                  </a:ext>
                </a:extLst>
              </a:tr>
              <a:tr h="4315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t>decrease in overall EF from rest </a:t>
                      </a:r>
                      <a:r>
                        <a:rPr lang="en-US" sz="2000" b="0" dirty="0">
                          <a:sym typeface="Wingdings" panose="05000000000000000000" pitchFamily="2" charset="2"/>
                        </a:rPr>
                        <a:t></a:t>
                      </a:r>
                      <a:r>
                        <a:rPr lang="en-US" sz="2000" b="0" dirty="0"/>
                        <a:t> peak/impost</a:t>
                      </a:r>
                    </a:p>
                  </a:txBody>
                  <a:tcPr marL="100729" marR="100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000" b="1" dirty="0">
                          <a:solidFill>
                            <a:schemeClr val="accent6">
                              <a:lumMod val="75000"/>
                            </a:schemeClr>
                          </a:solidFill>
                        </a:rPr>
                        <a:t>(6)</a:t>
                      </a:r>
                    </a:p>
                  </a:txBody>
                  <a:tcPr marL="100729" marR="100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6"/>
                  </a:ext>
                </a:extLst>
              </a:tr>
              <a:tr h="482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t>hypokinetic wall motion at rest </a:t>
                      </a:r>
                      <a:r>
                        <a:rPr lang="en-US" sz="2000" b="0" dirty="0">
                          <a:sym typeface="Wingdings" panose="05000000000000000000" pitchFamily="2" charset="2"/>
                        </a:rPr>
                        <a:t></a:t>
                      </a:r>
                      <a:r>
                        <a:rPr lang="en-US" sz="2000" b="0" dirty="0"/>
                        <a:t> more hypokinetic or worse at peak/impost</a:t>
                      </a:r>
                    </a:p>
                  </a:txBody>
                  <a:tcPr marL="100729" marR="100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000" b="1" dirty="0">
                          <a:solidFill>
                            <a:schemeClr val="accent6">
                              <a:lumMod val="75000"/>
                            </a:schemeClr>
                          </a:solidFill>
                        </a:rPr>
                        <a:t>(7)</a:t>
                      </a:r>
                    </a:p>
                  </a:txBody>
                  <a:tcPr marL="100729" marR="100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7"/>
                  </a:ext>
                </a:extLst>
              </a:tr>
            </a:tbl>
          </a:graphicData>
        </a:graphic>
      </p:graphicFrame>
      <p:sp>
        <p:nvSpPr>
          <p:cNvPr id="3" name="TextBox 2">
            <a:extLst>
              <a:ext uri="{FF2B5EF4-FFF2-40B4-BE49-F238E27FC236}">
                <a16:creationId xmlns:a16="http://schemas.microsoft.com/office/drawing/2014/main" id="{81E70991-2B53-4EA8-8399-509C7737ADA3}"/>
              </a:ext>
            </a:extLst>
          </p:cNvPr>
          <p:cNvSpPr txBox="1"/>
          <p:nvPr/>
        </p:nvSpPr>
        <p:spPr>
          <a:xfrm>
            <a:off x="4002320" y="768564"/>
            <a:ext cx="4187365" cy="707886"/>
          </a:xfrm>
          <a:prstGeom prst="rect">
            <a:avLst/>
          </a:prstGeom>
          <a:noFill/>
        </p:spPr>
        <p:txBody>
          <a:bodyPr wrap="none" rtlCol="0">
            <a:spAutoFit/>
          </a:bodyPr>
          <a:lstStyle/>
          <a:p>
            <a:pPr algn="ctr"/>
            <a:r>
              <a:rPr lang="en-US" sz="2000" dirty="0">
                <a:solidFill>
                  <a:schemeClr val="accent5">
                    <a:lumMod val="20000"/>
                    <a:lumOff val="80000"/>
                  </a:schemeClr>
                </a:solidFill>
                <a:latin typeface="Gabriola" panose="04040605051002020D02" pitchFamily="82" charset="0"/>
              </a:rPr>
              <a:t>POP QUIZ!</a:t>
            </a:r>
          </a:p>
          <a:p>
            <a:pPr algn="ctr"/>
            <a:r>
              <a:rPr lang="en-US" sz="2000" dirty="0">
                <a:solidFill>
                  <a:schemeClr val="accent5">
                    <a:lumMod val="20000"/>
                    <a:lumOff val="80000"/>
                  </a:schemeClr>
                </a:solidFill>
                <a:latin typeface="Gabriola" panose="04040605051002020D02" pitchFamily="82" charset="0"/>
              </a:rPr>
              <a:t>Fill in the blanks #1 - 7  as a positive or negative SE.</a:t>
            </a:r>
          </a:p>
        </p:txBody>
      </p:sp>
      <p:pic>
        <p:nvPicPr>
          <p:cNvPr id="2" name="Picture 1">
            <a:extLst>
              <a:ext uri="{FF2B5EF4-FFF2-40B4-BE49-F238E27FC236}">
                <a16:creationId xmlns:a16="http://schemas.microsoft.com/office/drawing/2014/main" id="{373D34C2-8540-6A74-4C1B-AE2C491F046F}"/>
              </a:ext>
            </a:extLst>
          </p:cNvPr>
          <p:cNvPicPr>
            <a:picLocks noChangeAspect="1"/>
          </p:cNvPicPr>
          <p:nvPr/>
        </p:nvPicPr>
        <p:blipFill>
          <a:blip r:embed="rId3"/>
          <a:stretch>
            <a:fillRect/>
          </a:stretch>
        </p:blipFill>
        <p:spPr>
          <a:xfrm>
            <a:off x="5565601" y="5383956"/>
            <a:ext cx="1060796" cy="1292464"/>
          </a:xfrm>
          <a:prstGeom prst="rect">
            <a:avLst/>
          </a:prstGeom>
        </p:spPr>
      </p:pic>
    </p:spTree>
    <p:extLst>
      <p:ext uri="{BB962C8B-B14F-4D97-AF65-F5344CB8AC3E}">
        <p14:creationId xmlns:p14="http://schemas.microsoft.com/office/powerpoint/2010/main" val="4100183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4F114F-8BA2-4F7A-A38E-9279061842A1}"/>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5" name="Rectangle 2">
            <a:extLst>
              <a:ext uri="{FF2B5EF4-FFF2-40B4-BE49-F238E27FC236}">
                <a16:creationId xmlns:a16="http://schemas.microsoft.com/office/drawing/2014/main" id="{D9B6C239-3582-474A-8230-6B707E8B441F}"/>
              </a:ext>
            </a:extLst>
          </p:cNvPr>
          <p:cNvSpPr>
            <a:spLocks noChangeArrowheads="1"/>
          </p:cNvSpPr>
          <p:nvPr/>
        </p:nvSpPr>
        <p:spPr bwMode="auto">
          <a:xfrm>
            <a:off x="7747687" y="2882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6" name="Table 5">
            <a:extLst>
              <a:ext uri="{FF2B5EF4-FFF2-40B4-BE49-F238E27FC236}">
                <a16:creationId xmlns:a16="http://schemas.microsoft.com/office/drawing/2014/main" id="{819DA793-CD5A-460C-B10D-F6CCDD08ABF2}"/>
              </a:ext>
            </a:extLst>
          </p:cNvPr>
          <p:cNvGraphicFramePr>
            <a:graphicFrameLocks noGrp="1"/>
          </p:cNvGraphicFramePr>
          <p:nvPr>
            <p:extLst>
              <p:ext uri="{D42A27DB-BD31-4B8C-83A1-F6EECF244321}">
                <p14:modId xmlns:p14="http://schemas.microsoft.com/office/powerpoint/2010/main" val="305980024"/>
              </p:ext>
            </p:extLst>
          </p:nvPr>
        </p:nvGraphicFramePr>
        <p:xfrm>
          <a:off x="1320652" y="236885"/>
          <a:ext cx="9550697" cy="5791200"/>
        </p:xfrm>
        <a:graphic>
          <a:graphicData uri="http://schemas.openxmlformats.org/drawingml/2006/table">
            <a:tbl>
              <a:tblPr firstRow="1" bandRow="1">
                <a:tableStyleId>{37CE84F3-28C3-443E-9E96-99CF82512B78}</a:tableStyleId>
              </a:tblPr>
              <a:tblGrid>
                <a:gridCol w="7278631">
                  <a:extLst>
                    <a:ext uri="{9D8B030D-6E8A-4147-A177-3AD203B41FA5}">
                      <a16:colId xmlns:a16="http://schemas.microsoft.com/office/drawing/2014/main" val="2543754752"/>
                    </a:ext>
                  </a:extLst>
                </a:gridCol>
                <a:gridCol w="2272066">
                  <a:extLst>
                    <a:ext uri="{9D8B030D-6E8A-4147-A177-3AD203B41FA5}">
                      <a16:colId xmlns:a16="http://schemas.microsoft.com/office/drawing/2014/main" val="3562027350"/>
                    </a:ext>
                  </a:extLst>
                </a:gridCol>
              </a:tblGrid>
              <a:tr h="0">
                <a:tc gridSpan="2">
                  <a:txBody>
                    <a:bodyPr/>
                    <a:lstStyle/>
                    <a:p>
                      <a:pPr algn="ctr"/>
                      <a:r>
                        <a:rPr lang="en-US" sz="2400" b="0" i="0" u="none" dirty="0">
                          <a:solidFill>
                            <a:schemeClr val="bg1"/>
                          </a:solidFill>
                          <a:latin typeface="+mj-lt"/>
                        </a:rPr>
                        <a:t>SE FUNDAMENTALS</a:t>
                      </a:r>
                    </a:p>
                  </a:txBody>
                  <a:tcPr>
                    <a:solidFill>
                      <a:schemeClr val="accent6">
                        <a:lumMod val="50000"/>
                      </a:schemeClr>
                    </a:solidFill>
                  </a:tcPr>
                </a:tc>
                <a:tc hMerge="1">
                  <a:txBody>
                    <a:bodyPr/>
                    <a:lstStyle/>
                    <a:p>
                      <a:endParaRPr lang="en-US"/>
                    </a:p>
                  </a:txBody>
                  <a:tcPr/>
                </a:tc>
                <a:extLst>
                  <a:ext uri="{0D108BD9-81ED-4DB2-BD59-A6C34878D82A}">
                    <a16:rowId xmlns:a16="http://schemas.microsoft.com/office/drawing/2014/main" val="59511185"/>
                  </a:ext>
                </a:extLst>
              </a:tr>
              <a:tr h="1652736">
                <a:tc>
                  <a:txBody>
                    <a:bodyPr/>
                    <a:lstStyle/>
                    <a:p>
                      <a:pPr marL="0" marR="0" indent="0">
                        <a:spcBef>
                          <a:spcPts val="0"/>
                        </a:spcBef>
                        <a:spcAft>
                          <a:spcPts val="0"/>
                        </a:spcAft>
                        <a:buFont typeface="Arial" panose="020B0604020202020204" pitchFamily="34" charset="0"/>
                        <a:buNone/>
                      </a:pPr>
                      <a:r>
                        <a:rPr lang="en-US" sz="2400" u="sng" dirty="0">
                          <a:solidFill>
                            <a:schemeClr val="tx1"/>
                          </a:solidFill>
                          <a:ea typeface="MS Mincho" panose="02020609040205080304" pitchFamily="49" charset="-128"/>
                          <a:cs typeface="Times New Roman" panose="02020603050405020304" pitchFamily="18" charset="0"/>
                        </a:rPr>
                        <a:t>WMSI</a:t>
                      </a:r>
                    </a:p>
                    <a:p>
                      <a:pPr marL="342900" marR="0" indent="-342900">
                        <a:spcBef>
                          <a:spcPts val="0"/>
                        </a:spcBef>
                        <a:spcAft>
                          <a:spcPts val="0"/>
                        </a:spcAft>
                        <a:buFont typeface="Arial" panose="020B0604020202020204" pitchFamily="34" charset="0"/>
                        <a:buChar char="•"/>
                      </a:pPr>
                      <a:endParaRPr lang="en-US" sz="2000" dirty="0">
                        <a:solidFill>
                          <a:schemeClr val="tx1"/>
                        </a:solidFill>
                        <a:ea typeface="MS Mincho" panose="02020609040205080304" pitchFamily="49" charset="-128"/>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cs typeface="Times New Roman" panose="02020603050405020304" pitchFamily="18" charset="0"/>
                        </a:rPr>
                        <a:t>ideal WMSI = 1</a:t>
                      </a:r>
                    </a:p>
                    <a:p>
                      <a:pPr marL="342900" marR="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cs typeface="Times New Roman" panose="02020603050405020304" pitchFamily="18" charset="0"/>
                        </a:rPr>
                        <a:t>16- or 17-segment model…What’s the difference?</a:t>
                      </a:r>
                    </a:p>
                    <a:p>
                      <a:pPr marL="342900" marR="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cs typeface="Times New Roman" panose="02020603050405020304" pitchFamily="18" charset="0"/>
                        </a:rPr>
                        <a:t>score of each segment is based on motion &amp; systolic thickening </a:t>
                      </a:r>
                    </a:p>
                    <a:p>
                      <a:pPr marL="0" marR="0" indent="0">
                        <a:spcBef>
                          <a:spcPts val="0"/>
                        </a:spcBef>
                        <a:spcAft>
                          <a:spcPts val="0"/>
                        </a:spcAft>
                        <a:buFont typeface="Arial" panose="020B0604020202020204" pitchFamily="34" charset="0"/>
                        <a:buNone/>
                      </a:pPr>
                      <a:endParaRPr lang="en-US" sz="2000" dirty="0">
                        <a:solidFill>
                          <a:schemeClr val="tx1"/>
                        </a:solidFill>
                        <a:ea typeface="MS Mincho" panose="02020609040205080304" pitchFamily="49" charset="-128"/>
                        <a:cs typeface="Times New Roman" panose="02020603050405020304" pitchFamily="18" charset="0"/>
                      </a:endParaRPr>
                    </a:p>
                    <a:p>
                      <a:pPr marL="0" marR="0" indent="0" algn="ctr">
                        <a:spcBef>
                          <a:spcPts val="0"/>
                        </a:spcBef>
                        <a:spcAft>
                          <a:spcPts val="0"/>
                        </a:spcAft>
                        <a:buFont typeface="Arial" panose="020B0604020202020204" pitchFamily="34" charset="0"/>
                        <a:buNone/>
                      </a:pPr>
                      <a:r>
                        <a:rPr lang="en-US" sz="2000" dirty="0">
                          <a:solidFill>
                            <a:schemeClr val="tx1"/>
                          </a:solidFill>
                          <a:ea typeface="MS Mincho" panose="02020609040205080304" pitchFamily="49" charset="-128"/>
                          <a:cs typeface="Times New Roman" panose="02020603050405020304" pitchFamily="18" charset="0"/>
                        </a:rPr>
                        <a:t>WMSI = </a:t>
                      </a:r>
                      <a:r>
                        <a:rPr lang="en-US" sz="2000" u="sng" dirty="0">
                          <a:solidFill>
                            <a:schemeClr val="tx1"/>
                          </a:solidFill>
                          <a:ea typeface="MS Mincho" panose="02020609040205080304" pitchFamily="49" charset="-128"/>
                          <a:cs typeface="Times New Roman" panose="02020603050405020304" pitchFamily="18" charset="0"/>
                        </a:rPr>
                        <a:t>sum of all segments analyzed </a:t>
                      </a:r>
                      <a:endParaRPr lang="en-US" sz="2000" dirty="0">
                        <a:solidFill>
                          <a:schemeClr val="tx1"/>
                        </a:solidFill>
                        <a:ea typeface="MS Mincho" panose="02020609040205080304" pitchFamily="49" charset="-128"/>
                        <a:cs typeface="Times New Roman" panose="02020603050405020304" pitchFamily="18" charset="0"/>
                      </a:endParaRPr>
                    </a:p>
                    <a:p>
                      <a:pPr marL="0" marR="0" indent="0" algn="ctr">
                        <a:spcBef>
                          <a:spcPts val="0"/>
                        </a:spcBef>
                        <a:spcAft>
                          <a:spcPts val="0"/>
                        </a:spcAft>
                        <a:buFont typeface="Arial" panose="020B0604020202020204" pitchFamily="34" charset="0"/>
                        <a:buNone/>
                      </a:pPr>
                      <a:r>
                        <a:rPr lang="en-US" sz="2000" dirty="0">
                          <a:solidFill>
                            <a:schemeClr val="tx1"/>
                          </a:solidFill>
                          <a:ea typeface="MS Mincho" panose="02020609040205080304" pitchFamily="49" charset="-128"/>
                          <a:cs typeface="Times New Roman" panose="02020603050405020304" pitchFamily="18" charset="0"/>
                        </a:rPr>
                        <a:t>               total # of segments analyzed</a:t>
                      </a:r>
                    </a:p>
                    <a:p>
                      <a:pPr marL="342900" marR="0" indent="-342900">
                        <a:spcBef>
                          <a:spcPts val="0"/>
                        </a:spcBef>
                        <a:spcAft>
                          <a:spcPts val="0"/>
                        </a:spcAft>
                        <a:buFont typeface="Arial" panose="020B0604020202020204" pitchFamily="34" charset="0"/>
                        <a:buChar char="•"/>
                      </a:pPr>
                      <a:endParaRPr lang="en-US" sz="2000" dirty="0">
                        <a:solidFill>
                          <a:schemeClr val="tx1"/>
                        </a:solidFill>
                        <a:ea typeface="MS Mincho" panose="02020609040205080304" pitchFamily="49" charset="-128"/>
                      </a:endParaRPr>
                    </a:p>
                    <a:p>
                      <a:pPr marL="685800" marR="0" indent="-342900">
                        <a:spcBef>
                          <a:spcPts val="0"/>
                        </a:spcBef>
                        <a:spcAft>
                          <a:spcPts val="0"/>
                        </a:spcAft>
                        <a:buFont typeface="Wingdings" panose="05000000000000000000" pitchFamily="2" charset="2"/>
                        <a:buChar char="Ø"/>
                      </a:pPr>
                      <a:r>
                        <a:rPr lang="en-US" sz="2000" i="1" dirty="0">
                          <a:solidFill>
                            <a:schemeClr val="tx1"/>
                          </a:solidFill>
                          <a:ea typeface="MS Mincho" panose="02020609040205080304" pitchFamily="49" charset="-128"/>
                          <a:cs typeface="Times New Roman" panose="02020603050405020304" pitchFamily="18" charset="0"/>
                        </a:rPr>
                        <a:t>normal or hyperkinesis = 1</a:t>
                      </a:r>
                      <a:endParaRPr lang="en-US" sz="2000" i="1" dirty="0">
                        <a:solidFill>
                          <a:schemeClr val="tx1"/>
                        </a:solidFill>
                        <a:ea typeface="MS Mincho" panose="02020609040205080304" pitchFamily="49" charset="-128"/>
                      </a:endParaRPr>
                    </a:p>
                    <a:p>
                      <a:pPr marL="685800" marR="0" indent="-342900">
                        <a:spcBef>
                          <a:spcPts val="0"/>
                        </a:spcBef>
                        <a:spcAft>
                          <a:spcPts val="0"/>
                        </a:spcAft>
                        <a:buFont typeface="Wingdings" panose="05000000000000000000" pitchFamily="2" charset="2"/>
                        <a:buChar char="Ø"/>
                      </a:pPr>
                      <a:r>
                        <a:rPr lang="en-US" sz="2000" i="1" dirty="0">
                          <a:solidFill>
                            <a:schemeClr val="tx1"/>
                          </a:solidFill>
                          <a:ea typeface="MS Mincho" panose="02020609040205080304" pitchFamily="49" charset="-128"/>
                          <a:cs typeface="Times New Roman" panose="02020603050405020304" pitchFamily="18" charset="0"/>
                        </a:rPr>
                        <a:t>hypokinesis = 2</a:t>
                      </a:r>
                      <a:endParaRPr lang="en-US" sz="2000" i="1" dirty="0">
                        <a:solidFill>
                          <a:schemeClr val="tx1"/>
                        </a:solidFill>
                        <a:ea typeface="MS Mincho" panose="02020609040205080304" pitchFamily="49" charset="-128"/>
                      </a:endParaRPr>
                    </a:p>
                    <a:p>
                      <a:pPr marL="685800" marR="0" indent="-342900">
                        <a:spcBef>
                          <a:spcPts val="0"/>
                        </a:spcBef>
                        <a:spcAft>
                          <a:spcPts val="0"/>
                        </a:spcAft>
                        <a:buFont typeface="Wingdings" panose="05000000000000000000" pitchFamily="2" charset="2"/>
                        <a:buChar char="Ø"/>
                      </a:pPr>
                      <a:r>
                        <a:rPr lang="en-US" sz="2000" i="1" dirty="0">
                          <a:solidFill>
                            <a:schemeClr val="tx1"/>
                          </a:solidFill>
                          <a:ea typeface="MS Mincho" panose="02020609040205080304" pitchFamily="49" charset="-128"/>
                          <a:cs typeface="Times New Roman" panose="02020603050405020304" pitchFamily="18" charset="0"/>
                        </a:rPr>
                        <a:t>severe hypokinesis or akinesis = 3  </a:t>
                      </a:r>
                      <a:endParaRPr lang="en-US" sz="2000" i="1" dirty="0">
                        <a:solidFill>
                          <a:schemeClr val="tx1"/>
                        </a:solidFill>
                        <a:ea typeface="MS Mincho" panose="02020609040205080304" pitchFamily="49" charset="-128"/>
                      </a:endParaRPr>
                    </a:p>
                    <a:p>
                      <a:pPr marL="685800" marR="0" indent="-342900">
                        <a:spcBef>
                          <a:spcPts val="0"/>
                        </a:spcBef>
                        <a:spcAft>
                          <a:spcPts val="0"/>
                        </a:spcAft>
                        <a:buFont typeface="Wingdings" panose="05000000000000000000" pitchFamily="2" charset="2"/>
                        <a:buChar char="Ø"/>
                      </a:pPr>
                      <a:r>
                        <a:rPr lang="en-US" sz="2000" i="1" dirty="0">
                          <a:solidFill>
                            <a:schemeClr val="tx1"/>
                          </a:solidFill>
                          <a:ea typeface="MS Mincho" panose="02020609040205080304" pitchFamily="49" charset="-128"/>
                          <a:cs typeface="Times New Roman" panose="02020603050405020304" pitchFamily="18" charset="0"/>
                        </a:rPr>
                        <a:t>dyskinesis = 4  </a:t>
                      </a:r>
                      <a:endParaRPr lang="en-US" sz="2000" i="1" dirty="0">
                        <a:solidFill>
                          <a:schemeClr val="tx1"/>
                        </a:solidFill>
                        <a:ea typeface="MS Mincho" panose="02020609040205080304" pitchFamily="49" charset="-128"/>
                      </a:endParaRPr>
                    </a:p>
                    <a:p>
                      <a:pPr marL="685800" marR="0" indent="-342900">
                        <a:spcBef>
                          <a:spcPts val="0"/>
                        </a:spcBef>
                        <a:spcAft>
                          <a:spcPts val="0"/>
                        </a:spcAft>
                        <a:buFont typeface="Wingdings" panose="05000000000000000000" pitchFamily="2" charset="2"/>
                        <a:buChar char="Ø"/>
                      </a:pPr>
                      <a:r>
                        <a:rPr lang="en-US" sz="2000" i="1" dirty="0">
                          <a:solidFill>
                            <a:schemeClr val="tx1"/>
                          </a:solidFill>
                          <a:ea typeface="MS Mincho" panose="02020609040205080304" pitchFamily="49" charset="-128"/>
                          <a:cs typeface="Times New Roman" panose="02020603050405020304" pitchFamily="18" charset="0"/>
                        </a:rPr>
                        <a:t>aneurysmal = 5	 </a:t>
                      </a:r>
                    </a:p>
                    <a:p>
                      <a:pPr marL="342900" marR="0" indent="-342900">
                        <a:spcBef>
                          <a:spcPts val="0"/>
                        </a:spcBef>
                        <a:spcAft>
                          <a:spcPts val="0"/>
                        </a:spcAft>
                      </a:pPr>
                      <a:endParaRPr lang="en-US" sz="2000" dirty="0">
                        <a:solidFill>
                          <a:schemeClr val="tx1"/>
                        </a:solidFill>
                        <a:ea typeface="MS Mincho" panose="02020609040205080304" pitchFamily="49" charset="-128"/>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cs typeface="Times New Roman" panose="02020603050405020304" pitchFamily="18" charset="0"/>
                        </a:rPr>
                        <a:t>all or almost all segments must be visualized </a:t>
                      </a:r>
                    </a:p>
                    <a:p>
                      <a:pPr marL="741363" marR="0" indent="-284163">
                        <a:spcBef>
                          <a:spcPts val="0"/>
                        </a:spcBef>
                        <a:spcAft>
                          <a:spcPts val="0"/>
                        </a:spcAft>
                        <a:buFont typeface="Arial" panose="020B0604020202020204" pitchFamily="34" charset="0"/>
                        <a:buChar char="•"/>
                      </a:pPr>
                      <a:endParaRPr lang="en-US" sz="2000" b="1" dirty="0">
                        <a:solidFill>
                          <a:schemeClr val="tx1"/>
                        </a:solidFill>
                        <a:latin typeface="+mj-lt"/>
                        <a:ea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tx1"/>
                          </a:solidFill>
                          <a:effectLst/>
                          <a:latin typeface="+mn-lt"/>
                          <a:ea typeface="+mn-ea"/>
                          <a:cs typeface="+mn-cs"/>
                        </a:rPr>
                        <a:t>According to the ASE, the UEA is indicated when 2+ contiguous segments &amp;/or a coronary artery territory are not well visualized</a:t>
                      </a:r>
                      <a:r>
                        <a:rPr lang="en-US" sz="18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0" marR="0" indent="0">
                        <a:spcBef>
                          <a:spcPts val="0"/>
                        </a:spcBef>
                        <a:spcAft>
                          <a:spcPts val="0"/>
                        </a:spcAft>
                        <a:buFont typeface="Arial" panose="020B0604020202020204" pitchFamily="34" charset="0"/>
                        <a:buNone/>
                        <a:tabLst>
                          <a:tab pos="457200" algn="l"/>
                        </a:tabLst>
                      </a:pPr>
                      <a:endParaRPr lang="en-US" sz="2000" b="1" dirty="0">
                        <a:solidFill>
                          <a:schemeClr val="tx1"/>
                        </a:solidFill>
                        <a:latin typeface="+mj-lt"/>
                        <a:ea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chemeClr val="accent1">
                        <a:lumMod val="60000"/>
                        <a:lumOff val="40000"/>
                      </a:schemeClr>
                    </a:solidFill>
                  </a:tcPr>
                </a:tc>
                <a:extLst>
                  <a:ext uri="{0D108BD9-81ED-4DB2-BD59-A6C34878D82A}">
                    <a16:rowId xmlns:a16="http://schemas.microsoft.com/office/drawing/2014/main" val="1933058448"/>
                  </a:ext>
                </a:extLst>
              </a:tr>
            </a:tbl>
          </a:graphicData>
        </a:graphic>
      </p:graphicFrame>
      <p:sp>
        <p:nvSpPr>
          <p:cNvPr id="7" name="TextBox 6">
            <a:extLst>
              <a:ext uri="{FF2B5EF4-FFF2-40B4-BE49-F238E27FC236}">
                <a16:creationId xmlns:a16="http://schemas.microsoft.com/office/drawing/2014/main" id="{BFA8EB51-72DB-4048-A480-93ED49E88EBD}"/>
              </a:ext>
            </a:extLst>
          </p:cNvPr>
          <p:cNvSpPr txBox="1"/>
          <p:nvPr/>
        </p:nvSpPr>
        <p:spPr>
          <a:xfrm>
            <a:off x="8595360" y="3947661"/>
            <a:ext cx="2275988" cy="1015663"/>
          </a:xfrm>
          <a:prstGeom prst="rect">
            <a:avLst/>
          </a:prstGeom>
          <a:noFill/>
        </p:spPr>
        <p:txBody>
          <a:bodyPr wrap="square" rtlCol="0">
            <a:spAutoFit/>
          </a:bodyPr>
          <a:lstStyle/>
          <a:p>
            <a:pPr algn="ctr"/>
            <a:r>
              <a:rPr lang="en-US" sz="2000" dirty="0">
                <a:solidFill>
                  <a:schemeClr val="bg2">
                    <a:lumMod val="25000"/>
                  </a:schemeClr>
                </a:solidFill>
                <a:latin typeface="Gabriola" panose="04040605051002020D02" pitchFamily="82" charset="0"/>
              </a:rPr>
              <a:t>POP QUIZ!</a:t>
            </a:r>
          </a:p>
          <a:p>
            <a:pPr algn="ctr"/>
            <a:r>
              <a:rPr lang="en-US" sz="2000" dirty="0">
                <a:solidFill>
                  <a:schemeClr val="bg2">
                    <a:lumMod val="25000"/>
                  </a:schemeClr>
                </a:solidFill>
                <a:latin typeface="Gabriola" panose="04040605051002020D02" pitchFamily="82" charset="0"/>
              </a:rPr>
              <a:t>How does the </a:t>
            </a:r>
          </a:p>
          <a:p>
            <a:pPr algn="ctr"/>
            <a:r>
              <a:rPr lang="en-US" sz="2000" dirty="0">
                <a:solidFill>
                  <a:schemeClr val="bg2">
                    <a:lumMod val="25000"/>
                  </a:schemeClr>
                </a:solidFill>
                <a:latin typeface="Gabriola" panose="04040605051002020D02" pitchFamily="82" charset="0"/>
              </a:rPr>
              <a:t>UEA help?</a:t>
            </a:r>
          </a:p>
        </p:txBody>
      </p:sp>
    </p:spTree>
    <p:extLst>
      <p:ext uri="{BB962C8B-B14F-4D97-AF65-F5344CB8AC3E}">
        <p14:creationId xmlns:p14="http://schemas.microsoft.com/office/powerpoint/2010/main" val="3779636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4F114F-8BA2-4F7A-A38E-9279061842A1}"/>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5" name="Rectangle 2">
            <a:extLst>
              <a:ext uri="{FF2B5EF4-FFF2-40B4-BE49-F238E27FC236}">
                <a16:creationId xmlns:a16="http://schemas.microsoft.com/office/drawing/2014/main" id="{D9B6C239-3582-474A-8230-6B707E8B441F}"/>
              </a:ext>
            </a:extLst>
          </p:cNvPr>
          <p:cNvSpPr>
            <a:spLocks noChangeArrowheads="1"/>
          </p:cNvSpPr>
          <p:nvPr/>
        </p:nvSpPr>
        <p:spPr bwMode="auto">
          <a:xfrm>
            <a:off x="7747687" y="2882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9" name="Table 8">
            <a:extLst>
              <a:ext uri="{FF2B5EF4-FFF2-40B4-BE49-F238E27FC236}">
                <a16:creationId xmlns:a16="http://schemas.microsoft.com/office/drawing/2014/main" id="{84B8A297-894D-4BA5-9725-9E4E0C068AF7}"/>
              </a:ext>
            </a:extLst>
          </p:cNvPr>
          <p:cNvGraphicFramePr>
            <a:graphicFrameLocks noGrp="1"/>
          </p:cNvGraphicFramePr>
          <p:nvPr>
            <p:extLst>
              <p:ext uri="{D42A27DB-BD31-4B8C-83A1-F6EECF244321}">
                <p14:modId xmlns:p14="http://schemas.microsoft.com/office/powerpoint/2010/main" val="375978119"/>
              </p:ext>
            </p:extLst>
          </p:nvPr>
        </p:nvGraphicFramePr>
        <p:xfrm>
          <a:off x="978918" y="9626"/>
          <a:ext cx="10058399" cy="6304548"/>
        </p:xfrm>
        <a:graphic>
          <a:graphicData uri="http://schemas.openxmlformats.org/drawingml/2006/table">
            <a:tbl>
              <a:tblPr firstRow="1" bandRow="1">
                <a:tableStyleId>{37CE84F3-28C3-443E-9E96-99CF82512B78}</a:tableStyleId>
              </a:tblPr>
              <a:tblGrid>
                <a:gridCol w="3599566">
                  <a:extLst>
                    <a:ext uri="{9D8B030D-6E8A-4147-A177-3AD203B41FA5}">
                      <a16:colId xmlns:a16="http://schemas.microsoft.com/office/drawing/2014/main" val="2543754752"/>
                    </a:ext>
                  </a:extLst>
                </a:gridCol>
                <a:gridCol w="3221489">
                  <a:extLst>
                    <a:ext uri="{9D8B030D-6E8A-4147-A177-3AD203B41FA5}">
                      <a16:colId xmlns:a16="http://schemas.microsoft.com/office/drawing/2014/main" val="1804106801"/>
                    </a:ext>
                  </a:extLst>
                </a:gridCol>
                <a:gridCol w="3237344">
                  <a:extLst>
                    <a:ext uri="{9D8B030D-6E8A-4147-A177-3AD203B41FA5}">
                      <a16:colId xmlns:a16="http://schemas.microsoft.com/office/drawing/2014/main" val="3780604050"/>
                    </a:ext>
                  </a:extLst>
                </a:gridCol>
              </a:tblGrid>
              <a:tr h="514996">
                <a:tc gridSpan="3">
                  <a:txBody>
                    <a:bodyPr/>
                    <a:lstStyle/>
                    <a:p>
                      <a:pPr algn="ctr"/>
                      <a:r>
                        <a:rPr lang="en-US" sz="2400" b="0" dirty="0">
                          <a:solidFill>
                            <a:schemeClr val="bg1"/>
                          </a:solidFill>
                          <a:latin typeface="+mj-lt"/>
                        </a:rPr>
                        <a:t>17 SEGMENT MODEL &amp; CORONARY ARTERY DISTRIBUTION</a:t>
                      </a:r>
                      <a:endParaRPr lang="en-US" sz="2400" b="0" u="sng" dirty="0">
                        <a:solidFill>
                          <a:schemeClr val="bg1"/>
                        </a:solidFill>
                        <a:latin typeface="+mj-lt"/>
                      </a:endParaRPr>
                    </a:p>
                  </a:txBody>
                  <a:tcPr>
                    <a:solidFill>
                      <a:schemeClr val="accent6">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511185"/>
                  </a:ext>
                </a:extLst>
              </a:tr>
              <a:tr h="2253245">
                <a:tc>
                  <a:txBody>
                    <a:bodyPr/>
                    <a:lstStyle/>
                    <a:p>
                      <a:pPr marL="457200" marR="0" indent="-457200">
                        <a:spcBef>
                          <a:spcPts val="0"/>
                        </a:spcBef>
                        <a:spcAft>
                          <a:spcPts val="0"/>
                        </a:spcAft>
                        <a:tabLst>
                          <a:tab pos="3297555" algn="l"/>
                        </a:tabLst>
                      </a:pPr>
                      <a:endParaRPr lang="en-US" sz="2000" dirty="0">
                        <a:solidFill>
                          <a:schemeClr val="accent6">
                            <a:lumMod val="75000"/>
                          </a:schemeClr>
                        </a:solidFill>
                        <a:ea typeface="Times New Roman" panose="020206030504050203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457200" marR="0" indent="-457200">
                        <a:spcBef>
                          <a:spcPts val="0"/>
                        </a:spcBef>
                        <a:spcAft>
                          <a:spcPts val="0"/>
                        </a:spcAft>
                        <a:tabLst>
                          <a:tab pos="3297555" algn="l"/>
                        </a:tabLst>
                      </a:pPr>
                      <a:endParaRPr lang="en-US" sz="2000" dirty="0">
                        <a:solidFill>
                          <a:schemeClr val="accent6">
                            <a:lumMod val="75000"/>
                          </a:schemeClr>
                        </a:solidFill>
                        <a:ea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457200" marR="0" indent="-457200">
                        <a:spcBef>
                          <a:spcPts val="0"/>
                        </a:spcBef>
                        <a:spcAft>
                          <a:spcPts val="0"/>
                        </a:spcAft>
                        <a:tabLst>
                          <a:tab pos="3297555" algn="l"/>
                        </a:tabLst>
                      </a:pPr>
                      <a:endParaRPr lang="en-US" sz="2000" dirty="0">
                        <a:solidFill>
                          <a:schemeClr val="accent6">
                            <a:lumMod val="75000"/>
                          </a:schemeClr>
                        </a:solidFill>
                        <a:ea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2304476"/>
                  </a:ext>
                </a:extLst>
              </a:tr>
              <a:tr h="3536307">
                <a:tc gridSpan="3">
                  <a:txBody>
                    <a:bodyPr/>
                    <a:lstStyle/>
                    <a:p>
                      <a:pPr marL="457200" marR="0" indent="-457200">
                        <a:spcBef>
                          <a:spcPts val="0"/>
                        </a:spcBef>
                        <a:spcAft>
                          <a:spcPts val="0"/>
                        </a:spcAft>
                        <a:tabLst>
                          <a:tab pos="3297555" algn="l"/>
                        </a:tabLst>
                      </a:pPr>
                      <a:endParaRPr lang="en-US" sz="2000" dirty="0">
                        <a:solidFill>
                          <a:schemeClr val="accent6">
                            <a:lumMod val="75000"/>
                          </a:schemeClr>
                        </a:solidFill>
                        <a:ea typeface="Times New Roman" panose="02020603050405020304" pitchFamily="18" charset="0"/>
                      </a:endParaRPr>
                    </a:p>
                    <a:p>
                      <a:pPr marL="457200" marR="0" indent="-457200">
                        <a:spcBef>
                          <a:spcPts val="0"/>
                        </a:spcBef>
                        <a:spcAft>
                          <a:spcPts val="0"/>
                        </a:spcAft>
                        <a:tabLst>
                          <a:tab pos="3297555" algn="l"/>
                        </a:tabLst>
                      </a:pPr>
                      <a:endParaRPr lang="en-US" sz="2000" dirty="0">
                        <a:solidFill>
                          <a:schemeClr val="accent6">
                            <a:lumMod val="75000"/>
                          </a:schemeClr>
                        </a:solidFill>
                        <a:ea typeface="Times New Roman" panose="02020603050405020304" pitchFamily="18" charset="0"/>
                      </a:endParaRPr>
                    </a:p>
                    <a:p>
                      <a:pPr marL="457200" marR="0" indent="-457200">
                        <a:spcBef>
                          <a:spcPts val="0"/>
                        </a:spcBef>
                        <a:spcAft>
                          <a:spcPts val="0"/>
                        </a:spcAft>
                        <a:tabLst>
                          <a:tab pos="3297555" algn="l"/>
                        </a:tabLst>
                      </a:pPr>
                      <a:endParaRPr lang="en-US" sz="2000" dirty="0">
                        <a:solidFill>
                          <a:schemeClr val="accent6">
                            <a:lumMod val="75000"/>
                          </a:schemeClr>
                        </a:solidFill>
                        <a:ea typeface="Times New Roman" panose="02020603050405020304" pitchFamily="18" charset="0"/>
                      </a:endParaRPr>
                    </a:p>
                    <a:p>
                      <a:pPr marL="457200" marR="0" indent="-457200">
                        <a:spcBef>
                          <a:spcPts val="0"/>
                        </a:spcBef>
                        <a:spcAft>
                          <a:spcPts val="0"/>
                        </a:spcAft>
                        <a:tabLst>
                          <a:tab pos="3297555" algn="l"/>
                        </a:tabLst>
                      </a:pPr>
                      <a:endParaRPr lang="en-US" sz="2000" dirty="0">
                        <a:solidFill>
                          <a:schemeClr val="accent6">
                            <a:lumMod val="75000"/>
                          </a:schemeClr>
                        </a:solidFill>
                        <a:ea typeface="Times New Roman" panose="02020603050405020304" pitchFamily="18" charset="0"/>
                      </a:endParaRPr>
                    </a:p>
                    <a:p>
                      <a:pPr marL="457200" marR="0" indent="-457200">
                        <a:spcBef>
                          <a:spcPts val="0"/>
                        </a:spcBef>
                        <a:spcAft>
                          <a:spcPts val="0"/>
                        </a:spcAft>
                        <a:tabLst>
                          <a:tab pos="3297555" algn="l"/>
                        </a:tabLst>
                      </a:pPr>
                      <a:endParaRPr lang="en-US" sz="2000" dirty="0">
                        <a:solidFill>
                          <a:schemeClr val="accent6">
                            <a:lumMod val="75000"/>
                          </a:schemeClr>
                        </a:solidFill>
                        <a:ea typeface="Times New Roman" panose="02020603050405020304" pitchFamily="18" charset="0"/>
                      </a:endParaRPr>
                    </a:p>
                    <a:p>
                      <a:pPr marL="457200" marR="0" indent="-457200">
                        <a:spcBef>
                          <a:spcPts val="0"/>
                        </a:spcBef>
                        <a:spcAft>
                          <a:spcPts val="0"/>
                        </a:spcAft>
                        <a:tabLst>
                          <a:tab pos="3297555" algn="l"/>
                        </a:tabLst>
                      </a:pPr>
                      <a:endParaRPr lang="en-US" sz="2000" dirty="0">
                        <a:solidFill>
                          <a:schemeClr val="accent6">
                            <a:lumMod val="75000"/>
                          </a:schemeClr>
                        </a:solidFill>
                        <a:ea typeface="Times New Roman" panose="02020603050405020304" pitchFamily="18" charset="0"/>
                      </a:endParaRPr>
                    </a:p>
                    <a:p>
                      <a:pPr marL="457200" marR="0" indent="-457200">
                        <a:spcBef>
                          <a:spcPts val="0"/>
                        </a:spcBef>
                        <a:spcAft>
                          <a:spcPts val="0"/>
                        </a:spcAft>
                        <a:tabLst>
                          <a:tab pos="3297555" algn="l"/>
                        </a:tabLst>
                      </a:pPr>
                      <a:endParaRPr lang="en-US" sz="2000" dirty="0">
                        <a:solidFill>
                          <a:schemeClr val="accent6">
                            <a:lumMod val="75000"/>
                          </a:schemeClr>
                        </a:solidFill>
                        <a:ea typeface="Times New Roman" panose="02020603050405020304" pitchFamily="18" charset="0"/>
                      </a:endParaRPr>
                    </a:p>
                    <a:p>
                      <a:pPr marL="457200" marR="0" indent="-457200">
                        <a:spcBef>
                          <a:spcPts val="0"/>
                        </a:spcBef>
                        <a:spcAft>
                          <a:spcPts val="0"/>
                        </a:spcAft>
                        <a:tabLst>
                          <a:tab pos="3297555" algn="l"/>
                        </a:tabLst>
                      </a:pPr>
                      <a:endParaRPr lang="en-US" sz="2000" dirty="0">
                        <a:solidFill>
                          <a:schemeClr val="accent6">
                            <a:lumMod val="75000"/>
                          </a:schemeClr>
                        </a:solidFill>
                        <a:ea typeface="Times New Roman" panose="02020603050405020304" pitchFamily="18" charset="0"/>
                      </a:endParaRPr>
                    </a:p>
                    <a:p>
                      <a:pPr marL="457200" marR="0" indent="-457200">
                        <a:spcBef>
                          <a:spcPts val="0"/>
                        </a:spcBef>
                        <a:spcAft>
                          <a:spcPts val="0"/>
                        </a:spcAft>
                        <a:tabLst>
                          <a:tab pos="3297555" algn="l"/>
                        </a:tabLst>
                      </a:pPr>
                      <a:endParaRPr lang="en-US" sz="2000" dirty="0">
                        <a:solidFill>
                          <a:schemeClr val="accent6">
                            <a:lumMod val="75000"/>
                          </a:schemeClr>
                        </a:solidFill>
                        <a:ea typeface="Times New Roman" panose="02020603050405020304" pitchFamily="18" charset="0"/>
                      </a:endParaRPr>
                    </a:p>
                    <a:p>
                      <a:pPr marL="457200" marR="0" indent="-457200">
                        <a:spcBef>
                          <a:spcPts val="0"/>
                        </a:spcBef>
                        <a:spcAft>
                          <a:spcPts val="0"/>
                        </a:spcAft>
                        <a:tabLst>
                          <a:tab pos="3297555" algn="l"/>
                        </a:tabLst>
                      </a:pPr>
                      <a:endParaRPr lang="en-US" sz="2000" dirty="0">
                        <a:solidFill>
                          <a:schemeClr val="accent6">
                            <a:lumMod val="75000"/>
                          </a:schemeClr>
                        </a:solidFill>
                        <a:ea typeface="Times New Roman" panose="02020603050405020304" pitchFamily="18" charset="0"/>
                      </a:endParaRPr>
                    </a:p>
                  </a:txBody>
                  <a:tcPr>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80223304"/>
                  </a:ext>
                </a:extLst>
              </a:tr>
            </a:tbl>
          </a:graphicData>
        </a:graphic>
      </p:graphicFrame>
      <p:sp>
        <p:nvSpPr>
          <p:cNvPr id="8" name="Rectangle 7">
            <a:extLst>
              <a:ext uri="{FF2B5EF4-FFF2-40B4-BE49-F238E27FC236}">
                <a16:creationId xmlns:a16="http://schemas.microsoft.com/office/drawing/2014/main" id="{086EE2EF-830E-416B-BDEC-BE905DC7F348}"/>
              </a:ext>
            </a:extLst>
          </p:cNvPr>
          <p:cNvSpPr/>
          <p:nvPr/>
        </p:nvSpPr>
        <p:spPr>
          <a:xfrm>
            <a:off x="1058216" y="3074824"/>
            <a:ext cx="3726220" cy="923330"/>
          </a:xfrm>
          <a:prstGeom prst="rect">
            <a:avLst/>
          </a:prstGeom>
        </p:spPr>
        <p:txBody>
          <a:bodyPr wrap="square">
            <a:spAutoFit/>
          </a:bodyPr>
          <a:lstStyle/>
          <a:p>
            <a:r>
              <a:rPr lang="en-US" dirty="0">
                <a:highlight>
                  <a:srgbClr val="FF00FF"/>
                </a:highlight>
                <a:ea typeface="Times New Roman" panose="02020603050405020304" pitchFamily="18" charset="0"/>
              </a:rPr>
              <a:t>CX</a:t>
            </a:r>
            <a:r>
              <a:rPr lang="en-US" dirty="0">
                <a:ea typeface="Times New Roman" panose="02020603050405020304" pitchFamily="18" charset="0"/>
              </a:rPr>
              <a:t> = Left Circumflex Artery</a:t>
            </a:r>
          </a:p>
          <a:p>
            <a:r>
              <a:rPr lang="en-US" dirty="0">
                <a:highlight>
                  <a:srgbClr val="00FFFF"/>
                </a:highlight>
                <a:ea typeface="Times New Roman" panose="02020603050405020304" pitchFamily="18" charset="0"/>
              </a:rPr>
              <a:t>LAD</a:t>
            </a:r>
            <a:r>
              <a:rPr lang="en-US" dirty="0">
                <a:ea typeface="Times New Roman" panose="02020603050405020304" pitchFamily="18" charset="0"/>
              </a:rPr>
              <a:t> = Left Anterior Descending Artery </a:t>
            </a:r>
          </a:p>
          <a:p>
            <a:r>
              <a:rPr lang="en-US" dirty="0">
                <a:highlight>
                  <a:srgbClr val="FFFF00"/>
                </a:highlight>
                <a:ea typeface="Times New Roman" panose="02020603050405020304" pitchFamily="18" charset="0"/>
              </a:rPr>
              <a:t>RCA</a:t>
            </a:r>
            <a:r>
              <a:rPr lang="en-US" dirty="0">
                <a:ea typeface="Times New Roman" panose="02020603050405020304" pitchFamily="18" charset="0"/>
              </a:rPr>
              <a:t> = Right Coronary Artery </a:t>
            </a:r>
            <a:endParaRPr lang="en-US" dirty="0">
              <a:effectLst/>
              <a:ea typeface="Times New Roman" panose="02020603050405020304" pitchFamily="18" charset="0"/>
            </a:endParaRPr>
          </a:p>
        </p:txBody>
      </p:sp>
      <p:sp>
        <p:nvSpPr>
          <p:cNvPr id="3" name="Rectangle 2">
            <a:extLst>
              <a:ext uri="{FF2B5EF4-FFF2-40B4-BE49-F238E27FC236}">
                <a16:creationId xmlns:a16="http://schemas.microsoft.com/office/drawing/2014/main" id="{5D34F51C-2309-4360-8DD4-4470F1221941}"/>
              </a:ext>
            </a:extLst>
          </p:cNvPr>
          <p:cNvSpPr>
            <a:spLocks noChangeArrowheads="1"/>
          </p:cNvSpPr>
          <p:nvPr/>
        </p:nvSpPr>
        <p:spPr bwMode="auto">
          <a:xfrm>
            <a:off x="1673524" y="17511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4">
            <a:extLst>
              <a:ext uri="{FF2B5EF4-FFF2-40B4-BE49-F238E27FC236}">
                <a16:creationId xmlns:a16="http://schemas.microsoft.com/office/drawing/2014/main" id="{67D646C8-669C-4C33-9A2B-ADED49F3FBAC}"/>
              </a:ext>
            </a:extLst>
          </p:cNvPr>
          <p:cNvSpPr>
            <a:spLocks noChangeArrowheads="1"/>
          </p:cNvSpPr>
          <p:nvPr/>
        </p:nvSpPr>
        <p:spPr bwMode="auto">
          <a:xfrm>
            <a:off x="4444314" y="1898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3" name="Rectangle 6">
            <a:extLst>
              <a:ext uri="{FF2B5EF4-FFF2-40B4-BE49-F238E27FC236}">
                <a16:creationId xmlns:a16="http://schemas.microsoft.com/office/drawing/2014/main" id="{2F5B3D8C-7EBE-478C-A3F3-EFEEFBAA9F87}"/>
              </a:ext>
            </a:extLst>
          </p:cNvPr>
          <p:cNvSpPr>
            <a:spLocks noChangeArrowheads="1"/>
          </p:cNvSpPr>
          <p:nvPr/>
        </p:nvSpPr>
        <p:spPr bwMode="auto">
          <a:xfrm>
            <a:off x="7470475" y="19472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5" name="TextBox 14">
            <a:extLst>
              <a:ext uri="{FF2B5EF4-FFF2-40B4-BE49-F238E27FC236}">
                <a16:creationId xmlns:a16="http://schemas.microsoft.com/office/drawing/2014/main" id="{302D3546-B197-4717-B112-F867AFE0F2F6}"/>
              </a:ext>
            </a:extLst>
          </p:cNvPr>
          <p:cNvSpPr txBox="1"/>
          <p:nvPr/>
        </p:nvSpPr>
        <p:spPr>
          <a:xfrm>
            <a:off x="978918" y="4807038"/>
            <a:ext cx="5043782" cy="1015663"/>
          </a:xfrm>
          <a:prstGeom prst="rect">
            <a:avLst/>
          </a:prstGeom>
          <a:noFill/>
        </p:spPr>
        <p:txBody>
          <a:bodyPr wrap="square" rtlCol="0">
            <a:spAutoFit/>
          </a:bodyPr>
          <a:lstStyle/>
          <a:p>
            <a:pPr algn="ctr"/>
            <a:r>
              <a:rPr lang="en-US" sz="2000" dirty="0">
                <a:solidFill>
                  <a:schemeClr val="bg2">
                    <a:lumMod val="25000"/>
                  </a:schemeClr>
                </a:solidFill>
                <a:latin typeface="Gabriola" panose="04040605051002020D02" pitchFamily="82" charset="0"/>
              </a:rPr>
              <a:t>POP QUIZ!</a:t>
            </a:r>
          </a:p>
          <a:p>
            <a:pPr algn="ctr"/>
            <a:r>
              <a:rPr lang="en-US" sz="2000" dirty="0">
                <a:solidFill>
                  <a:schemeClr val="bg2">
                    <a:lumMod val="25000"/>
                  </a:schemeClr>
                </a:solidFill>
                <a:latin typeface="Gabriola" panose="04040605051002020D02" pitchFamily="82" charset="0"/>
              </a:rPr>
              <a:t>If 17 segments are visualized &amp; normal, </a:t>
            </a:r>
          </a:p>
          <a:p>
            <a:pPr algn="ctr"/>
            <a:r>
              <a:rPr lang="en-US" sz="2000" dirty="0">
                <a:solidFill>
                  <a:schemeClr val="bg2">
                    <a:lumMod val="25000"/>
                  </a:schemeClr>
                </a:solidFill>
                <a:latin typeface="Gabriola" panose="04040605051002020D02" pitchFamily="82" charset="0"/>
              </a:rPr>
              <a:t>what is the WMSI?</a:t>
            </a:r>
          </a:p>
        </p:txBody>
      </p:sp>
      <p:sp>
        <p:nvSpPr>
          <p:cNvPr id="16" name="TextBox 15">
            <a:extLst>
              <a:ext uri="{FF2B5EF4-FFF2-40B4-BE49-F238E27FC236}">
                <a16:creationId xmlns:a16="http://schemas.microsoft.com/office/drawing/2014/main" id="{E7AEA92D-B845-4E67-BF5C-761164AAF98E}"/>
              </a:ext>
            </a:extLst>
          </p:cNvPr>
          <p:cNvSpPr txBox="1"/>
          <p:nvPr/>
        </p:nvSpPr>
        <p:spPr>
          <a:xfrm>
            <a:off x="-22302" y="6408872"/>
            <a:ext cx="7000618" cy="276999"/>
          </a:xfrm>
          <a:prstGeom prst="rect">
            <a:avLst/>
          </a:prstGeom>
          <a:noFill/>
        </p:spPr>
        <p:txBody>
          <a:bodyPr wrap="square">
            <a:spAutoFit/>
          </a:bodyPr>
          <a:lstStyle/>
          <a:p>
            <a:r>
              <a:rPr lang="en-US" sz="1200" i="1" dirty="0">
                <a:effectLst/>
                <a:ea typeface="Times New Roman" panose="02020603050405020304" pitchFamily="18" charset="0"/>
                <a:cs typeface="Times New Roman" panose="02020603050405020304" pitchFamily="18" charset="0"/>
              </a:rPr>
              <a:t>Based on the Guidelines for Performance, Interpretation, &amp; Application of SE in IHD: From the ASE (Jan 2020)</a:t>
            </a:r>
            <a:endParaRPr lang="en-US" sz="500" dirty="0"/>
          </a:p>
        </p:txBody>
      </p:sp>
      <p:pic>
        <p:nvPicPr>
          <p:cNvPr id="6" name="Picture 5">
            <a:extLst>
              <a:ext uri="{FF2B5EF4-FFF2-40B4-BE49-F238E27FC236}">
                <a16:creationId xmlns:a16="http://schemas.microsoft.com/office/drawing/2014/main" id="{019F5FA0-AC41-6991-6A26-0D1F65FB70C8}"/>
              </a:ext>
            </a:extLst>
          </p:cNvPr>
          <p:cNvPicPr>
            <a:picLocks noChangeAspect="1"/>
          </p:cNvPicPr>
          <p:nvPr/>
        </p:nvPicPr>
        <p:blipFill>
          <a:blip r:embed="rId2"/>
          <a:stretch>
            <a:fillRect/>
          </a:stretch>
        </p:blipFill>
        <p:spPr>
          <a:xfrm>
            <a:off x="1447524" y="661717"/>
            <a:ext cx="2649487" cy="2002701"/>
          </a:xfrm>
          <a:prstGeom prst="rect">
            <a:avLst/>
          </a:prstGeom>
        </p:spPr>
      </p:pic>
      <p:pic>
        <p:nvPicPr>
          <p:cNvPr id="14" name="Picture 13">
            <a:extLst>
              <a:ext uri="{FF2B5EF4-FFF2-40B4-BE49-F238E27FC236}">
                <a16:creationId xmlns:a16="http://schemas.microsoft.com/office/drawing/2014/main" id="{DF68C1CA-9057-8C1A-ED69-3FED24A0BD2B}"/>
              </a:ext>
            </a:extLst>
          </p:cNvPr>
          <p:cNvPicPr>
            <a:picLocks noChangeAspect="1"/>
          </p:cNvPicPr>
          <p:nvPr/>
        </p:nvPicPr>
        <p:blipFill>
          <a:blip r:embed="rId3"/>
          <a:stretch>
            <a:fillRect/>
          </a:stretch>
        </p:blipFill>
        <p:spPr>
          <a:xfrm>
            <a:off x="4921031" y="831802"/>
            <a:ext cx="2425078" cy="1674458"/>
          </a:xfrm>
          <a:prstGeom prst="rect">
            <a:avLst/>
          </a:prstGeom>
        </p:spPr>
      </p:pic>
      <p:pic>
        <p:nvPicPr>
          <p:cNvPr id="19" name="Picture 18">
            <a:extLst>
              <a:ext uri="{FF2B5EF4-FFF2-40B4-BE49-F238E27FC236}">
                <a16:creationId xmlns:a16="http://schemas.microsoft.com/office/drawing/2014/main" id="{867E04CB-F725-BB72-9A81-DA68463EBC57}"/>
              </a:ext>
            </a:extLst>
          </p:cNvPr>
          <p:cNvPicPr>
            <a:picLocks noChangeAspect="1"/>
          </p:cNvPicPr>
          <p:nvPr/>
        </p:nvPicPr>
        <p:blipFill>
          <a:blip r:embed="rId4"/>
          <a:stretch>
            <a:fillRect/>
          </a:stretch>
        </p:blipFill>
        <p:spPr>
          <a:xfrm>
            <a:off x="8490886" y="1104471"/>
            <a:ext cx="1973952" cy="1147026"/>
          </a:xfrm>
          <a:prstGeom prst="rect">
            <a:avLst/>
          </a:prstGeom>
        </p:spPr>
      </p:pic>
      <p:pic>
        <p:nvPicPr>
          <p:cNvPr id="22" name="Picture 21">
            <a:extLst>
              <a:ext uri="{FF2B5EF4-FFF2-40B4-BE49-F238E27FC236}">
                <a16:creationId xmlns:a16="http://schemas.microsoft.com/office/drawing/2014/main" id="{D603859C-4EE8-578C-06C6-E34548E261D3}"/>
              </a:ext>
            </a:extLst>
          </p:cNvPr>
          <p:cNvPicPr>
            <a:picLocks noChangeAspect="1"/>
          </p:cNvPicPr>
          <p:nvPr/>
        </p:nvPicPr>
        <p:blipFill>
          <a:blip r:embed="rId5"/>
          <a:stretch>
            <a:fillRect/>
          </a:stretch>
        </p:blipFill>
        <p:spPr>
          <a:xfrm>
            <a:off x="6169302" y="2882900"/>
            <a:ext cx="3638890" cy="3336656"/>
          </a:xfrm>
          <a:prstGeom prst="rect">
            <a:avLst/>
          </a:prstGeom>
        </p:spPr>
      </p:pic>
    </p:spTree>
    <p:extLst>
      <p:ext uri="{BB962C8B-B14F-4D97-AF65-F5344CB8AC3E}">
        <p14:creationId xmlns:p14="http://schemas.microsoft.com/office/powerpoint/2010/main" val="3327327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4F114F-8BA2-4F7A-A38E-9279061842A1}"/>
              </a:ext>
            </a:extLst>
          </p:cNvPr>
          <p:cNvSpPr>
            <a:spLocks noGrp="1"/>
          </p:cNvSpPr>
          <p:nvPr>
            <p:ph type="sldNum" sz="quarter" idx="12"/>
          </p:nvPr>
        </p:nvSpPr>
        <p:spPr/>
        <p:txBody>
          <a:bodyPr/>
          <a:lstStyle/>
          <a:p>
            <a:fld id="{6D22F896-40B5-4ADD-8801-0D06FADFA095}" type="slidenum">
              <a:rPr lang="en-US" smtClean="0"/>
              <a:t>19</a:t>
            </a:fld>
            <a:endParaRPr lang="en-US" dirty="0"/>
          </a:p>
        </p:txBody>
      </p:sp>
      <p:sp>
        <p:nvSpPr>
          <p:cNvPr id="5" name="Rectangle 2">
            <a:extLst>
              <a:ext uri="{FF2B5EF4-FFF2-40B4-BE49-F238E27FC236}">
                <a16:creationId xmlns:a16="http://schemas.microsoft.com/office/drawing/2014/main" id="{D9B6C239-3582-474A-8230-6B707E8B441F}"/>
              </a:ext>
            </a:extLst>
          </p:cNvPr>
          <p:cNvSpPr>
            <a:spLocks noChangeArrowheads="1"/>
          </p:cNvSpPr>
          <p:nvPr/>
        </p:nvSpPr>
        <p:spPr bwMode="auto">
          <a:xfrm>
            <a:off x="7747687" y="2882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0" name="TextBox 9">
            <a:extLst>
              <a:ext uri="{FF2B5EF4-FFF2-40B4-BE49-F238E27FC236}">
                <a16:creationId xmlns:a16="http://schemas.microsoft.com/office/drawing/2014/main" id="{977792A2-9456-4D0A-B7E3-1D588D1CC593}"/>
              </a:ext>
            </a:extLst>
          </p:cNvPr>
          <p:cNvSpPr txBox="1"/>
          <p:nvPr/>
        </p:nvSpPr>
        <p:spPr>
          <a:xfrm>
            <a:off x="4820029" y="91348"/>
            <a:ext cx="2551939" cy="707886"/>
          </a:xfrm>
          <a:prstGeom prst="rect">
            <a:avLst/>
          </a:prstGeom>
          <a:noFill/>
        </p:spPr>
        <p:txBody>
          <a:bodyPr wrap="square">
            <a:spAutoFit/>
          </a:bodyPr>
          <a:lstStyle/>
          <a:p>
            <a:pPr algn="ctr"/>
            <a:r>
              <a:rPr lang="en-US" sz="2000" dirty="0">
                <a:solidFill>
                  <a:schemeClr val="bg2">
                    <a:lumMod val="25000"/>
                  </a:schemeClr>
                </a:solidFill>
                <a:latin typeface="Gabriola" panose="04040605051002020D02" pitchFamily="82" charset="0"/>
              </a:rPr>
              <a:t>POP QUIZ!</a:t>
            </a:r>
          </a:p>
          <a:p>
            <a:pPr algn="ctr"/>
            <a:r>
              <a:rPr lang="en-US" sz="2000" dirty="0">
                <a:solidFill>
                  <a:schemeClr val="bg2">
                    <a:lumMod val="25000"/>
                  </a:schemeClr>
                </a:solidFill>
                <a:latin typeface="Gabriola" panose="04040605051002020D02" pitchFamily="82" charset="0"/>
              </a:rPr>
              <a:t>Identify the segments #1 - 17.</a:t>
            </a:r>
            <a:endParaRPr lang="en-US" sz="1800" dirty="0">
              <a:solidFill>
                <a:schemeClr val="bg2">
                  <a:lumMod val="25000"/>
                </a:schemeClr>
              </a:solidFill>
              <a:latin typeface="Gabriola" panose="04040605051002020D02" pitchFamily="82" charset="0"/>
            </a:endParaRPr>
          </a:p>
        </p:txBody>
      </p:sp>
      <p:pic>
        <p:nvPicPr>
          <p:cNvPr id="3" name="Picture 2">
            <a:extLst>
              <a:ext uri="{FF2B5EF4-FFF2-40B4-BE49-F238E27FC236}">
                <a16:creationId xmlns:a16="http://schemas.microsoft.com/office/drawing/2014/main" id="{C5709D5B-CAA4-7CC6-FC99-F01001F07D6E}"/>
              </a:ext>
            </a:extLst>
          </p:cNvPr>
          <p:cNvPicPr>
            <a:picLocks noChangeAspect="1"/>
          </p:cNvPicPr>
          <p:nvPr/>
        </p:nvPicPr>
        <p:blipFill>
          <a:blip r:embed="rId2"/>
          <a:stretch>
            <a:fillRect/>
          </a:stretch>
        </p:blipFill>
        <p:spPr>
          <a:xfrm>
            <a:off x="3290420" y="947152"/>
            <a:ext cx="5611160" cy="5136978"/>
          </a:xfrm>
          <a:prstGeom prst="rect">
            <a:avLst/>
          </a:prstGeom>
        </p:spPr>
      </p:pic>
    </p:spTree>
    <p:extLst>
      <p:ext uri="{BB962C8B-B14F-4D97-AF65-F5344CB8AC3E}">
        <p14:creationId xmlns:p14="http://schemas.microsoft.com/office/powerpoint/2010/main" val="315961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2BCF11-2C81-4CA4-95C3-838D265BCFC3}"/>
              </a:ext>
            </a:extLst>
          </p:cNvPr>
          <p:cNvSpPr>
            <a:spLocks noGrp="1"/>
          </p:cNvSpPr>
          <p:nvPr>
            <p:ph type="sldNum" sz="quarter" idx="12"/>
          </p:nvPr>
        </p:nvSpPr>
        <p:spPr/>
        <p:txBody>
          <a:bodyPr/>
          <a:lstStyle/>
          <a:p>
            <a:fld id="{6D22F896-40B5-4ADD-8801-0D06FADFA095}" type="slidenum">
              <a:rPr lang="en-US" smtClean="0"/>
              <a:t>2</a:t>
            </a:fld>
            <a:endParaRPr lang="en-US" dirty="0"/>
          </a:p>
        </p:txBody>
      </p:sp>
      <p:sp>
        <p:nvSpPr>
          <p:cNvPr id="3" name="Rectangle 2">
            <a:extLst>
              <a:ext uri="{FF2B5EF4-FFF2-40B4-BE49-F238E27FC236}">
                <a16:creationId xmlns:a16="http://schemas.microsoft.com/office/drawing/2014/main" id="{B28F7D4C-92A5-44E6-8EB4-A32F61DF46A7}"/>
              </a:ext>
            </a:extLst>
          </p:cNvPr>
          <p:cNvSpPr/>
          <p:nvPr/>
        </p:nvSpPr>
        <p:spPr>
          <a:xfrm>
            <a:off x="1198245" y="1613118"/>
            <a:ext cx="9795510" cy="3631763"/>
          </a:xfrm>
          <a:prstGeom prst="rect">
            <a:avLst/>
          </a:prstGeom>
        </p:spPr>
        <p:txBody>
          <a:bodyPr wrap="square">
            <a:spAutoFit/>
          </a:bodyPr>
          <a:lstStyle/>
          <a:p>
            <a:pPr algn="ctr"/>
            <a:r>
              <a:rPr lang="en-US" sz="2400" dirty="0">
                <a:solidFill>
                  <a:schemeClr val="accent6">
                    <a:lumMod val="20000"/>
                    <a:lumOff val="80000"/>
                  </a:schemeClr>
                </a:solidFill>
                <a:latin typeface="+mj-lt"/>
              </a:rPr>
              <a:t>COPYRIGHT INFRINGEMENT IS A SERIOUS CRIME. </a:t>
            </a:r>
          </a:p>
          <a:p>
            <a:pPr algn="ctr"/>
            <a:endParaRPr lang="en-US" sz="1200" dirty="0">
              <a:solidFill>
                <a:schemeClr val="accent6">
                  <a:lumMod val="20000"/>
                  <a:lumOff val="80000"/>
                </a:schemeClr>
              </a:solidFill>
              <a:latin typeface="Lucida Handwriting" pitchFamily="66" charset="0"/>
            </a:endParaRPr>
          </a:p>
          <a:p>
            <a:pPr algn="ctr"/>
            <a:r>
              <a:rPr lang="en-US" sz="1600" dirty="0">
                <a:solidFill>
                  <a:schemeClr val="accent6">
                    <a:lumMod val="20000"/>
                    <a:lumOff val="80000"/>
                  </a:schemeClr>
                </a:solidFill>
                <a:latin typeface="Lucida Handwriting" pitchFamily="66" charset="0"/>
              </a:rPr>
              <a:t>Please respect my U.S. Copyright &amp; hard work—do not copy/distribute/edit.</a:t>
            </a:r>
          </a:p>
          <a:p>
            <a:pPr algn="ctr"/>
            <a:endParaRPr lang="en-US" sz="1200" dirty="0">
              <a:solidFill>
                <a:schemeClr val="accent6">
                  <a:lumMod val="20000"/>
                  <a:lumOff val="80000"/>
                </a:schemeClr>
              </a:solidFill>
              <a:latin typeface="Lucida Handwriting" pitchFamily="66" charset="0"/>
            </a:endParaRPr>
          </a:p>
          <a:p>
            <a:pPr algn="ctr"/>
            <a:endParaRPr lang="en-US" sz="1200" dirty="0">
              <a:solidFill>
                <a:schemeClr val="accent6">
                  <a:lumMod val="20000"/>
                  <a:lumOff val="80000"/>
                </a:schemeClr>
              </a:solidFill>
            </a:endParaRPr>
          </a:p>
          <a:p>
            <a:pPr marL="0" marR="0" algn="just">
              <a:spcBef>
                <a:spcPts val="0"/>
              </a:spcBef>
              <a:spcAft>
                <a:spcPts val="0"/>
              </a:spcAft>
              <a:tabLst>
                <a:tab pos="3200400" algn="l"/>
                <a:tab pos="3486150" algn="l"/>
              </a:tabLst>
            </a:pPr>
            <a:r>
              <a:rPr lang="en-US" sz="1400" kern="1200" dirty="0">
                <a:solidFill>
                  <a:schemeClr val="accent6">
                    <a:lumMod val="20000"/>
                    <a:lumOff val="80000"/>
                  </a:schemeClr>
                </a:solidFill>
                <a:effectLst/>
                <a:ea typeface="MS Mincho" panose="02020609040205080304" pitchFamily="49" charset="-128"/>
                <a:cs typeface="Times New Roman" panose="02020603050405020304" pitchFamily="18" charset="0"/>
              </a:rPr>
              <a:t>Copyright © 1996, 2002, 2009, 2010, 2011, 2018, 2022.  All rights reserved.  Library of Congress Catalog Card Numbers:  TX0006951179 and TX0008635753.</a:t>
            </a:r>
            <a:endParaRPr lang="en-US" sz="1400" dirty="0">
              <a:solidFill>
                <a:schemeClr val="accent6">
                  <a:lumMod val="20000"/>
                  <a:lumOff val="80000"/>
                </a:schemeClr>
              </a:solidFill>
              <a:effectLst/>
              <a:ea typeface="Times New Roman" panose="02020603050405020304" pitchFamily="18" charset="0"/>
            </a:endParaRPr>
          </a:p>
          <a:p>
            <a:pPr marL="0" marR="0" algn="just">
              <a:spcBef>
                <a:spcPts val="0"/>
              </a:spcBef>
              <a:spcAft>
                <a:spcPts val="0"/>
              </a:spcAft>
              <a:tabLst>
                <a:tab pos="2834640" algn="l"/>
                <a:tab pos="3200400" algn="l"/>
                <a:tab pos="3486150" algn="l"/>
              </a:tabLst>
            </a:pPr>
            <a:r>
              <a:rPr lang="en-US" sz="1400" kern="1200" dirty="0">
                <a:solidFill>
                  <a:schemeClr val="accent6">
                    <a:lumMod val="20000"/>
                    <a:lumOff val="80000"/>
                  </a:schemeClr>
                </a:solidFill>
                <a:effectLst/>
                <a:ea typeface="MS Mincho" panose="02020609040205080304" pitchFamily="49" charset="-128"/>
                <a:cs typeface="Times New Roman" panose="02020603050405020304" pitchFamily="18" charset="0"/>
              </a:rPr>
              <a:t> </a:t>
            </a:r>
            <a:endParaRPr lang="en-US" sz="1400" dirty="0">
              <a:solidFill>
                <a:schemeClr val="accent6">
                  <a:lumMod val="20000"/>
                  <a:lumOff val="80000"/>
                </a:schemeClr>
              </a:solidFill>
              <a:effectLst/>
              <a:ea typeface="Times New Roman" panose="02020603050405020304" pitchFamily="18" charset="0"/>
            </a:endParaRPr>
          </a:p>
          <a:p>
            <a:pPr marL="0" marR="0" algn="just">
              <a:spcBef>
                <a:spcPts val="0"/>
              </a:spcBef>
              <a:spcAft>
                <a:spcPts val="0"/>
              </a:spcAft>
              <a:tabLst>
                <a:tab pos="2834640" algn="l"/>
                <a:tab pos="3200400" algn="l"/>
                <a:tab pos="3486150" algn="l"/>
              </a:tabLst>
            </a:pPr>
            <a:r>
              <a:rPr lang="en-US" sz="1400" kern="1200" dirty="0">
                <a:solidFill>
                  <a:schemeClr val="accent6">
                    <a:lumMod val="20000"/>
                    <a:lumOff val="80000"/>
                  </a:schemeClr>
                </a:solidFill>
                <a:effectLst/>
                <a:ea typeface="MS Mincho" panose="02020609040205080304" pitchFamily="49" charset="-128"/>
                <a:cs typeface="Times New Roman" panose="02020603050405020304" pitchFamily="18" charset="0"/>
              </a:rPr>
              <a:t>No part of this publication may be published, shared, edited, voiced over, reproduced, stored in a retrieval system, or transmitted, in any form or by any means, electronic, mechanical, photocopying, recording, or otherwise.  </a:t>
            </a:r>
            <a:endParaRPr lang="en-US" sz="1400" dirty="0">
              <a:solidFill>
                <a:schemeClr val="accent6">
                  <a:lumMod val="20000"/>
                  <a:lumOff val="80000"/>
                </a:schemeClr>
              </a:solidFill>
              <a:effectLst/>
              <a:ea typeface="Times New Roman" panose="02020603050405020304" pitchFamily="18" charset="0"/>
            </a:endParaRPr>
          </a:p>
          <a:p>
            <a:pPr marL="0" marR="0" algn="just">
              <a:spcBef>
                <a:spcPts val="0"/>
              </a:spcBef>
              <a:spcAft>
                <a:spcPts val="0"/>
              </a:spcAft>
              <a:tabLst>
                <a:tab pos="2834640" algn="l"/>
                <a:tab pos="3200400" algn="l"/>
                <a:tab pos="3486150" algn="l"/>
              </a:tabLst>
            </a:pPr>
            <a:r>
              <a:rPr lang="en-US" sz="1400" kern="1200" dirty="0">
                <a:solidFill>
                  <a:schemeClr val="accent6">
                    <a:lumMod val="20000"/>
                    <a:lumOff val="80000"/>
                  </a:schemeClr>
                </a:solidFill>
                <a:effectLst/>
                <a:ea typeface="MS Mincho" panose="02020609040205080304" pitchFamily="49" charset="-128"/>
                <a:cs typeface="Times New Roman" panose="02020603050405020304" pitchFamily="18" charset="0"/>
              </a:rPr>
              <a:t> </a:t>
            </a:r>
            <a:endParaRPr lang="en-US" sz="1400" dirty="0">
              <a:solidFill>
                <a:schemeClr val="accent6">
                  <a:lumMod val="20000"/>
                  <a:lumOff val="80000"/>
                </a:schemeClr>
              </a:solidFill>
              <a:effectLst/>
              <a:ea typeface="Times New Roman" panose="02020603050405020304" pitchFamily="18" charset="0"/>
            </a:endParaRPr>
          </a:p>
          <a:p>
            <a:pPr marL="0" marR="0" algn="just">
              <a:spcBef>
                <a:spcPts val="0"/>
              </a:spcBef>
              <a:spcAft>
                <a:spcPts val="0"/>
              </a:spcAft>
              <a:tabLst>
                <a:tab pos="2834640" algn="l"/>
                <a:tab pos="3486150" algn="l"/>
              </a:tabLst>
            </a:pPr>
            <a:r>
              <a:rPr lang="en-US" sz="1400" kern="1200" dirty="0">
                <a:solidFill>
                  <a:schemeClr val="accent6">
                    <a:lumMod val="20000"/>
                    <a:lumOff val="80000"/>
                  </a:schemeClr>
                </a:solidFill>
                <a:effectLst/>
                <a:ea typeface="MS Mincho" panose="02020609040205080304" pitchFamily="49" charset="-128"/>
                <a:cs typeface="Times New Roman" panose="02020603050405020304" pitchFamily="18" charset="0"/>
              </a:rPr>
              <a:t>The information in this material is designed to provide education in the field of echocardiography and related topics.  It was written, edited, and published by Susan King DeWitt, Author, LLC—a registered cardiac sonographer, not a physician, professional editor, or publishing company. This material does not guarantee a passing grade on the registry exam(s); however, it does discuss most of the test material. References provided do not constitute endorsement of any websites or other sources.  Readers should be aware the information and websites listed may change.</a:t>
            </a:r>
            <a:endParaRPr lang="en-US" sz="1400" dirty="0">
              <a:solidFill>
                <a:schemeClr val="accent6">
                  <a:lumMod val="20000"/>
                  <a:lumOff val="80000"/>
                </a:schemeClr>
              </a:solidFill>
              <a:effectLst/>
              <a:ea typeface="Times New Roman" panose="02020603050405020304" pitchFamily="18" charset="0"/>
            </a:endParaRPr>
          </a:p>
        </p:txBody>
      </p:sp>
    </p:spTree>
    <p:extLst>
      <p:ext uri="{BB962C8B-B14F-4D97-AF65-F5344CB8AC3E}">
        <p14:creationId xmlns:p14="http://schemas.microsoft.com/office/powerpoint/2010/main" val="3526272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DA614D-5DEA-4A45-80B5-B8B9B5354FD3}"/>
              </a:ext>
            </a:extLst>
          </p:cNvPr>
          <p:cNvSpPr>
            <a:spLocks noGrp="1"/>
          </p:cNvSpPr>
          <p:nvPr>
            <p:ph type="sldNum" sz="quarter" idx="12"/>
          </p:nvPr>
        </p:nvSpPr>
        <p:spPr/>
        <p:txBody>
          <a:bodyPr/>
          <a:lstStyle/>
          <a:p>
            <a:fld id="{6D22F896-40B5-4ADD-8801-0D06FADFA095}" type="slidenum">
              <a:rPr lang="en-US" smtClean="0"/>
              <a:t>20</a:t>
            </a:fld>
            <a:endParaRPr lang="en-US" dirty="0"/>
          </a:p>
        </p:txBody>
      </p:sp>
      <p:graphicFrame>
        <p:nvGraphicFramePr>
          <p:cNvPr id="5" name="Table 4">
            <a:extLst>
              <a:ext uri="{FF2B5EF4-FFF2-40B4-BE49-F238E27FC236}">
                <a16:creationId xmlns:a16="http://schemas.microsoft.com/office/drawing/2014/main" id="{1E981910-95D6-4A2F-B58C-ABA3AE074DD1}"/>
              </a:ext>
            </a:extLst>
          </p:cNvPr>
          <p:cNvGraphicFramePr>
            <a:graphicFrameLocks noGrp="1"/>
          </p:cNvGraphicFramePr>
          <p:nvPr>
            <p:extLst>
              <p:ext uri="{D42A27DB-BD31-4B8C-83A1-F6EECF244321}">
                <p14:modId xmlns:p14="http://schemas.microsoft.com/office/powerpoint/2010/main" val="3955968134"/>
              </p:ext>
            </p:extLst>
          </p:nvPr>
        </p:nvGraphicFramePr>
        <p:xfrm>
          <a:off x="173255" y="184772"/>
          <a:ext cx="9086248" cy="6004560"/>
        </p:xfrm>
        <a:graphic>
          <a:graphicData uri="http://schemas.openxmlformats.org/drawingml/2006/table">
            <a:tbl>
              <a:tblPr firstRow="1" bandRow="1">
                <a:tableStyleId>{37CE84F3-28C3-443E-9E96-99CF82512B78}</a:tableStyleId>
              </a:tblPr>
              <a:tblGrid>
                <a:gridCol w="9086248">
                  <a:extLst>
                    <a:ext uri="{9D8B030D-6E8A-4147-A177-3AD203B41FA5}">
                      <a16:colId xmlns:a16="http://schemas.microsoft.com/office/drawing/2014/main" val="2543754752"/>
                    </a:ext>
                  </a:extLst>
                </a:gridCol>
              </a:tblGrid>
              <a:tr h="0">
                <a:tc>
                  <a:txBody>
                    <a:bodyPr/>
                    <a:lstStyle/>
                    <a:p>
                      <a:r>
                        <a:rPr lang="en-US" sz="3200" b="0" u="none" dirty="0">
                          <a:solidFill>
                            <a:schemeClr val="bg1"/>
                          </a:solidFill>
                          <a:latin typeface="+mj-lt"/>
                        </a:rPr>
                        <a:t>SE INSTRUMENTATION</a:t>
                      </a:r>
                    </a:p>
                  </a:txBody>
                  <a:tcPr>
                    <a:solidFill>
                      <a:schemeClr val="accent6">
                        <a:lumMod val="50000"/>
                      </a:schemeClr>
                    </a:solidFill>
                  </a:tcPr>
                </a:tc>
                <a:extLst>
                  <a:ext uri="{0D108BD9-81ED-4DB2-BD59-A6C34878D82A}">
                    <a16:rowId xmlns:a16="http://schemas.microsoft.com/office/drawing/2014/main" val="59511185"/>
                  </a:ext>
                </a:extLst>
              </a:tr>
              <a:tr h="1571042">
                <a:tc>
                  <a:txBody>
                    <a:bodyPr/>
                    <a:lstStyle/>
                    <a:p>
                      <a:pPr marL="0" marR="0" indent="0">
                        <a:spcBef>
                          <a:spcPts val="0"/>
                        </a:spcBef>
                        <a:spcAft>
                          <a:spcPts val="0"/>
                        </a:spcAft>
                        <a:buFont typeface="Arial" panose="020B0604020202020204" pitchFamily="34" charset="0"/>
                        <a:buNone/>
                        <a:tabLst>
                          <a:tab pos="457200" algn="l"/>
                        </a:tabLst>
                      </a:pPr>
                      <a:r>
                        <a:rPr lang="en-US" sz="2400" b="0" u="sng" dirty="0">
                          <a:solidFill>
                            <a:schemeClr val="tx1"/>
                          </a:solidFill>
                          <a:latin typeface="+mj-lt"/>
                          <a:ea typeface="Times New Roman" panose="02020603050405020304" pitchFamily="18" charset="0"/>
                        </a:rPr>
                        <a:t>EQUIPMENT &amp; ACQUISITION</a:t>
                      </a:r>
                      <a:endParaRPr lang="en-US" sz="2400" b="1" dirty="0">
                        <a:solidFill>
                          <a:schemeClr val="tx1"/>
                        </a:solidFill>
                        <a:latin typeface="+mj-lt"/>
                        <a:ea typeface="MS Mincho" panose="02020609040205080304" pitchFamily="49" charset="-128"/>
                      </a:endParaRPr>
                    </a:p>
                    <a:p>
                      <a:pPr marL="285750" marR="0" indent="-285750">
                        <a:spcBef>
                          <a:spcPts val="0"/>
                        </a:spcBef>
                        <a:spcAft>
                          <a:spcPts val="0"/>
                        </a:spcAft>
                        <a:buFont typeface="Arial" panose="020B0604020202020204" pitchFamily="34" charset="0"/>
                        <a:buChar char="•"/>
                      </a:pPr>
                      <a:endParaRPr lang="en-US" sz="2000" dirty="0">
                        <a:solidFill>
                          <a:schemeClr val="tx1"/>
                        </a:solidFill>
                        <a:ea typeface="MS Mincho" panose="02020609040205080304" pitchFamily="49" charset="-128"/>
                      </a:endParaRPr>
                    </a:p>
                    <a:p>
                      <a:pPr marL="285750" marR="0" indent="-2857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PPE, bed, EKG materials, EKG machine, ultrasound unit &amp; TM/SB</a:t>
                      </a:r>
                    </a:p>
                    <a:p>
                      <a:pPr marL="285750" marR="0" indent="-2857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IV pump &amp; UEA/meds for pharmacological SE </a:t>
                      </a:r>
                    </a:p>
                    <a:p>
                      <a:pPr marL="285750" marR="0" indent="-2857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integrated SE software permits digital acquisition &amp; side-by-side display</a:t>
                      </a:r>
                    </a:p>
                    <a:p>
                      <a:pPr marL="228600" marR="0" indent="-228600">
                        <a:spcBef>
                          <a:spcPts val="0"/>
                        </a:spcBef>
                        <a:spcAft>
                          <a:spcPts val="0"/>
                        </a:spcAft>
                      </a:pPr>
                      <a:endParaRPr lang="en-US" sz="2000" dirty="0">
                        <a:solidFill>
                          <a:schemeClr val="tx1"/>
                        </a:solidFill>
                        <a:ea typeface="Times New Roman" panose="02020603050405020304" pitchFamily="18" charset="0"/>
                      </a:endParaRPr>
                    </a:p>
                  </a:txBody>
                  <a:tcPr>
                    <a:lnR w="12700" cap="flat" cmpd="sng" algn="ctr">
                      <a:solidFill>
                        <a:schemeClr val="bg1">
                          <a:lumMod val="8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933058448"/>
                  </a:ext>
                </a:extLst>
              </a:tr>
              <a:tr h="1571042">
                <a:tc>
                  <a:txBody>
                    <a:bodyPr/>
                    <a:lstStyle/>
                    <a:p>
                      <a:pPr marL="457200" marR="0" indent="-457200">
                        <a:spcBef>
                          <a:spcPts val="0"/>
                        </a:spcBef>
                        <a:spcAft>
                          <a:spcPts val="0"/>
                        </a:spcAft>
                        <a:tabLst>
                          <a:tab pos="3297555" algn="l"/>
                        </a:tabLst>
                      </a:pPr>
                      <a:r>
                        <a:rPr lang="en-US" sz="2400" b="0" u="sng" dirty="0">
                          <a:solidFill>
                            <a:schemeClr val="tx1"/>
                          </a:solidFill>
                          <a:latin typeface="+mj-lt"/>
                          <a:ea typeface="Times New Roman" panose="02020603050405020304" pitchFamily="18" charset="0"/>
                        </a:rPr>
                        <a:t>IMPROVE SENSITIVITY</a:t>
                      </a:r>
                      <a:endParaRPr lang="en-US" sz="2400" b="0" i="1" u="sng" dirty="0">
                        <a:solidFill>
                          <a:schemeClr val="tx1"/>
                        </a:solidFill>
                        <a:latin typeface="+mj-lt"/>
                        <a:ea typeface="Times New Roman" panose="02020603050405020304" pitchFamily="18" charset="0"/>
                      </a:endParaRPr>
                    </a:p>
                    <a:p>
                      <a:pPr marL="457200" marR="0" indent="-457200">
                        <a:spcBef>
                          <a:spcPts val="0"/>
                        </a:spcBef>
                        <a:spcAft>
                          <a:spcPts val="0"/>
                        </a:spcAft>
                        <a:tabLst>
                          <a:tab pos="3297555" algn="l"/>
                        </a:tabLst>
                      </a:pPr>
                      <a:endParaRPr lang="en-US" sz="2000" b="0" dirty="0">
                        <a:solidFill>
                          <a:schemeClr val="tx1"/>
                        </a:solidFill>
                        <a:latin typeface="+mj-lt"/>
                        <a:ea typeface="Times New Roman" panose="02020603050405020304" pitchFamily="18" charset="0"/>
                      </a:endParaRPr>
                    </a:p>
                    <a:p>
                      <a:pPr marL="341313" marR="0" indent="-341313">
                        <a:spcBef>
                          <a:spcPts val="0"/>
                        </a:spcBef>
                        <a:spcAft>
                          <a:spcPts val="0"/>
                        </a:spcAft>
                        <a:buFont typeface="Wingdings" panose="05000000000000000000" pitchFamily="2" charset="2"/>
                        <a:buChar char="ü"/>
                        <a:tabLst>
                          <a:tab pos="3297555" algn="l"/>
                        </a:tabLst>
                      </a:pPr>
                      <a:r>
                        <a:rPr lang="en-US" sz="2000" b="0" dirty="0">
                          <a:solidFill>
                            <a:schemeClr val="tx1"/>
                          </a:solidFill>
                          <a:latin typeface="+mn-lt"/>
                          <a:ea typeface="Times New Roman" panose="02020603050405020304" pitchFamily="18" charset="0"/>
                        </a:rPr>
                        <a:t>tissue harmonic imaging</a:t>
                      </a:r>
                    </a:p>
                    <a:p>
                      <a:pPr marL="341313" marR="0" indent="-341313">
                        <a:spcBef>
                          <a:spcPts val="0"/>
                        </a:spcBef>
                        <a:spcAft>
                          <a:spcPts val="0"/>
                        </a:spcAft>
                        <a:buFont typeface="Wingdings" panose="05000000000000000000" pitchFamily="2" charset="2"/>
                        <a:buChar char="ü"/>
                        <a:tabLst>
                          <a:tab pos="3297555" algn="l"/>
                        </a:tabLst>
                      </a:pPr>
                      <a:r>
                        <a:rPr lang="en-US" sz="2000" b="0" dirty="0">
                          <a:solidFill>
                            <a:schemeClr val="tx1"/>
                          </a:solidFill>
                          <a:latin typeface="+mn-lt"/>
                          <a:ea typeface="Times New Roman" panose="02020603050405020304" pitchFamily="18" charset="0"/>
                        </a:rPr>
                        <a:t>UEA</a:t>
                      </a:r>
                    </a:p>
                    <a:p>
                      <a:pPr marL="341313" marR="0" indent="-341313">
                        <a:spcBef>
                          <a:spcPts val="0"/>
                        </a:spcBef>
                        <a:spcAft>
                          <a:spcPts val="0"/>
                        </a:spcAft>
                        <a:buFont typeface="Wingdings" panose="05000000000000000000" pitchFamily="2" charset="2"/>
                        <a:buChar char="ü"/>
                        <a:tabLst>
                          <a:tab pos="3297555" algn="l"/>
                        </a:tabLst>
                      </a:pPr>
                      <a:r>
                        <a:rPr lang="en-US" sz="2000" b="0" i="0" kern="1200" dirty="0">
                          <a:solidFill>
                            <a:schemeClr val="tx1"/>
                          </a:solidFill>
                          <a:effectLst/>
                          <a:latin typeface="+mn-lt"/>
                          <a:ea typeface="+mn-ea"/>
                          <a:cs typeface="+mn-cs"/>
                        </a:rPr>
                        <a:t>SBSE/DSE/pacing/vasodilator SE </a:t>
                      </a:r>
                      <a:r>
                        <a:rPr lang="en-US" sz="2000" b="0" i="0" kern="1200" dirty="0">
                          <a:solidFill>
                            <a:schemeClr val="tx1"/>
                          </a:solidFill>
                          <a:effectLst/>
                          <a:latin typeface="+mn-lt"/>
                          <a:ea typeface="+mn-ea"/>
                          <a:cs typeface="+mn-cs"/>
                          <a:sym typeface="Wingdings" panose="05000000000000000000" pitchFamily="2" charset="2"/>
                        </a:rPr>
                        <a:t> ischemic threshold</a:t>
                      </a:r>
                      <a:endParaRPr lang="en-US" sz="1800" b="0" i="0" kern="1200" dirty="0">
                        <a:solidFill>
                          <a:schemeClr val="tx1"/>
                        </a:solidFill>
                        <a:effectLst/>
                        <a:latin typeface="+mn-lt"/>
                        <a:ea typeface="+mn-ea"/>
                        <a:cs typeface="+mn-cs"/>
                      </a:endParaRPr>
                    </a:p>
                    <a:p>
                      <a:pPr marL="457200" marR="0" indent="-457200">
                        <a:spcBef>
                          <a:spcPts val="0"/>
                        </a:spcBef>
                        <a:spcAft>
                          <a:spcPts val="0"/>
                        </a:spcAft>
                        <a:buFont typeface="Arial" panose="020B0604020202020204" pitchFamily="34" charset="0"/>
                        <a:buChar char="•"/>
                        <a:tabLst>
                          <a:tab pos="3297555" algn="l"/>
                        </a:tabLst>
                      </a:pPr>
                      <a:endParaRPr lang="en-US" sz="2000" b="0" dirty="0">
                        <a:solidFill>
                          <a:schemeClr val="tx1"/>
                        </a:solidFill>
                        <a:latin typeface="+mn-lt"/>
                        <a:ea typeface="Times New Roman" panose="02020603050405020304" pitchFamily="18" charset="0"/>
                      </a:endParaRPr>
                    </a:p>
                  </a:txBody>
                  <a:tcPr>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62304476"/>
                  </a:ext>
                </a:extLst>
              </a:tr>
              <a:tr h="1212874">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tab pos="3297555" algn="l"/>
                        </a:tabLst>
                        <a:defRPr/>
                      </a:pPr>
                      <a:endParaRPr lang="en-US" sz="1800" b="0" i="1" kern="1200" dirty="0">
                        <a:solidFill>
                          <a:schemeClr val="tx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tab pos="3297555" algn="l"/>
                        </a:tabLst>
                        <a:defRPr/>
                      </a:pPr>
                      <a:r>
                        <a:rPr lang="en-US" sz="1800" b="0" i="1" kern="1200" dirty="0">
                          <a:solidFill>
                            <a:schemeClr val="tx1"/>
                          </a:solidFill>
                          <a:effectLst/>
                          <a:latin typeface="+mn-lt"/>
                          <a:ea typeface="+mn-ea"/>
                          <a:cs typeface="+mn-cs"/>
                        </a:rPr>
                        <a:t>According to the ASE, the UEA is indicated when 2+ contiguous segments &amp;/or </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tab pos="3297555" algn="l"/>
                        </a:tabLst>
                        <a:defRPr/>
                      </a:pPr>
                      <a:r>
                        <a:rPr lang="en-US" sz="1800" b="0" i="1" kern="1200" dirty="0">
                          <a:solidFill>
                            <a:schemeClr val="tx1"/>
                          </a:solidFill>
                          <a:effectLst/>
                          <a:latin typeface="+mn-lt"/>
                          <a:ea typeface="+mn-ea"/>
                          <a:cs typeface="+mn-cs"/>
                        </a:rPr>
                        <a:t>a coronary artery territory are not well visualized.  In order to reduce cavity shadowing, </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tab pos="3297555" algn="l"/>
                        </a:tabLst>
                        <a:defRPr/>
                      </a:pPr>
                      <a:r>
                        <a:rPr lang="en-US" sz="1800" b="0" i="1" kern="1200" dirty="0">
                          <a:solidFill>
                            <a:schemeClr val="tx1"/>
                          </a:solidFill>
                          <a:effectLst/>
                          <a:latin typeface="+mn-lt"/>
                          <a:ea typeface="+mn-ea"/>
                          <a:cs typeface="+mn-cs"/>
                        </a:rPr>
                        <a:t>the ASE suggests a very low dose bolus injection of the UEA followed by a slow saline flush.  </a:t>
                      </a:r>
                    </a:p>
                    <a:p>
                      <a:pPr marL="457200" marR="0" indent="-457200">
                        <a:spcBef>
                          <a:spcPts val="0"/>
                        </a:spcBef>
                        <a:spcAft>
                          <a:spcPts val="0"/>
                        </a:spcAft>
                        <a:buFont typeface="Arial" panose="020B0604020202020204" pitchFamily="34" charset="0"/>
                        <a:buChar char="•"/>
                        <a:tabLst>
                          <a:tab pos="3297555" algn="l"/>
                        </a:tabLst>
                      </a:pPr>
                      <a:endParaRPr lang="en-US" sz="1800" b="0" dirty="0">
                        <a:solidFill>
                          <a:schemeClr val="tx1"/>
                        </a:solidFill>
                        <a:latin typeface="+mn-lt"/>
                        <a:ea typeface="Times New Roman" panose="02020603050405020304" pitchFamily="18" charset="0"/>
                      </a:endParaRPr>
                    </a:p>
                  </a:txBody>
                  <a:tcPr>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6370820"/>
                  </a:ext>
                </a:extLst>
              </a:tr>
            </a:tbl>
          </a:graphicData>
        </a:graphic>
      </p:graphicFrame>
      <p:sp>
        <p:nvSpPr>
          <p:cNvPr id="4" name="TextBox 3">
            <a:extLst>
              <a:ext uri="{FF2B5EF4-FFF2-40B4-BE49-F238E27FC236}">
                <a16:creationId xmlns:a16="http://schemas.microsoft.com/office/drawing/2014/main" id="{A038349C-10EF-49EB-99D4-796B55AA3A5E}"/>
              </a:ext>
            </a:extLst>
          </p:cNvPr>
          <p:cNvSpPr txBox="1"/>
          <p:nvPr/>
        </p:nvSpPr>
        <p:spPr>
          <a:xfrm>
            <a:off x="9259503" y="2879044"/>
            <a:ext cx="2932497" cy="1631216"/>
          </a:xfrm>
          <a:prstGeom prst="rect">
            <a:avLst/>
          </a:prstGeom>
          <a:noFill/>
        </p:spPr>
        <p:txBody>
          <a:bodyPr wrap="square" rtlCol="0">
            <a:spAutoFit/>
          </a:bodyPr>
          <a:lstStyle/>
          <a:p>
            <a:pPr algn="ctr"/>
            <a:r>
              <a:rPr lang="en-US" sz="2000" dirty="0">
                <a:solidFill>
                  <a:schemeClr val="bg2">
                    <a:lumMod val="25000"/>
                  </a:schemeClr>
                </a:solidFill>
                <a:latin typeface="Gabriola" panose="04040605051002020D02" pitchFamily="82" charset="0"/>
              </a:rPr>
              <a:t>POP QUIZ!</a:t>
            </a:r>
          </a:p>
          <a:p>
            <a:pPr algn="ctr"/>
            <a:r>
              <a:rPr lang="en-US" sz="2000" dirty="0">
                <a:solidFill>
                  <a:schemeClr val="bg2">
                    <a:lumMod val="25000"/>
                  </a:schemeClr>
                </a:solidFill>
                <a:latin typeface="Gabriola" panose="04040605051002020D02" pitchFamily="82" charset="0"/>
              </a:rPr>
              <a:t>How does tissue harmonic </a:t>
            </a:r>
          </a:p>
          <a:p>
            <a:pPr algn="ctr"/>
            <a:r>
              <a:rPr lang="en-US" sz="2000" dirty="0">
                <a:solidFill>
                  <a:schemeClr val="bg2">
                    <a:lumMod val="25000"/>
                  </a:schemeClr>
                </a:solidFill>
                <a:latin typeface="Gabriola" panose="04040605051002020D02" pitchFamily="82" charset="0"/>
              </a:rPr>
              <a:t>imaging improve sensitivity?</a:t>
            </a:r>
          </a:p>
          <a:p>
            <a:pPr algn="ctr"/>
            <a:r>
              <a:rPr lang="en-US" sz="2000" dirty="0">
                <a:solidFill>
                  <a:schemeClr val="bg2">
                    <a:lumMod val="25000"/>
                  </a:schemeClr>
                </a:solidFill>
                <a:latin typeface="Gabriola" panose="04040605051002020D02" pitchFamily="82" charset="0"/>
              </a:rPr>
              <a:t>&amp;</a:t>
            </a:r>
          </a:p>
          <a:p>
            <a:pPr algn="ctr"/>
            <a:r>
              <a:rPr lang="en-US" sz="2000" dirty="0">
                <a:solidFill>
                  <a:schemeClr val="bg2">
                    <a:lumMod val="25000"/>
                  </a:schemeClr>
                </a:solidFill>
                <a:latin typeface="Gabriola" panose="04040605051002020D02" pitchFamily="82" charset="0"/>
              </a:rPr>
              <a:t>What is ischemic threshold?</a:t>
            </a:r>
          </a:p>
        </p:txBody>
      </p:sp>
    </p:spTree>
    <p:extLst>
      <p:ext uri="{BB962C8B-B14F-4D97-AF65-F5344CB8AC3E}">
        <p14:creationId xmlns:p14="http://schemas.microsoft.com/office/powerpoint/2010/main" val="1087613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DA614D-5DEA-4A45-80B5-B8B9B5354FD3}"/>
              </a:ext>
            </a:extLst>
          </p:cNvPr>
          <p:cNvSpPr>
            <a:spLocks noGrp="1"/>
          </p:cNvSpPr>
          <p:nvPr>
            <p:ph type="sldNum" sz="quarter" idx="12"/>
          </p:nvPr>
        </p:nvSpPr>
        <p:spPr/>
        <p:txBody>
          <a:bodyPr/>
          <a:lstStyle/>
          <a:p>
            <a:fld id="{6D22F896-40B5-4ADD-8801-0D06FADFA095}" type="slidenum">
              <a:rPr lang="en-US" smtClean="0"/>
              <a:t>21</a:t>
            </a:fld>
            <a:endParaRPr lang="en-US" dirty="0"/>
          </a:p>
        </p:txBody>
      </p:sp>
      <p:graphicFrame>
        <p:nvGraphicFramePr>
          <p:cNvPr id="4" name="Table 3">
            <a:extLst>
              <a:ext uri="{FF2B5EF4-FFF2-40B4-BE49-F238E27FC236}">
                <a16:creationId xmlns:a16="http://schemas.microsoft.com/office/drawing/2014/main" id="{9DC12F28-5764-448C-AA74-0E99E80C4CC1}"/>
              </a:ext>
            </a:extLst>
          </p:cNvPr>
          <p:cNvGraphicFramePr>
            <a:graphicFrameLocks noGrp="1"/>
          </p:cNvGraphicFramePr>
          <p:nvPr>
            <p:extLst>
              <p:ext uri="{D42A27DB-BD31-4B8C-83A1-F6EECF244321}">
                <p14:modId xmlns:p14="http://schemas.microsoft.com/office/powerpoint/2010/main" val="1615829017"/>
              </p:ext>
            </p:extLst>
          </p:nvPr>
        </p:nvGraphicFramePr>
        <p:xfrm>
          <a:off x="0" y="8932"/>
          <a:ext cx="12192000" cy="5334000"/>
        </p:xfrm>
        <a:graphic>
          <a:graphicData uri="http://schemas.openxmlformats.org/drawingml/2006/table">
            <a:tbl>
              <a:tblPr firstRow="1" bandRow="1">
                <a:tableStyleId>{37CE84F3-28C3-443E-9E96-99CF82512B78}</a:tableStyleId>
              </a:tblPr>
              <a:tblGrid>
                <a:gridCol w="3602182">
                  <a:extLst>
                    <a:ext uri="{9D8B030D-6E8A-4147-A177-3AD203B41FA5}">
                      <a16:colId xmlns:a16="http://schemas.microsoft.com/office/drawing/2014/main" val="2543754752"/>
                    </a:ext>
                  </a:extLst>
                </a:gridCol>
                <a:gridCol w="2669309">
                  <a:extLst>
                    <a:ext uri="{9D8B030D-6E8A-4147-A177-3AD203B41FA5}">
                      <a16:colId xmlns:a16="http://schemas.microsoft.com/office/drawing/2014/main" val="157273640"/>
                    </a:ext>
                  </a:extLst>
                </a:gridCol>
                <a:gridCol w="5920509">
                  <a:extLst>
                    <a:ext uri="{9D8B030D-6E8A-4147-A177-3AD203B41FA5}">
                      <a16:colId xmlns:a16="http://schemas.microsoft.com/office/drawing/2014/main" val="3820740949"/>
                    </a:ext>
                  </a:extLst>
                </a:gridCol>
              </a:tblGrid>
              <a:tr h="428599">
                <a:tc gridSpan="3">
                  <a:txBody>
                    <a:bodyPr/>
                    <a:lstStyle/>
                    <a:p>
                      <a:pPr algn="ctr"/>
                      <a:r>
                        <a:rPr lang="en-US" sz="2400" b="0" dirty="0">
                          <a:solidFill>
                            <a:schemeClr val="bg1"/>
                          </a:solidFill>
                          <a:latin typeface="+mj-lt"/>
                        </a:rPr>
                        <a:t>SE INSTRUMENTATION</a:t>
                      </a:r>
                      <a:endParaRPr lang="en-US" sz="2400" b="0" u="sng" dirty="0">
                        <a:solidFill>
                          <a:schemeClr val="bg1"/>
                        </a:solidFill>
                        <a:latin typeface="+mj-lt"/>
                      </a:endParaRPr>
                    </a:p>
                  </a:txBody>
                  <a:tcPr>
                    <a:solidFill>
                      <a:schemeClr val="accent6">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511185"/>
                  </a:ext>
                </a:extLst>
              </a:tr>
              <a:tr h="3000194">
                <a:tc>
                  <a:txBody>
                    <a:bodyPr/>
                    <a:lstStyle/>
                    <a:p>
                      <a:pPr marL="228600" marR="0" indent="-228600">
                        <a:spcBef>
                          <a:spcPts val="0"/>
                        </a:spcBef>
                        <a:spcAft>
                          <a:spcPts val="0"/>
                        </a:spcAft>
                      </a:pPr>
                      <a:r>
                        <a:rPr lang="en-US" sz="2400" b="0" u="sng" dirty="0">
                          <a:solidFill>
                            <a:schemeClr val="tx1"/>
                          </a:solidFill>
                          <a:latin typeface="+mj-lt"/>
                          <a:ea typeface="Times New Roman" panose="02020603050405020304" pitchFamily="18" charset="0"/>
                        </a:rPr>
                        <a:t>CAPTURE</a:t>
                      </a:r>
                      <a:endParaRPr lang="en-US" sz="2000" b="0" u="sng" dirty="0">
                        <a:solidFill>
                          <a:schemeClr val="tx1"/>
                        </a:solidFill>
                        <a:latin typeface="+mj-lt"/>
                        <a:ea typeface="Times New Roman" panose="02020603050405020304" pitchFamily="18" charset="0"/>
                      </a:endParaRPr>
                    </a:p>
                    <a:p>
                      <a:pPr marL="228600" marR="0" indent="-228600">
                        <a:spcBef>
                          <a:spcPts val="0"/>
                        </a:spcBef>
                        <a:spcAft>
                          <a:spcPts val="0"/>
                        </a:spcAft>
                      </a:pPr>
                      <a:endParaRPr lang="en-US" sz="2000" b="1" dirty="0">
                        <a:solidFill>
                          <a:schemeClr val="tx1"/>
                        </a:solidFill>
                        <a:latin typeface="+mj-lt"/>
                        <a:ea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2000" b="0" dirty="0">
                          <a:solidFill>
                            <a:schemeClr val="tx1"/>
                          </a:solidFill>
                          <a:latin typeface="+mn-lt"/>
                          <a:ea typeface="Times New Roman" panose="02020603050405020304" pitchFamily="18" charset="0"/>
                        </a:rPr>
                        <a:t>SE type determines stage of image acquisition</a:t>
                      </a:r>
                    </a:p>
                    <a:p>
                      <a:pPr marL="285750" marR="0" indent="-285750">
                        <a:spcBef>
                          <a:spcPts val="0"/>
                        </a:spcBef>
                        <a:spcAft>
                          <a:spcPts val="0"/>
                        </a:spcAft>
                        <a:buFont typeface="Arial" panose="020B0604020202020204" pitchFamily="34" charset="0"/>
                        <a:buChar char="•"/>
                      </a:pPr>
                      <a:endParaRPr lang="en-US" sz="2000" b="0" dirty="0">
                        <a:solidFill>
                          <a:schemeClr val="tx1"/>
                        </a:solidFill>
                        <a:latin typeface="+mn-lt"/>
                        <a:ea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2000" b="0" dirty="0">
                          <a:solidFill>
                            <a:schemeClr val="tx1"/>
                          </a:solidFill>
                          <a:latin typeface="+mn-lt"/>
                          <a:ea typeface="Times New Roman" panose="02020603050405020304" pitchFamily="18" charset="0"/>
                        </a:rPr>
                        <a:t>SE software </a:t>
                      </a:r>
                      <a:r>
                        <a:rPr lang="en-US" sz="2000" b="0" dirty="0">
                          <a:solidFill>
                            <a:schemeClr val="tx1"/>
                          </a:solidFill>
                          <a:latin typeface="+mn-lt"/>
                          <a:ea typeface="Times New Roman" panose="02020603050405020304" pitchFamily="18" charset="0"/>
                          <a:sym typeface="Wingdings" panose="05000000000000000000" pitchFamily="2" charset="2"/>
                        </a:rPr>
                        <a:t> </a:t>
                      </a:r>
                      <a:r>
                        <a:rPr lang="en-US" sz="2000" b="0" dirty="0">
                          <a:solidFill>
                            <a:schemeClr val="tx1"/>
                          </a:solidFill>
                          <a:latin typeface="+mn-lt"/>
                          <a:ea typeface="Times New Roman" panose="02020603050405020304" pitchFamily="18" charset="0"/>
                        </a:rPr>
                        <a:t>capture systolic/full beats off R wave </a:t>
                      </a:r>
                    </a:p>
                    <a:p>
                      <a:pPr marL="285750" marR="0" indent="-285750">
                        <a:spcBef>
                          <a:spcPts val="0"/>
                        </a:spcBef>
                        <a:spcAft>
                          <a:spcPts val="0"/>
                        </a:spcAft>
                        <a:buFont typeface="Arial" panose="020B0604020202020204" pitchFamily="34" charset="0"/>
                        <a:buChar char="•"/>
                      </a:pPr>
                      <a:endParaRPr lang="en-US" sz="2000" b="0" dirty="0">
                        <a:solidFill>
                          <a:schemeClr val="tx1"/>
                        </a:solidFill>
                        <a:latin typeface="+mn-lt"/>
                        <a:ea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2000" b="0" dirty="0">
                          <a:solidFill>
                            <a:schemeClr val="tx1"/>
                          </a:solidFill>
                          <a:latin typeface="+mn-lt"/>
                          <a:ea typeface="Times New Roman" panose="02020603050405020304" pitchFamily="18" charset="0"/>
                        </a:rPr>
                        <a:t>REST, PEAK, IMPOST, FINAL</a:t>
                      </a:r>
                    </a:p>
                    <a:p>
                      <a:pPr marL="0" marR="0" indent="0">
                        <a:spcBef>
                          <a:spcPts val="0"/>
                        </a:spcBef>
                        <a:spcAft>
                          <a:spcPts val="0"/>
                        </a:spcAft>
                        <a:buFont typeface="Arial" panose="020B0604020202020204" pitchFamily="34" charset="0"/>
                        <a:buNone/>
                      </a:pPr>
                      <a:endParaRPr lang="en-US" sz="2000" b="1" kern="1200" dirty="0">
                        <a:solidFill>
                          <a:schemeClr val="tx1"/>
                        </a:solidFill>
                        <a:latin typeface="+mn-lt"/>
                        <a:ea typeface="MS Mincho" panose="02020609040205080304" pitchFamily="49" charset="-128"/>
                        <a:cs typeface="+mn-cs"/>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spcBef>
                          <a:spcPts val="0"/>
                        </a:spcBef>
                        <a:spcAft>
                          <a:spcPts val="0"/>
                        </a:spcAft>
                        <a:buFont typeface="Arial" panose="020B0604020202020204" pitchFamily="34" charset="0"/>
                        <a:buNone/>
                        <a:tabLst>
                          <a:tab pos="457200" algn="l"/>
                        </a:tabLst>
                      </a:pPr>
                      <a:r>
                        <a:rPr lang="en-US" sz="2400" b="0" u="sng" dirty="0">
                          <a:solidFill>
                            <a:schemeClr val="tx1"/>
                          </a:solidFill>
                          <a:latin typeface="+mj-lt"/>
                          <a:ea typeface="Times New Roman" panose="02020603050405020304" pitchFamily="18" charset="0"/>
                        </a:rPr>
                        <a:t>VIEWS</a:t>
                      </a:r>
                      <a:endParaRPr lang="en-US" sz="2000" b="0" u="sng" dirty="0">
                        <a:solidFill>
                          <a:schemeClr val="tx1"/>
                        </a:solidFill>
                        <a:latin typeface="+mj-lt"/>
                        <a:ea typeface="Times New Roman" panose="02020603050405020304" pitchFamily="18" charset="0"/>
                      </a:endParaRPr>
                    </a:p>
                    <a:p>
                      <a:pPr marL="0" marR="0" indent="0">
                        <a:spcBef>
                          <a:spcPts val="0"/>
                        </a:spcBef>
                        <a:spcAft>
                          <a:spcPts val="0"/>
                        </a:spcAft>
                        <a:buFont typeface="Arial" panose="020B0604020202020204" pitchFamily="34" charset="0"/>
                        <a:buNone/>
                      </a:pPr>
                      <a:endParaRPr lang="en-US" sz="2000" b="1" dirty="0">
                        <a:solidFill>
                          <a:schemeClr val="tx1"/>
                        </a:solidFill>
                        <a:latin typeface="+mj-lt"/>
                        <a:ea typeface="MS Mincho" panose="02020609040205080304" pitchFamily="49" charset="-128"/>
                      </a:endParaRPr>
                    </a:p>
                    <a:p>
                      <a:pPr marL="342900" indent="-342900">
                        <a:buFont typeface="Wingdings" panose="05000000000000000000" pitchFamily="2" charset="2"/>
                        <a:buChar char="Ø"/>
                      </a:pPr>
                      <a:r>
                        <a:rPr lang="en-US" sz="2000" dirty="0">
                          <a:solidFill>
                            <a:schemeClr val="tx1"/>
                          </a:solidFill>
                        </a:rPr>
                        <a:t>LAX</a:t>
                      </a:r>
                      <a:r>
                        <a:rPr lang="en-US" sz="2000" cap="all" dirty="0">
                          <a:solidFill>
                            <a:schemeClr val="tx1"/>
                          </a:solidFill>
                        </a:rPr>
                        <a:t> </a:t>
                      </a:r>
                    </a:p>
                    <a:p>
                      <a:pPr marL="342900" indent="-342900">
                        <a:buFont typeface="Wingdings" panose="05000000000000000000" pitchFamily="2" charset="2"/>
                        <a:buChar char="Ø"/>
                      </a:pPr>
                      <a:r>
                        <a:rPr lang="en-US" sz="2000" cap="all" dirty="0">
                          <a:solidFill>
                            <a:schemeClr val="tx1"/>
                          </a:solidFill>
                        </a:rPr>
                        <a:t>sax</a:t>
                      </a:r>
                      <a:endParaRPr lang="en-US" sz="2000" dirty="0">
                        <a:solidFill>
                          <a:schemeClr val="tx1"/>
                        </a:solidFill>
                      </a:endParaRPr>
                    </a:p>
                    <a:p>
                      <a:pPr marL="342900" indent="-342900">
                        <a:buFont typeface="Wingdings" panose="05000000000000000000" pitchFamily="2" charset="2"/>
                        <a:buChar char="Ø"/>
                      </a:pPr>
                      <a:r>
                        <a:rPr lang="en-US" sz="2000" cap="all" dirty="0">
                          <a:solidFill>
                            <a:schemeClr val="tx1"/>
                          </a:solidFill>
                        </a:rPr>
                        <a:t>4C </a:t>
                      </a:r>
                    </a:p>
                    <a:p>
                      <a:pPr marL="342900" indent="-342900">
                        <a:buFont typeface="Wingdings" panose="05000000000000000000" pitchFamily="2" charset="2"/>
                        <a:buChar char="Ø"/>
                      </a:pPr>
                      <a:r>
                        <a:rPr lang="en-US" sz="2000" cap="all" dirty="0">
                          <a:solidFill>
                            <a:schemeClr val="tx1"/>
                          </a:solidFill>
                        </a:rPr>
                        <a:t>2C</a:t>
                      </a:r>
                      <a:r>
                        <a:rPr lang="en-US" sz="2000" dirty="0">
                          <a:solidFill>
                            <a:schemeClr val="tx1"/>
                          </a:solidFill>
                        </a:rPr>
                        <a:t>  </a:t>
                      </a:r>
                      <a:endParaRPr lang="en-US" sz="2000" b="0" dirty="0">
                        <a:solidFill>
                          <a:schemeClr val="tx1"/>
                        </a:solidFill>
                        <a:latin typeface="+mn-lt"/>
                      </a:endParaRPr>
                    </a:p>
                    <a:p>
                      <a:pPr marL="342900" indent="-342900">
                        <a:buFont typeface="Wingdings" panose="05000000000000000000" pitchFamily="2" charset="2"/>
                        <a:buChar char="Ø"/>
                      </a:pPr>
                      <a:endParaRPr lang="en-US" sz="2000" b="0" dirty="0">
                        <a:solidFill>
                          <a:schemeClr val="tx1"/>
                        </a:solidFill>
                        <a:latin typeface="+mn-lt"/>
                      </a:endParaRPr>
                    </a:p>
                    <a:p>
                      <a:pPr marL="0" indent="0">
                        <a:buFont typeface="Wingdings" panose="05000000000000000000" pitchFamily="2" charset="2"/>
                        <a:buNone/>
                      </a:pPr>
                      <a:r>
                        <a:rPr lang="en-US" sz="2000" b="0" dirty="0">
                          <a:solidFill>
                            <a:schemeClr val="tx1"/>
                          </a:solidFill>
                          <a:latin typeface="+mn-lt"/>
                        </a:rPr>
                        <a:t>? 3C</a:t>
                      </a:r>
                    </a:p>
                    <a:p>
                      <a:pPr marL="0" indent="0">
                        <a:buFont typeface="Arial" panose="020B0604020202020204" pitchFamily="34" charset="0"/>
                        <a:buNone/>
                      </a:pPr>
                      <a:r>
                        <a:rPr lang="en-US" sz="2000" b="0" dirty="0">
                          <a:solidFill>
                            <a:schemeClr val="tx1"/>
                          </a:solidFill>
                          <a:latin typeface="+mn-lt"/>
                        </a:rPr>
                        <a:t>? unconventional views</a:t>
                      </a:r>
                      <a:endParaRPr lang="en-US" sz="2000" b="1" dirty="0">
                        <a:solidFill>
                          <a:schemeClr val="tx1"/>
                        </a:solidFill>
                        <a:latin typeface="+mj-lt"/>
                      </a:endParaRPr>
                    </a:p>
                    <a:p>
                      <a:pPr marL="0" indent="0">
                        <a:buFont typeface="Arial" panose="020B0604020202020204" pitchFamily="34" charset="0"/>
                        <a:buNone/>
                      </a:pP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40000"/>
                        <a:lumOff val="60000"/>
                      </a:schemeClr>
                    </a:solidFill>
                  </a:tcPr>
                </a:tc>
                <a:tc rowSpan="2">
                  <a:txBody>
                    <a:bodyPr/>
                    <a:lstStyle/>
                    <a:p>
                      <a:pPr marL="0" indent="0">
                        <a:buFont typeface="Arial" panose="020B0604020202020204" pitchFamily="34" charset="0"/>
                        <a:buNone/>
                      </a:pPr>
                      <a:r>
                        <a:rPr lang="en-US" sz="2400" b="0" u="sng" dirty="0">
                          <a:solidFill>
                            <a:schemeClr val="tx1"/>
                          </a:solidFill>
                          <a:latin typeface="+mj-lt"/>
                        </a:rPr>
                        <a:t>QUAD SCREEN &amp; CONTINUOUS LOOP</a:t>
                      </a:r>
                    </a:p>
                    <a:p>
                      <a:pPr marL="342900" indent="-342900">
                        <a:buFont typeface="Arial" panose="020B0604020202020204" pitchFamily="34" charset="0"/>
                        <a:buChar char="•"/>
                      </a:pPr>
                      <a:endParaRPr lang="en-US" sz="2000" b="0" dirty="0">
                        <a:solidFill>
                          <a:schemeClr val="tx1"/>
                        </a:solidFill>
                      </a:endParaRPr>
                    </a:p>
                    <a:p>
                      <a:pPr marL="342900" indent="-342900">
                        <a:buFont typeface="Arial" panose="020B0604020202020204" pitchFamily="34" charset="0"/>
                        <a:buChar char="•"/>
                      </a:pPr>
                      <a:r>
                        <a:rPr lang="en-US" sz="2000" b="0" dirty="0">
                          <a:solidFill>
                            <a:schemeClr val="tx1"/>
                          </a:solidFill>
                        </a:rPr>
                        <a:t>sort through captured beats, select best </a:t>
                      </a:r>
                      <a:r>
                        <a:rPr lang="en-US" sz="2000" b="0" dirty="0">
                          <a:solidFill>
                            <a:schemeClr val="tx1"/>
                          </a:solidFill>
                          <a:sym typeface="Wingdings" panose="05000000000000000000" pitchFamily="2" charset="2"/>
                        </a:rPr>
                        <a:t> quad screen</a:t>
                      </a:r>
                      <a:endParaRPr lang="en-US" sz="2000" b="0" dirty="0">
                        <a:solidFill>
                          <a:schemeClr val="tx1"/>
                        </a:solidFill>
                      </a:endParaRP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within each quadrant, each systolic/full beat broken down into 8 - 12 frames that repeat </a:t>
                      </a:r>
                      <a:r>
                        <a:rPr lang="en-US" sz="2000" dirty="0">
                          <a:solidFill>
                            <a:schemeClr val="tx1"/>
                          </a:solidFill>
                          <a:sym typeface="Wingdings" panose="05000000000000000000" pitchFamily="2" charset="2"/>
                        </a:rPr>
                        <a:t></a:t>
                      </a:r>
                      <a:r>
                        <a:rPr lang="en-US" sz="2000" dirty="0">
                          <a:solidFill>
                            <a:schemeClr val="tx1"/>
                          </a:solidFill>
                        </a:rPr>
                        <a:t> continuous loop</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compare function at different HR</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review multiple cardiac cycles to improve accuracy</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digital preferred over videotape</a:t>
                      </a:r>
                    </a:p>
                    <a:p>
                      <a:pPr marL="457200" marR="0" indent="-457200">
                        <a:spcBef>
                          <a:spcPts val="0"/>
                        </a:spcBef>
                        <a:spcAft>
                          <a:spcPts val="0"/>
                        </a:spcAft>
                        <a:tabLst>
                          <a:tab pos="3297555" algn="l"/>
                        </a:tabLst>
                      </a:pPr>
                      <a:endParaRPr lang="en-US" sz="2000" b="0" i="1" dirty="0">
                        <a:solidFill>
                          <a:schemeClr val="tx1"/>
                        </a:solidFill>
                        <a:latin typeface="+mn-lt"/>
                        <a:ea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933058448"/>
                  </a:ext>
                </a:extLst>
              </a:tr>
              <a:tr h="1644414">
                <a:tc gridSpan="2">
                  <a:txBody>
                    <a:bodyPr/>
                    <a:lstStyle/>
                    <a:p>
                      <a:pPr marL="457200" marR="0" indent="-457200">
                        <a:spcBef>
                          <a:spcPts val="0"/>
                        </a:spcBef>
                        <a:spcAft>
                          <a:spcPts val="0"/>
                        </a:spcAft>
                        <a:tabLst>
                          <a:tab pos="3297555" algn="l"/>
                        </a:tabLst>
                      </a:pPr>
                      <a:r>
                        <a:rPr lang="en-US" sz="2400" b="0" i="0" u="sng" kern="1200" dirty="0">
                          <a:solidFill>
                            <a:schemeClr val="tx1"/>
                          </a:solidFill>
                          <a:latin typeface="+mj-lt"/>
                          <a:ea typeface="Times New Roman" panose="02020603050405020304" pitchFamily="18" charset="0"/>
                          <a:cs typeface="+mn-cs"/>
                        </a:rPr>
                        <a:t>IMAGE SELECTION &amp; EDITING</a:t>
                      </a:r>
                    </a:p>
                    <a:p>
                      <a:pPr marL="457200" marR="0" indent="-457200">
                        <a:spcBef>
                          <a:spcPts val="0"/>
                        </a:spcBef>
                        <a:spcAft>
                          <a:spcPts val="0"/>
                        </a:spcAft>
                        <a:buFont typeface="Arial" panose="020B0604020202020204" pitchFamily="34" charset="0"/>
                        <a:buChar char="•"/>
                        <a:tabLst>
                          <a:tab pos="3297555" algn="l"/>
                        </a:tabLst>
                      </a:pPr>
                      <a:endParaRPr lang="en-US" sz="2000" b="0" i="0" dirty="0">
                        <a:solidFill>
                          <a:schemeClr val="tx1"/>
                        </a:solidFill>
                        <a:latin typeface="+mn-lt"/>
                        <a:ea typeface="Times New Roman" panose="02020603050405020304" pitchFamily="18" charset="0"/>
                      </a:endParaRPr>
                    </a:p>
                    <a:p>
                      <a:pPr marL="341313" marR="0" indent="-341313">
                        <a:spcBef>
                          <a:spcPts val="0"/>
                        </a:spcBef>
                        <a:spcAft>
                          <a:spcPts val="0"/>
                        </a:spcAft>
                        <a:buFont typeface="Arial" panose="020B0604020202020204" pitchFamily="34" charset="0"/>
                        <a:buChar char="•"/>
                        <a:tabLst>
                          <a:tab pos="3297555" algn="l"/>
                        </a:tabLst>
                      </a:pPr>
                      <a:r>
                        <a:rPr lang="en-US" sz="2000" b="0" i="0" dirty="0">
                          <a:solidFill>
                            <a:schemeClr val="tx1"/>
                          </a:solidFill>
                          <a:latin typeface="+mn-lt"/>
                          <a:ea typeface="Times New Roman" panose="02020603050405020304" pitchFamily="18" charset="0"/>
                        </a:rPr>
                        <a:t>capture &amp; select images carefully</a:t>
                      </a:r>
                    </a:p>
                    <a:p>
                      <a:pPr marL="341313" marR="0" indent="-341313">
                        <a:spcBef>
                          <a:spcPts val="0"/>
                        </a:spcBef>
                        <a:spcAft>
                          <a:spcPts val="0"/>
                        </a:spcAft>
                        <a:buFont typeface="Arial" panose="020B0604020202020204" pitchFamily="34" charset="0"/>
                        <a:buChar char="•"/>
                        <a:tabLst>
                          <a:tab pos="3297555" algn="l"/>
                        </a:tabLst>
                      </a:pPr>
                      <a:r>
                        <a:rPr lang="en-US" sz="2000" b="0" i="0" dirty="0">
                          <a:solidFill>
                            <a:schemeClr val="tx1"/>
                          </a:solidFill>
                          <a:latin typeface="+mn-lt"/>
                          <a:ea typeface="Times New Roman" panose="02020603050405020304" pitchFamily="18" charset="0"/>
                        </a:rPr>
                        <a:t>systolic vs diastolic frames</a:t>
                      </a:r>
                    </a:p>
                    <a:p>
                      <a:pPr marL="457200" marR="0" indent="-457200">
                        <a:spcBef>
                          <a:spcPts val="0"/>
                        </a:spcBef>
                        <a:spcAft>
                          <a:spcPts val="0"/>
                        </a:spcAft>
                        <a:tabLst>
                          <a:tab pos="3297555" algn="l"/>
                        </a:tabLst>
                      </a:pPr>
                      <a:endParaRPr lang="en-US" sz="2000" b="0" i="1" dirty="0">
                        <a:solidFill>
                          <a:schemeClr val="tx1"/>
                        </a:solidFill>
                        <a:latin typeface="+mn-lt"/>
                        <a:ea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50000"/>
                      </a:schemeClr>
                    </a:solidFill>
                  </a:tcPr>
                </a:tc>
                <a:tc hMerge="1">
                  <a:txBody>
                    <a:bodyPr/>
                    <a:lstStyle/>
                    <a:p>
                      <a:pPr marL="457200" marR="0" indent="-457200">
                        <a:spcBef>
                          <a:spcPts val="0"/>
                        </a:spcBef>
                        <a:spcAft>
                          <a:spcPts val="0"/>
                        </a:spcAft>
                        <a:tabLst>
                          <a:tab pos="3297555" algn="l"/>
                        </a:tabLst>
                      </a:pPr>
                      <a:endParaRPr lang="en-US" sz="2000" b="1" dirty="0">
                        <a:solidFill>
                          <a:schemeClr val="tx1"/>
                        </a:solidFill>
                        <a:latin typeface="+mj-lt"/>
                        <a:ea typeface="Times New Roman" panose="02020603050405020304" pitchFamily="18" charset="0"/>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vMerge="1">
                  <a:txBody>
                    <a:bodyPr/>
                    <a:lstStyle/>
                    <a:p>
                      <a:pPr marL="457200" marR="0" indent="-457200">
                        <a:spcBef>
                          <a:spcPts val="0"/>
                        </a:spcBef>
                        <a:spcAft>
                          <a:spcPts val="0"/>
                        </a:spcAft>
                        <a:tabLst>
                          <a:tab pos="3297555" algn="l"/>
                        </a:tabLst>
                      </a:pPr>
                      <a:endParaRPr lang="en-US" sz="2000" b="0" i="0" dirty="0">
                        <a:solidFill>
                          <a:schemeClr val="tx1"/>
                        </a:solidFill>
                        <a:latin typeface="+mn-lt"/>
                        <a:ea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662304476"/>
                  </a:ext>
                </a:extLst>
              </a:tr>
            </a:tbl>
          </a:graphicData>
        </a:graphic>
      </p:graphicFrame>
      <p:sp>
        <p:nvSpPr>
          <p:cNvPr id="5" name="TextBox 4">
            <a:extLst>
              <a:ext uri="{FF2B5EF4-FFF2-40B4-BE49-F238E27FC236}">
                <a16:creationId xmlns:a16="http://schemas.microsoft.com/office/drawing/2014/main" id="{E705F775-B606-46EC-BFE3-5923E8D405AE}"/>
              </a:ext>
            </a:extLst>
          </p:cNvPr>
          <p:cNvSpPr txBox="1"/>
          <p:nvPr/>
        </p:nvSpPr>
        <p:spPr>
          <a:xfrm>
            <a:off x="6246796" y="5488156"/>
            <a:ext cx="5945204" cy="707886"/>
          </a:xfrm>
          <a:prstGeom prst="rect">
            <a:avLst/>
          </a:prstGeom>
          <a:noFill/>
        </p:spPr>
        <p:txBody>
          <a:bodyPr wrap="square" rtlCol="0">
            <a:spAutoFit/>
          </a:bodyPr>
          <a:lstStyle/>
          <a:p>
            <a:pPr algn="ctr"/>
            <a:r>
              <a:rPr lang="en-US" sz="2000" dirty="0">
                <a:solidFill>
                  <a:schemeClr val="bg2">
                    <a:lumMod val="25000"/>
                  </a:schemeClr>
                </a:solidFill>
                <a:latin typeface="Gabriola" panose="04040605051002020D02" pitchFamily="82" charset="0"/>
              </a:rPr>
              <a:t>POP QUIZ!</a:t>
            </a:r>
          </a:p>
          <a:p>
            <a:pPr algn="ctr"/>
            <a:r>
              <a:rPr lang="en-US" sz="2000" dirty="0">
                <a:solidFill>
                  <a:schemeClr val="bg2">
                    <a:lumMod val="25000"/>
                  </a:schemeClr>
                </a:solidFill>
                <a:latin typeface="Gabriola" panose="04040605051002020D02" pitchFamily="82" charset="0"/>
              </a:rPr>
              <a:t>Why is the quad screen necessary?</a:t>
            </a:r>
          </a:p>
        </p:txBody>
      </p:sp>
    </p:spTree>
    <p:extLst>
      <p:ext uri="{BB962C8B-B14F-4D97-AF65-F5344CB8AC3E}">
        <p14:creationId xmlns:p14="http://schemas.microsoft.com/office/powerpoint/2010/main" val="3364606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3C7942-29F1-4EE5-9FF6-1541160154DB}"/>
              </a:ext>
            </a:extLst>
          </p:cNvPr>
          <p:cNvSpPr>
            <a:spLocks noGrp="1"/>
          </p:cNvSpPr>
          <p:nvPr>
            <p:ph type="sldNum" sz="quarter" idx="12"/>
          </p:nvPr>
        </p:nvSpPr>
        <p:spPr/>
        <p:txBody>
          <a:bodyPr/>
          <a:lstStyle/>
          <a:p>
            <a:fld id="{6D22F896-40B5-4ADD-8801-0D06FADFA095}" type="slidenum">
              <a:rPr lang="en-US" smtClean="0"/>
              <a:t>22</a:t>
            </a:fld>
            <a:endParaRPr lang="en-US" dirty="0"/>
          </a:p>
        </p:txBody>
      </p:sp>
      <p:graphicFrame>
        <p:nvGraphicFramePr>
          <p:cNvPr id="3" name="Diagram 2">
            <a:extLst>
              <a:ext uri="{FF2B5EF4-FFF2-40B4-BE49-F238E27FC236}">
                <a16:creationId xmlns:a16="http://schemas.microsoft.com/office/drawing/2014/main" id="{24F643B5-BF32-445A-BFDF-00C43C861B36}"/>
              </a:ext>
            </a:extLst>
          </p:cNvPr>
          <p:cNvGraphicFramePr/>
          <p:nvPr>
            <p:extLst>
              <p:ext uri="{D42A27DB-BD31-4B8C-83A1-F6EECF244321}">
                <p14:modId xmlns:p14="http://schemas.microsoft.com/office/powerpoint/2010/main" val="1756280053"/>
              </p:ext>
            </p:extLst>
          </p:nvPr>
        </p:nvGraphicFramePr>
        <p:xfrm>
          <a:off x="2032000" y="6706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F3625BA-C2EA-4D26-9113-8A21E97756E6}"/>
              </a:ext>
            </a:extLst>
          </p:cNvPr>
          <p:cNvSpPr txBox="1"/>
          <p:nvPr/>
        </p:nvSpPr>
        <p:spPr>
          <a:xfrm rot="18668408">
            <a:off x="5949671" y="3987200"/>
            <a:ext cx="4531626" cy="924295"/>
          </a:xfrm>
          <a:prstGeom prst="rect">
            <a:avLst/>
          </a:prstGeom>
          <a:noFill/>
        </p:spPr>
        <p:txBody>
          <a:bodyPr wrap="square" rtlCol="0">
            <a:prstTxWarp prst="textArchDown">
              <a:avLst/>
            </a:prstTxWarp>
            <a:spAutoFit/>
          </a:bodyPr>
          <a:lstStyle/>
          <a:p>
            <a:r>
              <a:rPr lang="en-US" sz="6000" dirty="0">
                <a:solidFill>
                  <a:schemeClr val="accent5">
                    <a:lumMod val="60000"/>
                    <a:lumOff val="40000"/>
                  </a:schemeClr>
                </a:solidFill>
                <a:latin typeface="Jokerman" panose="04090605060D06020702" pitchFamily="82" charset="0"/>
              </a:rPr>
              <a:t>TYPES OF SE</a:t>
            </a:r>
          </a:p>
        </p:txBody>
      </p:sp>
    </p:spTree>
    <p:extLst>
      <p:ext uri="{BB962C8B-B14F-4D97-AF65-F5344CB8AC3E}">
        <p14:creationId xmlns:p14="http://schemas.microsoft.com/office/powerpoint/2010/main" val="889106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A84AC3-A78B-4688-B04B-DF2FEB532A14}"/>
              </a:ext>
            </a:extLst>
          </p:cNvPr>
          <p:cNvSpPr>
            <a:spLocks noGrp="1"/>
          </p:cNvSpPr>
          <p:nvPr>
            <p:ph type="sldNum" sz="quarter" idx="12"/>
          </p:nvPr>
        </p:nvSpPr>
        <p:spPr/>
        <p:txBody>
          <a:bodyPr/>
          <a:lstStyle/>
          <a:p>
            <a:fld id="{6D22F896-40B5-4ADD-8801-0D06FADFA095}" type="slidenum">
              <a:rPr lang="en-US" smtClean="0"/>
              <a:t>23</a:t>
            </a:fld>
            <a:endParaRPr lang="en-US" dirty="0"/>
          </a:p>
        </p:txBody>
      </p:sp>
      <p:graphicFrame>
        <p:nvGraphicFramePr>
          <p:cNvPr id="4" name="Table 3">
            <a:extLst>
              <a:ext uri="{FF2B5EF4-FFF2-40B4-BE49-F238E27FC236}">
                <a16:creationId xmlns:a16="http://schemas.microsoft.com/office/drawing/2014/main" id="{3849E337-9B1E-4864-B94B-FF4BAF824C18}"/>
              </a:ext>
            </a:extLst>
          </p:cNvPr>
          <p:cNvGraphicFramePr>
            <a:graphicFrameLocks noGrp="1"/>
          </p:cNvGraphicFramePr>
          <p:nvPr>
            <p:extLst>
              <p:ext uri="{D42A27DB-BD31-4B8C-83A1-F6EECF244321}">
                <p14:modId xmlns:p14="http://schemas.microsoft.com/office/powerpoint/2010/main" val="1312774142"/>
              </p:ext>
            </p:extLst>
          </p:nvPr>
        </p:nvGraphicFramePr>
        <p:xfrm>
          <a:off x="0" y="0"/>
          <a:ext cx="12192000" cy="5334000"/>
        </p:xfrm>
        <a:graphic>
          <a:graphicData uri="http://schemas.openxmlformats.org/drawingml/2006/table">
            <a:tbl>
              <a:tblPr firstRow="1" bandRow="1">
                <a:tableStyleId>{37CE84F3-28C3-443E-9E96-99CF82512B78}</a:tableStyleId>
              </a:tblPr>
              <a:tblGrid>
                <a:gridCol w="4378037">
                  <a:extLst>
                    <a:ext uri="{9D8B030D-6E8A-4147-A177-3AD203B41FA5}">
                      <a16:colId xmlns:a16="http://schemas.microsoft.com/office/drawing/2014/main" val="2543754752"/>
                    </a:ext>
                  </a:extLst>
                </a:gridCol>
                <a:gridCol w="7813963">
                  <a:extLst>
                    <a:ext uri="{9D8B030D-6E8A-4147-A177-3AD203B41FA5}">
                      <a16:colId xmlns:a16="http://schemas.microsoft.com/office/drawing/2014/main" val="3074990033"/>
                    </a:ext>
                  </a:extLst>
                </a:gridCol>
              </a:tblGrid>
              <a:tr h="554614">
                <a:tc gridSpan="2">
                  <a:txBody>
                    <a:bodyPr/>
                    <a:lstStyle/>
                    <a:p>
                      <a:r>
                        <a:rPr lang="en-US" sz="3200" b="0" u="none" dirty="0">
                          <a:solidFill>
                            <a:schemeClr val="bg1"/>
                          </a:solidFill>
                          <a:latin typeface="+mj-lt"/>
                        </a:rPr>
                        <a:t>SE PROTOCOLS</a:t>
                      </a:r>
                    </a:p>
                  </a:txBody>
                  <a:tcPr>
                    <a:solidFill>
                      <a:schemeClr val="accent6">
                        <a:lumMod val="50000"/>
                      </a:schemeClr>
                    </a:solidFill>
                  </a:tcPr>
                </a:tc>
                <a:tc hMerge="1">
                  <a:txBody>
                    <a:bodyPr/>
                    <a:lstStyle/>
                    <a:p>
                      <a:endParaRPr lang="en-US"/>
                    </a:p>
                  </a:txBody>
                  <a:tcPr/>
                </a:tc>
                <a:extLst>
                  <a:ext uri="{0D108BD9-81ED-4DB2-BD59-A6C34878D82A}">
                    <a16:rowId xmlns:a16="http://schemas.microsoft.com/office/drawing/2014/main" val="59511185"/>
                  </a:ext>
                </a:extLst>
              </a:tr>
              <a:tr h="4571568">
                <a:tc>
                  <a: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sz="2400" b="0" u="sng" dirty="0">
                          <a:solidFill>
                            <a:schemeClr val="tx1">
                              <a:lumMod val="95000"/>
                              <a:lumOff val="5000"/>
                            </a:schemeClr>
                          </a:solidFill>
                          <a:latin typeface="+mj-lt"/>
                        </a:rPr>
                        <a:t>TMSE</a:t>
                      </a:r>
                    </a:p>
                    <a:p>
                      <a:pPr marL="342900" marR="0" lvl="0" indent="-342900">
                        <a:spcBef>
                          <a:spcPts val="0"/>
                        </a:spcBef>
                        <a:spcAft>
                          <a:spcPts val="0"/>
                        </a:spcAft>
                        <a:buFont typeface="Symbol" panose="05050102010706020507" pitchFamily="18" charset="2"/>
                        <a:buChar char=""/>
                      </a:pPr>
                      <a:endParaRPr lang="en-US" sz="1800" dirty="0">
                        <a:solidFill>
                          <a:schemeClr val="tx1"/>
                        </a:solidFill>
                        <a:effectLst/>
                        <a:latin typeface="+mn-lt"/>
                      </a:endParaRP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NPO 3 hours </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patient education—crucial!</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consent form</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gown</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enter patient data</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prep patient</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acquire REST EKG &amp; BP </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enter patient data</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acquire REST images</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note patient position at rest </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practice breathing techniques</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cardiologist reviews REST data</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adjust TM to baseline (low &amp; slow)</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patient straddles belt, then start TM</a:t>
                      </a:r>
                    </a:p>
                    <a:p>
                      <a:pPr marL="342900" marR="0" lvl="0" indent="-342900">
                        <a:spcBef>
                          <a:spcPts val="0"/>
                        </a:spcBef>
                        <a:spcAft>
                          <a:spcPts val="0"/>
                        </a:spcAft>
                        <a:buFont typeface="Symbol" panose="05050102010706020507" pitchFamily="18" charset="2"/>
                        <a:buChar char=""/>
                      </a:pPr>
                      <a:endParaRPr lang="en-US" sz="1200" dirty="0">
                        <a:solidFill>
                          <a:schemeClr val="tx1"/>
                        </a:solidFill>
                        <a:ea typeface="Times New Roman" panose="020206030504050203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spcBef>
                          <a:spcPts val="0"/>
                        </a:spcBef>
                        <a:spcAft>
                          <a:spcPts val="0"/>
                        </a:spcAft>
                        <a:buFont typeface="Arial" panose="020B0604020202020204" pitchFamily="34" charset="0"/>
                        <a:buNone/>
                      </a:pPr>
                      <a:endParaRPr lang="en-US" sz="2400" dirty="0">
                        <a:solidFill>
                          <a:schemeClr val="tx1"/>
                        </a:solidFill>
                        <a:effectLst/>
                        <a:latin typeface="+mn-lt"/>
                      </a:endParaRPr>
                    </a:p>
                    <a:p>
                      <a:pPr marL="0" marR="0" lvl="0" indent="0">
                        <a:spcBef>
                          <a:spcPts val="0"/>
                        </a:spcBef>
                        <a:spcAft>
                          <a:spcPts val="0"/>
                        </a:spcAft>
                        <a:buFont typeface="Arial" panose="020B0604020202020204" pitchFamily="34" charset="0"/>
                        <a:buNone/>
                      </a:pPr>
                      <a:endParaRPr lang="en-US" sz="1800" dirty="0">
                        <a:solidFill>
                          <a:schemeClr val="tx1"/>
                        </a:solidFill>
                        <a:effectLst/>
                        <a:latin typeface="+mn-lt"/>
                      </a:endParaRPr>
                    </a:p>
                    <a:p>
                      <a:pPr marL="341313" marR="0" lvl="0" indent="-341313">
                        <a:spcBef>
                          <a:spcPts val="0"/>
                        </a:spcBef>
                        <a:spcAft>
                          <a:spcPts val="0"/>
                        </a:spcAft>
                        <a:buFont typeface="Arial" panose="020B0604020202020204" pitchFamily="34" charset="0"/>
                        <a:buChar char="•"/>
                      </a:pPr>
                      <a:r>
                        <a:rPr lang="en-US" sz="1800" dirty="0">
                          <a:solidFill>
                            <a:schemeClr val="tx1"/>
                          </a:solidFill>
                          <a:effectLst/>
                          <a:latin typeface="+mn-lt"/>
                        </a:rPr>
                        <a:t>increase speed &amp; grade every 3 mins (Bruce Protocol)</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or low level (Modified Bruce or Naughton Protocol)</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monitor/acquire EKG, BP &amp; symptoms</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stop test: achieve THR for 1 min, significant symptoms, can’t go on, EKG changes, hypo/HTN, or cardiologist/patient stops test</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stop TM</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assist patient back into position &amp; check EKG wire</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IMPOST images within 1 min</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document recovery</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select &amp; compare REST to IMPOST</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generate preliminary report</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read with cardiologist</a:t>
                      </a:r>
                    </a:p>
                    <a:p>
                      <a:pPr marL="342900" marR="0" lvl="0" indent="-342900">
                        <a:spcBef>
                          <a:spcPts val="0"/>
                        </a:spcBef>
                        <a:spcAft>
                          <a:spcPts val="0"/>
                        </a:spcAft>
                        <a:buFont typeface="Arial" panose="020B0604020202020204" pitchFamily="34" charset="0"/>
                        <a:buChar char="•"/>
                      </a:pPr>
                      <a:r>
                        <a:rPr lang="en-US" sz="1800" i="1" dirty="0">
                          <a:solidFill>
                            <a:schemeClr val="tx1"/>
                          </a:solidFill>
                          <a:effectLst/>
                          <a:latin typeface="+mn-lt"/>
                        </a:rPr>
                        <a:t>review normal/ischemic response to TMSE (ECHO…THE NB7)</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QA</a:t>
                      </a:r>
                    </a:p>
                    <a:p>
                      <a:pPr marL="342900" marR="0" lvl="0" indent="-342900">
                        <a:spcBef>
                          <a:spcPts val="0"/>
                        </a:spcBef>
                        <a:spcAft>
                          <a:spcPts val="0"/>
                        </a:spcAft>
                        <a:buFont typeface="Symbol" panose="05050102010706020507" pitchFamily="18" charset="2"/>
                        <a:buChar char=""/>
                      </a:pPr>
                      <a:endParaRPr lang="en-US" sz="1200" dirty="0">
                        <a:solidFill>
                          <a:schemeClr val="tx1"/>
                        </a:solidFill>
                        <a:ea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33058448"/>
                  </a:ext>
                </a:extLst>
              </a:tr>
            </a:tbl>
          </a:graphicData>
        </a:graphic>
      </p:graphicFrame>
      <p:sp>
        <p:nvSpPr>
          <p:cNvPr id="5" name="TextBox 4">
            <a:extLst>
              <a:ext uri="{FF2B5EF4-FFF2-40B4-BE49-F238E27FC236}">
                <a16:creationId xmlns:a16="http://schemas.microsoft.com/office/drawing/2014/main" id="{ACAC04D2-CA01-4F45-BA0C-D075348047F0}"/>
              </a:ext>
            </a:extLst>
          </p:cNvPr>
          <p:cNvSpPr txBox="1"/>
          <p:nvPr/>
        </p:nvSpPr>
        <p:spPr>
          <a:xfrm>
            <a:off x="8263049" y="5473674"/>
            <a:ext cx="3667227" cy="707886"/>
          </a:xfrm>
          <a:prstGeom prst="rect">
            <a:avLst/>
          </a:prstGeom>
          <a:noFill/>
        </p:spPr>
        <p:txBody>
          <a:bodyPr wrap="square" rtlCol="0">
            <a:spAutoFit/>
          </a:bodyPr>
          <a:lstStyle/>
          <a:p>
            <a:pPr algn="ctr"/>
            <a:r>
              <a:rPr lang="en-US" sz="2000" dirty="0">
                <a:solidFill>
                  <a:schemeClr val="bg2">
                    <a:lumMod val="25000"/>
                  </a:schemeClr>
                </a:solidFill>
                <a:latin typeface="Gabriola" panose="04040605051002020D02" pitchFamily="82" charset="0"/>
              </a:rPr>
              <a:t>POP QUIZ!</a:t>
            </a:r>
          </a:p>
          <a:p>
            <a:pPr algn="ctr"/>
            <a:r>
              <a:rPr lang="en-US" sz="2000" dirty="0">
                <a:solidFill>
                  <a:schemeClr val="bg2">
                    <a:lumMod val="25000"/>
                  </a:schemeClr>
                </a:solidFill>
                <a:latin typeface="Gabriola" panose="04040605051002020D02" pitchFamily="82" charset="0"/>
              </a:rPr>
              <a:t>Provide instructions for walking on the TM.</a:t>
            </a:r>
          </a:p>
        </p:txBody>
      </p:sp>
    </p:spTree>
    <p:extLst>
      <p:ext uri="{BB962C8B-B14F-4D97-AF65-F5344CB8AC3E}">
        <p14:creationId xmlns:p14="http://schemas.microsoft.com/office/powerpoint/2010/main" val="51246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A84AC3-A78B-4688-B04B-DF2FEB532A14}"/>
              </a:ext>
            </a:extLst>
          </p:cNvPr>
          <p:cNvSpPr>
            <a:spLocks noGrp="1"/>
          </p:cNvSpPr>
          <p:nvPr>
            <p:ph type="sldNum" sz="quarter" idx="12"/>
          </p:nvPr>
        </p:nvSpPr>
        <p:spPr/>
        <p:txBody>
          <a:bodyPr/>
          <a:lstStyle/>
          <a:p>
            <a:fld id="{6D22F896-40B5-4ADD-8801-0D06FADFA095}" type="slidenum">
              <a:rPr lang="en-US" smtClean="0"/>
              <a:t>24</a:t>
            </a:fld>
            <a:endParaRPr lang="en-US" dirty="0"/>
          </a:p>
        </p:txBody>
      </p:sp>
      <p:graphicFrame>
        <p:nvGraphicFramePr>
          <p:cNvPr id="4" name="Table 3">
            <a:extLst>
              <a:ext uri="{FF2B5EF4-FFF2-40B4-BE49-F238E27FC236}">
                <a16:creationId xmlns:a16="http://schemas.microsoft.com/office/drawing/2014/main" id="{06756603-A27C-4C61-9371-8D2E055DDE21}"/>
              </a:ext>
            </a:extLst>
          </p:cNvPr>
          <p:cNvGraphicFramePr>
            <a:graphicFrameLocks noGrp="1"/>
          </p:cNvGraphicFramePr>
          <p:nvPr>
            <p:extLst>
              <p:ext uri="{D42A27DB-BD31-4B8C-83A1-F6EECF244321}">
                <p14:modId xmlns:p14="http://schemas.microsoft.com/office/powerpoint/2010/main" val="1134064910"/>
              </p:ext>
            </p:extLst>
          </p:nvPr>
        </p:nvGraphicFramePr>
        <p:xfrm>
          <a:off x="0" y="10650"/>
          <a:ext cx="12192000" cy="5516880"/>
        </p:xfrm>
        <a:graphic>
          <a:graphicData uri="http://schemas.openxmlformats.org/drawingml/2006/table">
            <a:tbl>
              <a:tblPr firstRow="1" bandRow="1">
                <a:tableStyleId>{37CE84F3-28C3-443E-9E96-99CF82512B78}</a:tableStyleId>
              </a:tblPr>
              <a:tblGrid>
                <a:gridCol w="4599709">
                  <a:extLst>
                    <a:ext uri="{9D8B030D-6E8A-4147-A177-3AD203B41FA5}">
                      <a16:colId xmlns:a16="http://schemas.microsoft.com/office/drawing/2014/main" val="2543754752"/>
                    </a:ext>
                  </a:extLst>
                </a:gridCol>
                <a:gridCol w="7592291">
                  <a:extLst>
                    <a:ext uri="{9D8B030D-6E8A-4147-A177-3AD203B41FA5}">
                      <a16:colId xmlns:a16="http://schemas.microsoft.com/office/drawing/2014/main" val="4271181771"/>
                    </a:ext>
                  </a:extLst>
                </a:gridCol>
              </a:tblGrid>
              <a:tr h="424892">
                <a:tc gridSpan="2">
                  <a:txBody>
                    <a:bodyPr/>
                    <a:lstStyle/>
                    <a:p>
                      <a:pPr algn="ctr"/>
                      <a:r>
                        <a:rPr lang="en-US" sz="2400" b="0" dirty="0">
                          <a:solidFill>
                            <a:schemeClr val="bg1"/>
                          </a:solidFill>
                          <a:latin typeface="+mj-lt"/>
                        </a:rPr>
                        <a:t>SE PROTOCOLS</a:t>
                      </a:r>
                      <a:endParaRPr lang="en-US" sz="2400" b="0" u="sng" dirty="0">
                        <a:solidFill>
                          <a:schemeClr val="bg1"/>
                        </a:solidFill>
                        <a:latin typeface="+mj-lt"/>
                      </a:endParaRPr>
                    </a:p>
                  </a:txBody>
                  <a:tcPr>
                    <a:solidFill>
                      <a:schemeClr val="accent6">
                        <a:lumMod val="50000"/>
                      </a:schemeClr>
                    </a:solidFill>
                  </a:tcPr>
                </a:tc>
                <a:tc hMerge="1">
                  <a:txBody>
                    <a:bodyPr/>
                    <a:lstStyle/>
                    <a:p>
                      <a:endParaRPr lang="en-US"/>
                    </a:p>
                  </a:txBody>
                  <a:tcPr/>
                </a:tc>
                <a:extLst>
                  <a:ext uri="{0D108BD9-81ED-4DB2-BD59-A6C34878D82A}">
                    <a16:rowId xmlns:a16="http://schemas.microsoft.com/office/drawing/2014/main" val="59511185"/>
                  </a:ext>
                </a:extLst>
              </a:tr>
              <a:tr h="4804047">
                <a:tc>
                  <a:txBody>
                    <a:bodyPr/>
                    <a:lstStyle/>
                    <a:p>
                      <a:pPr marL="0" marR="0" lvl="0" indent="0">
                        <a:spcBef>
                          <a:spcPts val="0"/>
                        </a:spcBef>
                        <a:spcAft>
                          <a:spcPts val="0"/>
                        </a:spcAft>
                        <a:buFont typeface="Symbol" panose="05050102010706020507" pitchFamily="18" charset="2"/>
                        <a:buNone/>
                      </a:pPr>
                      <a:r>
                        <a:rPr lang="en-US" sz="2400" u="sng" dirty="0">
                          <a:solidFill>
                            <a:schemeClr val="tx1"/>
                          </a:solidFill>
                          <a:effectLst/>
                          <a:latin typeface="+mj-lt"/>
                        </a:rPr>
                        <a:t>SBSE</a:t>
                      </a:r>
                    </a:p>
                    <a:p>
                      <a:pPr marL="342900" marR="0" lvl="0" indent="-342900">
                        <a:spcBef>
                          <a:spcPts val="0"/>
                        </a:spcBef>
                        <a:spcAft>
                          <a:spcPts val="0"/>
                        </a:spcAft>
                        <a:buFont typeface="Symbol" panose="05050102010706020507" pitchFamily="18" charset="2"/>
                        <a:buChar char=""/>
                      </a:pPr>
                      <a:endParaRPr lang="en-US" sz="1800" dirty="0">
                        <a:solidFill>
                          <a:schemeClr val="tx1"/>
                        </a:solidFill>
                        <a:effectLst/>
                        <a:latin typeface="+mn-lt"/>
                      </a:endParaRP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NPO 3 hours </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patient education</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consent form</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gown</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enter patient data</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prep patient</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acquire REST EKG &amp; BP </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enter patient data</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acquire REST images</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practice breathing techniques</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cardiologist reviews REST data</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adjust bike to patient </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start pedaling</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increase resistance 25 - 50 watts/stage</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usually 2 or 3 min stages</a:t>
                      </a:r>
                    </a:p>
                    <a:p>
                      <a:pPr marL="342900" marR="0" lvl="0" indent="-342900">
                        <a:spcBef>
                          <a:spcPts val="0"/>
                        </a:spcBef>
                        <a:spcAft>
                          <a:spcPts val="0"/>
                        </a:spcAft>
                        <a:buFont typeface="Symbol" panose="05050102010706020507" pitchFamily="18" charset="2"/>
                        <a:buChar char=""/>
                      </a:pPr>
                      <a:endParaRPr lang="en-US" sz="1200" dirty="0">
                        <a:solidFill>
                          <a:schemeClr val="tx1"/>
                        </a:solidFill>
                        <a:effectLst/>
                        <a:latin typeface="+mn-lt"/>
                        <a:ea typeface="Times New Roman" panose="020206030504050203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accent6">
                        <a:lumMod val="40000"/>
                        <a:lumOff val="60000"/>
                      </a:schemeClr>
                    </a:solidFill>
                  </a:tcPr>
                </a:tc>
                <a:tc>
                  <a:txBody>
                    <a:bodyPr/>
                    <a:lstStyle/>
                    <a:p>
                      <a:pPr marL="342900" marR="0" lvl="0" indent="-342900">
                        <a:spcBef>
                          <a:spcPts val="0"/>
                        </a:spcBef>
                        <a:spcAft>
                          <a:spcPts val="0"/>
                        </a:spcAft>
                        <a:buFont typeface="Arial" panose="020B0604020202020204" pitchFamily="34" charset="0"/>
                        <a:buChar char="•"/>
                      </a:pPr>
                      <a:endParaRPr lang="en-US" sz="2400" dirty="0">
                        <a:solidFill>
                          <a:schemeClr val="tx1"/>
                        </a:solidFill>
                        <a:effectLst/>
                        <a:latin typeface="+mn-lt"/>
                      </a:endParaRPr>
                    </a:p>
                    <a:p>
                      <a:pPr marL="342900" marR="0" lvl="0" indent="-342900">
                        <a:spcBef>
                          <a:spcPts val="0"/>
                        </a:spcBef>
                        <a:spcAft>
                          <a:spcPts val="0"/>
                        </a:spcAft>
                        <a:buFont typeface="Arial" panose="020B0604020202020204" pitchFamily="34" charset="0"/>
                        <a:buChar char="•"/>
                      </a:pPr>
                      <a:endParaRPr lang="en-US" sz="1800" dirty="0">
                        <a:solidFill>
                          <a:schemeClr val="tx1"/>
                        </a:solidFill>
                        <a:effectLst/>
                        <a:latin typeface="+mn-lt"/>
                      </a:endParaRP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maintain pace</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monitor/acquire echo, EKG, BP &amp; symptoms</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remind patient to give a 1 min warning</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acquire PEAK images at peak stress or THR </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stop test: achieve THR for 1 min, significant symptoms, can’t go on, EKG changes, hypo/HTN, or cardiologist/patient stops exam</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stop pedaling</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acquire IMPOST images within 1 min</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acquire FINAL images after 1 min has passed</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document recovery</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select &amp; compare REST to PEAK, IMPOST &amp; FINAL</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generate preliminary report</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read with cardiologist</a:t>
                      </a:r>
                    </a:p>
                    <a:p>
                      <a:pPr marL="342900" marR="0" lvl="0" indent="-342900">
                        <a:spcBef>
                          <a:spcPts val="0"/>
                        </a:spcBef>
                        <a:spcAft>
                          <a:spcPts val="0"/>
                        </a:spcAft>
                        <a:buFont typeface="Arial" panose="020B0604020202020204" pitchFamily="34" charset="0"/>
                        <a:buChar char="•"/>
                      </a:pPr>
                      <a:r>
                        <a:rPr lang="en-US" sz="1800" i="1" dirty="0">
                          <a:solidFill>
                            <a:schemeClr val="tx1"/>
                          </a:solidFill>
                          <a:effectLst/>
                          <a:latin typeface="+mn-lt"/>
                        </a:rPr>
                        <a:t>review normal/ischemic response to SBSE (ECHO…THE NB7)</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QA</a:t>
                      </a:r>
                    </a:p>
                    <a:p>
                      <a:pPr marL="90170" marR="0">
                        <a:spcBef>
                          <a:spcPts val="0"/>
                        </a:spcBef>
                        <a:spcAft>
                          <a:spcPts val="0"/>
                        </a:spcAft>
                      </a:pPr>
                      <a:r>
                        <a:rPr lang="en-US" sz="1400" dirty="0">
                          <a:solidFill>
                            <a:schemeClr val="tx1"/>
                          </a:solidFill>
                          <a:effectLst/>
                          <a:latin typeface="+mn-lt"/>
                        </a:rPr>
                        <a:t> </a:t>
                      </a:r>
                      <a:endParaRPr lang="en-US" sz="4000" dirty="0">
                        <a:solidFill>
                          <a:schemeClr val="tx1"/>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933058448"/>
                  </a:ext>
                </a:extLst>
              </a:tr>
            </a:tbl>
          </a:graphicData>
        </a:graphic>
      </p:graphicFrame>
      <p:sp>
        <p:nvSpPr>
          <p:cNvPr id="5" name="TextBox 4">
            <a:extLst>
              <a:ext uri="{FF2B5EF4-FFF2-40B4-BE49-F238E27FC236}">
                <a16:creationId xmlns:a16="http://schemas.microsoft.com/office/drawing/2014/main" id="{ED283CD3-AE48-41AA-B23D-AE047E722ADD}"/>
              </a:ext>
            </a:extLst>
          </p:cNvPr>
          <p:cNvSpPr txBox="1"/>
          <p:nvPr/>
        </p:nvSpPr>
        <p:spPr>
          <a:xfrm>
            <a:off x="9568871" y="5578988"/>
            <a:ext cx="2413702" cy="707886"/>
          </a:xfrm>
          <a:prstGeom prst="rect">
            <a:avLst/>
          </a:prstGeom>
          <a:noFill/>
        </p:spPr>
        <p:txBody>
          <a:bodyPr wrap="square" rtlCol="0">
            <a:spAutoFit/>
          </a:bodyPr>
          <a:lstStyle/>
          <a:p>
            <a:pPr algn="ctr"/>
            <a:r>
              <a:rPr lang="en-US" sz="2000" dirty="0">
                <a:solidFill>
                  <a:schemeClr val="bg2">
                    <a:lumMod val="25000"/>
                  </a:schemeClr>
                </a:solidFill>
                <a:latin typeface="Gabriola" panose="04040605051002020D02" pitchFamily="82" charset="0"/>
              </a:rPr>
              <a:t>POP QUIZ!</a:t>
            </a:r>
          </a:p>
          <a:p>
            <a:pPr algn="ctr"/>
            <a:r>
              <a:rPr lang="en-US" sz="2000" dirty="0">
                <a:solidFill>
                  <a:schemeClr val="bg2">
                    <a:lumMod val="25000"/>
                  </a:schemeClr>
                </a:solidFill>
                <a:latin typeface="Gabriola" panose="04040605051002020D02" pitchFamily="82" charset="0"/>
              </a:rPr>
              <a:t>What is the double product?</a:t>
            </a:r>
          </a:p>
        </p:txBody>
      </p:sp>
    </p:spTree>
    <p:extLst>
      <p:ext uri="{BB962C8B-B14F-4D97-AF65-F5344CB8AC3E}">
        <p14:creationId xmlns:p14="http://schemas.microsoft.com/office/powerpoint/2010/main" val="3750610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A84AC3-A78B-4688-B04B-DF2FEB532A14}"/>
              </a:ext>
            </a:extLst>
          </p:cNvPr>
          <p:cNvSpPr>
            <a:spLocks noGrp="1"/>
          </p:cNvSpPr>
          <p:nvPr>
            <p:ph type="sldNum" sz="quarter" idx="12"/>
          </p:nvPr>
        </p:nvSpPr>
        <p:spPr/>
        <p:txBody>
          <a:bodyPr/>
          <a:lstStyle/>
          <a:p>
            <a:fld id="{6D22F896-40B5-4ADD-8801-0D06FADFA095}" type="slidenum">
              <a:rPr lang="en-US" smtClean="0"/>
              <a:t>25</a:t>
            </a:fld>
            <a:endParaRPr lang="en-US" dirty="0"/>
          </a:p>
        </p:txBody>
      </p:sp>
      <p:graphicFrame>
        <p:nvGraphicFramePr>
          <p:cNvPr id="4" name="Table 3">
            <a:extLst>
              <a:ext uri="{FF2B5EF4-FFF2-40B4-BE49-F238E27FC236}">
                <a16:creationId xmlns:a16="http://schemas.microsoft.com/office/drawing/2014/main" id="{D82B2251-26D6-4270-97B2-58F6EA8A830E}"/>
              </a:ext>
            </a:extLst>
          </p:cNvPr>
          <p:cNvGraphicFramePr>
            <a:graphicFrameLocks noGrp="1"/>
          </p:cNvGraphicFramePr>
          <p:nvPr>
            <p:extLst>
              <p:ext uri="{D42A27DB-BD31-4B8C-83A1-F6EECF244321}">
                <p14:modId xmlns:p14="http://schemas.microsoft.com/office/powerpoint/2010/main" val="1855524620"/>
              </p:ext>
            </p:extLst>
          </p:nvPr>
        </p:nvGraphicFramePr>
        <p:xfrm>
          <a:off x="0" y="246099"/>
          <a:ext cx="12192000" cy="5029200"/>
        </p:xfrm>
        <a:graphic>
          <a:graphicData uri="http://schemas.openxmlformats.org/drawingml/2006/table">
            <a:tbl>
              <a:tblPr firstRow="1" bandRow="1">
                <a:tableStyleId>{37CE84F3-28C3-443E-9E96-99CF82512B78}</a:tableStyleId>
              </a:tblPr>
              <a:tblGrid>
                <a:gridCol w="5006109">
                  <a:extLst>
                    <a:ext uri="{9D8B030D-6E8A-4147-A177-3AD203B41FA5}">
                      <a16:colId xmlns:a16="http://schemas.microsoft.com/office/drawing/2014/main" val="2543754752"/>
                    </a:ext>
                  </a:extLst>
                </a:gridCol>
                <a:gridCol w="7185891">
                  <a:extLst>
                    <a:ext uri="{9D8B030D-6E8A-4147-A177-3AD203B41FA5}">
                      <a16:colId xmlns:a16="http://schemas.microsoft.com/office/drawing/2014/main" val="774266719"/>
                    </a:ext>
                  </a:extLst>
                </a:gridCol>
              </a:tblGrid>
              <a:tr h="445738">
                <a:tc gridSpan="2">
                  <a:txBody>
                    <a:bodyPr/>
                    <a:lstStyle/>
                    <a:p>
                      <a:pPr algn="ctr"/>
                      <a:r>
                        <a:rPr lang="en-US" sz="2400" b="0" dirty="0">
                          <a:solidFill>
                            <a:schemeClr val="bg1"/>
                          </a:solidFill>
                          <a:latin typeface="+mj-lt"/>
                        </a:rPr>
                        <a:t>SE PROTOCOLS</a:t>
                      </a:r>
                      <a:endParaRPr lang="en-US" sz="2400" b="0" u="sng" dirty="0">
                        <a:solidFill>
                          <a:schemeClr val="bg1"/>
                        </a:solidFill>
                        <a:latin typeface="+mj-lt"/>
                      </a:endParaRPr>
                    </a:p>
                  </a:txBody>
                  <a:tcPr>
                    <a:solidFill>
                      <a:schemeClr val="accent6">
                        <a:lumMod val="50000"/>
                      </a:schemeClr>
                    </a:solidFill>
                  </a:tcPr>
                </a:tc>
                <a:tc hMerge="1">
                  <a:txBody>
                    <a:bodyPr/>
                    <a:lstStyle/>
                    <a:p>
                      <a:endParaRPr lang="en-US"/>
                    </a:p>
                  </a:txBody>
                  <a:tcPr/>
                </a:tc>
                <a:extLst>
                  <a:ext uri="{0D108BD9-81ED-4DB2-BD59-A6C34878D82A}">
                    <a16:rowId xmlns:a16="http://schemas.microsoft.com/office/drawing/2014/main" val="59511185"/>
                  </a:ext>
                </a:extLst>
              </a:tr>
              <a:tr h="4546531">
                <a:tc>
                  <a:txBody>
                    <a:bodyPr/>
                    <a:lstStyle/>
                    <a:p>
                      <a:pPr marL="0" marR="0" lvl="0" indent="0">
                        <a:spcBef>
                          <a:spcPts val="0"/>
                        </a:spcBef>
                        <a:spcAft>
                          <a:spcPts val="0"/>
                        </a:spcAft>
                        <a:buFont typeface="Symbol" panose="05050102010706020507" pitchFamily="18" charset="2"/>
                        <a:buNone/>
                      </a:pPr>
                      <a:r>
                        <a:rPr lang="en-US" sz="2400" u="sng" dirty="0">
                          <a:solidFill>
                            <a:schemeClr val="tx1"/>
                          </a:solidFill>
                          <a:effectLst/>
                          <a:latin typeface="+mn-lt"/>
                        </a:rPr>
                        <a:t>DSE</a:t>
                      </a:r>
                    </a:p>
                    <a:p>
                      <a:pPr marL="342900" marR="0" lvl="0" indent="-342900">
                        <a:spcBef>
                          <a:spcPts val="0"/>
                        </a:spcBef>
                        <a:spcAft>
                          <a:spcPts val="0"/>
                        </a:spcAft>
                        <a:buFont typeface="Symbol" panose="05050102010706020507" pitchFamily="18" charset="2"/>
                        <a:buChar char=""/>
                      </a:pPr>
                      <a:endParaRPr lang="en-US" sz="1800" dirty="0">
                        <a:solidFill>
                          <a:schemeClr val="tx1"/>
                        </a:solidFill>
                        <a:effectLst/>
                        <a:latin typeface="+mn-lt"/>
                      </a:endParaRP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NPO 3 hours </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patient education</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consent form</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gown</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enter patient data</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acquire REST EKG &amp; BP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effectLst/>
                          <a:latin typeface="+mn-lt"/>
                        </a:rPr>
                        <a:t>nurse </a:t>
                      </a:r>
                      <a:r>
                        <a:rPr lang="en-US" sz="1800" dirty="0">
                          <a:solidFill>
                            <a:schemeClr val="tx1"/>
                          </a:solidFill>
                          <a:effectLst/>
                          <a:latin typeface="+mn-lt"/>
                          <a:sym typeface="Wingdings" panose="05000000000000000000" pitchFamily="2" charset="2"/>
                        </a:rPr>
                        <a:t></a:t>
                      </a:r>
                      <a:r>
                        <a:rPr lang="en-US" sz="1800" dirty="0">
                          <a:solidFill>
                            <a:schemeClr val="tx1"/>
                          </a:solidFill>
                          <a:effectLst/>
                          <a:latin typeface="+mn-lt"/>
                        </a:rPr>
                        <a:t> IV access &amp; preps pump</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effectLst/>
                          <a:latin typeface="+mn-lt"/>
                        </a:rPr>
                        <a:t>enter patient data</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acquire REST images</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practice breathing exercises</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cardiologist reviews REST data</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start dobutamine infusion</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increase dose for 5 - 6 stages (3 min stages)</a:t>
                      </a:r>
                    </a:p>
                    <a:p>
                      <a:pPr marL="342900" marR="0" lvl="0" indent="-342900">
                        <a:spcBef>
                          <a:spcPts val="0"/>
                        </a:spcBef>
                        <a:spcAft>
                          <a:spcPts val="0"/>
                        </a:spcAft>
                        <a:buFont typeface="Symbol" panose="05050102010706020507" pitchFamily="18" charset="2"/>
                        <a:buChar char=""/>
                      </a:pPr>
                      <a:endParaRPr lang="en-US" sz="1800" dirty="0">
                        <a:solidFill>
                          <a:schemeClr val="tx1"/>
                        </a:solidFill>
                        <a:ea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accent1">
                        <a:lumMod val="60000"/>
                        <a:lumOff val="40000"/>
                      </a:schemeClr>
                    </a:solidFill>
                  </a:tcPr>
                </a:tc>
                <a:tc>
                  <a:txBody>
                    <a:bodyPr/>
                    <a:lstStyle/>
                    <a:p>
                      <a:pPr marL="342900" marR="0" lvl="0" indent="-342900">
                        <a:spcBef>
                          <a:spcPts val="0"/>
                        </a:spcBef>
                        <a:spcAft>
                          <a:spcPts val="0"/>
                        </a:spcAft>
                        <a:buFont typeface="Arial" panose="020B0604020202020204" pitchFamily="34" charset="0"/>
                        <a:buChar char="•"/>
                      </a:pPr>
                      <a:endParaRPr lang="en-US" sz="2400" dirty="0">
                        <a:solidFill>
                          <a:schemeClr val="tx1"/>
                        </a:solidFill>
                        <a:effectLst/>
                        <a:latin typeface="+mn-lt"/>
                      </a:endParaRPr>
                    </a:p>
                    <a:p>
                      <a:pPr marL="342900" marR="0" lvl="0" indent="-342900">
                        <a:spcBef>
                          <a:spcPts val="0"/>
                        </a:spcBef>
                        <a:spcAft>
                          <a:spcPts val="0"/>
                        </a:spcAft>
                        <a:buFont typeface="Arial" panose="020B0604020202020204" pitchFamily="34" charset="0"/>
                        <a:buChar char="•"/>
                      </a:pPr>
                      <a:endParaRPr lang="en-US" sz="1800" dirty="0">
                        <a:solidFill>
                          <a:schemeClr val="tx1"/>
                        </a:solidFill>
                        <a:effectLst/>
                        <a:latin typeface="+mn-lt"/>
                      </a:endParaRP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monitor/acquire echo, EKG, BP &amp; symptoms</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acquire LOW DOSE images (stage I or II)</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if indicated, administer atropine</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stop test: reach THR or stage V/VI, significant symptoms, can’t go on, EKG changes, dizziness, hypo/HTN, or cardiologist/ patient stops exam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effectLst/>
                          <a:latin typeface="+mn-lt"/>
                        </a:rPr>
                        <a:t>acquire PEAK DOSE (stage V/VI, THR, or just before test terminated)</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acquire FINAL images post dobutamine</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document recovery</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select &amp; compare REST to LOW DOSE, PEAK DOSE &amp; FINAL</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generate preliminary report</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read with cardiologist</a:t>
                      </a:r>
                    </a:p>
                    <a:p>
                      <a:pPr marL="342900" marR="0" lvl="0" indent="-342900">
                        <a:spcBef>
                          <a:spcPts val="0"/>
                        </a:spcBef>
                        <a:spcAft>
                          <a:spcPts val="0"/>
                        </a:spcAft>
                        <a:buFont typeface="Arial" panose="020B0604020202020204" pitchFamily="34" charset="0"/>
                        <a:buChar char="•"/>
                      </a:pPr>
                      <a:r>
                        <a:rPr lang="en-US" sz="1800" i="1" dirty="0">
                          <a:solidFill>
                            <a:schemeClr val="tx1"/>
                          </a:solidFill>
                          <a:effectLst/>
                          <a:latin typeface="+mn-lt"/>
                        </a:rPr>
                        <a:t>review normal/ischemic response to DSE (ECHO…THE NB7)</a:t>
                      </a:r>
                    </a:p>
                    <a:p>
                      <a:pPr marL="342900" marR="0" lvl="0" indent="-342900">
                        <a:spcBef>
                          <a:spcPts val="0"/>
                        </a:spcBef>
                        <a:spcAft>
                          <a:spcPts val="0"/>
                        </a:spcAft>
                        <a:buFont typeface="Arial" panose="020B0604020202020204" pitchFamily="34" charset="0"/>
                        <a:buChar char="•"/>
                      </a:pPr>
                      <a:r>
                        <a:rPr lang="en-US" sz="1800" dirty="0">
                          <a:solidFill>
                            <a:schemeClr val="tx1"/>
                          </a:solidFill>
                          <a:effectLst/>
                          <a:latin typeface="+mn-lt"/>
                        </a:rPr>
                        <a:t>QA</a:t>
                      </a:r>
                    </a:p>
                    <a:p>
                      <a:pPr marL="342900" marR="0" lvl="0" indent="-342900">
                        <a:spcBef>
                          <a:spcPts val="0"/>
                        </a:spcBef>
                        <a:spcAft>
                          <a:spcPts val="0"/>
                        </a:spcAft>
                        <a:buFont typeface="Symbol" panose="05050102010706020507" pitchFamily="18" charset="2"/>
                        <a:buChar char=""/>
                      </a:pPr>
                      <a:endParaRPr lang="en-US" sz="1200" dirty="0">
                        <a:solidFill>
                          <a:schemeClr val="tx1"/>
                        </a:solidFill>
                        <a:ea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chemeClr val="accent1">
                        <a:lumMod val="60000"/>
                        <a:lumOff val="40000"/>
                      </a:schemeClr>
                    </a:solidFill>
                  </a:tcPr>
                </a:tc>
                <a:extLst>
                  <a:ext uri="{0D108BD9-81ED-4DB2-BD59-A6C34878D82A}">
                    <a16:rowId xmlns:a16="http://schemas.microsoft.com/office/drawing/2014/main" val="1933058448"/>
                  </a:ext>
                </a:extLst>
              </a:tr>
            </a:tbl>
          </a:graphicData>
        </a:graphic>
      </p:graphicFrame>
      <p:sp>
        <p:nvSpPr>
          <p:cNvPr id="5" name="TextBox 4">
            <a:extLst>
              <a:ext uri="{FF2B5EF4-FFF2-40B4-BE49-F238E27FC236}">
                <a16:creationId xmlns:a16="http://schemas.microsoft.com/office/drawing/2014/main" id="{A975BDF2-BA69-4766-9C35-3EEADE8F9C30}"/>
              </a:ext>
            </a:extLst>
          </p:cNvPr>
          <p:cNvSpPr txBox="1"/>
          <p:nvPr/>
        </p:nvSpPr>
        <p:spPr>
          <a:xfrm>
            <a:off x="9489671" y="5429561"/>
            <a:ext cx="2472490" cy="707886"/>
          </a:xfrm>
          <a:prstGeom prst="rect">
            <a:avLst/>
          </a:prstGeom>
          <a:noFill/>
        </p:spPr>
        <p:txBody>
          <a:bodyPr wrap="square" rtlCol="0">
            <a:spAutoFit/>
          </a:bodyPr>
          <a:lstStyle/>
          <a:p>
            <a:pPr algn="ctr"/>
            <a:r>
              <a:rPr lang="en-US" sz="2000" dirty="0">
                <a:solidFill>
                  <a:schemeClr val="bg2">
                    <a:lumMod val="25000"/>
                  </a:schemeClr>
                </a:solidFill>
                <a:latin typeface="Gabriola" panose="04040605051002020D02" pitchFamily="82" charset="0"/>
              </a:rPr>
              <a:t>POP QUIZ!</a:t>
            </a:r>
          </a:p>
          <a:p>
            <a:pPr algn="ctr"/>
            <a:r>
              <a:rPr lang="en-US" sz="2000" dirty="0">
                <a:solidFill>
                  <a:schemeClr val="bg2">
                    <a:lumMod val="25000"/>
                  </a:schemeClr>
                </a:solidFill>
                <a:latin typeface="Gabriola" panose="04040605051002020D02" pitchFamily="82" charset="0"/>
              </a:rPr>
              <a:t>When is Atropine indicated?</a:t>
            </a:r>
          </a:p>
        </p:txBody>
      </p:sp>
    </p:spTree>
    <p:extLst>
      <p:ext uri="{BB962C8B-B14F-4D97-AF65-F5344CB8AC3E}">
        <p14:creationId xmlns:p14="http://schemas.microsoft.com/office/powerpoint/2010/main" val="750079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750F88-A516-4CF7-A43A-1513532BA76D}"/>
              </a:ext>
            </a:extLst>
          </p:cNvPr>
          <p:cNvSpPr>
            <a:spLocks noGrp="1"/>
          </p:cNvSpPr>
          <p:nvPr>
            <p:ph type="sldNum" sz="quarter" idx="12"/>
          </p:nvPr>
        </p:nvSpPr>
        <p:spPr/>
        <p:txBody>
          <a:bodyPr/>
          <a:lstStyle/>
          <a:p>
            <a:fld id="{6D22F896-40B5-4ADD-8801-0D06FADFA095}" type="slidenum">
              <a:rPr lang="en-US" smtClean="0"/>
              <a:t>26</a:t>
            </a:fld>
            <a:endParaRPr lang="en-US" dirty="0"/>
          </a:p>
        </p:txBody>
      </p:sp>
      <p:sp>
        <p:nvSpPr>
          <p:cNvPr id="6" name="Rectangle 4">
            <a:extLst>
              <a:ext uri="{FF2B5EF4-FFF2-40B4-BE49-F238E27FC236}">
                <a16:creationId xmlns:a16="http://schemas.microsoft.com/office/drawing/2014/main" id="{367CFC57-E0C6-4BB3-A416-48889ADE99F3}"/>
              </a:ext>
            </a:extLst>
          </p:cNvPr>
          <p:cNvSpPr>
            <a:spLocks noChangeArrowheads="1"/>
          </p:cNvSpPr>
          <p:nvPr/>
        </p:nvSpPr>
        <p:spPr bwMode="auto">
          <a:xfrm>
            <a:off x="2384854" y="175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8" name="Rectangle 6">
            <a:extLst>
              <a:ext uri="{FF2B5EF4-FFF2-40B4-BE49-F238E27FC236}">
                <a16:creationId xmlns:a16="http://schemas.microsoft.com/office/drawing/2014/main" id="{4FB88332-2E3E-4BBA-9258-183FF0038E43}"/>
              </a:ext>
            </a:extLst>
          </p:cNvPr>
          <p:cNvSpPr>
            <a:spLocks noChangeArrowheads="1"/>
          </p:cNvSpPr>
          <p:nvPr/>
        </p:nvSpPr>
        <p:spPr bwMode="auto">
          <a:xfrm>
            <a:off x="2384854" y="37811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0" name="Rectangle 8">
            <a:extLst>
              <a:ext uri="{FF2B5EF4-FFF2-40B4-BE49-F238E27FC236}">
                <a16:creationId xmlns:a16="http://schemas.microsoft.com/office/drawing/2014/main" id="{83ED08A8-03A8-4E4D-8024-517DBD2F16B3}"/>
              </a:ext>
            </a:extLst>
          </p:cNvPr>
          <p:cNvSpPr>
            <a:spLocks noChangeArrowheads="1"/>
          </p:cNvSpPr>
          <p:nvPr/>
        </p:nvSpPr>
        <p:spPr bwMode="auto">
          <a:xfrm>
            <a:off x="4806778" y="4927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2" name="Rectangle 10">
            <a:extLst>
              <a:ext uri="{FF2B5EF4-FFF2-40B4-BE49-F238E27FC236}">
                <a16:creationId xmlns:a16="http://schemas.microsoft.com/office/drawing/2014/main" id="{B5A2535E-12FF-4278-83F5-594D225ABB13}"/>
              </a:ext>
            </a:extLst>
          </p:cNvPr>
          <p:cNvSpPr>
            <a:spLocks noChangeArrowheads="1"/>
          </p:cNvSpPr>
          <p:nvPr/>
        </p:nvSpPr>
        <p:spPr bwMode="auto">
          <a:xfrm>
            <a:off x="4806778" y="19101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Rectangle 12">
            <a:extLst>
              <a:ext uri="{FF2B5EF4-FFF2-40B4-BE49-F238E27FC236}">
                <a16:creationId xmlns:a16="http://schemas.microsoft.com/office/drawing/2014/main" id="{A42AA543-FC8F-4548-9B52-F075A95ECEF2}"/>
              </a:ext>
            </a:extLst>
          </p:cNvPr>
          <p:cNvSpPr>
            <a:spLocks noChangeArrowheads="1"/>
          </p:cNvSpPr>
          <p:nvPr/>
        </p:nvSpPr>
        <p:spPr bwMode="auto">
          <a:xfrm>
            <a:off x="4806778"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6" name="Rectangle 14">
            <a:extLst>
              <a:ext uri="{FF2B5EF4-FFF2-40B4-BE49-F238E27FC236}">
                <a16:creationId xmlns:a16="http://schemas.microsoft.com/office/drawing/2014/main" id="{6C10A746-87EC-4E57-AF9C-8B01E2FAD02F}"/>
              </a:ext>
            </a:extLst>
          </p:cNvPr>
          <p:cNvSpPr>
            <a:spLocks noChangeArrowheads="1"/>
          </p:cNvSpPr>
          <p:nvPr/>
        </p:nvSpPr>
        <p:spPr bwMode="auto">
          <a:xfrm>
            <a:off x="4806778" y="49717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8" name="Rectangle 16">
            <a:extLst>
              <a:ext uri="{FF2B5EF4-FFF2-40B4-BE49-F238E27FC236}">
                <a16:creationId xmlns:a16="http://schemas.microsoft.com/office/drawing/2014/main" id="{AB1CF5D8-08A1-4DC2-952C-D7D82236AC23}"/>
              </a:ext>
            </a:extLst>
          </p:cNvPr>
          <p:cNvSpPr>
            <a:spLocks noChangeArrowheads="1"/>
          </p:cNvSpPr>
          <p:nvPr/>
        </p:nvSpPr>
        <p:spPr bwMode="auto">
          <a:xfrm>
            <a:off x="7094065" y="2957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0" name="Rectangle 18">
            <a:extLst>
              <a:ext uri="{FF2B5EF4-FFF2-40B4-BE49-F238E27FC236}">
                <a16:creationId xmlns:a16="http://schemas.microsoft.com/office/drawing/2014/main" id="{438B1C65-A842-454C-8A5F-A66C1278A73C}"/>
              </a:ext>
            </a:extLst>
          </p:cNvPr>
          <p:cNvSpPr>
            <a:spLocks noChangeArrowheads="1"/>
          </p:cNvSpPr>
          <p:nvPr/>
        </p:nvSpPr>
        <p:spPr bwMode="auto">
          <a:xfrm>
            <a:off x="7241060" y="18048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2" name="Rectangle 20">
            <a:extLst>
              <a:ext uri="{FF2B5EF4-FFF2-40B4-BE49-F238E27FC236}">
                <a16:creationId xmlns:a16="http://schemas.microsoft.com/office/drawing/2014/main" id="{CFAF99C8-E736-4DC3-ABE3-B63D68764FE9}"/>
              </a:ext>
            </a:extLst>
          </p:cNvPr>
          <p:cNvSpPr>
            <a:spLocks noChangeArrowheads="1"/>
          </p:cNvSpPr>
          <p:nvPr/>
        </p:nvSpPr>
        <p:spPr bwMode="auto">
          <a:xfrm>
            <a:off x="7772400" y="36236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4" name="Rectangle 22">
            <a:extLst>
              <a:ext uri="{FF2B5EF4-FFF2-40B4-BE49-F238E27FC236}">
                <a16:creationId xmlns:a16="http://schemas.microsoft.com/office/drawing/2014/main" id="{DB8B50FF-6687-4D3E-A662-A852F14D6D19}"/>
              </a:ext>
            </a:extLst>
          </p:cNvPr>
          <p:cNvSpPr>
            <a:spLocks noChangeArrowheads="1"/>
          </p:cNvSpPr>
          <p:nvPr/>
        </p:nvSpPr>
        <p:spPr bwMode="auto">
          <a:xfrm>
            <a:off x="7870352" y="49658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7" name="Table 26">
            <a:extLst>
              <a:ext uri="{FF2B5EF4-FFF2-40B4-BE49-F238E27FC236}">
                <a16:creationId xmlns:a16="http://schemas.microsoft.com/office/drawing/2014/main" id="{6AA51B57-2D3C-47FD-9B03-1ED295AA2817}"/>
              </a:ext>
            </a:extLst>
          </p:cNvPr>
          <p:cNvGraphicFramePr>
            <a:graphicFrameLocks noGrp="1"/>
          </p:cNvGraphicFramePr>
          <p:nvPr>
            <p:extLst>
              <p:ext uri="{D42A27DB-BD31-4B8C-83A1-F6EECF244321}">
                <p14:modId xmlns:p14="http://schemas.microsoft.com/office/powerpoint/2010/main" val="3075497423"/>
              </p:ext>
            </p:extLst>
          </p:nvPr>
        </p:nvGraphicFramePr>
        <p:xfrm>
          <a:off x="697702" y="740995"/>
          <a:ext cx="5178678" cy="4779423"/>
        </p:xfrm>
        <a:graphic>
          <a:graphicData uri="http://schemas.openxmlformats.org/drawingml/2006/table">
            <a:tbl>
              <a:tblPr firstRow="1" bandRow="1">
                <a:tableStyleId>{37CE84F3-28C3-443E-9E96-99CF82512B78}</a:tableStyleId>
              </a:tblPr>
              <a:tblGrid>
                <a:gridCol w="2604966">
                  <a:extLst>
                    <a:ext uri="{9D8B030D-6E8A-4147-A177-3AD203B41FA5}">
                      <a16:colId xmlns:a16="http://schemas.microsoft.com/office/drawing/2014/main" val="2543754752"/>
                    </a:ext>
                  </a:extLst>
                </a:gridCol>
                <a:gridCol w="2573712">
                  <a:extLst>
                    <a:ext uri="{9D8B030D-6E8A-4147-A177-3AD203B41FA5}">
                      <a16:colId xmlns:a16="http://schemas.microsoft.com/office/drawing/2014/main" val="2367273717"/>
                    </a:ext>
                  </a:extLst>
                </a:gridCol>
              </a:tblGrid>
              <a:tr h="519838">
                <a:tc gridSpan="2">
                  <a:txBody>
                    <a:bodyPr/>
                    <a:lstStyle/>
                    <a:p>
                      <a:endParaRPr lang="en-US" sz="2400" b="0" u="sng" dirty="0">
                        <a:solidFill>
                          <a:schemeClr val="bg1"/>
                        </a:solidFill>
                        <a:latin typeface="+mj-lt"/>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2">
                        <a:lumMod val="75000"/>
                      </a:schemeClr>
                    </a:solidFill>
                  </a:tcPr>
                </a:tc>
                <a:tc hMerge="1">
                  <a:txBody>
                    <a:bodyPr/>
                    <a:lstStyle/>
                    <a:p>
                      <a:endParaRPr lang="en-US"/>
                    </a:p>
                  </a:txBody>
                  <a:tcPr/>
                </a:tc>
                <a:extLst>
                  <a:ext uri="{0D108BD9-81ED-4DB2-BD59-A6C34878D82A}">
                    <a16:rowId xmlns:a16="http://schemas.microsoft.com/office/drawing/2014/main" val="59511185"/>
                  </a:ext>
                </a:extLst>
              </a:tr>
              <a:tr h="2019636">
                <a:tc>
                  <a:txBody>
                    <a:bodyPr/>
                    <a:lstStyle/>
                    <a:p>
                      <a:pPr marL="0" marR="0">
                        <a:spcBef>
                          <a:spcPts val="0"/>
                        </a:spcBef>
                        <a:spcAft>
                          <a:spcPts val="0"/>
                        </a:spcAft>
                      </a:pPr>
                      <a:endParaRPr lang="en-US" sz="1600" dirty="0">
                        <a:solidFill>
                          <a:schemeClr val="tx1"/>
                        </a:solidFill>
                        <a:effectLst/>
                        <a:latin typeface="+mn-lt"/>
                      </a:endParaRPr>
                    </a:p>
                    <a:p>
                      <a:pPr marL="342900" marR="0" lvl="0" indent="-342900">
                        <a:spcBef>
                          <a:spcPts val="0"/>
                        </a:spcBef>
                        <a:spcAft>
                          <a:spcPts val="0"/>
                        </a:spcAft>
                        <a:buFont typeface="Symbol" panose="05050102010706020507" pitchFamily="18" charset="2"/>
                        <a:buChar char=""/>
                      </a:pPr>
                      <a:endParaRPr lang="en-US" sz="2000" dirty="0">
                        <a:solidFill>
                          <a:schemeClr val="tx1"/>
                        </a:solidFill>
                        <a:ea typeface="Times New Roman" panose="02020603050405020304" pitchFamily="18" charset="0"/>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2">
                        <a:lumMod val="40000"/>
                        <a:lumOff val="60000"/>
                      </a:schemeClr>
                    </a:solidFill>
                  </a:tcPr>
                </a:tc>
                <a:tc>
                  <a:txBody>
                    <a:bodyPr/>
                    <a:lstStyle/>
                    <a:p>
                      <a:pPr marL="342900" marR="0" lvl="0" indent="-342900">
                        <a:spcBef>
                          <a:spcPts val="0"/>
                        </a:spcBef>
                        <a:spcAft>
                          <a:spcPts val="0"/>
                        </a:spcAft>
                        <a:buFont typeface="Symbol" panose="05050102010706020507" pitchFamily="18" charset="2"/>
                        <a:buChar char=""/>
                      </a:pPr>
                      <a:endParaRPr lang="en-US" sz="2000" dirty="0">
                        <a:solidFill>
                          <a:schemeClr val="tx1"/>
                        </a:solidFill>
                        <a:ea typeface="Times New Roman" panose="02020603050405020304" pitchFamily="18" charset="0"/>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933058448"/>
                  </a:ext>
                </a:extLst>
              </a:tr>
              <a:tr h="2239949">
                <a:tc>
                  <a:txBody>
                    <a:bodyPr/>
                    <a:lstStyle/>
                    <a:p>
                      <a:pPr marL="342900" marR="0" lvl="0" indent="-342900">
                        <a:spcBef>
                          <a:spcPts val="0"/>
                        </a:spcBef>
                        <a:spcAft>
                          <a:spcPts val="0"/>
                        </a:spcAft>
                        <a:buFont typeface="Symbol" panose="05050102010706020507" pitchFamily="18" charset="2"/>
                        <a:buChar char=""/>
                      </a:pPr>
                      <a:endParaRPr lang="en-US" sz="2000" dirty="0">
                        <a:solidFill>
                          <a:schemeClr val="tx1"/>
                        </a:solidFill>
                        <a:ea typeface="Times New Roman" panose="02020603050405020304" pitchFamily="18" charset="0"/>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2">
                        <a:lumMod val="40000"/>
                        <a:lumOff val="60000"/>
                      </a:schemeClr>
                    </a:solidFill>
                  </a:tcPr>
                </a:tc>
                <a:tc>
                  <a:txBody>
                    <a:bodyPr/>
                    <a:lstStyle/>
                    <a:p>
                      <a:pPr marL="342900" marR="0" lvl="0" indent="-342900">
                        <a:spcBef>
                          <a:spcPts val="0"/>
                        </a:spcBef>
                        <a:spcAft>
                          <a:spcPts val="0"/>
                        </a:spcAft>
                        <a:buFont typeface="Symbol" panose="05050102010706020507" pitchFamily="18" charset="2"/>
                        <a:buChar char=""/>
                      </a:pP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sz="2000" dirty="0">
                        <a:solidFill>
                          <a:schemeClr val="tx1"/>
                        </a:solidFill>
                        <a:ea typeface="Times New Roman" panose="02020603050405020304" pitchFamily="18" charset="0"/>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322645146"/>
                  </a:ext>
                </a:extLst>
              </a:tr>
            </a:tbl>
          </a:graphicData>
        </a:graphic>
      </p:graphicFrame>
      <p:sp>
        <p:nvSpPr>
          <p:cNvPr id="26" name="TextBox 25">
            <a:extLst>
              <a:ext uri="{FF2B5EF4-FFF2-40B4-BE49-F238E27FC236}">
                <a16:creationId xmlns:a16="http://schemas.microsoft.com/office/drawing/2014/main" id="{B15941DB-3DF4-421B-B7AC-7A9A8A74C552}"/>
              </a:ext>
            </a:extLst>
          </p:cNvPr>
          <p:cNvSpPr txBox="1"/>
          <p:nvPr/>
        </p:nvSpPr>
        <p:spPr>
          <a:xfrm>
            <a:off x="7369558" y="1551459"/>
            <a:ext cx="2966379" cy="707886"/>
          </a:xfrm>
          <a:prstGeom prst="rect">
            <a:avLst/>
          </a:prstGeom>
          <a:noFill/>
        </p:spPr>
        <p:txBody>
          <a:bodyPr wrap="square" rtlCol="0">
            <a:spAutoFit/>
          </a:bodyPr>
          <a:lstStyle/>
          <a:p>
            <a:pPr algn="ctr"/>
            <a:r>
              <a:rPr lang="en-US" sz="2000" dirty="0">
                <a:solidFill>
                  <a:schemeClr val="bg2"/>
                </a:solidFill>
                <a:latin typeface="Gabriola" panose="04040605051002020D02" pitchFamily="82" charset="0"/>
              </a:rPr>
              <a:t>POP QUIZ!</a:t>
            </a:r>
          </a:p>
          <a:p>
            <a:pPr algn="ctr"/>
            <a:r>
              <a:rPr lang="en-US" sz="2000" dirty="0">
                <a:solidFill>
                  <a:schemeClr val="bg2"/>
                </a:solidFill>
                <a:latin typeface="Gabriola" panose="04040605051002020D02" pitchFamily="82" charset="0"/>
              </a:rPr>
              <a:t>Identify the SE quad screens A &amp; B.</a:t>
            </a:r>
          </a:p>
        </p:txBody>
      </p:sp>
      <p:sp>
        <p:nvSpPr>
          <p:cNvPr id="32" name="TextBox 31">
            <a:extLst>
              <a:ext uri="{FF2B5EF4-FFF2-40B4-BE49-F238E27FC236}">
                <a16:creationId xmlns:a16="http://schemas.microsoft.com/office/drawing/2014/main" id="{9F64EE3E-3F5D-4C41-A6DA-3F32FCCB66C0}"/>
              </a:ext>
            </a:extLst>
          </p:cNvPr>
          <p:cNvSpPr txBox="1"/>
          <p:nvPr/>
        </p:nvSpPr>
        <p:spPr>
          <a:xfrm>
            <a:off x="2856925" y="692470"/>
            <a:ext cx="860232" cy="646331"/>
          </a:xfrm>
          <a:prstGeom prst="rect">
            <a:avLst/>
          </a:prstGeom>
          <a:noFill/>
        </p:spPr>
        <p:txBody>
          <a:bodyPr wrap="square" rtlCol="0">
            <a:spAutoFit/>
          </a:bodyPr>
          <a:lstStyle/>
          <a:p>
            <a:r>
              <a:rPr lang="en-US" sz="3600" dirty="0">
                <a:solidFill>
                  <a:schemeClr val="bg1"/>
                </a:solidFill>
              </a:rPr>
              <a:t>  </a:t>
            </a:r>
            <a:r>
              <a:rPr lang="en-US" sz="3600" dirty="0">
                <a:latin typeface="+mj-lt"/>
              </a:rPr>
              <a:t>A</a:t>
            </a:r>
          </a:p>
        </p:txBody>
      </p:sp>
      <p:graphicFrame>
        <p:nvGraphicFramePr>
          <p:cNvPr id="33" name="Table 32">
            <a:extLst>
              <a:ext uri="{FF2B5EF4-FFF2-40B4-BE49-F238E27FC236}">
                <a16:creationId xmlns:a16="http://schemas.microsoft.com/office/drawing/2014/main" id="{A4388568-3B3C-4DFA-AC38-AD530C63079B}"/>
              </a:ext>
            </a:extLst>
          </p:cNvPr>
          <p:cNvGraphicFramePr>
            <a:graphicFrameLocks noGrp="1"/>
          </p:cNvGraphicFramePr>
          <p:nvPr>
            <p:extLst>
              <p:ext uri="{D42A27DB-BD31-4B8C-83A1-F6EECF244321}">
                <p14:modId xmlns:p14="http://schemas.microsoft.com/office/powerpoint/2010/main" val="3519937311"/>
              </p:ext>
            </p:extLst>
          </p:nvPr>
        </p:nvGraphicFramePr>
        <p:xfrm>
          <a:off x="6307824" y="2945331"/>
          <a:ext cx="5089849" cy="2575087"/>
        </p:xfrm>
        <a:graphic>
          <a:graphicData uri="http://schemas.openxmlformats.org/drawingml/2006/table">
            <a:tbl>
              <a:tblPr firstRow="1" bandRow="1">
                <a:tableStyleId>{37CE84F3-28C3-443E-9E96-99CF82512B78}</a:tableStyleId>
              </a:tblPr>
              <a:tblGrid>
                <a:gridCol w="2564086">
                  <a:extLst>
                    <a:ext uri="{9D8B030D-6E8A-4147-A177-3AD203B41FA5}">
                      <a16:colId xmlns:a16="http://schemas.microsoft.com/office/drawing/2014/main" val="2543754752"/>
                    </a:ext>
                  </a:extLst>
                </a:gridCol>
                <a:gridCol w="2525763">
                  <a:extLst>
                    <a:ext uri="{9D8B030D-6E8A-4147-A177-3AD203B41FA5}">
                      <a16:colId xmlns:a16="http://schemas.microsoft.com/office/drawing/2014/main" val="2367273717"/>
                    </a:ext>
                  </a:extLst>
                </a:gridCol>
              </a:tblGrid>
              <a:tr h="562146">
                <a:tc gridSpan="2">
                  <a:txBody>
                    <a:bodyPr/>
                    <a:lstStyle/>
                    <a:p>
                      <a:endParaRPr lang="en-US" sz="2400" b="0" u="sng" dirty="0">
                        <a:solidFill>
                          <a:schemeClr val="bg1"/>
                        </a:solidFill>
                        <a:latin typeface="+mj-lt"/>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2">
                        <a:lumMod val="75000"/>
                      </a:schemeClr>
                    </a:solidFill>
                  </a:tcPr>
                </a:tc>
                <a:tc hMerge="1">
                  <a:txBody>
                    <a:bodyPr/>
                    <a:lstStyle/>
                    <a:p>
                      <a:endParaRPr lang="en-US"/>
                    </a:p>
                  </a:txBody>
                  <a:tcPr/>
                </a:tc>
                <a:extLst>
                  <a:ext uri="{0D108BD9-81ED-4DB2-BD59-A6C34878D82A}">
                    <a16:rowId xmlns:a16="http://schemas.microsoft.com/office/drawing/2014/main" val="59511185"/>
                  </a:ext>
                </a:extLst>
              </a:tr>
              <a:tr h="2012941">
                <a:tc>
                  <a:txBody>
                    <a:bodyPr/>
                    <a:lstStyle/>
                    <a:p>
                      <a:pPr marL="0" marR="0">
                        <a:spcBef>
                          <a:spcPts val="0"/>
                        </a:spcBef>
                        <a:spcAft>
                          <a:spcPts val="0"/>
                        </a:spcAft>
                      </a:pPr>
                      <a:endParaRPr lang="en-US" sz="1600" dirty="0">
                        <a:solidFill>
                          <a:schemeClr val="tx1"/>
                        </a:solidFill>
                        <a:effectLst/>
                        <a:latin typeface="+mn-lt"/>
                      </a:endParaRPr>
                    </a:p>
                    <a:p>
                      <a:pPr marL="342900" marR="0" lvl="0" indent="-342900">
                        <a:spcBef>
                          <a:spcPts val="0"/>
                        </a:spcBef>
                        <a:spcAft>
                          <a:spcPts val="0"/>
                        </a:spcAft>
                        <a:buFont typeface="Symbol" panose="05050102010706020507" pitchFamily="18" charset="2"/>
                        <a:buChar char=""/>
                      </a:pPr>
                      <a:endParaRPr lang="en-US" sz="2000" dirty="0">
                        <a:solidFill>
                          <a:schemeClr val="tx1"/>
                        </a:solidFill>
                        <a:ea typeface="Times New Roman" panose="02020603050405020304" pitchFamily="18" charset="0"/>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60000"/>
                        <a:lumOff val="40000"/>
                      </a:schemeClr>
                    </a:solidFill>
                  </a:tcPr>
                </a:tc>
                <a:tc>
                  <a:txBody>
                    <a:bodyPr/>
                    <a:lstStyle/>
                    <a:p>
                      <a:pPr marL="342900" marR="0" lvl="0" indent="-342900">
                        <a:spcBef>
                          <a:spcPts val="0"/>
                        </a:spcBef>
                        <a:spcAft>
                          <a:spcPts val="0"/>
                        </a:spcAft>
                        <a:buFont typeface="Symbol" panose="05050102010706020507" pitchFamily="18" charset="2"/>
                        <a:buChar char=""/>
                      </a:pPr>
                      <a:endParaRPr lang="en-US" sz="2000" dirty="0">
                        <a:solidFill>
                          <a:schemeClr val="tx1"/>
                        </a:solidFill>
                        <a:ea typeface="Times New Roman" panose="02020603050405020304" pitchFamily="18" charset="0"/>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933058448"/>
                  </a:ext>
                </a:extLst>
              </a:tr>
            </a:tbl>
          </a:graphicData>
        </a:graphic>
      </p:graphicFrame>
      <p:sp>
        <p:nvSpPr>
          <p:cNvPr id="36" name="TextBox 35">
            <a:extLst>
              <a:ext uri="{FF2B5EF4-FFF2-40B4-BE49-F238E27FC236}">
                <a16:creationId xmlns:a16="http://schemas.microsoft.com/office/drawing/2014/main" id="{7CE0BC73-DDF7-485B-8B6C-AB2EAEB9E255}"/>
              </a:ext>
            </a:extLst>
          </p:cNvPr>
          <p:cNvSpPr txBox="1"/>
          <p:nvPr/>
        </p:nvSpPr>
        <p:spPr>
          <a:xfrm>
            <a:off x="8327985" y="2853914"/>
            <a:ext cx="860232" cy="707886"/>
          </a:xfrm>
          <a:prstGeom prst="rect">
            <a:avLst/>
          </a:prstGeom>
          <a:noFill/>
        </p:spPr>
        <p:txBody>
          <a:bodyPr wrap="square" rtlCol="0">
            <a:spAutoFit/>
          </a:bodyPr>
          <a:lstStyle/>
          <a:p>
            <a:r>
              <a:rPr lang="en-US" sz="4000" dirty="0">
                <a:solidFill>
                  <a:schemeClr val="bg1"/>
                </a:solidFill>
              </a:rPr>
              <a:t>  </a:t>
            </a:r>
            <a:r>
              <a:rPr lang="en-US" sz="3600" dirty="0">
                <a:latin typeface="+mj-lt"/>
              </a:rPr>
              <a:t>B</a:t>
            </a:r>
            <a:endParaRPr lang="en-US" sz="4000" dirty="0">
              <a:latin typeface="+mj-lt"/>
            </a:endParaRPr>
          </a:p>
        </p:txBody>
      </p:sp>
      <p:pic>
        <p:nvPicPr>
          <p:cNvPr id="9" name="Picture 8">
            <a:extLst>
              <a:ext uri="{FF2B5EF4-FFF2-40B4-BE49-F238E27FC236}">
                <a16:creationId xmlns:a16="http://schemas.microsoft.com/office/drawing/2014/main" id="{8EA5060C-7C60-A345-42F8-8A8F40F1C870}"/>
              </a:ext>
            </a:extLst>
          </p:cNvPr>
          <p:cNvPicPr>
            <a:picLocks noChangeAspect="1"/>
          </p:cNvPicPr>
          <p:nvPr/>
        </p:nvPicPr>
        <p:blipFill>
          <a:blip r:embed="rId3"/>
          <a:stretch>
            <a:fillRect/>
          </a:stretch>
        </p:blipFill>
        <p:spPr>
          <a:xfrm>
            <a:off x="919189" y="1414440"/>
            <a:ext cx="2178842" cy="1750337"/>
          </a:xfrm>
          <a:prstGeom prst="rect">
            <a:avLst/>
          </a:prstGeom>
        </p:spPr>
      </p:pic>
      <p:pic>
        <p:nvPicPr>
          <p:cNvPr id="17" name="Picture 16">
            <a:extLst>
              <a:ext uri="{FF2B5EF4-FFF2-40B4-BE49-F238E27FC236}">
                <a16:creationId xmlns:a16="http://schemas.microsoft.com/office/drawing/2014/main" id="{9955D48B-6F5C-329D-9302-59C3B95B8FB3}"/>
              </a:ext>
            </a:extLst>
          </p:cNvPr>
          <p:cNvPicPr>
            <a:picLocks noChangeAspect="1"/>
          </p:cNvPicPr>
          <p:nvPr/>
        </p:nvPicPr>
        <p:blipFill>
          <a:blip r:embed="rId4"/>
          <a:stretch>
            <a:fillRect/>
          </a:stretch>
        </p:blipFill>
        <p:spPr>
          <a:xfrm>
            <a:off x="3498829" y="1414440"/>
            <a:ext cx="2200275" cy="1755848"/>
          </a:xfrm>
          <a:prstGeom prst="rect">
            <a:avLst/>
          </a:prstGeom>
        </p:spPr>
      </p:pic>
      <p:pic>
        <p:nvPicPr>
          <p:cNvPr id="30" name="Picture 29">
            <a:extLst>
              <a:ext uri="{FF2B5EF4-FFF2-40B4-BE49-F238E27FC236}">
                <a16:creationId xmlns:a16="http://schemas.microsoft.com/office/drawing/2014/main" id="{3AE0A407-F80B-D4A2-E562-578C6E00A323}"/>
              </a:ext>
            </a:extLst>
          </p:cNvPr>
          <p:cNvPicPr>
            <a:picLocks noChangeAspect="1"/>
          </p:cNvPicPr>
          <p:nvPr/>
        </p:nvPicPr>
        <p:blipFill>
          <a:blip r:embed="rId5"/>
          <a:stretch>
            <a:fillRect/>
          </a:stretch>
        </p:blipFill>
        <p:spPr>
          <a:xfrm>
            <a:off x="6470644" y="3623310"/>
            <a:ext cx="2244815" cy="1800225"/>
          </a:xfrm>
          <a:prstGeom prst="rect">
            <a:avLst/>
          </a:prstGeom>
        </p:spPr>
      </p:pic>
      <p:pic>
        <p:nvPicPr>
          <p:cNvPr id="34" name="Picture 33">
            <a:extLst>
              <a:ext uri="{FF2B5EF4-FFF2-40B4-BE49-F238E27FC236}">
                <a16:creationId xmlns:a16="http://schemas.microsoft.com/office/drawing/2014/main" id="{9226CDFE-2DBE-C942-EEE7-A36262984579}"/>
              </a:ext>
            </a:extLst>
          </p:cNvPr>
          <p:cNvPicPr>
            <a:picLocks noChangeAspect="1"/>
          </p:cNvPicPr>
          <p:nvPr/>
        </p:nvPicPr>
        <p:blipFill>
          <a:blip r:embed="rId6"/>
          <a:stretch>
            <a:fillRect/>
          </a:stretch>
        </p:blipFill>
        <p:spPr>
          <a:xfrm>
            <a:off x="9070321" y="3623310"/>
            <a:ext cx="2178844" cy="1800225"/>
          </a:xfrm>
          <a:prstGeom prst="rect">
            <a:avLst/>
          </a:prstGeom>
        </p:spPr>
      </p:pic>
      <p:pic>
        <p:nvPicPr>
          <p:cNvPr id="41" name="Picture 40">
            <a:extLst>
              <a:ext uri="{FF2B5EF4-FFF2-40B4-BE49-F238E27FC236}">
                <a16:creationId xmlns:a16="http://schemas.microsoft.com/office/drawing/2014/main" id="{A7B31CBA-D47C-1506-FD21-E0D304893325}"/>
              </a:ext>
            </a:extLst>
          </p:cNvPr>
          <p:cNvPicPr>
            <a:picLocks noChangeAspect="1"/>
          </p:cNvPicPr>
          <p:nvPr/>
        </p:nvPicPr>
        <p:blipFill>
          <a:blip r:embed="rId7"/>
          <a:stretch>
            <a:fillRect/>
          </a:stretch>
        </p:blipFill>
        <p:spPr>
          <a:xfrm>
            <a:off x="3518309" y="3499624"/>
            <a:ext cx="2150269" cy="1835944"/>
          </a:xfrm>
          <a:prstGeom prst="rect">
            <a:avLst/>
          </a:prstGeom>
        </p:spPr>
      </p:pic>
      <p:pic>
        <p:nvPicPr>
          <p:cNvPr id="43" name="Picture 42">
            <a:extLst>
              <a:ext uri="{FF2B5EF4-FFF2-40B4-BE49-F238E27FC236}">
                <a16:creationId xmlns:a16="http://schemas.microsoft.com/office/drawing/2014/main" id="{87E221F2-EDA3-7426-DD7A-AA01FF99ADD0}"/>
              </a:ext>
            </a:extLst>
          </p:cNvPr>
          <p:cNvPicPr>
            <a:picLocks noChangeAspect="1"/>
          </p:cNvPicPr>
          <p:nvPr/>
        </p:nvPicPr>
        <p:blipFill>
          <a:blip r:embed="rId8"/>
          <a:stretch>
            <a:fillRect/>
          </a:stretch>
        </p:blipFill>
        <p:spPr>
          <a:xfrm>
            <a:off x="926424" y="3496226"/>
            <a:ext cx="2157413" cy="1835944"/>
          </a:xfrm>
          <a:prstGeom prst="rect">
            <a:avLst/>
          </a:prstGeom>
        </p:spPr>
      </p:pic>
    </p:spTree>
    <p:extLst>
      <p:ext uri="{BB962C8B-B14F-4D97-AF65-F5344CB8AC3E}">
        <p14:creationId xmlns:p14="http://schemas.microsoft.com/office/powerpoint/2010/main" val="1888249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A84AC3-A78B-4688-B04B-DF2FEB532A14}"/>
              </a:ext>
            </a:extLst>
          </p:cNvPr>
          <p:cNvSpPr>
            <a:spLocks noGrp="1"/>
          </p:cNvSpPr>
          <p:nvPr>
            <p:ph type="sldNum" sz="quarter" idx="12"/>
          </p:nvPr>
        </p:nvSpPr>
        <p:spPr/>
        <p:txBody>
          <a:bodyPr/>
          <a:lstStyle/>
          <a:p>
            <a:fld id="{6D22F896-40B5-4ADD-8801-0D06FADFA095}" type="slidenum">
              <a:rPr lang="en-US" smtClean="0"/>
              <a:t>27</a:t>
            </a:fld>
            <a:endParaRPr lang="en-US" dirty="0"/>
          </a:p>
        </p:txBody>
      </p:sp>
      <p:graphicFrame>
        <p:nvGraphicFramePr>
          <p:cNvPr id="4" name="Table 3">
            <a:extLst>
              <a:ext uri="{FF2B5EF4-FFF2-40B4-BE49-F238E27FC236}">
                <a16:creationId xmlns:a16="http://schemas.microsoft.com/office/drawing/2014/main" id="{06756603-A27C-4C61-9371-8D2E055DDE21}"/>
              </a:ext>
            </a:extLst>
          </p:cNvPr>
          <p:cNvGraphicFramePr>
            <a:graphicFrameLocks noGrp="1"/>
          </p:cNvGraphicFramePr>
          <p:nvPr>
            <p:extLst>
              <p:ext uri="{D42A27DB-BD31-4B8C-83A1-F6EECF244321}">
                <p14:modId xmlns:p14="http://schemas.microsoft.com/office/powerpoint/2010/main" val="661869156"/>
              </p:ext>
            </p:extLst>
          </p:nvPr>
        </p:nvGraphicFramePr>
        <p:xfrm>
          <a:off x="-1" y="503381"/>
          <a:ext cx="12191999" cy="4572000"/>
        </p:xfrm>
        <a:graphic>
          <a:graphicData uri="http://schemas.openxmlformats.org/drawingml/2006/table">
            <a:tbl>
              <a:tblPr firstRow="1" bandRow="1">
                <a:tableStyleId>{37CE84F3-28C3-443E-9E96-99CF82512B78}</a:tableStyleId>
              </a:tblPr>
              <a:tblGrid>
                <a:gridCol w="3140363">
                  <a:extLst>
                    <a:ext uri="{9D8B030D-6E8A-4147-A177-3AD203B41FA5}">
                      <a16:colId xmlns:a16="http://schemas.microsoft.com/office/drawing/2014/main" val="2543754752"/>
                    </a:ext>
                  </a:extLst>
                </a:gridCol>
                <a:gridCol w="4091709">
                  <a:extLst>
                    <a:ext uri="{9D8B030D-6E8A-4147-A177-3AD203B41FA5}">
                      <a16:colId xmlns:a16="http://schemas.microsoft.com/office/drawing/2014/main" val="4271181771"/>
                    </a:ext>
                  </a:extLst>
                </a:gridCol>
                <a:gridCol w="4959927">
                  <a:extLst>
                    <a:ext uri="{9D8B030D-6E8A-4147-A177-3AD203B41FA5}">
                      <a16:colId xmlns:a16="http://schemas.microsoft.com/office/drawing/2014/main" val="273632670"/>
                    </a:ext>
                  </a:extLst>
                </a:gridCol>
              </a:tblGrid>
              <a:tr h="193039">
                <a:tc gridSpan="3">
                  <a:txBody>
                    <a:bodyPr/>
                    <a:lstStyle/>
                    <a:p>
                      <a:pPr algn="ctr"/>
                      <a:r>
                        <a:rPr lang="en-US" sz="2400" b="0" u="none" dirty="0">
                          <a:solidFill>
                            <a:schemeClr val="bg1"/>
                          </a:solidFill>
                          <a:latin typeface="+mj-lt"/>
                        </a:rPr>
                        <a:t>MORE SE PROTOCOLS</a:t>
                      </a:r>
                    </a:p>
                  </a:txBody>
                  <a:tcPr>
                    <a:solidFill>
                      <a:schemeClr val="accent6">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511185"/>
                  </a:ext>
                </a:extLst>
              </a:tr>
              <a:tr h="3485862">
                <a:tc>
                  <a:txBody>
                    <a:bodyPr/>
                    <a:lstStyle/>
                    <a:p>
                      <a:pPr marL="0" marR="0" lvl="0" indent="0">
                        <a:spcBef>
                          <a:spcPts val="0"/>
                        </a:spcBef>
                        <a:spcAft>
                          <a:spcPts val="0"/>
                        </a:spcAft>
                        <a:buFont typeface="Symbol" panose="05050102010706020507" pitchFamily="18" charset="2"/>
                        <a:buNone/>
                      </a:pPr>
                      <a:r>
                        <a:rPr lang="en-US" sz="2400" b="0" u="sng" dirty="0">
                          <a:solidFill>
                            <a:schemeClr val="tx1"/>
                          </a:solidFill>
                          <a:effectLst/>
                          <a:latin typeface="+mj-lt"/>
                          <a:ea typeface="Times New Roman" panose="02020603050405020304" pitchFamily="18" charset="0"/>
                        </a:rPr>
                        <a:t>PERFUSION IMAGING</a:t>
                      </a:r>
                    </a:p>
                    <a:p>
                      <a:pPr marL="0" marR="0" lvl="0" indent="0">
                        <a:spcBef>
                          <a:spcPts val="0"/>
                        </a:spcBef>
                        <a:spcAft>
                          <a:spcPts val="0"/>
                        </a:spcAft>
                        <a:buFont typeface="Symbol" panose="05050102010706020507" pitchFamily="18" charset="2"/>
                        <a:buNone/>
                      </a:pPr>
                      <a:endParaRPr lang="en-US" sz="1800" b="1" u="sng" dirty="0">
                        <a:solidFill>
                          <a:schemeClr val="tx1"/>
                        </a:solidFill>
                        <a:effectLst/>
                        <a:latin typeface="+mj-lt"/>
                        <a:ea typeface="Times New Roman" panose="02020603050405020304" pitchFamily="18" charset="0"/>
                      </a:endParaRPr>
                    </a:p>
                    <a:p>
                      <a:pPr marL="230188" marR="0" lvl="0" indent="-230188">
                        <a:spcBef>
                          <a:spcPts val="0"/>
                        </a:spcBef>
                        <a:spcAft>
                          <a:spcPts val="0"/>
                        </a:spcAft>
                        <a:buFont typeface="Arial" panose="020B0604020202020204" pitchFamily="34" charset="0"/>
                        <a:buChar char="•"/>
                      </a:pPr>
                      <a:r>
                        <a:rPr lang="en-US" sz="2000" b="0" u="none" dirty="0">
                          <a:solidFill>
                            <a:schemeClr val="tx1"/>
                          </a:solidFill>
                          <a:effectLst/>
                          <a:latin typeface="+mn-lt"/>
                          <a:ea typeface="Times New Roman" panose="02020603050405020304" pitchFamily="18" charset="0"/>
                        </a:rPr>
                        <a:t>perfusion imaging with myocardial contrast echo</a:t>
                      </a:r>
                    </a:p>
                    <a:p>
                      <a:pPr marL="230188" marR="0" lvl="0" indent="-230188">
                        <a:spcBef>
                          <a:spcPts val="0"/>
                        </a:spcBef>
                        <a:spcAft>
                          <a:spcPts val="0"/>
                        </a:spcAft>
                        <a:buFont typeface="Arial" panose="020B0604020202020204" pitchFamily="34" charset="0"/>
                        <a:buChar char="•"/>
                      </a:pPr>
                      <a:endParaRPr lang="en-US" sz="2000" b="0" u="none" dirty="0">
                        <a:solidFill>
                          <a:schemeClr val="tx1"/>
                        </a:solidFill>
                        <a:effectLst/>
                        <a:latin typeface="+mn-lt"/>
                        <a:ea typeface="Times New Roman" panose="02020603050405020304" pitchFamily="18" charset="0"/>
                      </a:endParaRPr>
                    </a:p>
                    <a:p>
                      <a:pPr marL="230188" marR="0" lvl="0" indent="-230188">
                        <a:spcBef>
                          <a:spcPts val="0"/>
                        </a:spcBef>
                        <a:spcAft>
                          <a:spcPts val="0"/>
                        </a:spcAft>
                        <a:buFont typeface="Arial" panose="020B0604020202020204" pitchFamily="34" charset="0"/>
                        <a:buChar char="•"/>
                      </a:pPr>
                      <a:r>
                        <a:rPr lang="en-US" sz="2000" b="0" u="none" dirty="0">
                          <a:solidFill>
                            <a:schemeClr val="tx1"/>
                          </a:solidFill>
                          <a:effectLst/>
                          <a:latin typeface="+mn-lt"/>
                          <a:ea typeface="Times New Roman" panose="02020603050405020304" pitchFamily="18" charset="0"/>
                        </a:rPr>
                        <a:t>DSE, ESE, or vasodilator </a:t>
                      </a:r>
                    </a:p>
                    <a:p>
                      <a:pPr marL="230188" marR="0" lvl="0" indent="-230188">
                        <a:spcBef>
                          <a:spcPts val="0"/>
                        </a:spcBef>
                        <a:spcAft>
                          <a:spcPts val="0"/>
                        </a:spcAft>
                        <a:buFont typeface="Arial" panose="020B0604020202020204" pitchFamily="34" charset="0"/>
                        <a:buChar char="•"/>
                      </a:pPr>
                      <a:endParaRPr lang="en-US" sz="2000" b="0" u="none" dirty="0">
                        <a:solidFill>
                          <a:schemeClr val="tx1"/>
                        </a:solidFill>
                        <a:effectLst/>
                        <a:latin typeface="+mn-lt"/>
                        <a:ea typeface="Times New Roman" panose="02020603050405020304" pitchFamily="18" charset="0"/>
                      </a:endParaRPr>
                    </a:p>
                    <a:p>
                      <a:pPr marL="230188" marR="0" lvl="0" indent="-230188">
                        <a:spcBef>
                          <a:spcPts val="0"/>
                        </a:spcBef>
                        <a:spcAft>
                          <a:spcPts val="0"/>
                        </a:spcAft>
                        <a:buFont typeface="Arial" panose="020B0604020202020204" pitchFamily="34" charset="0"/>
                        <a:buChar char="•"/>
                      </a:pPr>
                      <a:r>
                        <a:rPr lang="en-US" sz="2000" b="0" u="none" dirty="0">
                          <a:solidFill>
                            <a:schemeClr val="tx1"/>
                          </a:solidFill>
                          <a:effectLst/>
                          <a:latin typeface="+mn-lt"/>
                          <a:ea typeface="Times New Roman" panose="02020603050405020304" pitchFamily="18" charset="0"/>
                        </a:rPr>
                        <a:t>perfusion abnormality occurs prior to WMA</a:t>
                      </a:r>
                    </a:p>
                    <a:p>
                      <a:pPr marL="230188" marR="0" lvl="0" indent="-230188">
                        <a:spcBef>
                          <a:spcPts val="0"/>
                        </a:spcBef>
                        <a:spcAft>
                          <a:spcPts val="0"/>
                        </a:spcAft>
                        <a:buFont typeface="Arial" panose="020B0604020202020204" pitchFamily="34" charset="0"/>
                        <a:buChar char="•"/>
                      </a:pPr>
                      <a:endParaRPr lang="en-US" sz="2000" b="0" u="none" dirty="0">
                        <a:solidFill>
                          <a:schemeClr val="tx1"/>
                        </a:solidFill>
                        <a:effectLst/>
                        <a:latin typeface="+mn-lt"/>
                        <a:ea typeface="Times New Roman" panose="02020603050405020304" pitchFamily="18" charset="0"/>
                      </a:endParaRPr>
                    </a:p>
                    <a:p>
                      <a:pPr marL="230188" marR="0" lvl="0" indent="-230188">
                        <a:spcBef>
                          <a:spcPts val="0"/>
                        </a:spcBef>
                        <a:spcAft>
                          <a:spcPts val="0"/>
                        </a:spcAft>
                        <a:buFont typeface="Arial" panose="020B0604020202020204" pitchFamily="34" charset="0"/>
                        <a:buChar char="•"/>
                      </a:pPr>
                      <a:r>
                        <a:rPr lang="en-US" sz="2000" b="0" u="none" dirty="0">
                          <a:solidFill>
                            <a:schemeClr val="tx1"/>
                          </a:solidFill>
                          <a:effectLst/>
                          <a:latin typeface="+mn-lt"/>
                          <a:ea typeface="Times New Roman" panose="02020603050405020304" pitchFamily="18" charset="0"/>
                        </a:rPr>
                        <a:t>RTMCE using UEA</a:t>
                      </a:r>
                    </a:p>
                    <a:p>
                      <a:pPr marL="285750" marR="0" lvl="0" indent="-285750">
                        <a:spcBef>
                          <a:spcPts val="0"/>
                        </a:spcBef>
                        <a:spcAft>
                          <a:spcPts val="0"/>
                        </a:spcAft>
                        <a:buFont typeface="Arial" panose="020B0604020202020204" pitchFamily="34" charset="0"/>
                        <a:buChar char="•"/>
                      </a:pPr>
                      <a:endParaRPr lang="en-US" sz="1800" b="0" u="none" dirty="0">
                        <a:solidFill>
                          <a:schemeClr val="tx1"/>
                        </a:solidFill>
                        <a:effectLst/>
                        <a:latin typeface="+mn-lt"/>
                        <a:ea typeface="Times New Roman" panose="020206030504050203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accent4">
                        <a:lumMod val="75000"/>
                      </a:schemeClr>
                    </a:solidFill>
                  </a:tcPr>
                </a:tc>
                <a:tc>
                  <a:txBody>
                    <a:bodyPr/>
                    <a:lstStyle/>
                    <a:p>
                      <a:pPr marL="0" marR="0" lvl="0" indent="0">
                        <a:spcBef>
                          <a:spcPts val="0"/>
                        </a:spcBef>
                        <a:spcAft>
                          <a:spcPts val="0"/>
                        </a:spcAft>
                        <a:buFont typeface="Symbol" panose="05050102010706020507" pitchFamily="18" charset="2"/>
                        <a:buNone/>
                      </a:pPr>
                      <a:r>
                        <a:rPr lang="en-US" sz="2400" b="0" u="sng" dirty="0">
                          <a:solidFill>
                            <a:schemeClr val="tx1"/>
                          </a:solidFill>
                          <a:effectLst/>
                          <a:latin typeface="+mj-lt"/>
                          <a:ea typeface="Times New Roman" panose="02020603050405020304" pitchFamily="18" charset="0"/>
                        </a:rPr>
                        <a:t>CORONARY FLOW RESERVE</a:t>
                      </a:r>
                    </a:p>
                    <a:p>
                      <a:pPr marL="0" marR="0" lvl="0" indent="0">
                        <a:spcBef>
                          <a:spcPts val="0"/>
                        </a:spcBef>
                        <a:spcAft>
                          <a:spcPts val="0"/>
                        </a:spcAft>
                        <a:buFont typeface="Symbol" panose="05050102010706020507" pitchFamily="18" charset="2"/>
                        <a:buNone/>
                      </a:pPr>
                      <a:endParaRPr lang="en-US" sz="1800" b="1" u="sng" dirty="0">
                        <a:solidFill>
                          <a:schemeClr val="tx1"/>
                        </a:solidFill>
                        <a:effectLst/>
                        <a:latin typeface="+mj-lt"/>
                        <a:ea typeface="Times New Roman" panose="02020603050405020304" pitchFamily="18" charset="0"/>
                      </a:endParaRPr>
                    </a:p>
                    <a:p>
                      <a:pPr marL="230188" marR="0" lvl="0" indent="-230188">
                        <a:spcBef>
                          <a:spcPts val="0"/>
                        </a:spcBef>
                        <a:spcAft>
                          <a:spcPts val="0"/>
                        </a:spcAft>
                        <a:buFont typeface="Arial" panose="020B0604020202020204" pitchFamily="34" charset="0"/>
                        <a:buChar char="•"/>
                      </a:pPr>
                      <a:r>
                        <a:rPr lang="en-US" sz="2000" b="0" u="none" dirty="0">
                          <a:solidFill>
                            <a:schemeClr val="tx1"/>
                          </a:solidFill>
                          <a:effectLst/>
                          <a:latin typeface="+mn-lt"/>
                          <a:ea typeface="Times New Roman" panose="02020603050405020304" pitchFamily="18" charset="0"/>
                        </a:rPr>
                        <a:t>vasodilator SE</a:t>
                      </a:r>
                    </a:p>
                    <a:p>
                      <a:pPr marL="230188" marR="0" lvl="0" indent="-230188">
                        <a:spcBef>
                          <a:spcPts val="0"/>
                        </a:spcBef>
                        <a:spcAft>
                          <a:spcPts val="0"/>
                        </a:spcAft>
                        <a:buFont typeface="Arial" panose="020B0604020202020204" pitchFamily="34" charset="0"/>
                        <a:buChar char="•"/>
                      </a:pPr>
                      <a:endParaRPr lang="en-US" sz="2000" b="0" u="none" dirty="0">
                        <a:solidFill>
                          <a:schemeClr val="tx1"/>
                        </a:solidFill>
                        <a:effectLst/>
                        <a:latin typeface="+mn-lt"/>
                        <a:ea typeface="Times New Roman" panose="02020603050405020304" pitchFamily="18" charset="0"/>
                      </a:endParaRPr>
                    </a:p>
                    <a:p>
                      <a:pPr marL="230188" marR="0" lvl="0" indent="-230188">
                        <a:spcBef>
                          <a:spcPts val="0"/>
                        </a:spcBef>
                        <a:spcAft>
                          <a:spcPts val="0"/>
                        </a:spcAft>
                        <a:buFont typeface="Arial" panose="020B0604020202020204" pitchFamily="34" charset="0"/>
                        <a:buChar char="•"/>
                      </a:pPr>
                      <a:r>
                        <a:rPr lang="en-US" sz="2000" b="0" u="none" dirty="0">
                          <a:solidFill>
                            <a:schemeClr val="tx1"/>
                          </a:solidFill>
                          <a:effectLst/>
                          <a:latin typeface="+mn-lt"/>
                          <a:ea typeface="Times New Roman" panose="02020603050405020304" pitchFamily="18" charset="0"/>
                        </a:rPr>
                        <a:t>high frequency TTE transducer</a:t>
                      </a:r>
                    </a:p>
                    <a:p>
                      <a:pPr marL="230188" marR="0" lvl="0" indent="-230188">
                        <a:spcBef>
                          <a:spcPts val="0"/>
                        </a:spcBef>
                        <a:spcAft>
                          <a:spcPts val="0"/>
                        </a:spcAft>
                        <a:buFont typeface="Arial" panose="020B0604020202020204" pitchFamily="34" charset="0"/>
                        <a:buChar char="•"/>
                      </a:pPr>
                      <a:endParaRPr lang="en-US" sz="2000" b="0" u="none" dirty="0">
                        <a:solidFill>
                          <a:schemeClr val="tx1"/>
                        </a:solidFill>
                        <a:effectLst/>
                        <a:latin typeface="+mn-lt"/>
                        <a:ea typeface="Times New Roman" panose="02020603050405020304" pitchFamily="18" charset="0"/>
                      </a:endParaRPr>
                    </a:p>
                    <a:p>
                      <a:pPr marL="230188" marR="0" lvl="0" indent="-230188">
                        <a:spcBef>
                          <a:spcPts val="0"/>
                        </a:spcBef>
                        <a:spcAft>
                          <a:spcPts val="0"/>
                        </a:spcAft>
                        <a:buFont typeface="Arial" panose="020B0604020202020204" pitchFamily="34" charset="0"/>
                        <a:buChar char="•"/>
                      </a:pPr>
                      <a:r>
                        <a:rPr lang="en-US" sz="2000" b="0" u="none" dirty="0">
                          <a:solidFill>
                            <a:schemeClr val="tx1"/>
                          </a:solidFill>
                          <a:effectLst/>
                          <a:latin typeface="+mn-lt"/>
                          <a:ea typeface="Times New Roman" panose="02020603050405020304" pitchFamily="18" charset="0"/>
                        </a:rPr>
                        <a:t>assess coronary flow reserve via Doppler velocity of mid-distal LAD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2">
                        <a:lumMod val="75000"/>
                      </a:schemeClr>
                    </a:solidFill>
                  </a:tcPr>
                </a:tc>
                <a:tc>
                  <a:txBody>
                    <a:bodyPr/>
                    <a:lstStyle/>
                    <a:p>
                      <a:pPr marL="0" marR="0" lvl="0" indent="0">
                        <a:spcBef>
                          <a:spcPts val="0"/>
                        </a:spcBef>
                        <a:spcAft>
                          <a:spcPts val="0"/>
                        </a:spcAft>
                        <a:buFont typeface="Symbol" panose="05050102010706020507" pitchFamily="18" charset="2"/>
                        <a:buNone/>
                      </a:pPr>
                      <a:r>
                        <a:rPr lang="en-US" sz="2400" b="0" u="sng" dirty="0">
                          <a:solidFill>
                            <a:schemeClr val="tx1"/>
                          </a:solidFill>
                          <a:effectLst/>
                          <a:latin typeface="+mj-lt"/>
                          <a:ea typeface="Times New Roman" panose="02020603050405020304" pitchFamily="18" charset="0"/>
                        </a:rPr>
                        <a:t>3DE</a:t>
                      </a:r>
                    </a:p>
                    <a:p>
                      <a:pPr marL="0" marR="0" lvl="0" indent="0">
                        <a:spcBef>
                          <a:spcPts val="0"/>
                        </a:spcBef>
                        <a:spcAft>
                          <a:spcPts val="0"/>
                        </a:spcAft>
                        <a:buFont typeface="Symbol" panose="05050102010706020507" pitchFamily="18" charset="2"/>
                        <a:buNone/>
                      </a:pPr>
                      <a:endParaRPr lang="en-US" sz="1800" b="1" u="sng" dirty="0">
                        <a:solidFill>
                          <a:schemeClr val="tx1"/>
                        </a:solidFill>
                        <a:effectLst/>
                        <a:latin typeface="+mj-lt"/>
                        <a:ea typeface="Times New Roman" panose="02020603050405020304" pitchFamily="18" charset="0"/>
                      </a:endParaRPr>
                    </a:p>
                    <a:p>
                      <a:pPr marL="230188" marR="0" lvl="0" indent="-230188">
                        <a:spcBef>
                          <a:spcPts val="0"/>
                        </a:spcBef>
                        <a:spcAft>
                          <a:spcPts val="0"/>
                        </a:spcAft>
                        <a:buFont typeface="Arial" panose="020B0604020202020204" pitchFamily="34" charset="0"/>
                        <a:buChar char="•"/>
                      </a:pPr>
                      <a:r>
                        <a:rPr lang="en-US" sz="2000" b="0" u="none" dirty="0">
                          <a:solidFill>
                            <a:schemeClr val="tx1"/>
                          </a:solidFill>
                          <a:effectLst/>
                          <a:latin typeface="+mn-lt"/>
                          <a:ea typeface="Times New Roman" panose="02020603050405020304" pitchFamily="18" charset="0"/>
                        </a:rPr>
                        <a:t>3DE during ESE or pharmacological SE detects CAD</a:t>
                      </a:r>
                    </a:p>
                    <a:p>
                      <a:pPr marL="230188" marR="0" lvl="0" indent="-230188">
                        <a:spcBef>
                          <a:spcPts val="0"/>
                        </a:spcBef>
                        <a:spcAft>
                          <a:spcPts val="0"/>
                        </a:spcAft>
                        <a:buFont typeface="Arial" panose="020B0604020202020204" pitchFamily="34" charset="0"/>
                        <a:buChar char="•"/>
                      </a:pPr>
                      <a:endParaRPr lang="en-US" sz="1800" b="0" u="none" dirty="0">
                        <a:solidFill>
                          <a:schemeClr val="tx1"/>
                        </a:solidFill>
                        <a:effectLst/>
                        <a:latin typeface="+mn-lt"/>
                        <a:ea typeface="Times New Roman" panose="02020603050405020304" pitchFamily="18" charset="0"/>
                      </a:endParaRPr>
                    </a:p>
                    <a:p>
                      <a:pPr marL="0" marR="0" lvl="0" indent="0">
                        <a:spcBef>
                          <a:spcPts val="0"/>
                        </a:spcBef>
                        <a:spcAft>
                          <a:spcPts val="0"/>
                        </a:spcAft>
                        <a:buFont typeface="Arial" panose="020B0604020202020204" pitchFamily="34" charset="0"/>
                        <a:buNone/>
                      </a:pPr>
                      <a:r>
                        <a:rPr lang="en-US" sz="3200" b="0" u="none" dirty="0">
                          <a:solidFill>
                            <a:schemeClr val="accent6"/>
                          </a:solidFill>
                          <a:effectLst/>
                          <a:latin typeface="+mn-lt"/>
                          <a:ea typeface="Times New Roman" panose="02020603050405020304" pitchFamily="18" charset="0"/>
                          <a:sym typeface="Wingdings" panose="05000000000000000000" pitchFamily="2" charset="2"/>
                        </a:rPr>
                        <a:t></a:t>
                      </a:r>
                      <a:r>
                        <a:rPr lang="en-US" sz="2000" b="0" u="none" dirty="0">
                          <a:solidFill>
                            <a:schemeClr val="tx1"/>
                          </a:solidFill>
                          <a:effectLst/>
                          <a:latin typeface="+mn-lt"/>
                          <a:ea typeface="Times New Roman" panose="02020603050405020304" pitchFamily="18" charset="0"/>
                          <a:sym typeface="Wingdings" panose="05000000000000000000" pitchFamily="2" charset="2"/>
                        </a:rPr>
                        <a:t> </a:t>
                      </a:r>
                      <a:r>
                        <a:rPr lang="en-US" sz="2000" b="0" u="none" dirty="0">
                          <a:solidFill>
                            <a:schemeClr val="tx1"/>
                          </a:solidFill>
                          <a:effectLst/>
                          <a:latin typeface="+mn-lt"/>
                          <a:ea typeface="Times New Roman" panose="02020603050405020304" pitchFamily="18" charset="0"/>
                        </a:rPr>
                        <a:t>rapid acquisition, excellent LV apex  </a:t>
                      </a:r>
                    </a:p>
                    <a:p>
                      <a:pPr marL="0" marR="0" lvl="0" indent="0">
                        <a:spcBef>
                          <a:spcPts val="0"/>
                        </a:spcBef>
                        <a:spcAft>
                          <a:spcPts val="0"/>
                        </a:spcAft>
                        <a:buFont typeface="Arial" panose="020B0604020202020204" pitchFamily="34" charset="0"/>
                        <a:buNone/>
                      </a:pPr>
                      <a:r>
                        <a:rPr lang="en-US" sz="2000" b="0" u="none" dirty="0">
                          <a:solidFill>
                            <a:schemeClr val="tx1"/>
                          </a:solidFill>
                          <a:effectLst/>
                          <a:latin typeface="+mn-lt"/>
                          <a:ea typeface="Times New Roman" panose="02020603050405020304" pitchFamily="18" charset="0"/>
                        </a:rPr>
                        <a:t>       visualization &amp; image all segments</a:t>
                      </a:r>
                    </a:p>
                    <a:p>
                      <a:pPr marL="230188" marR="0" lvl="0" indent="-230188">
                        <a:spcBef>
                          <a:spcPts val="0"/>
                        </a:spcBef>
                        <a:spcAft>
                          <a:spcPts val="0"/>
                        </a:spcAft>
                        <a:buFont typeface="Arial" panose="020B0604020202020204" pitchFamily="34" charset="0"/>
                        <a:buChar char="•"/>
                      </a:pPr>
                      <a:endParaRPr lang="en-US" sz="2000" b="0" u="none" dirty="0">
                        <a:solidFill>
                          <a:schemeClr val="tx1"/>
                        </a:solidFill>
                        <a:effectLst/>
                        <a:latin typeface="+mn-lt"/>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u="none" dirty="0">
                          <a:solidFill>
                            <a:schemeClr val="accent2"/>
                          </a:solidFill>
                          <a:effectLst/>
                          <a:latin typeface="+mn-lt"/>
                          <a:ea typeface="Times New Roman" panose="02020603050405020304" pitchFamily="18" charset="0"/>
                          <a:sym typeface="Wingdings" panose="05000000000000000000" pitchFamily="2" charset="2"/>
                        </a:rPr>
                        <a:t></a:t>
                      </a:r>
                      <a:r>
                        <a:rPr lang="en-US" sz="2000" b="0" u="none" dirty="0">
                          <a:solidFill>
                            <a:schemeClr val="tx1"/>
                          </a:solidFill>
                          <a:effectLst/>
                          <a:latin typeface="+mn-lt"/>
                          <a:ea typeface="Times New Roman" panose="02020603050405020304" pitchFamily="18" charset="0"/>
                          <a:sym typeface="Wingdings" panose="05000000000000000000" pitchFamily="2" charset="2"/>
                        </a:rPr>
                        <a:t> </a:t>
                      </a:r>
                      <a:r>
                        <a:rPr lang="en-US" sz="2000" b="0" u="none" dirty="0">
                          <a:solidFill>
                            <a:schemeClr val="tx1"/>
                          </a:solidFill>
                          <a:effectLst/>
                          <a:latin typeface="+mn-lt"/>
                          <a:ea typeface="Times New Roman" panose="02020603050405020304" pitchFamily="18" charset="0"/>
                        </a:rPr>
                        <a:t>lower frame rate, decreased spatial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b="0" u="none" dirty="0">
                          <a:solidFill>
                            <a:schemeClr val="tx1"/>
                          </a:solidFill>
                          <a:effectLst/>
                          <a:latin typeface="+mn-lt"/>
                          <a:ea typeface="Times New Roman" panose="02020603050405020304" pitchFamily="18" charset="0"/>
                        </a:rPr>
                        <a:t>       resolution &amp; limited side-by-side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b="0" u="none" dirty="0">
                          <a:solidFill>
                            <a:schemeClr val="tx1"/>
                          </a:solidFill>
                          <a:effectLst/>
                          <a:latin typeface="+mn-lt"/>
                          <a:ea typeface="Times New Roman" panose="02020603050405020304" pitchFamily="18" charset="0"/>
                        </a:rPr>
                        <a:t>       comparison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000" b="0" u="none" dirty="0">
                        <a:solidFill>
                          <a:schemeClr val="tx1"/>
                        </a:solidFill>
                        <a:effectLst/>
                        <a:latin typeface="+mn-lt"/>
                        <a:ea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1933058448"/>
                  </a:ext>
                </a:extLst>
              </a:tr>
            </a:tbl>
          </a:graphicData>
        </a:graphic>
      </p:graphicFrame>
      <p:sp>
        <p:nvSpPr>
          <p:cNvPr id="5" name="TextBox 4">
            <a:extLst>
              <a:ext uri="{FF2B5EF4-FFF2-40B4-BE49-F238E27FC236}">
                <a16:creationId xmlns:a16="http://schemas.microsoft.com/office/drawing/2014/main" id="{ED283CD3-AE48-41AA-B23D-AE047E722ADD}"/>
              </a:ext>
            </a:extLst>
          </p:cNvPr>
          <p:cNvSpPr txBox="1"/>
          <p:nvPr/>
        </p:nvSpPr>
        <p:spPr>
          <a:xfrm>
            <a:off x="3777670" y="5325445"/>
            <a:ext cx="4636655" cy="707886"/>
          </a:xfrm>
          <a:prstGeom prst="rect">
            <a:avLst/>
          </a:prstGeom>
          <a:noFill/>
        </p:spPr>
        <p:txBody>
          <a:bodyPr wrap="square" rtlCol="0">
            <a:spAutoFit/>
          </a:bodyPr>
          <a:lstStyle/>
          <a:p>
            <a:pPr algn="ctr"/>
            <a:r>
              <a:rPr lang="en-US" sz="2000" dirty="0">
                <a:solidFill>
                  <a:schemeClr val="bg2">
                    <a:lumMod val="25000"/>
                  </a:schemeClr>
                </a:solidFill>
                <a:latin typeface="Gabriola" panose="04040605051002020D02" pitchFamily="82" charset="0"/>
              </a:rPr>
              <a:t>POP QUIZ!</a:t>
            </a:r>
          </a:p>
          <a:p>
            <a:pPr algn="ctr"/>
            <a:r>
              <a:rPr lang="en-US" sz="2000" dirty="0">
                <a:solidFill>
                  <a:schemeClr val="bg2">
                    <a:lumMod val="25000"/>
                  </a:schemeClr>
                </a:solidFill>
                <a:latin typeface="Gabriola" panose="04040605051002020D02" pitchFamily="82" charset="0"/>
              </a:rPr>
              <a:t>Can a perfusion defect occur in the absence of  a WMA?</a:t>
            </a:r>
          </a:p>
        </p:txBody>
      </p:sp>
    </p:spTree>
    <p:extLst>
      <p:ext uri="{BB962C8B-B14F-4D97-AF65-F5344CB8AC3E}">
        <p14:creationId xmlns:p14="http://schemas.microsoft.com/office/powerpoint/2010/main" val="4243295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A84AC3-A78B-4688-B04B-DF2FEB532A14}"/>
              </a:ext>
            </a:extLst>
          </p:cNvPr>
          <p:cNvSpPr>
            <a:spLocks noGrp="1"/>
          </p:cNvSpPr>
          <p:nvPr>
            <p:ph type="sldNum" sz="quarter" idx="12"/>
          </p:nvPr>
        </p:nvSpPr>
        <p:spPr/>
        <p:txBody>
          <a:bodyPr/>
          <a:lstStyle/>
          <a:p>
            <a:fld id="{6D22F896-40B5-4ADD-8801-0D06FADFA095}" type="slidenum">
              <a:rPr lang="en-US" smtClean="0"/>
              <a:t>28</a:t>
            </a:fld>
            <a:endParaRPr lang="en-US" dirty="0"/>
          </a:p>
        </p:txBody>
      </p:sp>
      <p:graphicFrame>
        <p:nvGraphicFramePr>
          <p:cNvPr id="4" name="Table 3">
            <a:extLst>
              <a:ext uri="{FF2B5EF4-FFF2-40B4-BE49-F238E27FC236}">
                <a16:creationId xmlns:a16="http://schemas.microsoft.com/office/drawing/2014/main" id="{06756603-A27C-4C61-9371-8D2E055DDE21}"/>
              </a:ext>
            </a:extLst>
          </p:cNvPr>
          <p:cNvGraphicFramePr>
            <a:graphicFrameLocks noGrp="1"/>
          </p:cNvGraphicFramePr>
          <p:nvPr>
            <p:extLst>
              <p:ext uri="{D42A27DB-BD31-4B8C-83A1-F6EECF244321}">
                <p14:modId xmlns:p14="http://schemas.microsoft.com/office/powerpoint/2010/main" val="2556298382"/>
              </p:ext>
            </p:extLst>
          </p:nvPr>
        </p:nvGraphicFramePr>
        <p:xfrm>
          <a:off x="3552648" y="182104"/>
          <a:ext cx="7814788" cy="6004560"/>
        </p:xfrm>
        <a:graphic>
          <a:graphicData uri="http://schemas.openxmlformats.org/drawingml/2006/table">
            <a:tbl>
              <a:tblPr firstRow="1" bandRow="1">
                <a:tableStyleId>{37CE84F3-28C3-443E-9E96-99CF82512B78}</a:tableStyleId>
              </a:tblPr>
              <a:tblGrid>
                <a:gridCol w="7814788">
                  <a:extLst>
                    <a:ext uri="{9D8B030D-6E8A-4147-A177-3AD203B41FA5}">
                      <a16:colId xmlns:a16="http://schemas.microsoft.com/office/drawing/2014/main" val="2543754752"/>
                    </a:ext>
                  </a:extLst>
                </a:gridCol>
              </a:tblGrid>
              <a:tr h="543626">
                <a:tc>
                  <a:txBody>
                    <a:bodyPr/>
                    <a:lstStyle/>
                    <a:p>
                      <a:r>
                        <a:rPr lang="en-US" sz="3200" b="0" dirty="0">
                          <a:solidFill>
                            <a:schemeClr val="bg1"/>
                          </a:solidFill>
                          <a:latin typeface="+mj-lt"/>
                        </a:rPr>
                        <a:t>SE REPORT</a:t>
                      </a:r>
                      <a:endParaRPr lang="en-US" sz="3200" b="0" u="sng" dirty="0">
                        <a:solidFill>
                          <a:schemeClr val="bg1"/>
                        </a:solidFill>
                        <a:latin typeface="+mj-lt"/>
                      </a:endParaRPr>
                    </a:p>
                  </a:txBody>
                  <a:tcPr>
                    <a:solidFill>
                      <a:schemeClr val="accent6">
                        <a:lumMod val="50000"/>
                      </a:schemeClr>
                    </a:solidFill>
                  </a:tcPr>
                </a:tc>
                <a:extLst>
                  <a:ext uri="{0D108BD9-81ED-4DB2-BD59-A6C34878D82A}">
                    <a16:rowId xmlns:a16="http://schemas.microsoft.com/office/drawing/2014/main" val="59511185"/>
                  </a:ext>
                </a:extLst>
              </a:tr>
              <a:tr h="5261186">
                <a:tc>
                  <a:txBody>
                    <a:bodyPr/>
                    <a:lstStyle/>
                    <a:p>
                      <a:pPr marL="0" marR="0" lvl="0" indent="0">
                        <a:spcBef>
                          <a:spcPts val="0"/>
                        </a:spcBef>
                        <a:spcAft>
                          <a:spcPts val="0"/>
                        </a:spcAft>
                        <a:buFont typeface="Symbol" panose="05050102010706020507" pitchFamily="18" charset="2"/>
                        <a:buNone/>
                      </a:pPr>
                      <a:r>
                        <a:rPr lang="en-US" sz="2000" i="1" dirty="0">
                          <a:solidFill>
                            <a:schemeClr val="tx1"/>
                          </a:solidFill>
                          <a:effectLst/>
                          <a:latin typeface="+mn-lt"/>
                          <a:ea typeface="Times New Roman" panose="02020603050405020304" pitchFamily="18" charset="0"/>
                        </a:rPr>
                        <a:t>According to the 2020 ASE Guidelines, the following should be included…</a:t>
                      </a:r>
                    </a:p>
                    <a:p>
                      <a:pPr marL="0" marR="0" lvl="0" indent="0">
                        <a:spcBef>
                          <a:spcPts val="0"/>
                        </a:spcBef>
                        <a:spcAft>
                          <a:spcPts val="0"/>
                        </a:spcAft>
                        <a:buFont typeface="Symbol" panose="05050102010706020507" pitchFamily="18" charset="2"/>
                        <a:buNone/>
                      </a:pPr>
                      <a:endParaRPr lang="en-US" sz="1200" dirty="0">
                        <a:solidFill>
                          <a:schemeClr val="tx1"/>
                        </a:solidFill>
                        <a:effectLst/>
                        <a:latin typeface="+mn-lt"/>
                        <a:ea typeface="Times New Roman" panose="02020603050405020304" pitchFamily="18" charset="0"/>
                      </a:endParaRPr>
                    </a:p>
                    <a:p>
                      <a:pPr marL="461963" marR="0" lvl="0" indent="-350838">
                        <a:lnSpc>
                          <a:spcPct val="150000"/>
                        </a:lnSpc>
                        <a:spcBef>
                          <a:spcPts val="0"/>
                        </a:spcBef>
                        <a:spcAft>
                          <a:spcPts val="0"/>
                        </a:spcAft>
                        <a:buFont typeface="Wingdings" panose="05000000000000000000" pitchFamily="2" charset="2"/>
                        <a:buChar char="ü"/>
                      </a:pPr>
                      <a:r>
                        <a:rPr lang="en-US" sz="2000" dirty="0">
                          <a:solidFill>
                            <a:schemeClr val="tx1"/>
                          </a:solidFill>
                          <a:effectLst/>
                          <a:latin typeface="+mn-lt"/>
                          <a:ea typeface="Times New Roman" panose="02020603050405020304" pitchFamily="18" charset="0"/>
                        </a:rPr>
                        <a:t>REST—regional wall motion assessment</a:t>
                      </a:r>
                    </a:p>
                    <a:p>
                      <a:pPr marL="461963" marR="0" lvl="0" indent="-350838">
                        <a:lnSpc>
                          <a:spcPct val="150000"/>
                        </a:lnSpc>
                        <a:spcBef>
                          <a:spcPts val="0"/>
                        </a:spcBef>
                        <a:spcAft>
                          <a:spcPts val="0"/>
                        </a:spcAft>
                        <a:buFont typeface="Wingdings" panose="05000000000000000000" pitchFamily="2" charset="2"/>
                        <a:buChar char="ü"/>
                      </a:pPr>
                      <a:r>
                        <a:rPr lang="en-US" sz="2000" dirty="0">
                          <a:solidFill>
                            <a:schemeClr val="tx1"/>
                          </a:solidFill>
                          <a:effectLst/>
                          <a:latin typeface="+mn-lt"/>
                          <a:ea typeface="Times New Roman" panose="02020603050405020304" pitchFamily="18" charset="0"/>
                        </a:rPr>
                        <a:t>STRESS—regional wall motion assessment</a:t>
                      </a:r>
                    </a:p>
                    <a:p>
                      <a:pPr marL="461963" marR="0" lvl="0" indent="-350838">
                        <a:lnSpc>
                          <a:spcPct val="150000"/>
                        </a:lnSpc>
                        <a:spcBef>
                          <a:spcPts val="0"/>
                        </a:spcBef>
                        <a:spcAft>
                          <a:spcPts val="0"/>
                        </a:spcAft>
                        <a:buFont typeface="Wingdings" panose="05000000000000000000" pitchFamily="2" charset="2"/>
                        <a:buChar char="ü"/>
                      </a:pPr>
                      <a:r>
                        <a:rPr lang="en-US" sz="2000" dirty="0">
                          <a:solidFill>
                            <a:schemeClr val="tx1"/>
                          </a:solidFill>
                          <a:effectLst/>
                          <a:latin typeface="+mn-lt"/>
                          <a:ea typeface="Times New Roman" panose="02020603050405020304" pitchFamily="18" charset="0"/>
                        </a:rPr>
                        <a:t>SE type/protocol</a:t>
                      </a:r>
                    </a:p>
                    <a:p>
                      <a:pPr marL="461963" marR="0" lvl="0" indent="-350838">
                        <a:lnSpc>
                          <a:spcPct val="150000"/>
                        </a:lnSpc>
                        <a:spcBef>
                          <a:spcPts val="0"/>
                        </a:spcBef>
                        <a:spcAft>
                          <a:spcPts val="0"/>
                        </a:spcAft>
                        <a:buFont typeface="Wingdings" panose="05000000000000000000" pitchFamily="2" charset="2"/>
                        <a:buChar char="ü"/>
                      </a:pPr>
                      <a:r>
                        <a:rPr lang="en-US" sz="2000" dirty="0">
                          <a:solidFill>
                            <a:schemeClr val="tx1"/>
                          </a:solidFill>
                          <a:effectLst/>
                          <a:latin typeface="+mn-lt"/>
                          <a:ea typeface="Times New Roman" panose="02020603050405020304" pitchFamily="18" charset="0"/>
                        </a:rPr>
                        <a:t>ESE workload &amp; adequacy</a:t>
                      </a:r>
                    </a:p>
                    <a:p>
                      <a:pPr marL="461963" marR="0" lvl="0" indent="-350838">
                        <a:lnSpc>
                          <a:spcPct val="150000"/>
                        </a:lnSpc>
                        <a:spcBef>
                          <a:spcPts val="0"/>
                        </a:spcBef>
                        <a:spcAft>
                          <a:spcPts val="0"/>
                        </a:spcAft>
                        <a:buFont typeface="Wingdings" panose="05000000000000000000" pitchFamily="2" charset="2"/>
                        <a:buChar char="ü"/>
                      </a:pPr>
                      <a:r>
                        <a:rPr lang="en-US" sz="2000" dirty="0">
                          <a:solidFill>
                            <a:schemeClr val="tx1"/>
                          </a:solidFill>
                          <a:effectLst/>
                          <a:latin typeface="+mn-lt"/>
                          <a:ea typeface="Times New Roman" panose="02020603050405020304" pitchFamily="18" charset="0"/>
                        </a:rPr>
                        <a:t>Was THR achieved?</a:t>
                      </a:r>
                    </a:p>
                    <a:p>
                      <a:pPr marL="461963" marR="0" lvl="0" indent="-350838">
                        <a:lnSpc>
                          <a:spcPct val="150000"/>
                        </a:lnSpc>
                        <a:spcBef>
                          <a:spcPts val="0"/>
                        </a:spcBef>
                        <a:spcAft>
                          <a:spcPts val="0"/>
                        </a:spcAft>
                        <a:buFont typeface="Wingdings" panose="05000000000000000000" pitchFamily="2" charset="2"/>
                        <a:buChar char="ü"/>
                      </a:pPr>
                      <a:r>
                        <a:rPr lang="en-US" sz="2000" dirty="0">
                          <a:solidFill>
                            <a:schemeClr val="tx1"/>
                          </a:solidFill>
                          <a:effectLst/>
                          <a:latin typeface="+mn-lt"/>
                          <a:ea typeface="Times New Roman" panose="02020603050405020304" pitchFamily="18" charset="0"/>
                        </a:rPr>
                        <a:t>Was stress inadequate/ischemia not detected?</a:t>
                      </a:r>
                    </a:p>
                    <a:p>
                      <a:pPr marL="461963" marR="0" lvl="0" indent="-350838">
                        <a:lnSpc>
                          <a:spcPct val="150000"/>
                        </a:lnSpc>
                        <a:spcBef>
                          <a:spcPts val="0"/>
                        </a:spcBef>
                        <a:spcAft>
                          <a:spcPts val="0"/>
                        </a:spcAft>
                        <a:buFont typeface="Wingdings" panose="05000000000000000000" pitchFamily="2" charset="2"/>
                        <a:buChar char="ü"/>
                      </a:pPr>
                      <a:r>
                        <a:rPr lang="en-US" sz="2000" dirty="0">
                          <a:solidFill>
                            <a:schemeClr val="tx1"/>
                          </a:solidFill>
                          <a:effectLst/>
                          <a:latin typeface="+mn-lt"/>
                          <a:ea typeface="Times New Roman" panose="02020603050405020304" pitchFamily="18" charset="0"/>
                        </a:rPr>
                        <a:t>Graphic display of wall motion (REST &amp; STRESS)</a:t>
                      </a:r>
                    </a:p>
                    <a:p>
                      <a:pPr marL="461963" marR="0" lvl="0" indent="-350838">
                        <a:lnSpc>
                          <a:spcPct val="150000"/>
                        </a:lnSpc>
                        <a:spcBef>
                          <a:spcPts val="0"/>
                        </a:spcBef>
                        <a:spcAft>
                          <a:spcPts val="0"/>
                        </a:spcAft>
                        <a:buFont typeface="Wingdings" panose="05000000000000000000" pitchFamily="2" charset="2"/>
                        <a:buChar char="ü"/>
                      </a:pPr>
                      <a:r>
                        <a:rPr lang="en-US" sz="2000" dirty="0">
                          <a:solidFill>
                            <a:schemeClr val="tx1"/>
                          </a:solidFill>
                          <a:effectLst/>
                          <a:latin typeface="+mn-lt"/>
                          <a:ea typeface="Times New Roman" panose="02020603050405020304" pitchFamily="18" charset="0"/>
                        </a:rPr>
                        <a:t>Resting TTE findings</a:t>
                      </a:r>
                    </a:p>
                    <a:p>
                      <a:pPr marL="461963" marR="0" lvl="0" indent="-350838">
                        <a:lnSpc>
                          <a:spcPct val="150000"/>
                        </a:lnSpc>
                        <a:spcBef>
                          <a:spcPts val="0"/>
                        </a:spcBef>
                        <a:spcAft>
                          <a:spcPts val="0"/>
                        </a:spcAft>
                        <a:buFont typeface="Wingdings" panose="05000000000000000000" pitchFamily="2" charset="2"/>
                        <a:buChar char="ü"/>
                      </a:pPr>
                      <a:r>
                        <a:rPr lang="en-US" sz="2000" dirty="0">
                          <a:solidFill>
                            <a:schemeClr val="tx1"/>
                          </a:solidFill>
                          <a:effectLst/>
                          <a:latin typeface="+mn-lt"/>
                          <a:ea typeface="Times New Roman" panose="02020603050405020304" pitchFamily="18" charset="0"/>
                        </a:rPr>
                        <a:t>Was SE indication</a:t>
                      </a:r>
                      <a:r>
                        <a:rPr lang="en-US" sz="2000" dirty="0">
                          <a:solidFill>
                            <a:schemeClr val="tx1"/>
                          </a:solidFill>
                          <a:effectLst/>
                          <a:latin typeface="+mn-lt"/>
                          <a:ea typeface="Times New Roman" panose="02020603050405020304" pitchFamily="18" charset="0"/>
                          <a:sym typeface="Wingdings" panose="05000000000000000000" pitchFamily="2" charset="2"/>
                        </a:rPr>
                        <a:t> </a:t>
                      </a:r>
                      <a:r>
                        <a:rPr lang="en-US" sz="2000" dirty="0">
                          <a:solidFill>
                            <a:schemeClr val="tx1"/>
                          </a:solidFill>
                          <a:effectLst/>
                          <a:latin typeface="+mn-lt"/>
                          <a:ea typeface="Times New Roman" panose="02020603050405020304" pitchFamily="18" charset="0"/>
                        </a:rPr>
                        <a:t>exertional dyspnea?</a:t>
                      </a:r>
                    </a:p>
                    <a:p>
                      <a:pPr marL="461963" marR="0" lvl="0" indent="-350838">
                        <a:lnSpc>
                          <a:spcPct val="150000"/>
                        </a:lnSpc>
                        <a:spcBef>
                          <a:spcPts val="0"/>
                        </a:spcBef>
                        <a:spcAft>
                          <a:spcPts val="0"/>
                        </a:spcAft>
                        <a:buFont typeface="Wingdings" panose="05000000000000000000" pitchFamily="2" charset="2"/>
                        <a:buChar char="ü"/>
                      </a:pPr>
                      <a:r>
                        <a:rPr lang="en-US" sz="2000" dirty="0">
                          <a:solidFill>
                            <a:schemeClr val="tx1"/>
                          </a:solidFill>
                          <a:effectLst/>
                          <a:latin typeface="+mn-lt"/>
                          <a:ea typeface="Times New Roman" panose="02020603050405020304" pitchFamily="18" charset="0"/>
                        </a:rPr>
                        <a:t>Overall interpretation—normal, ischemic, fixed WMA, or combo</a:t>
                      </a:r>
                    </a:p>
                    <a:p>
                      <a:pPr marL="0" marR="0" lvl="0" indent="0">
                        <a:spcBef>
                          <a:spcPts val="0"/>
                        </a:spcBef>
                        <a:spcAft>
                          <a:spcPts val="0"/>
                        </a:spcAft>
                        <a:buFont typeface="Symbol" panose="05050102010706020507" pitchFamily="18" charset="2"/>
                        <a:buNone/>
                      </a:pPr>
                      <a:endParaRPr lang="en-US" sz="1800" dirty="0">
                        <a:solidFill>
                          <a:schemeClr val="bg1"/>
                        </a:solidFill>
                        <a:effectLst/>
                        <a:latin typeface="+mn-lt"/>
                        <a:ea typeface="Times New Roman" panose="02020603050405020304" pitchFamily="18" charset="0"/>
                      </a:endParaRPr>
                    </a:p>
                  </a:txBody>
                  <a:tcPr>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933058448"/>
                  </a:ext>
                </a:extLst>
              </a:tr>
            </a:tbl>
          </a:graphicData>
        </a:graphic>
      </p:graphicFrame>
      <p:sp>
        <p:nvSpPr>
          <p:cNvPr id="5" name="TextBox 4">
            <a:extLst>
              <a:ext uri="{FF2B5EF4-FFF2-40B4-BE49-F238E27FC236}">
                <a16:creationId xmlns:a16="http://schemas.microsoft.com/office/drawing/2014/main" id="{ED283CD3-AE48-41AA-B23D-AE047E722ADD}"/>
              </a:ext>
            </a:extLst>
          </p:cNvPr>
          <p:cNvSpPr txBox="1"/>
          <p:nvPr/>
        </p:nvSpPr>
        <p:spPr>
          <a:xfrm>
            <a:off x="236618" y="4453178"/>
            <a:ext cx="2958295" cy="1323439"/>
          </a:xfrm>
          <a:prstGeom prst="rect">
            <a:avLst/>
          </a:prstGeom>
          <a:noFill/>
        </p:spPr>
        <p:txBody>
          <a:bodyPr wrap="square" rtlCol="0">
            <a:spAutoFit/>
          </a:bodyPr>
          <a:lstStyle/>
          <a:p>
            <a:pPr algn="ctr"/>
            <a:r>
              <a:rPr lang="en-US" sz="2000" dirty="0">
                <a:solidFill>
                  <a:schemeClr val="bg2">
                    <a:lumMod val="25000"/>
                  </a:schemeClr>
                </a:solidFill>
                <a:latin typeface="Gabriola" panose="04040605051002020D02" pitchFamily="82" charset="0"/>
              </a:rPr>
              <a:t>POP QUIZ!</a:t>
            </a:r>
          </a:p>
          <a:p>
            <a:pPr algn="ctr"/>
            <a:r>
              <a:rPr lang="en-US" sz="2000" dirty="0">
                <a:solidFill>
                  <a:schemeClr val="bg2">
                    <a:lumMod val="25000"/>
                  </a:schemeClr>
                </a:solidFill>
                <a:latin typeface="Gabriola" panose="04040605051002020D02" pitchFamily="82" charset="0"/>
              </a:rPr>
              <a:t>What should be acquired &amp; reported if SE indication was exertional dyspnea?</a:t>
            </a:r>
          </a:p>
        </p:txBody>
      </p:sp>
      <p:pic>
        <p:nvPicPr>
          <p:cNvPr id="3" name="Picture 2">
            <a:extLst>
              <a:ext uri="{FF2B5EF4-FFF2-40B4-BE49-F238E27FC236}">
                <a16:creationId xmlns:a16="http://schemas.microsoft.com/office/drawing/2014/main" id="{11444FB4-229C-2A5F-EC91-CC7065A49C94}"/>
              </a:ext>
            </a:extLst>
          </p:cNvPr>
          <p:cNvPicPr>
            <a:picLocks noChangeAspect="1"/>
          </p:cNvPicPr>
          <p:nvPr/>
        </p:nvPicPr>
        <p:blipFill>
          <a:blip r:embed="rId2"/>
          <a:stretch>
            <a:fillRect/>
          </a:stretch>
        </p:blipFill>
        <p:spPr>
          <a:xfrm>
            <a:off x="9365381" y="1449421"/>
            <a:ext cx="1624749" cy="1979579"/>
          </a:xfrm>
          <a:prstGeom prst="rect">
            <a:avLst/>
          </a:prstGeom>
        </p:spPr>
      </p:pic>
    </p:spTree>
    <p:extLst>
      <p:ext uri="{BB962C8B-B14F-4D97-AF65-F5344CB8AC3E}">
        <p14:creationId xmlns:p14="http://schemas.microsoft.com/office/powerpoint/2010/main" val="372572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2BCF11-2C81-4CA4-95C3-838D265BCFC3}"/>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6" name="TextBox 5">
            <a:extLst>
              <a:ext uri="{FF2B5EF4-FFF2-40B4-BE49-F238E27FC236}">
                <a16:creationId xmlns:a16="http://schemas.microsoft.com/office/drawing/2014/main" id="{D1327856-BBA6-41F2-93CD-1403DF591E07}"/>
              </a:ext>
            </a:extLst>
          </p:cNvPr>
          <p:cNvSpPr txBox="1"/>
          <p:nvPr/>
        </p:nvSpPr>
        <p:spPr>
          <a:xfrm>
            <a:off x="906106" y="1597729"/>
            <a:ext cx="10379787" cy="3662541"/>
          </a:xfrm>
          <a:prstGeom prst="rect">
            <a:avLst/>
          </a:prstGeom>
          <a:noFill/>
        </p:spPr>
        <p:txBody>
          <a:bodyPr wrap="square">
            <a:spAutoFit/>
          </a:bodyPr>
          <a:lstStyle/>
          <a:p>
            <a:pPr marL="0" marR="0" algn="ctr">
              <a:spcBef>
                <a:spcPts val="0"/>
              </a:spcBef>
              <a:spcAft>
                <a:spcPts val="0"/>
              </a:spcAft>
            </a:pPr>
            <a:r>
              <a:rPr lang="en-US" sz="3200" dirty="0">
                <a:solidFill>
                  <a:schemeClr val="accent6">
                    <a:lumMod val="20000"/>
                    <a:lumOff val="80000"/>
                  </a:schemeClr>
                </a:solidFill>
                <a:effectLst/>
                <a:latin typeface="Comic Sans MS" panose="030F0702030302020204" pitchFamily="66" charset="0"/>
                <a:ea typeface="MS Mincho" panose="02020609040205080304" pitchFamily="49" charset="-128"/>
              </a:rPr>
              <a:t>ECHO…THE NOTEBOOK 8 &amp; THE WORKBOOK 8</a:t>
            </a:r>
            <a:endParaRPr lang="en-US" sz="3200" dirty="0">
              <a:solidFill>
                <a:schemeClr val="accent6">
                  <a:lumMod val="20000"/>
                  <a:lumOff val="80000"/>
                </a:schemeClr>
              </a:solidFill>
              <a:effectLst/>
              <a:latin typeface="Courier New" panose="02070309020205020404" pitchFamily="49" charset="0"/>
              <a:ea typeface="Times New Roman" panose="02020603050405020304" pitchFamily="18" charset="0"/>
            </a:endParaRPr>
          </a:p>
          <a:p>
            <a:pPr marL="0" marR="0" algn="ctr">
              <a:spcBef>
                <a:spcPts val="0"/>
              </a:spcBef>
              <a:spcAft>
                <a:spcPts val="0"/>
              </a:spcAft>
            </a:pPr>
            <a:endParaRPr lang="en-US" sz="2000" dirty="0">
              <a:solidFill>
                <a:schemeClr val="accent6">
                  <a:lumMod val="20000"/>
                  <a:lumOff val="80000"/>
                </a:schemeClr>
              </a:solidFill>
              <a:effectLst/>
              <a:latin typeface="Comic Sans MS" panose="030F0702030302020204" pitchFamily="66" charset="0"/>
              <a:ea typeface="MS Mincho" panose="02020609040205080304" pitchFamily="49" charset="-128"/>
            </a:endParaRPr>
          </a:p>
          <a:p>
            <a:pPr marL="0" marR="0" algn="ctr">
              <a:spcBef>
                <a:spcPts val="0"/>
              </a:spcBef>
              <a:spcAft>
                <a:spcPts val="0"/>
              </a:spcAft>
            </a:pPr>
            <a:r>
              <a:rPr lang="en-US" sz="2000" dirty="0">
                <a:solidFill>
                  <a:schemeClr val="accent6">
                    <a:lumMod val="20000"/>
                    <a:lumOff val="80000"/>
                  </a:schemeClr>
                </a:solidFill>
                <a:effectLst/>
                <a:latin typeface="Comic Sans MS" panose="030F0702030302020204" pitchFamily="66" charset="0"/>
                <a:ea typeface="MS Mincho" panose="02020609040205080304" pitchFamily="49" charset="-128"/>
              </a:rPr>
              <a:t>are currently approved by the </a:t>
            </a:r>
          </a:p>
          <a:p>
            <a:pPr marL="0" marR="0" algn="ctr">
              <a:spcBef>
                <a:spcPts val="0"/>
              </a:spcBef>
              <a:spcAft>
                <a:spcPts val="0"/>
              </a:spcAft>
            </a:pPr>
            <a:r>
              <a:rPr lang="en-US" sz="2000" dirty="0">
                <a:solidFill>
                  <a:schemeClr val="accent6">
                    <a:lumMod val="20000"/>
                    <a:lumOff val="80000"/>
                  </a:schemeClr>
                </a:solidFill>
                <a:effectLst/>
                <a:latin typeface="Comic Sans MS" panose="030F0702030302020204" pitchFamily="66" charset="0"/>
                <a:ea typeface="MS Mincho" panose="02020609040205080304" pitchFamily="49" charset="-128"/>
              </a:rPr>
              <a:t>Society of Diagnostic Medical Sonography (SDMS) </a:t>
            </a:r>
            <a:endParaRPr lang="en-US" sz="2000" dirty="0">
              <a:solidFill>
                <a:schemeClr val="accent6">
                  <a:lumMod val="20000"/>
                  <a:lumOff val="80000"/>
                </a:schemeClr>
              </a:solidFill>
              <a:effectLst/>
              <a:latin typeface="Courier New" panose="02070309020205020404" pitchFamily="49" charset="0"/>
              <a:ea typeface="Times New Roman" panose="02020603050405020304" pitchFamily="18" charset="0"/>
            </a:endParaRPr>
          </a:p>
          <a:p>
            <a:pPr marL="0" marR="0" algn="ctr">
              <a:spcBef>
                <a:spcPts val="0"/>
              </a:spcBef>
              <a:spcAft>
                <a:spcPts val="0"/>
              </a:spcAft>
            </a:pPr>
            <a:r>
              <a:rPr lang="en-US" sz="2000" dirty="0">
                <a:solidFill>
                  <a:schemeClr val="accent6">
                    <a:lumMod val="20000"/>
                    <a:lumOff val="80000"/>
                  </a:schemeClr>
                </a:solidFill>
                <a:effectLst/>
                <a:latin typeface="Comic Sans MS" panose="030F0702030302020204" pitchFamily="66" charset="0"/>
                <a:ea typeface="MS Mincho" panose="02020609040205080304" pitchFamily="49" charset="-128"/>
              </a:rPr>
              <a:t>as a self-instructional activity </a:t>
            </a:r>
            <a:r>
              <a:rPr lang="en-US" sz="2000" dirty="0">
                <a:solidFill>
                  <a:schemeClr val="accent6">
                    <a:lumMod val="20000"/>
                    <a:lumOff val="80000"/>
                  </a:schemeClr>
                </a:solidFill>
                <a:latin typeface="Comic Sans MS" panose="030F0702030302020204" pitchFamily="66" charset="0"/>
                <a:ea typeface="MS Mincho" panose="02020609040205080304" pitchFamily="49" charset="-128"/>
              </a:rPr>
              <a:t>f</a:t>
            </a:r>
            <a:r>
              <a:rPr lang="en-US" sz="2000" dirty="0">
                <a:solidFill>
                  <a:schemeClr val="accent6">
                    <a:lumMod val="20000"/>
                    <a:lumOff val="80000"/>
                  </a:schemeClr>
                </a:solidFill>
                <a:effectLst/>
                <a:latin typeface="Comic Sans MS" panose="030F0702030302020204" pitchFamily="66" charset="0"/>
                <a:ea typeface="MS Mincho" panose="02020609040205080304" pitchFamily="49" charset="-128"/>
              </a:rPr>
              <a:t>or</a:t>
            </a:r>
            <a:endParaRPr lang="en-US" sz="1800" dirty="0">
              <a:solidFill>
                <a:schemeClr val="accent6">
                  <a:lumMod val="20000"/>
                  <a:lumOff val="80000"/>
                </a:schemeClr>
              </a:solidFill>
              <a:effectLst/>
              <a:latin typeface="Comic Sans MS" panose="030F0702030302020204" pitchFamily="66" charset="0"/>
              <a:ea typeface="MS Mincho" panose="02020609040205080304" pitchFamily="49" charset="-128"/>
            </a:endParaRPr>
          </a:p>
          <a:p>
            <a:pPr marL="0" marR="0" algn="ctr">
              <a:spcBef>
                <a:spcPts val="0"/>
              </a:spcBef>
              <a:spcAft>
                <a:spcPts val="0"/>
              </a:spcAft>
            </a:pPr>
            <a:endParaRPr lang="en-US" sz="2000" dirty="0">
              <a:solidFill>
                <a:schemeClr val="accent6">
                  <a:lumMod val="20000"/>
                  <a:lumOff val="80000"/>
                </a:schemeClr>
              </a:solidFill>
              <a:effectLst/>
              <a:latin typeface="Courier New" panose="02070309020205020404" pitchFamily="49" charset="0"/>
              <a:ea typeface="Times New Roman" panose="02020603050405020304" pitchFamily="18" charset="0"/>
            </a:endParaRPr>
          </a:p>
          <a:p>
            <a:pPr marL="0" marR="0" algn="ctr">
              <a:spcBef>
                <a:spcPts val="0"/>
              </a:spcBef>
              <a:spcAft>
                <a:spcPts val="0"/>
              </a:spcAft>
            </a:pPr>
            <a:r>
              <a:rPr lang="en-US" sz="5400" dirty="0">
                <a:solidFill>
                  <a:schemeClr val="accent5">
                    <a:lumMod val="60000"/>
                    <a:lumOff val="40000"/>
                  </a:schemeClr>
                </a:solidFill>
                <a:latin typeface="Jokerman" panose="04090605060D06020702" pitchFamily="82" charset="0"/>
                <a:ea typeface="MS Mincho" panose="02020609040205080304" pitchFamily="49" charset="-128"/>
              </a:rPr>
              <a:t>31</a:t>
            </a:r>
            <a:r>
              <a:rPr lang="en-US" sz="5400" dirty="0">
                <a:solidFill>
                  <a:schemeClr val="accent5">
                    <a:lumMod val="60000"/>
                    <a:lumOff val="40000"/>
                  </a:schemeClr>
                </a:solidFill>
                <a:effectLst/>
                <a:latin typeface="Jokerman" panose="04090605060D06020702" pitchFamily="82" charset="0"/>
                <a:ea typeface="MS Mincho" panose="02020609040205080304" pitchFamily="49" charset="-128"/>
              </a:rPr>
              <a:t> CME CREDITS</a:t>
            </a:r>
            <a:endParaRPr lang="en-US" sz="2000" dirty="0">
              <a:solidFill>
                <a:schemeClr val="accent5">
                  <a:lumMod val="60000"/>
                  <a:lumOff val="40000"/>
                </a:schemeClr>
              </a:solidFill>
              <a:effectLst/>
              <a:latin typeface="Courier New" panose="02070309020205020404" pitchFamily="49" charset="0"/>
              <a:ea typeface="Times New Roman" panose="02020603050405020304" pitchFamily="18" charset="0"/>
            </a:endParaRPr>
          </a:p>
          <a:p>
            <a:pPr marL="0" marR="0" algn="ctr">
              <a:spcBef>
                <a:spcPts val="0"/>
              </a:spcBef>
              <a:spcAft>
                <a:spcPts val="0"/>
              </a:spcAft>
            </a:pPr>
            <a:r>
              <a:rPr lang="en-US" sz="800" dirty="0">
                <a:solidFill>
                  <a:schemeClr val="accent6">
                    <a:lumMod val="20000"/>
                    <a:lumOff val="80000"/>
                  </a:schemeClr>
                </a:solidFill>
                <a:effectLst/>
                <a:latin typeface="Comic Sans MS" panose="030F0702030302020204" pitchFamily="66" charset="0"/>
                <a:ea typeface="MS Mincho" panose="02020609040205080304" pitchFamily="49" charset="-128"/>
              </a:rPr>
              <a:t> </a:t>
            </a:r>
            <a:endParaRPr lang="en-US" sz="2000" dirty="0">
              <a:solidFill>
                <a:schemeClr val="accent6">
                  <a:lumMod val="20000"/>
                  <a:lumOff val="80000"/>
                </a:schemeClr>
              </a:solidFill>
              <a:effectLst/>
              <a:latin typeface="Courier New" panose="02070309020205020404" pitchFamily="49" charset="0"/>
              <a:ea typeface="Times New Roman" panose="02020603050405020304" pitchFamily="18" charset="0"/>
            </a:endParaRPr>
          </a:p>
          <a:p>
            <a:pPr marL="0" marR="0" algn="ctr">
              <a:spcBef>
                <a:spcPts val="0"/>
              </a:spcBef>
              <a:spcAft>
                <a:spcPts val="0"/>
              </a:spcAft>
            </a:pPr>
            <a:endParaRPr lang="en-US" sz="2000" i="1" dirty="0">
              <a:solidFill>
                <a:schemeClr val="accent6">
                  <a:lumMod val="20000"/>
                  <a:lumOff val="80000"/>
                </a:schemeClr>
              </a:solidFill>
              <a:effectLst/>
              <a:latin typeface="Courier New" panose="02070309020205020404" pitchFamily="49" charset="0"/>
              <a:ea typeface="MS Mincho" panose="02020609040205080304" pitchFamily="49" charset="-128"/>
            </a:endParaRPr>
          </a:p>
          <a:p>
            <a:pPr marL="0" marR="0" algn="ctr">
              <a:spcBef>
                <a:spcPts val="0"/>
              </a:spcBef>
              <a:spcAft>
                <a:spcPts val="0"/>
              </a:spcAft>
            </a:pPr>
            <a:r>
              <a:rPr lang="en-US" sz="1800" dirty="0">
                <a:solidFill>
                  <a:schemeClr val="accent6">
                    <a:lumMod val="20000"/>
                    <a:lumOff val="80000"/>
                  </a:schemeClr>
                </a:solidFill>
                <a:effectLst/>
                <a:latin typeface="Comic Sans MS" panose="030F0702030302020204" pitchFamily="66" charset="0"/>
                <a:ea typeface="MS Mincho" panose="02020609040205080304" pitchFamily="49" charset="-128"/>
              </a:rPr>
              <a:t>Please refer to </a:t>
            </a:r>
            <a:r>
              <a:rPr lang="en-US" sz="1800" u="sng" dirty="0">
                <a:solidFill>
                  <a:schemeClr val="accent6">
                    <a:lumMod val="20000"/>
                    <a:lumOff val="80000"/>
                  </a:schemeClr>
                </a:solidFill>
                <a:effectLst/>
                <a:latin typeface="Comic Sans MS" panose="030F0702030302020204" pitchFamily="66" charset="0"/>
                <a:ea typeface="MS Mincho" panose="02020609040205080304" pitchFamily="49" charset="-128"/>
                <a:hlinkClick r:id="rId2">
                  <a:extLst>
                    <a:ext uri="{A12FA001-AC4F-418D-AE19-62706E023703}">
                      <ahyp:hlinkClr xmlns:ahyp="http://schemas.microsoft.com/office/drawing/2018/hyperlinkcolor" val="tx"/>
                    </a:ext>
                  </a:extLst>
                </a:hlinkClick>
              </a:rPr>
              <a:t>www.echonotebook.com</a:t>
            </a:r>
            <a:r>
              <a:rPr lang="en-US" sz="1800" dirty="0">
                <a:solidFill>
                  <a:schemeClr val="accent6">
                    <a:lumMod val="20000"/>
                    <a:lumOff val="80000"/>
                  </a:schemeClr>
                </a:solidFill>
                <a:effectLst/>
                <a:latin typeface="Comic Sans MS" panose="030F0702030302020204" pitchFamily="66" charset="0"/>
                <a:ea typeface="MS Mincho" panose="02020609040205080304" pitchFamily="49" charset="-128"/>
              </a:rPr>
              <a:t> for </a:t>
            </a:r>
            <a:r>
              <a:rPr lang="en-US" sz="1800">
                <a:solidFill>
                  <a:schemeClr val="accent6">
                    <a:lumMod val="20000"/>
                    <a:lumOff val="80000"/>
                  </a:schemeClr>
                </a:solidFill>
                <a:effectLst/>
                <a:latin typeface="Comic Sans MS" panose="030F0702030302020204" pitchFamily="66" charset="0"/>
                <a:ea typeface="MS Mincho" panose="02020609040205080304" pitchFamily="49" charset="-128"/>
              </a:rPr>
              <a:t>more details!</a:t>
            </a:r>
            <a:endParaRPr lang="en-US" sz="2000" dirty="0">
              <a:solidFill>
                <a:schemeClr val="accent6">
                  <a:lumMod val="20000"/>
                  <a:lumOff val="80000"/>
                </a:schemeClr>
              </a:solidFill>
              <a:effectLst/>
              <a:latin typeface="Courier New" panose="02070309020205020404" pitchFamily="49" charset="0"/>
              <a:ea typeface="Times New Roman" panose="02020603050405020304" pitchFamily="18" charset="0"/>
            </a:endParaRPr>
          </a:p>
        </p:txBody>
      </p:sp>
    </p:spTree>
    <p:extLst>
      <p:ext uri="{BB962C8B-B14F-4D97-AF65-F5344CB8AC3E}">
        <p14:creationId xmlns:p14="http://schemas.microsoft.com/office/powerpoint/2010/main" val="1784813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0E8D-80D4-4AA1-99D8-508CA7525F8F}"/>
              </a:ext>
            </a:extLst>
          </p:cNvPr>
          <p:cNvSpPr>
            <a:spLocks noGrp="1"/>
          </p:cNvSpPr>
          <p:nvPr>
            <p:ph type="title"/>
          </p:nvPr>
        </p:nvSpPr>
        <p:spPr>
          <a:xfrm>
            <a:off x="1194841" y="1095005"/>
            <a:ext cx="9517524" cy="625686"/>
          </a:xfrm>
        </p:spPr>
        <p:txBody>
          <a:bodyPr>
            <a:noAutofit/>
          </a:bodyPr>
          <a:lstStyle/>
          <a:p>
            <a:pPr algn="l"/>
            <a:r>
              <a:rPr lang="en-US" sz="4000" dirty="0">
                <a:solidFill>
                  <a:schemeClr val="accent6">
                    <a:lumMod val="60000"/>
                    <a:lumOff val="40000"/>
                  </a:schemeClr>
                </a:solidFill>
              </a:rPr>
              <a:t>VI. STRESS ECHO (SE)</a:t>
            </a:r>
          </a:p>
        </p:txBody>
      </p:sp>
      <p:sp>
        <p:nvSpPr>
          <p:cNvPr id="3" name="Content Placeholder 2">
            <a:extLst>
              <a:ext uri="{FF2B5EF4-FFF2-40B4-BE49-F238E27FC236}">
                <a16:creationId xmlns:a16="http://schemas.microsoft.com/office/drawing/2014/main" id="{10589684-BBFA-4288-AE45-3E296B6CF883}"/>
              </a:ext>
            </a:extLst>
          </p:cNvPr>
          <p:cNvSpPr>
            <a:spLocks noGrp="1"/>
          </p:cNvSpPr>
          <p:nvPr>
            <p:ph sz="quarter" idx="13"/>
          </p:nvPr>
        </p:nvSpPr>
        <p:spPr>
          <a:xfrm>
            <a:off x="1111715" y="5604827"/>
            <a:ext cx="9179598" cy="986550"/>
          </a:xfrm>
        </p:spPr>
        <p:txBody>
          <a:bodyPr>
            <a:noAutofit/>
          </a:bodyPr>
          <a:lstStyle/>
          <a:p>
            <a:pPr marL="0" indent="0">
              <a:lnSpc>
                <a:spcPct val="100000"/>
              </a:lnSpc>
              <a:buNone/>
            </a:pPr>
            <a:r>
              <a:rPr lang="en-US" sz="1600" cap="none" dirty="0">
                <a:latin typeface="+mj-lt"/>
              </a:rPr>
              <a:t> </a:t>
            </a:r>
          </a:p>
          <a:p>
            <a:pPr marL="0" indent="0">
              <a:buNone/>
            </a:pPr>
            <a:endParaRPr lang="en-US" sz="1400" cap="none" dirty="0">
              <a:latin typeface="+mj-lt"/>
            </a:endParaRPr>
          </a:p>
          <a:p>
            <a:pPr marL="800100" lvl="1" indent="-342900">
              <a:buFont typeface="+mj-lt"/>
              <a:buAutoNum type="arabicPeriod"/>
            </a:pPr>
            <a:endParaRPr lang="en-US" sz="1400" cap="none" dirty="0"/>
          </a:p>
        </p:txBody>
      </p:sp>
      <p:sp>
        <p:nvSpPr>
          <p:cNvPr id="4" name="Slide Number Placeholder 3">
            <a:extLst>
              <a:ext uri="{FF2B5EF4-FFF2-40B4-BE49-F238E27FC236}">
                <a16:creationId xmlns:a16="http://schemas.microsoft.com/office/drawing/2014/main" id="{1755F882-FCD1-4F82-838A-C5B1BCC9A1FD}"/>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5" name="Rectangle 4">
            <a:extLst>
              <a:ext uri="{FF2B5EF4-FFF2-40B4-BE49-F238E27FC236}">
                <a16:creationId xmlns:a16="http://schemas.microsoft.com/office/drawing/2014/main" id="{F5C63D99-C554-4833-B4A1-BA9490898E6E}"/>
              </a:ext>
            </a:extLst>
          </p:cNvPr>
          <p:cNvSpPr/>
          <p:nvPr/>
        </p:nvSpPr>
        <p:spPr>
          <a:xfrm>
            <a:off x="1832807" y="2633890"/>
            <a:ext cx="8955266" cy="3008772"/>
          </a:xfrm>
          <a:prstGeom prst="rect">
            <a:avLst/>
          </a:prstGeom>
        </p:spPr>
        <p:txBody>
          <a:bodyPr wrap="square">
            <a:spAutoFit/>
          </a:bodyPr>
          <a:lstStyle/>
          <a:p>
            <a:pPr marL="342900" lvl="0" indent="-342900">
              <a:lnSpc>
                <a:spcPct val="150000"/>
              </a:lnSpc>
              <a:buClr>
                <a:schemeClr val="accent6">
                  <a:lumMod val="60000"/>
                  <a:lumOff val="40000"/>
                </a:schemeClr>
              </a:buClr>
              <a:buFont typeface="+mj-lt"/>
              <a:buAutoNum type="arabicPeriod"/>
            </a:pPr>
            <a:r>
              <a:rPr lang="en-US" sz="1600" dirty="0"/>
              <a:t>Discuss the fundamentals of a SE, including the definition, purpose, team, advantages, indications, contraindications, and instrumentation.</a:t>
            </a:r>
          </a:p>
          <a:p>
            <a:pPr marL="342900" indent="-342900">
              <a:lnSpc>
                <a:spcPct val="150000"/>
              </a:lnSpc>
              <a:buClr>
                <a:schemeClr val="accent6">
                  <a:lumMod val="60000"/>
                  <a:lumOff val="40000"/>
                </a:schemeClr>
              </a:buClr>
              <a:buFont typeface="+mj-lt"/>
              <a:buAutoNum type="arabicPeriod"/>
            </a:pPr>
            <a:r>
              <a:rPr lang="en-US" sz="1600" dirty="0"/>
              <a:t>Calculate the predicted MHR and THR.</a:t>
            </a:r>
          </a:p>
          <a:p>
            <a:pPr marL="342900" indent="-342900">
              <a:lnSpc>
                <a:spcPct val="150000"/>
              </a:lnSpc>
              <a:buClr>
                <a:schemeClr val="accent6">
                  <a:lumMod val="60000"/>
                  <a:lumOff val="40000"/>
                </a:schemeClr>
              </a:buClr>
              <a:buFont typeface="+mj-lt"/>
              <a:buAutoNum type="arabicPeriod"/>
            </a:pPr>
            <a:r>
              <a:rPr lang="en-US" sz="1600" dirty="0"/>
              <a:t>Recognize the LV walls and their corresponding coronary artery.</a:t>
            </a:r>
          </a:p>
          <a:p>
            <a:pPr marL="342900" indent="-342900">
              <a:lnSpc>
                <a:spcPct val="150000"/>
              </a:lnSpc>
              <a:buClr>
                <a:schemeClr val="accent6">
                  <a:lumMod val="60000"/>
                  <a:lumOff val="40000"/>
                </a:schemeClr>
              </a:buClr>
              <a:buFont typeface="+mj-lt"/>
              <a:buAutoNum type="arabicPeriod"/>
            </a:pPr>
            <a:r>
              <a:rPr lang="en-US" sz="1600" dirty="0"/>
              <a:t>List the criteria for a negative or positive SE.</a:t>
            </a:r>
          </a:p>
          <a:p>
            <a:pPr marL="342900" indent="-342900">
              <a:lnSpc>
                <a:spcPct val="150000"/>
              </a:lnSpc>
              <a:buClr>
                <a:schemeClr val="accent6">
                  <a:lumMod val="60000"/>
                  <a:lumOff val="40000"/>
                </a:schemeClr>
              </a:buClr>
              <a:buFont typeface="+mj-lt"/>
              <a:buAutoNum type="arabicPeriod"/>
            </a:pPr>
            <a:r>
              <a:rPr lang="en-US" sz="1600" dirty="0"/>
              <a:t>Discuss the different SE protocols including the treadmill, supine bicycle, and dobutamine SE.</a:t>
            </a:r>
          </a:p>
          <a:p>
            <a:pPr marL="342900" indent="-342900">
              <a:lnSpc>
                <a:spcPct val="150000"/>
              </a:lnSpc>
              <a:buClr>
                <a:schemeClr val="accent6">
                  <a:lumMod val="60000"/>
                  <a:lumOff val="40000"/>
                </a:schemeClr>
              </a:buClr>
              <a:buFont typeface="+mj-lt"/>
              <a:buAutoNum type="arabicPeriod"/>
            </a:pPr>
            <a:r>
              <a:rPr lang="en-US" sz="1600" dirty="0"/>
              <a:t>Recognize a few more SE protocols including perfusion imaging, coronary flow reserve, and 3D.</a:t>
            </a:r>
          </a:p>
          <a:p>
            <a:pPr marL="342900" indent="-342900">
              <a:lnSpc>
                <a:spcPct val="150000"/>
              </a:lnSpc>
              <a:buClr>
                <a:schemeClr val="accent6">
                  <a:lumMod val="60000"/>
                  <a:lumOff val="40000"/>
                </a:schemeClr>
              </a:buClr>
              <a:buFont typeface="+mj-lt"/>
              <a:buAutoNum type="arabicPeriod"/>
            </a:pPr>
            <a:r>
              <a:rPr lang="en-US" sz="1600" dirty="0"/>
              <a:t>Gain knowledge of the current guidelines for the SE report.</a:t>
            </a:r>
          </a:p>
        </p:txBody>
      </p:sp>
      <p:sp>
        <p:nvSpPr>
          <p:cNvPr id="6" name="Rectangle 5">
            <a:extLst>
              <a:ext uri="{FF2B5EF4-FFF2-40B4-BE49-F238E27FC236}">
                <a16:creationId xmlns:a16="http://schemas.microsoft.com/office/drawing/2014/main" id="{D7E3086C-DCB0-404E-A224-76DC1398FA3C}"/>
              </a:ext>
            </a:extLst>
          </p:cNvPr>
          <p:cNvSpPr/>
          <p:nvPr/>
        </p:nvSpPr>
        <p:spPr>
          <a:xfrm>
            <a:off x="1832807" y="1792570"/>
            <a:ext cx="5843016" cy="769441"/>
          </a:xfrm>
          <a:prstGeom prst="rect">
            <a:avLst/>
          </a:prstGeom>
        </p:spPr>
        <p:txBody>
          <a:bodyPr wrap="square">
            <a:spAutoFit/>
          </a:bodyPr>
          <a:lstStyle/>
          <a:p>
            <a:r>
              <a:rPr lang="en-US" sz="2800" dirty="0"/>
              <a:t>OBJECTIVES </a:t>
            </a:r>
          </a:p>
          <a:p>
            <a:r>
              <a:rPr lang="en-US" sz="1600" dirty="0"/>
              <a:t>Upon completion of this section, the reader will be able to:</a:t>
            </a:r>
          </a:p>
        </p:txBody>
      </p:sp>
    </p:spTree>
    <p:extLst>
      <p:ext uri="{BB962C8B-B14F-4D97-AF65-F5344CB8AC3E}">
        <p14:creationId xmlns:p14="http://schemas.microsoft.com/office/powerpoint/2010/main" val="2441445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955EF4-27CF-43E5-8E75-3E14C5E4AD04}"/>
              </a:ext>
            </a:extLst>
          </p:cNvPr>
          <p:cNvSpPr>
            <a:spLocks noGrp="1"/>
          </p:cNvSpPr>
          <p:nvPr>
            <p:ph type="sldNum" sz="quarter" idx="12"/>
          </p:nvPr>
        </p:nvSpPr>
        <p:spPr/>
        <p:txBody>
          <a:bodyPr/>
          <a:lstStyle/>
          <a:p>
            <a:fld id="{6D22F896-40B5-4ADD-8801-0D06FADFA095}" type="slidenum">
              <a:rPr lang="en-US" smtClean="0"/>
              <a:t>5</a:t>
            </a:fld>
            <a:endParaRPr lang="en-US" dirty="0"/>
          </a:p>
        </p:txBody>
      </p:sp>
      <p:graphicFrame>
        <p:nvGraphicFramePr>
          <p:cNvPr id="4" name="Table 3">
            <a:extLst>
              <a:ext uri="{FF2B5EF4-FFF2-40B4-BE49-F238E27FC236}">
                <a16:creationId xmlns:a16="http://schemas.microsoft.com/office/drawing/2014/main" id="{559750AA-4B53-4A09-8548-146DEAF2D739}"/>
              </a:ext>
            </a:extLst>
          </p:cNvPr>
          <p:cNvGraphicFramePr>
            <a:graphicFrameLocks noGrp="1"/>
          </p:cNvGraphicFramePr>
          <p:nvPr>
            <p:extLst>
              <p:ext uri="{D42A27DB-BD31-4B8C-83A1-F6EECF244321}">
                <p14:modId xmlns:p14="http://schemas.microsoft.com/office/powerpoint/2010/main" val="18141387"/>
              </p:ext>
            </p:extLst>
          </p:nvPr>
        </p:nvGraphicFramePr>
        <p:xfrm>
          <a:off x="1370432" y="554314"/>
          <a:ext cx="6896113" cy="5151120"/>
        </p:xfrm>
        <a:graphic>
          <a:graphicData uri="http://schemas.openxmlformats.org/drawingml/2006/table">
            <a:tbl>
              <a:tblPr firstRow="1" bandRow="1">
                <a:tableStyleId>{37CE84F3-28C3-443E-9E96-99CF82512B78}</a:tableStyleId>
              </a:tblPr>
              <a:tblGrid>
                <a:gridCol w="6896113">
                  <a:extLst>
                    <a:ext uri="{9D8B030D-6E8A-4147-A177-3AD203B41FA5}">
                      <a16:colId xmlns:a16="http://schemas.microsoft.com/office/drawing/2014/main" val="2543754752"/>
                    </a:ext>
                  </a:extLst>
                </a:gridCol>
              </a:tblGrid>
              <a:tr h="512951">
                <a:tc>
                  <a:txBody>
                    <a:bodyPr/>
                    <a:lstStyle/>
                    <a:p>
                      <a:r>
                        <a:rPr lang="en-US" sz="3200" b="0" u="none" dirty="0">
                          <a:solidFill>
                            <a:schemeClr val="bg1"/>
                          </a:solidFill>
                          <a:latin typeface="+mj-lt"/>
                        </a:rPr>
                        <a:t>SE FUNDAMENTALS</a:t>
                      </a:r>
                    </a:p>
                  </a:txBody>
                  <a:tcPr>
                    <a:lnR w="12700" cap="flat" cmpd="sng" algn="ctr">
                      <a:solidFill>
                        <a:schemeClr val="tx1"/>
                      </a:solidFill>
                      <a:prstDash val="solid"/>
                      <a:round/>
                      <a:headEnd type="none" w="med" len="med"/>
                      <a:tailEnd type="none" w="med" len="med"/>
                    </a:lnR>
                    <a:solidFill>
                      <a:schemeClr val="accent6">
                        <a:lumMod val="50000"/>
                      </a:schemeClr>
                    </a:solidFill>
                  </a:tcPr>
                </a:tc>
                <a:extLst>
                  <a:ext uri="{0D108BD9-81ED-4DB2-BD59-A6C34878D82A}">
                    <a16:rowId xmlns:a16="http://schemas.microsoft.com/office/drawing/2014/main" val="59511185"/>
                  </a:ext>
                </a:extLst>
              </a:tr>
              <a:tr h="1886989">
                <a:tc>
                  <a:txBody>
                    <a:bodyPr/>
                    <a:lstStyle/>
                    <a:p>
                      <a:pPr marL="457200" marR="0" indent="-457200">
                        <a:spcBef>
                          <a:spcPts val="0"/>
                        </a:spcBef>
                        <a:spcAft>
                          <a:spcPts val="0"/>
                        </a:spcAft>
                        <a:tabLst>
                          <a:tab pos="3297555" algn="l"/>
                        </a:tabLst>
                      </a:pPr>
                      <a:r>
                        <a:rPr lang="en-US" sz="2400" b="0" u="sng" dirty="0">
                          <a:solidFill>
                            <a:schemeClr val="tx1"/>
                          </a:solidFill>
                          <a:latin typeface="+mj-lt"/>
                          <a:ea typeface="MS Mincho" panose="02020609040205080304" pitchFamily="49" charset="-128"/>
                        </a:rPr>
                        <a:t>DEFINITION</a:t>
                      </a:r>
                      <a:endParaRPr lang="en-US" sz="2000" b="0" u="sng" dirty="0">
                        <a:solidFill>
                          <a:schemeClr val="tx1"/>
                        </a:solidFill>
                        <a:latin typeface="+mj-lt"/>
                        <a:ea typeface="MS Mincho" panose="02020609040205080304" pitchFamily="49" charset="-128"/>
                      </a:endParaRPr>
                    </a:p>
                    <a:p>
                      <a:pPr marL="457200" marR="0">
                        <a:spcBef>
                          <a:spcPts val="0"/>
                        </a:spcBef>
                        <a:spcAft>
                          <a:spcPts val="0"/>
                        </a:spcAft>
                        <a:tabLst>
                          <a:tab pos="3297555" algn="l"/>
                        </a:tabLst>
                      </a:pPr>
                      <a:endParaRPr lang="en-US" sz="2000" dirty="0">
                        <a:solidFill>
                          <a:schemeClr val="tx1"/>
                        </a:solidFill>
                        <a:ea typeface="MS Mincho" panose="02020609040205080304" pitchFamily="49" charset="-128"/>
                      </a:endParaRPr>
                    </a:p>
                    <a:p>
                      <a:pPr marL="284163" marR="0" indent="-284163">
                        <a:spcBef>
                          <a:spcPts val="0"/>
                        </a:spcBef>
                        <a:spcAft>
                          <a:spcPts val="0"/>
                        </a:spcAft>
                        <a:buFont typeface="Arial" panose="020B0604020202020204" pitchFamily="34" charset="0"/>
                        <a:buChar char="•"/>
                        <a:tabLst>
                          <a:tab pos="344488" algn="l"/>
                          <a:tab pos="3297238" algn="l"/>
                        </a:tabLst>
                      </a:pPr>
                      <a:r>
                        <a:rPr lang="en-US" sz="2000" dirty="0">
                          <a:solidFill>
                            <a:schemeClr val="tx1"/>
                          </a:solidFill>
                          <a:ea typeface="MS Mincho" panose="02020609040205080304" pitchFamily="49" charset="-128"/>
                        </a:rPr>
                        <a:t>SE = stress test + echo</a:t>
                      </a:r>
                    </a:p>
                    <a:p>
                      <a:pPr marL="284163" marR="0" indent="-284163">
                        <a:spcBef>
                          <a:spcPts val="0"/>
                        </a:spcBef>
                        <a:spcAft>
                          <a:spcPts val="0"/>
                        </a:spcAft>
                        <a:buFont typeface="Arial" panose="020B0604020202020204" pitchFamily="34" charset="0"/>
                        <a:buChar char="•"/>
                        <a:tabLst>
                          <a:tab pos="344488" algn="l"/>
                          <a:tab pos="3297238" algn="l"/>
                        </a:tabLst>
                      </a:pPr>
                      <a:r>
                        <a:rPr lang="en-US" sz="2000" dirty="0">
                          <a:solidFill>
                            <a:schemeClr val="tx1"/>
                          </a:solidFill>
                          <a:ea typeface="MS Mincho" panose="02020609040205080304" pitchFamily="49" charset="-128"/>
                        </a:rPr>
                        <a:t>detect IHD/CAD in those with angina or other symptoms </a:t>
                      </a:r>
                    </a:p>
                    <a:p>
                      <a:pPr marL="284163" marR="0" indent="-284163">
                        <a:spcBef>
                          <a:spcPts val="0"/>
                        </a:spcBef>
                        <a:spcAft>
                          <a:spcPts val="0"/>
                        </a:spcAft>
                        <a:buFont typeface="Arial" panose="020B0604020202020204" pitchFamily="34" charset="0"/>
                        <a:buChar char="•"/>
                        <a:tabLst>
                          <a:tab pos="344488" algn="l"/>
                          <a:tab pos="3297238" algn="l"/>
                        </a:tabLst>
                      </a:pPr>
                      <a:r>
                        <a:rPr lang="en-US" sz="2000" dirty="0">
                          <a:solidFill>
                            <a:schemeClr val="tx1"/>
                          </a:solidFill>
                          <a:ea typeface="MS Mincho" panose="02020609040205080304" pitchFamily="49" charset="-128"/>
                        </a:rPr>
                        <a:t>flag risk for future cardiac events &amp; assess prognosis</a:t>
                      </a:r>
                    </a:p>
                    <a:p>
                      <a:pPr marL="284163" marR="0" indent="-284163">
                        <a:spcBef>
                          <a:spcPts val="0"/>
                        </a:spcBef>
                        <a:spcAft>
                          <a:spcPts val="0"/>
                        </a:spcAft>
                        <a:buFont typeface="Arial" panose="020B0604020202020204" pitchFamily="34" charset="0"/>
                        <a:buChar char="•"/>
                        <a:tabLst>
                          <a:tab pos="344488" algn="l"/>
                          <a:tab pos="3297238" algn="l"/>
                        </a:tabLst>
                      </a:pPr>
                      <a:endParaRPr lang="en-US" sz="2000" dirty="0">
                        <a:solidFill>
                          <a:schemeClr val="tx1"/>
                        </a:solidFill>
                        <a:ea typeface="Times New Roman" panose="020206030504050203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933058448"/>
                  </a:ext>
                </a:extLst>
              </a:tr>
              <a:tr h="1523268">
                <a:tc>
                  <a:txBody>
                    <a:bodyPr/>
                    <a:lstStyle/>
                    <a:p>
                      <a:pPr marL="0" marR="0" indent="0">
                        <a:spcBef>
                          <a:spcPts val="0"/>
                        </a:spcBef>
                        <a:spcAft>
                          <a:spcPts val="0"/>
                        </a:spcAft>
                        <a:buFont typeface="Arial" panose="020B0604020202020204" pitchFamily="34" charset="0"/>
                        <a:buNone/>
                        <a:tabLst>
                          <a:tab pos="457200" algn="l"/>
                        </a:tabLst>
                      </a:pPr>
                      <a:r>
                        <a:rPr lang="en-US" sz="2400" b="0" u="sng" dirty="0">
                          <a:solidFill>
                            <a:schemeClr val="tx1"/>
                          </a:solidFill>
                          <a:latin typeface="+mj-lt"/>
                          <a:ea typeface="Times New Roman" panose="02020603050405020304" pitchFamily="18" charset="0"/>
                        </a:rPr>
                        <a:t>TYPES OF 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tab pos="457200" algn="l"/>
                        </a:tabLst>
                        <a:defRPr/>
                      </a:pPr>
                      <a:endParaRPr lang="en-US" sz="2000" dirty="0">
                        <a:solidFill>
                          <a:schemeClr val="tx1"/>
                        </a:solidFill>
                        <a:ea typeface="MS Mincho" panose="02020609040205080304" pitchFamily="49" charset="-128"/>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285750" algn="l"/>
                        </a:tabLst>
                        <a:defRPr/>
                      </a:pPr>
                      <a:r>
                        <a:rPr lang="en-US" sz="2000" dirty="0">
                          <a:solidFill>
                            <a:schemeClr val="tx1"/>
                          </a:solidFill>
                          <a:ea typeface="MS Mincho" panose="02020609040205080304" pitchFamily="49" charset="-128"/>
                        </a:rPr>
                        <a:t>simultaneous assessment of electrical response (12 lead EKG) plus myocardial functional &amp; hemodynamic response (echo) to stress (physiological or pharmacological stress test)</a:t>
                      </a:r>
                    </a:p>
                    <a:p>
                      <a:pPr marL="285750" marR="0" indent="-285750">
                        <a:spcBef>
                          <a:spcPts val="0"/>
                        </a:spcBef>
                        <a:spcAft>
                          <a:spcPts val="0"/>
                        </a:spcAft>
                        <a:buFont typeface="Arial" panose="020B0604020202020204" pitchFamily="34" charset="0"/>
                        <a:buChar char="•"/>
                        <a:tabLst>
                          <a:tab pos="457200" algn="l"/>
                        </a:tabLst>
                      </a:pPr>
                      <a:r>
                        <a:rPr lang="en-US" sz="2000" b="0" dirty="0">
                          <a:solidFill>
                            <a:schemeClr val="tx1"/>
                          </a:solidFill>
                          <a:ea typeface="Times New Roman" panose="02020603050405020304" pitchFamily="18" charset="0"/>
                        </a:rPr>
                        <a:t>ESE—TMSE or SBSE</a:t>
                      </a:r>
                    </a:p>
                    <a:p>
                      <a:pPr marL="285750" marR="0" indent="-285750">
                        <a:spcBef>
                          <a:spcPts val="0"/>
                        </a:spcBef>
                        <a:spcAft>
                          <a:spcPts val="0"/>
                        </a:spcAft>
                        <a:buFont typeface="Arial" panose="020B0604020202020204" pitchFamily="34" charset="0"/>
                        <a:buChar char="•"/>
                        <a:tabLst>
                          <a:tab pos="457200" algn="l"/>
                        </a:tabLst>
                      </a:pPr>
                      <a:r>
                        <a:rPr lang="en-US" sz="2000" b="0" dirty="0">
                          <a:solidFill>
                            <a:schemeClr val="tx1"/>
                          </a:solidFill>
                          <a:ea typeface="Times New Roman" panose="02020603050405020304" pitchFamily="18" charset="0"/>
                        </a:rPr>
                        <a:t>pharmacological SE—DSE or vasodilator</a:t>
                      </a:r>
                    </a:p>
                    <a:p>
                      <a:pPr marL="0" marR="0" indent="0">
                        <a:spcBef>
                          <a:spcPts val="0"/>
                        </a:spcBef>
                        <a:spcAft>
                          <a:spcPts val="0"/>
                        </a:spcAft>
                        <a:buFont typeface="Wingdings" panose="05000000000000000000" pitchFamily="2" charset="2"/>
                        <a:buNone/>
                        <a:tabLst>
                          <a:tab pos="457200" algn="l"/>
                        </a:tabLst>
                      </a:pPr>
                      <a:endParaRPr lang="en-US" sz="2000" b="0" dirty="0">
                        <a:solidFill>
                          <a:schemeClr val="tx1"/>
                        </a:solidFill>
                        <a:ea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lumMod val="50000"/>
                      </a:schemeClr>
                    </a:solidFill>
                  </a:tcPr>
                </a:tc>
                <a:extLst>
                  <a:ext uri="{0D108BD9-81ED-4DB2-BD59-A6C34878D82A}">
                    <a16:rowId xmlns:a16="http://schemas.microsoft.com/office/drawing/2014/main" val="3937901842"/>
                  </a:ext>
                </a:extLst>
              </a:tr>
            </a:tbl>
          </a:graphicData>
        </a:graphic>
      </p:graphicFrame>
      <p:sp>
        <p:nvSpPr>
          <p:cNvPr id="5" name="TextBox 4">
            <a:extLst>
              <a:ext uri="{FF2B5EF4-FFF2-40B4-BE49-F238E27FC236}">
                <a16:creationId xmlns:a16="http://schemas.microsoft.com/office/drawing/2014/main" id="{6F8D7E0F-FF72-46B1-88DC-303EF957C438}"/>
              </a:ext>
            </a:extLst>
          </p:cNvPr>
          <p:cNvSpPr txBox="1"/>
          <p:nvPr/>
        </p:nvSpPr>
        <p:spPr>
          <a:xfrm>
            <a:off x="8423807" y="1806435"/>
            <a:ext cx="2953302" cy="1323439"/>
          </a:xfrm>
          <a:prstGeom prst="rect">
            <a:avLst/>
          </a:prstGeom>
          <a:noFill/>
        </p:spPr>
        <p:txBody>
          <a:bodyPr wrap="square" rtlCol="0">
            <a:spAutoFit/>
          </a:bodyPr>
          <a:lstStyle/>
          <a:p>
            <a:pPr algn="ctr"/>
            <a:r>
              <a:rPr lang="en-US" sz="2000" dirty="0">
                <a:solidFill>
                  <a:schemeClr val="bg2">
                    <a:lumMod val="25000"/>
                  </a:schemeClr>
                </a:solidFill>
                <a:latin typeface="Gabriola" panose="04040605051002020D02" pitchFamily="82" charset="0"/>
              </a:rPr>
              <a:t>POP QUIZ!</a:t>
            </a:r>
          </a:p>
          <a:p>
            <a:pPr algn="ctr"/>
            <a:r>
              <a:rPr lang="en-US" sz="2000" dirty="0">
                <a:solidFill>
                  <a:schemeClr val="bg2">
                    <a:lumMod val="25000"/>
                  </a:schemeClr>
                </a:solidFill>
                <a:latin typeface="Gabriola" panose="04040605051002020D02" pitchFamily="82" charset="0"/>
              </a:rPr>
              <a:t>Why is an ESE preferred </a:t>
            </a:r>
          </a:p>
          <a:p>
            <a:pPr algn="ctr"/>
            <a:r>
              <a:rPr lang="en-US" sz="2000" dirty="0">
                <a:solidFill>
                  <a:schemeClr val="bg2">
                    <a:lumMod val="25000"/>
                  </a:schemeClr>
                </a:solidFill>
                <a:latin typeface="Gabriola" panose="04040605051002020D02" pitchFamily="82" charset="0"/>
              </a:rPr>
              <a:t>over pharmacological SE </a:t>
            </a:r>
          </a:p>
          <a:p>
            <a:pPr algn="ctr"/>
            <a:r>
              <a:rPr lang="en-US" sz="2000" dirty="0">
                <a:solidFill>
                  <a:schemeClr val="bg2">
                    <a:lumMod val="25000"/>
                  </a:schemeClr>
                </a:solidFill>
                <a:latin typeface="Gabriola" panose="04040605051002020D02" pitchFamily="82" charset="0"/>
              </a:rPr>
              <a:t>&amp; who determines the stressor?</a:t>
            </a:r>
          </a:p>
        </p:txBody>
      </p:sp>
    </p:spTree>
    <p:extLst>
      <p:ext uri="{BB962C8B-B14F-4D97-AF65-F5344CB8AC3E}">
        <p14:creationId xmlns:p14="http://schemas.microsoft.com/office/powerpoint/2010/main" val="3293821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5400000" scaled="1"/>
          <a:tileRect/>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D7C7CB-019B-4B09-BF6E-6804EFF5DAA8}"/>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4" name="TextBox 3">
            <a:extLst>
              <a:ext uri="{FF2B5EF4-FFF2-40B4-BE49-F238E27FC236}">
                <a16:creationId xmlns:a16="http://schemas.microsoft.com/office/drawing/2014/main" id="{8DD2142A-C471-4790-AFD9-790F91B7FB9A}"/>
              </a:ext>
            </a:extLst>
          </p:cNvPr>
          <p:cNvSpPr txBox="1"/>
          <p:nvPr/>
        </p:nvSpPr>
        <p:spPr>
          <a:xfrm>
            <a:off x="3693866" y="4677264"/>
            <a:ext cx="8210216" cy="584775"/>
          </a:xfrm>
          <a:prstGeom prst="rect">
            <a:avLst/>
          </a:prstGeom>
          <a:noFill/>
        </p:spPr>
        <p:txBody>
          <a:bodyPr wrap="square" rtlCol="0">
            <a:prstTxWarp prst="textArchDown">
              <a:avLst>
                <a:gd name="adj" fmla="val 192862"/>
              </a:avLst>
            </a:prstTxWarp>
            <a:spAutoFit/>
          </a:bodyPr>
          <a:lstStyle/>
          <a:p>
            <a:pPr algn="ctr"/>
            <a:r>
              <a:rPr lang="en-US" sz="3600" b="1" dirty="0">
                <a:solidFill>
                  <a:schemeClr val="accent6">
                    <a:lumMod val="20000"/>
                    <a:lumOff val="80000"/>
                  </a:schemeClr>
                </a:solidFill>
                <a:latin typeface="+mj-lt"/>
              </a:rPr>
              <a:t>SE induces the hemodynamic effects of stress!</a:t>
            </a:r>
            <a:endParaRPr lang="en-US" sz="2800" b="1" dirty="0">
              <a:solidFill>
                <a:schemeClr val="accent6">
                  <a:lumMod val="20000"/>
                  <a:lumOff val="80000"/>
                </a:schemeClr>
              </a:solidFill>
              <a:latin typeface="+mj-lt"/>
            </a:endParaRPr>
          </a:p>
        </p:txBody>
      </p:sp>
      <p:sp>
        <p:nvSpPr>
          <p:cNvPr id="8" name="Smiley Face 7">
            <a:extLst>
              <a:ext uri="{FF2B5EF4-FFF2-40B4-BE49-F238E27FC236}">
                <a16:creationId xmlns:a16="http://schemas.microsoft.com/office/drawing/2014/main" id="{D5D06D73-4369-48C8-AE6C-832FD5702FD5}"/>
              </a:ext>
            </a:extLst>
          </p:cNvPr>
          <p:cNvSpPr/>
          <p:nvPr/>
        </p:nvSpPr>
        <p:spPr>
          <a:xfrm>
            <a:off x="657565" y="3429000"/>
            <a:ext cx="902526" cy="586401"/>
          </a:xfrm>
          <a:prstGeom prst="smileyFace">
            <a:avLst/>
          </a:prstGeom>
          <a:solidFill>
            <a:schemeClr val="accent1">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 name="Diagram 2">
            <a:extLst>
              <a:ext uri="{FF2B5EF4-FFF2-40B4-BE49-F238E27FC236}">
                <a16:creationId xmlns:a16="http://schemas.microsoft.com/office/drawing/2014/main" id="{CFF50057-0AF0-486C-B8D9-12E253FA4D35}"/>
              </a:ext>
            </a:extLst>
          </p:cNvPr>
          <p:cNvGraphicFramePr/>
          <p:nvPr>
            <p:extLst>
              <p:ext uri="{D42A27DB-BD31-4B8C-83A1-F6EECF244321}">
                <p14:modId xmlns:p14="http://schemas.microsoft.com/office/powerpoint/2010/main" val="1184916597"/>
              </p:ext>
            </p:extLst>
          </p:nvPr>
        </p:nvGraphicFramePr>
        <p:xfrm>
          <a:off x="0" y="1668036"/>
          <a:ext cx="12191999" cy="4108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Lightning Bolt 9">
            <a:extLst>
              <a:ext uri="{FF2B5EF4-FFF2-40B4-BE49-F238E27FC236}">
                <a16:creationId xmlns:a16="http://schemas.microsoft.com/office/drawing/2014/main" id="{5A2E4687-8236-480C-856F-07002FF42A8B}"/>
              </a:ext>
            </a:extLst>
          </p:cNvPr>
          <p:cNvSpPr/>
          <p:nvPr/>
        </p:nvSpPr>
        <p:spPr>
          <a:xfrm rot="17912442">
            <a:off x="11184113" y="3334351"/>
            <a:ext cx="700645" cy="712519"/>
          </a:xfrm>
          <a:prstGeom prst="lightningBol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art 6">
            <a:extLst>
              <a:ext uri="{FF2B5EF4-FFF2-40B4-BE49-F238E27FC236}">
                <a16:creationId xmlns:a16="http://schemas.microsoft.com/office/drawing/2014/main" id="{25B8235D-17BD-F550-8EFA-00B954BCF212}"/>
              </a:ext>
            </a:extLst>
          </p:cNvPr>
          <p:cNvSpPr/>
          <p:nvPr/>
        </p:nvSpPr>
        <p:spPr>
          <a:xfrm>
            <a:off x="2908774" y="4326411"/>
            <a:ext cx="323274" cy="350853"/>
          </a:xfrm>
          <a:prstGeom prst="heart">
            <a:avLst/>
          </a:prstGeom>
          <a:solidFill>
            <a:schemeClr val="accent6">
              <a:lumMod val="60000"/>
              <a:lumOff val="40000"/>
            </a:schemeClr>
          </a:solidFill>
          <a:ln w="38100">
            <a:solidFill>
              <a:schemeClr val="accent1">
                <a:lumMod val="5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286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955EF4-27CF-43E5-8E75-3E14C5E4AD04}"/>
              </a:ext>
            </a:extLst>
          </p:cNvPr>
          <p:cNvSpPr>
            <a:spLocks noGrp="1"/>
          </p:cNvSpPr>
          <p:nvPr>
            <p:ph type="sldNum" sz="quarter" idx="12"/>
          </p:nvPr>
        </p:nvSpPr>
        <p:spPr/>
        <p:txBody>
          <a:bodyPr/>
          <a:lstStyle/>
          <a:p>
            <a:fld id="{6D22F896-40B5-4ADD-8801-0D06FADFA095}" type="slidenum">
              <a:rPr lang="en-US" smtClean="0"/>
              <a:t>7</a:t>
            </a:fld>
            <a:endParaRPr lang="en-US" dirty="0"/>
          </a:p>
        </p:txBody>
      </p:sp>
      <p:graphicFrame>
        <p:nvGraphicFramePr>
          <p:cNvPr id="4" name="Table 3">
            <a:extLst>
              <a:ext uri="{FF2B5EF4-FFF2-40B4-BE49-F238E27FC236}">
                <a16:creationId xmlns:a16="http://schemas.microsoft.com/office/drawing/2014/main" id="{559750AA-4B53-4A09-8548-146DEAF2D739}"/>
              </a:ext>
            </a:extLst>
          </p:cNvPr>
          <p:cNvGraphicFramePr>
            <a:graphicFrameLocks noGrp="1"/>
          </p:cNvGraphicFramePr>
          <p:nvPr>
            <p:extLst>
              <p:ext uri="{D42A27DB-BD31-4B8C-83A1-F6EECF244321}">
                <p14:modId xmlns:p14="http://schemas.microsoft.com/office/powerpoint/2010/main" val="161804740"/>
              </p:ext>
            </p:extLst>
          </p:nvPr>
        </p:nvGraphicFramePr>
        <p:xfrm>
          <a:off x="1242240" y="468188"/>
          <a:ext cx="9707520" cy="4244459"/>
        </p:xfrm>
        <a:graphic>
          <a:graphicData uri="http://schemas.openxmlformats.org/drawingml/2006/table">
            <a:tbl>
              <a:tblPr firstRow="1" bandRow="1">
                <a:tableStyleId>{37CE84F3-28C3-443E-9E96-99CF82512B78}</a:tableStyleId>
              </a:tblPr>
              <a:tblGrid>
                <a:gridCol w="3333229">
                  <a:extLst>
                    <a:ext uri="{9D8B030D-6E8A-4147-A177-3AD203B41FA5}">
                      <a16:colId xmlns:a16="http://schemas.microsoft.com/office/drawing/2014/main" val="2543754752"/>
                    </a:ext>
                  </a:extLst>
                </a:gridCol>
                <a:gridCol w="6374291">
                  <a:extLst>
                    <a:ext uri="{9D8B030D-6E8A-4147-A177-3AD203B41FA5}">
                      <a16:colId xmlns:a16="http://schemas.microsoft.com/office/drawing/2014/main" val="2547756634"/>
                    </a:ext>
                  </a:extLst>
                </a:gridCol>
              </a:tblGrid>
              <a:tr h="440368">
                <a:tc gridSpan="2">
                  <a:txBody>
                    <a:bodyPr/>
                    <a:lstStyle/>
                    <a:p>
                      <a:pPr algn="ctr"/>
                      <a:r>
                        <a:rPr lang="en-US" sz="2400" b="0" u="none" dirty="0">
                          <a:solidFill>
                            <a:schemeClr val="bg1"/>
                          </a:solidFill>
                          <a:latin typeface="+mj-lt"/>
                        </a:rPr>
                        <a:t>SE FUNDAMENTALS</a:t>
                      </a:r>
                    </a:p>
                  </a:txBody>
                  <a:tcPr>
                    <a:solidFill>
                      <a:schemeClr val="accent6">
                        <a:lumMod val="50000"/>
                      </a:schemeClr>
                    </a:solidFill>
                  </a:tcPr>
                </a:tc>
                <a:tc hMerge="1">
                  <a:txBody>
                    <a:bodyPr/>
                    <a:lstStyle/>
                    <a:p>
                      <a:endParaRPr lang="en-US" sz="3200" b="0" u="sng" dirty="0">
                        <a:solidFill>
                          <a:schemeClr val="bg1"/>
                        </a:solidFill>
                        <a:latin typeface="+mj-lt"/>
                      </a:endParaRPr>
                    </a:p>
                  </a:txBody>
                  <a:tcPr>
                    <a:solidFill>
                      <a:srgbClr val="92D050"/>
                    </a:solidFill>
                  </a:tcPr>
                </a:tc>
                <a:extLst>
                  <a:ext uri="{0D108BD9-81ED-4DB2-BD59-A6C34878D82A}">
                    <a16:rowId xmlns:a16="http://schemas.microsoft.com/office/drawing/2014/main" val="59511185"/>
                  </a:ext>
                </a:extLst>
              </a:tr>
              <a:tr h="3787259">
                <a:tc>
                  <a:txBody>
                    <a:bodyPr/>
                    <a:lstStyle/>
                    <a:p>
                      <a:pPr marL="0" marR="0" indent="0">
                        <a:spcBef>
                          <a:spcPts val="0"/>
                        </a:spcBef>
                        <a:spcAft>
                          <a:spcPts val="0"/>
                        </a:spcAft>
                        <a:buFont typeface="Arial" panose="020B0604020202020204" pitchFamily="34" charset="0"/>
                        <a:buNone/>
                        <a:tabLst>
                          <a:tab pos="344488" algn="l"/>
                          <a:tab pos="3297238" algn="l"/>
                        </a:tabLst>
                      </a:pPr>
                      <a:r>
                        <a:rPr lang="en-US" sz="2400" b="0" u="sng" dirty="0">
                          <a:solidFill>
                            <a:schemeClr val="bg1"/>
                          </a:solidFill>
                          <a:latin typeface="+mj-lt"/>
                          <a:ea typeface="Times New Roman" panose="02020603050405020304" pitchFamily="18" charset="0"/>
                        </a:rPr>
                        <a:t>THE TEAM</a:t>
                      </a:r>
                    </a:p>
                    <a:p>
                      <a:pPr marL="0" marR="0" indent="0">
                        <a:spcBef>
                          <a:spcPts val="0"/>
                        </a:spcBef>
                        <a:spcAft>
                          <a:spcPts val="0"/>
                        </a:spcAft>
                        <a:buFont typeface="Arial" panose="020B0604020202020204" pitchFamily="34" charset="0"/>
                        <a:buNone/>
                        <a:tabLst>
                          <a:tab pos="344488" algn="l"/>
                          <a:tab pos="3297238" algn="l"/>
                        </a:tabLst>
                      </a:pPr>
                      <a:endParaRPr lang="en-US" sz="2000" b="0" u="sng" dirty="0">
                        <a:solidFill>
                          <a:schemeClr val="bg1"/>
                        </a:solidFill>
                        <a:latin typeface="+mj-lt"/>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44488" algn="l"/>
                          <a:tab pos="3297238" algn="l"/>
                        </a:tabLst>
                        <a:defRPr/>
                      </a:pPr>
                      <a:r>
                        <a:rPr lang="en-US" sz="2000" dirty="0">
                          <a:solidFill>
                            <a:schemeClr val="bg1"/>
                          </a:solidFill>
                          <a:ea typeface="MS Mincho" panose="02020609040205080304" pitchFamily="49" charset="-128"/>
                        </a:rPr>
                        <a:t>specifically trained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44488" algn="l"/>
                          <a:tab pos="3297238" algn="l"/>
                        </a:tabLst>
                        <a:defRPr/>
                      </a:pPr>
                      <a:r>
                        <a:rPr lang="en-US" sz="2000" dirty="0">
                          <a:solidFill>
                            <a:schemeClr val="bg1"/>
                          </a:solidFill>
                          <a:ea typeface="MS Mincho" panose="02020609040205080304" pitchFamily="49" charset="-128"/>
                        </a:rPr>
                        <a:t>patient education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44488" algn="l"/>
                          <a:tab pos="3297238" algn="l"/>
                        </a:tabLst>
                        <a:defRPr/>
                      </a:pPr>
                      <a:r>
                        <a:rPr lang="en-US" sz="2000" dirty="0">
                          <a:solidFill>
                            <a:schemeClr val="bg1"/>
                          </a:solidFill>
                          <a:ea typeface="MS Mincho" panose="02020609040205080304" pitchFamily="49" charset="-128"/>
                        </a:rPr>
                        <a:t>emergency prep</a:t>
                      </a:r>
                    </a:p>
                    <a:p>
                      <a:pPr marL="342900" marR="0" indent="-342900">
                        <a:spcBef>
                          <a:spcPts val="0"/>
                        </a:spcBef>
                        <a:spcAft>
                          <a:spcPts val="0"/>
                        </a:spcAft>
                        <a:buFont typeface="Arial" panose="020B0604020202020204" pitchFamily="34" charset="0"/>
                        <a:buChar char="•"/>
                        <a:tabLst>
                          <a:tab pos="457200" algn="l"/>
                        </a:tabLst>
                      </a:pPr>
                      <a:r>
                        <a:rPr lang="en-US" sz="2000" dirty="0">
                          <a:solidFill>
                            <a:schemeClr val="bg1"/>
                          </a:solidFill>
                          <a:ea typeface="MS Mincho" panose="02020609040205080304" pitchFamily="49" charset="-128"/>
                        </a:rPr>
                        <a:t>stress tech</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lang="en-US" sz="2000" dirty="0">
                          <a:solidFill>
                            <a:schemeClr val="bg1"/>
                          </a:solidFill>
                          <a:ea typeface="MS Mincho" panose="02020609040205080304" pitchFamily="49" charset="-128"/>
                        </a:rPr>
                        <a:t>nurse </a:t>
                      </a:r>
                    </a:p>
                    <a:p>
                      <a:pPr marL="342900" marR="0" indent="-342900">
                        <a:spcBef>
                          <a:spcPts val="0"/>
                        </a:spcBef>
                        <a:spcAft>
                          <a:spcPts val="0"/>
                        </a:spcAft>
                        <a:buFont typeface="Arial" panose="020B0604020202020204" pitchFamily="34" charset="0"/>
                        <a:buChar char="•"/>
                        <a:tabLst>
                          <a:tab pos="457200" algn="l"/>
                        </a:tabLst>
                      </a:pPr>
                      <a:r>
                        <a:rPr lang="en-US" sz="2000" dirty="0">
                          <a:solidFill>
                            <a:schemeClr val="bg1"/>
                          </a:solidFill>
                          <a:ea typeface="MS Mincho" panose="02020609040205080304" pitchFamily="49" charset="-128"/>
                        </a:rPr>
                        <a:t>cardiac sonographer </a:t>
                      </a:r>
                    </a:p>
                    <a:p>
                      <a:pPr marL="342900" marR="0" indent="-342900">
                        <a:spcBef>
                          <a:spcPts val="0"/>
                        </a:spcBef>
                        <a:spcAft>
                          <a:spcPts val="0"/>
                        </a:spcAft>
                        <a:buFont typeface="Arial" panose="020B0604020202020204" pitchFamily="34" charset="0"/>
                        <a:buChar char="•"/>
                        <a:tabLst>
                          <a:tab pos="457200" algn="l"/>
                        </a:tabLst>
                      </a:pPr>
                      <a:r>
                        <a:rPr lang="en-US" sz="2000" dirty="0">
                          <a:solidFill>
                            <a:schemeClr val="bg1"/>
                          </a:solidFill>
                          <a:ea typeface="MS Mincho" panose="02020609040205080304" pitchFamily="49" charset="-128"/>
                        </a:rPr>
                        <a:t>cardiologist </a:t>
                      </a:r>
                    </a:p>
                    <a:p>
                      <a:pPr marL="342900" marR="0" indent="-342900">
                        <a:spcBef>
                          <a:spcPts val="0"/>
                        </a:spcBef>
                        <a:spcAft>
                          <a:spcPts val="0"/>
                        </a:spcAft>
                        <a:buFont typeface="Arial" panose="020B0604020202020204" pitchFamily="34" charset="0"/>
                        <a:buChar char="•"/>
                        <a:tabLst>
                          <a:tab pos="457200" algn="l"/>
                        </a:tabLst>
                      </a:pPr>
                      <a:endParaRPr lang="en-US" sz="2000" dirty="0">
                        <a:solidFill>
                          <a:schemeClr val="tx1"/>
                        </a:solidFill>
                        <a:ea typeface="MS Mincho" panose="02020609040205080304" pitchFamily="49" charset="-128"/>
                      </a:endParaRPr>
                    </a:p>
                    <a:p>
                      <a:pPr marL="284163" marR="0" indent="-284163">
                        <a:spcBef>
                          <a:spcPts val="0"/>
                        </a:spcBef>
                        <a:spcAft>
                          <a:spcPts val="0"/>
                        </a:spcAft>
                        <a:buFont typeface="Arial" panose="020B0604020202020204" pitchFamily="34" charset="0"/>
                        <a:buChar char="•"/>
                        <a:tabLst>
                          <a:tab pos="344488" algn="l"/>
                          <a:tab pos="3297238" algn="l"/>
                        </a:tabLst>
                      </a:pPr>
                      <a:endParaRPr lang="en-US" sz="2000" dirty="0">
                        <a:solidFill>
                          <a:schemeClr val="tx1"/>
                        </a:solidFill>
                        <a:ea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accent1">
                        <a:lumMod val="75000"/>
                      </a:schemeClr>
                    </a:solidFill>
                  </a:tcPr>
                </a:tc>
                <a:tc>
                  <a:txBody>
                    <a:bodyPr/>
                    <a:lstStyle/>
                    <a:p>
                      <a:pPr marL="0" marR="0" indent="0">
                        <a:spcBef>
                          <a:spcPts val="0"/>
                        </a:spcBef>
                        <a:spcAft>
                          <a:spcPts val="0"/>
                        </a:spcAft>
                        <a:buFont typeface="Wingdings" panose="05000000000000000000" pitchFamily="2" charset="2"/>
                        <a:buNone/>
                      </a:pPr>
                      <a:r>
                        <a:rPr lang="en-US" sz="2400" b="0" u="sng" dirty="0">
                          <a:solidFill>
                            <a:schemeClr val="tx1"/>
                          </a:solidFill>
                          <a:latin typeface="+mj-lt"/>
                          <a:ea typeface="MS Mincho" panose="02020609040205080304" pitchFamily="49" charset="-128"/>
                        </a:rPr>
                        <a:t>ADVANTAGES</a:t>
                      </a:r>
                      <a:endParaRPr lang="en-US" sz="2000" b="0" u="sng" dirty="0">
                        <a:solidFill>
                          <a:schemeClr val="tx1"/>
                        </a:solidFill>
                        <a:latin typeface="+mj-lt"/>
                        <a:ea typeface="MS Mincho" panose="02020609040205080304" pitchFamily="49" charset="-128"/>
                      </a:endParaRPr>
                    </a:p>
                    <a:p>
                      <a:pPr marL="290513" marR="0" indent="-290513">
                        <a:spcBef>
                          <a:spcPts val="0"/>
                        </a:spcBef>
                        <a:spcAft>
                          <a:spcPts val="0"/>
                        </a:spcAft>
                        <a:buFont typeface="Wingdings" panose="05000000000000000000" pitchFamily="2" charset="2"/>
                        <a:buChar char="§"/>
                      </a:pPr>
                      <a:endParaRPr lang="en-US" sz="2000" dirty="0">
                        <a:solidFill>
                          <a:schemeClr val="tx1"/>
                        </a:solidFill>
                        <a:ea typeface="MS Mincho" panose="02020609040205080304" pitchFamily="49" charset="-128"/>
                      </a:endParaRPr>
                    </a:p>
                    <a:p>
                      <a:pPr marL="342900" marR="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noninvasive, unless</a:t>
                      </a:r>
                      <a:r>
                        <a:rPr lang="en-US" sz="2000" dirty="0">
                          <a:solidFill>
                            <a:schemeClr val="tx1"/>
                          </a:solidFill>
                          <a:ea typeface="MS Mincho" panose="02020609040205080304" pitchFamily="49" charset="-128"/>
                          <a:sym typeface="Wingdings" panose="05000000000000000000" pitchFamily="2" charset="2"/>
                        </a:rPr>
                        <a:t> </a:t>
                      </a:r>
                      <a:r>
                        <a:rPr lang="en-US" sz="2000" dirty="0">
                          <a:solidFill>
                            <a:schemeClr val="tx1"/>
                          </a:solidFill>
                          <a:ea typeface="MS Mincho" panose="02020609040205080304" pitchFamily="49" charset="-128"/>
                        </a:rPr>
                        <a:t>pharmacological SE &amp;/or UEA</a:t>
                      </a:r>
                    </a:p>
                    <a:p>
                      <a:pPr marL="342900" marR="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no exposure</a:t>
                      </a:r>
                    </a:p>
                    <a:p>
                      <a:pPr marL="342900" marR="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relatively inexpensive</a:t>
                      </a:r>
                    </a:p>
                    <a:p>
                      <a:pPr marL="342900" marR="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quick &amp; reliable </a:t>
                      </a:r>
                      <a:r>
                        <a:rPr lang="en-US" sz="2000" dirty="0">
                          <a:solidFill>
                            <a:schemeClr val="tx1"/>
                          </a:solidFill>
                          <a:ea typeface="MS Mincho" panose="02020609040205080304" pitchFamily="49" charset="-128"/>
                          <a:sym typeface="Wingdings" panose="05000000000000000000" pitchFamily="2" charset="2"/>
                        </a:rPr>
                        <a:t> immediate feedback</a:t>
                      </a:r>
                      <a:endParaRPr lang="en-US" sz="2000" dirty="0">
                        <a:solidFill>
                          <a:schemeClr val="tx1"/>
                        </a:solidFill>
                        <a:ea typeface="MS Mincho" panose="02020609040205080304" pitchFamily="49" charset="-128"/>
                      </a:endParaRPr>
                    </a:p>
                    <a:p>
                      <a:pPr marL="342900" marR="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more </a:t>
                      </a:r>
                      <a:r>
                        <a:rPr lang="en-US" sz="2000" i="0" dirty="0">
                          <a:solidFill>
                            <a:schemeClr val="tx1"/>
                          </a:solidFill>
                          <a:ea typeface="MS Mincho" panose="02020609040205080304" pitchFamily="49" charset="-128"/>
                        </a:rPr>
                        <a:t>sensitive &amp; specific than standard stress test</a:t>
                      </a:r>
                    </a:p>
                    <a:p>
                      <a:pPr marL="342900" marR="0" indent="-342900">
                        <a:spcBef>
                          <a:spcPts val="0"/>
                        </a:spcBef>
                        <a:spcAft>
                          <a:spcPts val="0"/>
                        </a:spcAft>
                        <a:buFont typeface="Arial" panose="020B0604020202020204" pitchFamily="34" charset="0"/>
                        <a:buChar char="•"/>
                      </a:pPr>
                      <a:r>
                        <a:rPr lang="en-US" sz="2000" i="0" dirty="0">
                          <a:solidFill>
                            <a:schemeClr val="tx1"/>
                          </a:solidFill>
                        </a:rPr>
                        <a:t>evaluate prior to stress </a:t>
                      </a:r>
                      <a:r>
                        <a:rPr lang="en-US" sz="2000" i="0" dirty="0">
                          <a:solidFill>
                            <a:schemeClr val="tx1"/>
                          </a:solidFill>
                          <a:sym typeface="Wingdings" panose="05000000000000000000" pitchFamily="2" charset="2"/>
                        </a:rPr>
                        <a:t> </a:t>
                      </a:r>
                      <a:r>
                        <a:rPr lang="en-US" sz="2000" i="0" dirty="0">
                          <a:solidFill>
                            <a:schemeClr val="tx1"/>
                          </a:solidFill>
                        </a:rPr>
                        <a:t>rule out contraindications</a:t>
                      </a:r>
                    </a:p>
                    <a:p>
                      <a:pPr marL="342900" marR="0" indent="-342900">
                        <a:spcBef>
                          <a:spcPts val="0"/>
                        </a:spcBef>
                        <a:spcAft>
                          <a:spcPts val="0"/>
                        </a:spcAft>
                        <a:buFont typeface="Arial" panose="020B0604020202020204" pitchFamily="34" charset="0"/>
                        <a:buChar char="•"/>
                      </a:pPr>
                      <a:r>
                        <a:rPr lang="en-US" sz="2000" i="0" dirty="0">
                          <a:solidFill>
                            <a:schemeClr val="tx1"/>
                          </a:solidFill>
                        </a:rPr>
                        <a:t>abnormal EKG </a:t>
                      </a:r>
                    </a:p>
                    <a:p>
                      <a:pPr marL="342900" marR="0" indent="-342900">
                        <a:spcBef>
                          <a:spcPts val="0"/>
                        </a:spcBef>
                        <a:spcAft>
                          <a:spcPts val="0"/>
                        </a:spcAft>
                        <a:buFont typeface="Arial" panose="020B0604020202020204" pitchFamily="34" charset="0"/>
                        <a:buChar char="•"/>
                      </a:pPr>
                      <a:r>
                        <a:rPr lang="en-US" sz="2000" i="0" dirty="0">
                          <a:solidFill>
                            <a:schemeClr val="tx1"/>
                          </a:solidFill>
                        </a:rPr>
                        <a:t>live, visual connection between symptoms &amp; function</a:t>
                      </a:r>
                      <a:endParaRPr lang="en-US" sz="2000" i="0" dirty="0">
                        <a:solidFill>
                          <a:schemeClr val="tx1"/>
                        </a:solidFill>
                        <a:ea typeface="MS Mincho" panose="02020609040205080304" pitchFamily="49" charset="-128"/>
                      </a:endParaRPr>
                    </a:p>
                    <a:p>
                      <a:pPr marL="285750" indent="-285750">
                        <a:buFont typeface="Arial" panose="020B0604020202020204" pitchFamily="34" charset="0"/>
                        <a:buChar char="•"/>
                      </a:pPr>
                      <a:endParaRPr lang="en-US" sz="2000" kern="1200" dirty="0">
                        <a:solidFill>
                          <a:schemeClr val="bg1"/>
                        </a:solidFill>
                        <a:effectLst/>
                        <a:latin typeface="+mn-lt"/>
                        <a:ea typeface="+mn-ea"/>
                        <a:cs typeface="+mn-cs"/>
                      </a:endParaRPr>
                    </a:p>
                  </a:txBody>
                  <a:tcPr>
                    <a:lnL w="12700" cap="flat" cmpd="sng" algn="ctr">
                      <a:solidFill>
                        <a:schemeClr val="tx1"/>
                      </a:solidFill>
                      <a:prstDash val="solid"/>
                      <a:round/>
                      <a:headEnd type="none" w="med" len="med"/>
                      <a:tailEnd type="none" w="med" len="med"/>
                    </a:lnL>
                    <a:solidFill>
                      <a:schemeClr val="accent6">
                        <a:lumMod val="60000"/>
                        <a:lumOff val="40000"/>
                      </a:schemeClr>
                    </a:solidFill>
                  </a:tcPr>
                </a:tc>
                <a:extLst>
                  <a:ext uri="{0D108BD9-81ED-4DB2-BD59-A6C34878D82A}">
                    <a16:rowId xmlns:a16="http://schemas.microsoft.com/office/drawing/2014/main" val="1933058448"/>
                  </a:ext>
                </a:extLst>
              </a:tr>
            </a:tbl>
          </a:graphicData>
        </a:graphic>
      </p:graphicFrame>
      <p:sp>
        <p:nvSpPr>
          <p:cNvPr id="5" name="TextBox 4">
            <a:extLst>
              <a:ext uri="{FF2B5EF4-FFF2-40B4-BE49-F238E27FC236}">
                <a16:creationId xmlns:a16="http://schemas.microsoft.com/office/drawing/2014/main" id="{6F8D7E0F-FF72-46B1-88DC-303EF957C438}"/>
              </a:ext>
            </a:extLst>
          </p:cNvPr>
          <p:cNvSpPr txBox="1"/>
          <p:nvPr/>
        </p:nvSpPr>
        <p:spPr>
          <a:xfrm>
            <a:off x="7623208" y="4974901"/>
            <a:ext cx="3326552" cy="1015663"/>
          </a:xfrm>
          <a:prstGeom prst="rect">
            <a:avLst/>
          </a:prstGeom>
          <a:noFill/>
        </p:spPr>
        <p:txBody>
          <a:bodyPr wrap="square" rtlCol="0">
            <a:spAutoFit/>
          </a:bodyPr>
          <a:lstStyle/>
          <a:p>
            <a:pPr algn="ctr"/>
            <a:r>
              <a:rPr lang="en-US" sz="2000" dirty="0">
                <a:solidFill>
                  <a:schemeClr val="bg2">
                    <a:lumMod val="25000"/>
                  </a:schemeClr>
                </a:solidFill>
                <a:latin typeface="Gabriola" panose="04040605051002020D02" pitchFamily="82" charset="0"/>
              </a:rPr>
              <a:t>POP QUIZ!</a:t>
            </a:r>
          </a:p>
          <a:p>
            <a:pPr algn="ctr"/>
            <a:r>
              <a:rPr lang="en-US" sz="2000" dirty="0">
                <a:solidFill>
                  <a:schemeClr val="bg2">
                    <a:lumMod val="25000"/>
                  </a:schemeClr>
                </a:solidFill>
                <a:latin typeface="Gabriola" panose="04040605051002020D02" pitchFamily="82" charset="0"/>
              </a:rPr>
              <a:t>What might be assessed during a SE to </a:t>
            </a:r>
          </a:p>
          <a:p>
            <a:pPr algn="ctr"/>
            <a:r>
              <a:rPr lang="en-US" sz="2000" dirty="0">
                <a:solidFill>
                  <a:schemeClr val="bg2">
                    <a:lumMod val="25000"/>
                  </a:schemeClr>
                </a:solidFill>
                <a:latin typeface="Gabriola" panose="04040605051002020D02" pitchFamily="82" charset="0"/>
              </a:rPr>
              <a:t>connect symptoms to cardiac function?</a:t>
            </a:r>
          </a:p>
        </p:txBody>
      </p:sp>
      <p:sp>
        <p:nvSpPr>
          <p:cNvPr id="3" name="Heart 2">
            <a:extLst>
              <a:ext uri="{FF2B5EF4-FFF2-40B4-BE49-F238E27FC236}">
                <a16:creationId xmlns:a16="http://schemas.microsoft.com/office/drawing/2014/main" id="{F751B4D2-9D44-4E67-8AFB-84F4F3A7F7A1}"/>
              </a:ext>
            </a:extLst>
          </p:cNvPr>
          <p:cNvSpPr/>
          <p:nvPr/>
        </p:nvSpPr>
        <p:spPr>
          <a:xfrm>
            <a:off x="2343644" y="4060142"/>
            <a:ext cx="983100" cy="1232392"/>
          </a:xfrm>
          <a:prstGeom prst="heart">
            <a:avLst/>
          </a:prstGeom>
          <a:solidFill>
            <a:schemeClr val="accent6">
              <a:lumMod val="60000"/>
              <a:lumOff val="40000"/>
            </a:schemeClr>
          </a:solidFill>
          <a:ln w="38100">
            <a:solidFill>
              <a:schemeClr val="accent1">
                <a:lumMod val="5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0881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09D283-B390-40C2-AE7B-AB06BD6CA650}"/>
              </a:ext>
            </a:extLst>
          </p:cNvPr>
          <p:cNvSpPr>
            <a:spLocks noGrp="1"/>
          </p:cNvSpPr>
          <p:nvPr>
            <p:ph type="sldNum" sz="quarter" idx="12"/>
          </p:nvPr>
        </p:nvSpPr>
        <p:spPr/>
        <p:txBody>
          <a:bodyPr/>
          <a:lstStyle/>
          <a:p>
            <a:fld id="{6D22F896-40B5-4ADD-8801-0D06FADFA095}" type="slidenum">
              <a:rPr lang="en-US" smtClean="0"/>
              <a:t>8</a:t>
            </a:fld>
            <a:endParaRPr lang="en-US" dirty="0"/>
          </a:p>
        </p:txBody>
      </p:sp>
      <p:graphicFrame>
        <p:nvGraphicFramePr>
          <p:cNvPr id="5" name="Table 4">
            <a:extLst>
              <a:ext uri="{FF2B5EF4-FFF2-40B4-BE49-F238E27FC236}">
                <a16:creationId xmlns:a16="http://schemas.microsoft.com/office/drawing/2014/main" id="{BCE7D0A2-DAB5-44DE-89AF-2DA52734B90E}"/>
              </a:ext>
            </a:extLst>
          </p:cNvPr>
          <p:cNvGraphicFramePr>
            <a:graphicFrameLocks noGrp="1"/>
          </p:cNvGraphicFramePr>
          <p:nvPr>
            <p:extLst>
              <p:ext uri="{D42A27DB-BD31-4B8C-83A1-F6EECF244321}">
                <p14:modId xmlns:p14="http://schemas.microsoft.com/office/powerpoint/2010/main" val="3641595761"/>
              </p:ext>
            </p:extLst>
          </p:nvPr>
        </p:nvGraphicFramePr>
        <p:xfrm>
          <a:off x="563418" y="357335"/>
          <a:ext cx="11065164" cy="4785360"/>
        </p:xfrm>
        <a:graphic>
          <a:graphicData uri="http://schemas.openxmlformats.org/drawingml/2006/table">
            <a:tbl>
              <a:tblPr firstRow="1" bandRow="1">
                <a:tableStyleId>{37CE84F3-28C3-443E-9E96-99CF82512B78}</a:tableStyleId>
              </a:tblPr>
              <a:tblGrid>
                <a:gridCol w="4359563">
                  <a:extLst>
                    <a:ext uri="{9D8B030D-6E8A-4147-A177-3AD203B41FA5}">
                      <a16:colId xmlns:a16="http://schemas.microsoft.com/office/drawing/2014/main" val="2543754752"/>
                    </a:ext>
                  </a:extLst>
                </a:gridCol>
                <a:gridCol w="6705601">
                  <a:extLst>
                    <a:ext uri="{9D8B030D-6E8A-4147-A177-3AD203B41FA5}">
                      <a16:colId xmlns:a16="http://schemas.microsoft.com/office/drawing/2014/main" val="737718152"/>
                    </a:ext>
                  </a:extLst>
                </a:gridCol>
              </a:tblGrid>
              <a:tr h="345057">
                <a:tc gridSpan="2">
                  <a:txBody>
                    <a:bodyPr/>
                    <a:lstStyle/>
                    <a:p>
                      <a:pPr algn="ctr"/>
                      <a:r>
                        <a:rPr lang="en-US" sz="2400" b="0" u="none" dirty="0">
                          <a:solidFill>
                            <a:schemeClr val="bg1"/>
                          </a:solidFill>
                          <a:latin typeface="+mj-lt"/>
                        </a:rPr>
                        <a:t>SE FUNDAMENTALS</a:t>
                      </a:r>
                    </a:p>
                  </a:txBody>
                  <a:tcPr>
                    <a:solidFill>
                      <a:schemeClr val="accent6">
                        <a:lumMod val="50000"/>
                      </a:schemeClr>
                    </a:solidFill>
                  </a:tcPr>
                </a:tc>
                <a:tc hMerge="1">
                  <a:txBody>
                    <a:bodyPr/>
                    <a:lstStyle/>
                    <a:p>
                      <a:endParaRPr lang="en-US"/>
                    </a:p>
                  </a:txBody>
                  <a:tcPr/>
                </a:tc>
                <a:extLst>
                  <a:ext uri="{0D108BD9-81ED-4DB2-BD59-A6C34878D82A}">
                    <a16:rowId xmlns:a16="http://schemas.microsoft.com/office/drawing/2014/main" val="59511185"/>
                  </a:ext>
                </a:extLst>
              </a:tr>
              <a:tr h="2378258">
                <a:tc>
                  <a:txBody>
                    <a:bodyPr/>
                    <a:lstStyle/>
                    <a:p>
                      <a:pPr marL="0" marR="0" lvl="0" indent="0">
                        <a:spcBef>
                          <a:spcPts val="0"/>
                        </a:spcBef>
                        <a:spcAft>
                          <a:spcPts val="0"/>
                        </a:spcAft>
                        <a:buFont typeface="Symbol" panose="05050102010706020507" pitchFamily="18" charset="2"/>
                        <a:buNone/>
                      </a:pPr>
                      <a:r>
                        <a:rPr lang="en-US" sz="2400" u="sng" dirty="0">
                          <a:solidFill>
                            <a:schemeClr val="tx1"/>
                          </a:solidFill>
                          <a:latin typeface="+mj-lt"/>
                          <a:ea typeface="MS Mincho" panose="02020609040205080304" pitchFamily="49" charset="-128"/>
                        </a:rPr>
                        <a:t>INDICATIONS</a:t>
                      </a:r>
                    </a:p>
                    <a:p>
                      <a:pPr marL="0" marR="0" lvl="0" indent="0">
                        <a:spcBef>
                          <a:spcPts val="0"/>
                        </a:spcBef>
                        <a:spcAft>
                          <a:spcPts val="0"/>
                        </a:spcAft>
                        <a:buFont typeface="Symbol" panose="05050102010706020507" pitchFamily="18" charset="2"/>
                        <a:buNone/>
                      </a:pPr>
                      <a:endParaRPr lang="en-US" sz="2000" dirty="0">
                        <a:solidFill>
                          <a:schemeClr val="tx1"/>
                        </a:solidFill>
                        <a:ea typeface="MS Mincho" panose="02020609040205080304" pitchFamily="49" charset="-128"/>
                      </a:endParaRP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abnormal EKG</a:t>
                      </a: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sz="2000" dirty="0">
                          <a:solidFill>
                            <a:schemeClr val="tx1"/>
                          </a:solidFill>
                          <a:ea typeface="MS Mincho" panose="02020609040205080304" pitchFamily="49" charset="-128"/>
                        </a:rPr>
                        <a:t>athlete’s heart</a:t>
                      </a:r>
                    </a:p>
                    <a:p>
                      <a:pPr marL="342900" marR="0" lvl="0" indent="-342900">
                        <a:spcBef>
                          <a:spcPts val="0"/>
                        </a:spcBef>
                        <a:spcAft>
                          <a:spcPts val="0"/>
                        </a:spcAft>
                        <a:buFont typeface="Arial" panose="020B0604020202020204" pitchFamily="34" charset="0"/>
                        <a:buChar char="•"/>
                        <a:tabLst>
                          <a:tab pos="457200" algn="l"/>
                        </a:tabLst>
                      </a:pPr>
                      <a:r>
                        <a:rPr lang="en-US" sz="2000" dirty="0">
                          <a:solidFill>
                            <a:schemeClr val="tx1"/>
                          </a:solidFill>
                          <a:ea typeface="MS Mincho" panose="02020609040205080304" pitchFamily="49" charset="-128"/>
                        </a:rPr>
                        <a:t>CAD/IHD</a:t>
                      </a: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CP unknown origin</a:t>
                      </a: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chest radiation</a:t>
                      </a: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exercise related arrhythmia</a:t>
                      </a: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exertional dyspnea</a:t>
                      </a: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evaluate prior to exercise program </a:t>
                      </a:r>
                      <a:endParaRPr lang="en-US" sz="2000" dirty="0">
                        <a:solidFill>
                          <a:schemeClr val="tx1"/>
                        </a:solidFill>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tx1"/>
                          </a:solidFill>
                          <a:ea typeface="MS Mincho" panose="02020609040205080304" pitchFamily="49" charset="-128"/>
                        </a:rPr>
                        <a:t>HF</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tx1"/>
                          </a:solidFill>
                          <a:ea typeface="MS Mincho" panose="02020609040205080304" pitchFamily="49" charset="-128"/>
                        </a:rPr>
                        <a:t>heart transplant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tx1"/>
                          </a:solidFill>
                          <a:ea typeface="MS Mincho" panose="02020609040205080304" pitchFamily="49" charset="-128"/>
                        </a:rPr>
                        <a:t>LBBB</a:t>
                      </a:r>
                    </a:p>
                    <a:p>
                      <a:pPr marL="0" marR="0" lvl="0" indent="0">
                        <a:spcBef>
                          <a:spcPts val="0"/>
                        </a:spcBef>
                        <a:spcAft>
                          <a:spcPts val="0"/>
                        </a:spcAft>
                        <a:buFont typeface="Symbol" panose="05050102010706020507" pitchFamily="18" charset="2"/>
                        <a:buNone/>
                      </a:pPr>
                      <a:endParaRPr lang="en-US" sz="1400" dirty="0">
                        <a:solidFill>
                          <a:schemeClr val="tx1"/>
                        </a:solidFill>
                        <a:ea typeface="Times New Roman" panose="020206030504050203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2">
                        <a:lumMod val="50000"/>
                      </a:schemeClr>
                    </a:solid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lang="en-US" sz="2400" dirty="0">
                        <a:solidFill>
                          <a:schemeClr val="tx1"/>
                        </a:solidFill>
                        <a:latin typeface="+mj-lt"/>
                        <a:ea typeface="MS Mincho" panose="02020609040205080304" pitchFamily="49" charset="-12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lang="en-US" sz="2000" dirty="0">
                        <a:solidFill>
                          <a:schemeClr val="tx1"/>
                        </a:solidFill>
                        <a:ea typeface="MS Mincho" panose="02020609040205080304" pitchFamily="49" charset="-128"/>
                      </a:endParaRPr>
                    </a:p>
                    <a:p>
                      <a:pPr marL="342900" marR="0" lvl="0" indent="-342900">
                        <a:spcBef>
                          <a:spcPts val="0"/>
                        </a:spcBef>
                        <a:spcAft>
                          <a:spcPts val="0"/>
                        </a:spcAft>
                        <a:buFont typeface="Arial" panose="020B0604020202020204" pitchFamily="34" charset="0"/>
                        <a:buChar char="•"/>
                        <a:tabLst>
                          <a:tab pos="457200" algn="l"/>
                        </a:tabLst>
                      </a:pPr>
                      <a:r>
                        <a:rPr lang="en-US" sz="2000" dirty="0">
                          <a:solidFill>
                            <a:schemeClr val="tx1"/>
                          </a:solidFill>
                          <a:ea typeface="MS Mincho" panose="02020609040205080304" pitchFamily="49" charset="-128"/>
                        </a:rPr>
                        <a:t>non-ischemic CMO</a:t>
                      </a:r>
                    </a:p>
                    <a:p>
                      <a:pPr marL="342900" marR="0" lvl="0" indent="-342900">
                        <a:spcBef>
                          <a:spcPts val="0"/>
                        </a:spcBef>
                        <a:spcAft>
                          <a:spcPts val="0"/>
                        </a:spcAft>
                        <a:buFont typeface="Arial" panose="020B0604020202020204" pitchFamily="34" charset="0"/>
                        <a:buChar char="•"/>
                        <a:tabLst>
                          <a:tab pos="457200" algn="l"/>
                        </a:tabLst>
                      </a:pPr>
                      <a:r>
                        <a:rPr lang="en-US" sz="2000" dirty="0">
                          <a:solidFill>
                            <a:schemeClr val="tx1"/>
                          </a:solidFill>
                          <a:ea typeface="MS Mincho" panose="02020609040205080304" pitchFamily="49" charset="-128"/>
                        </a:rPr>
                        <a:t>predict prognosis</a:t>
                      </a: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pediatric SE/adult congenital patients at risk for IHD or to determine exercise tolerance</a:t>
                      </a: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pre-op clearance</a:t>
                      </a: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presence of risk factors</a:t>
                      </a:r>
                      <a:endParaRPr lang="en-US" sz="2000" dirty="0">
                        <a:solidFill>
                          <a:schemeClr val="tx1"/>
                        </a:solidFill>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lang="en-US" sz="2000" dirty="0">
                          <a:solidFill>
                            <a:schemeClr val="tx1"/>
                          </a:solidFill>
                          <a:ea typeface="MS Mincho" panose="02020609040205080304" pitchFamily="49" charset="-128"/>
                        </a:rPr>
                        <a:t>previous non-diagnostic 12 lead EKG stress test</a:t>
                      </a: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sz="2000" dirty="0">
                          <a:solidFill>
                            <a:schemeClr val="tx1"/>
                          </a:solidFill>
                          <a:ea typeface="MS Mincho" panose="02020609040205080304" pitchFamily="49" charset="-128"/>
                        </a:rPr>
                        <a:t>PH</a:t>
                      </a:r>
                    </a:p>
                    <a:p>
                      <a:pPr marL="342900" marR="0" lvl="0" indent="-342900">
                        <a:spcBef>
                          <a:spcPts val="0"/>
                        </a:spcBef>
                        <a:spcAft>
                          <a:spcPts val="0"/>
                        </a:spcAft>
                        <a:buFont typeface="Arial" panose="020B0604020202020204" pitchFamily="34" charset="0"/>
                        <a:buChar char="•"/>
                        <a:tabLst>
                          <a:tab pos="457200" algn="l"/>
                        </a:tabLst>
                      </a:pPr>
                      <a:r>
                        <a:rPr lang="en-US" sz="2000" dirty="0">
                          <a:solidFill>
                            <a:schemeClr val="tx1"/>
                          </a:solidFill>
                          <a:ea typeface="MS Mincho" panose="02020609040205080304" pitchFamily="49" charset="-128"/>
                        </a:rPr>
                        <a:t>RV function/TAPSE</a:t>
                      </a:r>
                      <a:endParaRPr lang="en-US" sz="2000" dirty="0">
                        <a:solidFill>
                          <a:schemeClr val="tx1"/>
                        </a:solidFill>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sz="2000" dirty="0">
                          <a:solidFill>
                            <a:schemeClr val="tx1"/>
                          </a:solidFill>
                          <a:ea typeface="MS Mincho" panose="02020609040205080304" pitchFamily="49" charset="-128"/>
                        </a:rPr>
                        <a:t>VHD</a:t>
                      </a:r>
                    </a:p>
                    <a:p>
                      <a:pPr marL="0" marR="0" lvl="0" indent="0">
                        <a:spcBef>
                          <a:spcPts val="0"/>
                        </a:spcBef>
                        <a:spcAft>
                          <a:spcPts val="0"/>
                        </a:spcAft>
                        <a:buFont typeface="Arial" panose="020B0604020202020204" pitchFamily="34" charset="0"/>
                        <a:buNone/>
                        <a:tabLst>
                          <a:tab pos="457200" algn="l"/>
                        </a:tabLst>
                      </a:pPr>
                      <a:endParaRPr lang="en-US" sz="2000" dirty="0">
                        <a:solidFill>
                          <a:schemeClr val="tx1"/>
                        </a:solidFill>
                        <a:ea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1933058448"/>
                  </a:ext>
                </a:extLst>
              </a:tr>
            </a:tbl>
          </a:graphicData>
        </a:graphic>
      </p:graphicFrame>
      <p:sp>
        <p:nvSpPr>
          <p:cNvPr id="7" name="TextBox 6">
            <a:extLst>
              <a:ext uri="{FF2B5EF4-FFF2-40B4-BE49-F238E27FC236}">
                <a16:creationId xmlns:a16="http://schemas.microsoft.com/office/drawing/2014/main" id="{C9895BF7-DF53-4A8F-A08E-0FBE420AF57D}"/>
              </a:ext>
            </a:extLst>
          </p:cNvPr>
          <p:cNvSpPr txBox="1"/>
          <p:nvPr/>
        </p:nvSpPr>
        <p:spPr>
          <a:xfrm>
            <a:off x="8616746" y="5357902"/>
            <a:ext cx="3011836" cy="707886"/>
          </a:xfrm>
          <a:prstGeom prst="rect">
            <a:avLst/>
          </a:prstGeom>
          <a:noFill/>
        </p:spPr>
        <p:txBody>
          <a:bodyPr wrap="square" rtlCol="0">
            <a:spAutoFit/>
          </a:bodyPr>
          <a:lstStyle/>
          <a:p>
            <a:pPr algn="ctr"/>
            <a:r>
              <a:rPr lang="en-US" sz="2000" dirty="0">
                <a:solidFill>
                  <a:schemeClr val="bg2">
                    <a:lumMod val="25000"/>
                  </a:schemeClr>
                </a:solidFill>
                <a:latin typeface="Gabriola" panose="04040605051002020D02" pitchFamily="82" charset="0"/>
              </a:rPr>
              <a:t>POP QUIZ!</a:t>
            </a:r>
          </a:p>
          <a:p>
            <a:pPr algn="ctr"/>
            <a:r>
              <a:rPr lang="en-US" sz="2000" dirty="0">
                <a:solidFill>
                  <a:schemeClr val="bg2">
                    <a:lumMod val="25000"/>
                  </a:schemeClr>
                </a:solidFill>
                <a:latin typeface="Gabriola" panose="04040605051002020D02" pitchFamily="82" charset="0"/>
              </a:rPr>
              <a:t>What are the primary risk factors?</a:t>
            </a:r>
          </a:p>
        </p:txBody>
      </p:sp>
    </p:spTree>
    <p:extLst>
      <p:ext uri="{BB962C8B-B14F-4D97-AF65-F5344CB8AC3E}">
        <p14:creationId xmlns:p14="http://schemas.microsoft.com/office/powerpoint/2010/main" val="3755088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A87DF6-38DF-C437-2BFF-A867848737EF}"/>
              </a:ext>
            </a:extLst>
          </p:cNvPr>
          <p:cNvPicPr>
            <a:picLocks noChangeAspect="1"/>
          </p:cNvPicPr>
          <p:nvPr/>
        </p:nvPicPr>
        <p:blipFill>
          <a:blip r:embed="rId2"/>
          <a:stretch>
            <a:fillRect/>
          </a:stretch>
        </p:blipFill>
        <p:spPr>
          <a:xfrm>
            <a:off x="4044530" y="823631"/>
            <a:ext cx="4102935" cy="4998981"/>
          </a:xfrm>
          <a:prstGeom prst="rect">
            <a:avLst/>
          </a:prstGeom>
        </p:spPr>
      </p:pic>
      <p:sp>
        <p:nvSpPr>
          <p:cNvPr id="2" name="Slide Number Placeholder 1">
            <a:extLst>
              <a:ext uri="{FF2B5EF4-FFF2-40B4-BE49-F238E27FC236}">
                <a16:creationId xmlns:a16="http://schemas.microsoft.com/office/drawing/2014/main" id="{2509D283-B390-40C2-AE7B-AB06BD6CA650}"/>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8" name="TextBox 7">
            <a:extLst>
              <a:ext uri="{FF2B5EF4-FFF2-40B4-BE49-F238E27FC236}">
                <a16:creationId xmlns:a16="http://schemas.microsoft.com/office/drawing/2014/main" id="{DA9E2C31-D6D6-4B8C-9F18-30E0EDA2A48D}"/>
              </a:ext>
            </a:extLst>
          </p:cNvPr>
          <p:cNvSpPr txBox="1"/>
          <p:nvPr/>
        </p:nvSpPr>
        <p:spPr>
          <a:xfrm>
            <a:off x="1066451" y="2736501"/>
            <a:ext cx="10059095" cy="1384995"/>
          </a:xfrm>
          <a:prstGeom prst="rect">
            <a:avLst/>
          </a:prstGeom>
          <a:noFill/>
        </p:spPr>
        <p:txBody>
          <a:bodyPr wrap="square">
            <a:spAutoFit/>
          </a:bodyPr>
          <a:lstStyle/>
          <a:p>
            <a:pPr marL="0" marR="0" algn="ctr">
              <a:spcBef>
                <a:spcPts val="0"/>
              </a:spcBef>
              <a:spcAft>
                <a:spcPts val="0"/>
              </a:spcAft>
            </a:pPr>
            <a:r>
              <a:rPr lang="en-US" sz="2800" i="1" dirty="0">
                <a:solidFill>
                  <a:schemeClr val="accent5">
                    <a:lumMod val="20000"/>
                    <a:lumOff val="80000"/>
                  </a:schemeClr>
                </a:solidFill>
                <a:effectLst/>
                <a:ea typeface="MS Mincho" panose="02020609040205080304" pitchFamily="49" charset="-128"/>
              </a:rPr>
              <a:t>ASE recommends that if a TTE has not been performed recently, a baseline resting TTE is necessary prior to stress.  The presence of any contraindications must be noted </a:t>
            </a:r>
            <a:r>
              <a:rPr lang="en-US" sz="2800" i="1" dirty="0">
                <a:solidFill>
                  <a:schemeClr val="accent5">
                    <a:lumMod val="20000"/>
                    <a:lumOff val="80000"/>
                  </a:schemeClr>
                </a:solidFill>
                <a:ea typeface="MS Mincho" panose="02020609040205080304" pitchFamily="49" charset="-128"/>
              </a:rPr>
              <a:t>&amp;</a:t>
            </a:r>
            <a:r>
              <a:rPr lang="en-US" sz="2800" i="1" dirty="0">
                <a:solidFill>
                  <a:schemeClr val="accent5">
                    <a:lumMod val="20000"/>
                    <a:lumOff val="80000"/>
                  </a:schemeClr>
                </a:solidFill>
                <a:effectLst/>
                <a:ea typeface="MS Mincho" panose="02020609040205080304" pitchFamily="49" charset="-128"/>
              </a:rPr>
              <a:t> the SE postponed or canceled.</a:t>
            </a:r>
            <a:endParaRPr lang="en-US" sz="3200" dirty="0">
              <a:solidFill>
                <a:schemeClr val="accent5">
                  <a:lumMod val="20000"/>
                  <a:lumOff val="80000"/>
                </a:schemeClr>
              </a:solidFill>
              <a:effectLst/>
              <a:ea typeface="Times New Roman" panose="02020603050405020304" pitchFamily="18" charset="0"/>
            </a:endParaRPr>
          </a:p>
        </p:txBody>
      </p:sp>
    </p:spTree>
    <p:extLst>
      <p:ext uri="{BB962C8B-B14F-4D97-AF65-F5344CB8AC3E}">
        <p14:creationId xmlns:p14="http://schemas.microsoft.com/office/powerpoint/2010/main" val="3870975947"/>
      </p:ext>
    </p:extLst>
  </p:cSld>
  <p:clrMapOvr>
    <a:masterClrMapping/>
  </p:clrMapOvr>
</p:sld>
</file>

<file path=ppt/theme/theme1.xml><?xml version="1.0" encoding="utf-8"?>
<a:theme xmlns:a="http://schemas.openxmlformats.org/drawingml/2006/main" name="Retrospect">
  <a:themeElements>
    <a:clrScheme name="Custom 41">
      <a:dk1>
        <a:sysClr val="windowText" lastClr="000000"/>
      </a:dk1>
      <a:lt1>
        <a:sysClr val="window" lastClr="FFFFFF"/>
      </a:lt1>
      <a:dk2>
        <a:srgbClr val="505046"/>
      </a:dk2>
      <a:lt2>
        <a:srgbClr val="EEECE1"/>
      </a:lt2>
      <a:accent1>
        <a:srgbClr val="DC5E00"/>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CD649E082A6D408757A4E9A2C25346" ma:contentTypeVersion="13" ma:contentTypeDescription="Create a new document." ma:contentTypeScope="" ma:versionID="8d4ed35d35085092ed40ccfbb228fad2">
  <xsd:schema xmlns:xsd="http://www.w3.org/2001/XMLSchema" xmlns:xs="http://www.w3.org/2001/XMLSchema" xmlns:p="http://schemas.microsoft.com/office/2006/metadata/properties" xmlns:ns2="1d628898-7c92-4313-b589-f839b19a29e6" xmlns:ns3="564477d5-28bc-4281-951a-a6595459d476" targetNamespace="http://schemas.microsoft.com/office/2006/metadata/properties" ma:root="true" ma:fieldsID="1e4959d1ed7366c3f6fb63154d0dafa9" ns2:_="" ns3:_="">
    <xsd:import namespace="1d628898-7c92-4313-b589-f839b19a29e6"/>
    <xsd:import namespace="564477d5-28bc-4281-951a-a6595459d476"/>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28898-7c92-4313-b589-f839b19a29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ab9d10e-cf46-43c3-8dbe-852b4cfb5ddc"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4477d5-28bc-4281-951a-a6595459d47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8a014298-9250-4e8d-9453-de0460558e4e}" ma:internalName="TaxCatchAll" ma:showField="CatchAllData" ma:web="564477d5-28bc-4281-951a-a6595459d47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64477d5-28bc-4281-951a-a6595459d476" xsi:nil="true"/>
    <lcf76f155ced4ddcb4097134ff3c332f xmlns="1d628898-7c92-4313-b589-f839b19a29e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EBD7C3E-627F-4834-888C-938B6DB64475}"/>
</file>

<file path=customXml/itemProps2.xml><?xml version="1.0" encoding="utf-8"?>
<ds:datastoreItem xmlns:ds="http://schemas.openxmlformats.org/officeDocument/2006/customXml" ds:itemID="{B65839D3-327C-42B6-AFBF-FC1B062E04B6}"/>
</file>

<file path=customXml/itemProps3.xml><?xml version="1.0" encoding="utf-8"?>
<ds:datastoreItem xmlns:ds="http://schemas.openxmlformats.org/officeDocument/2006/customXml" ds:itemID="{EC218D31-7634-4D16-961B-546E833C126A}"/>
</file>

<file path=docProps/app.xml><?xml version="1.0" encoding="utf-8"?>
<Properties xmlns="http://schemas.openxmlformats.org/officeDocument/2006/extended-properties" xmlns:vt="http://schemas.openxmlformats.org/officeDocument/2006/docPropsVTypes">
  <Template>Retrospect</Template>
  <TotalTime>11947</TotalTime>
  <Words>2430</Words>
  <Application>Microsoft Office PowerPoint</Application>
  <PresentationFormat>Widescreen</PresentationFormat>
  <Paragraphs>511</Paragraphs>
  <Slides>28</Slides>
  <Notes>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42" baseType="lpstr">
      <vt:lpstr>Comic Sans MS</vt:lpstr>
      <vt:lpstr>Calibri Light</vt:lpstr>
      <vt:lpstr>Symbol</vt:lpstr>
      <vt:lpstr>Lucida Handwriting</vt:lpstr>
      <vt:lpstr>Wingdings</vt:lpstr>
      <vt:lpstr>Courier New</vt:lpstr>
      <vt:lpstr>Times New Roman</vt:lpstr>
      <vt:lpstr>Calibri</vt:lpstr>
      <vt:lpstr>Arial</vt:lpstr>
      <vt:lpstr>Jokerman</vt:lpstr>
      <vt:lpstr>Gabriola</vt:lpstr>
      <vt:lpstr>MS Mincho</vt:lpstr>
      <vt:lpstr>Retrospect</vt:lpstr>
      <vt:lpstr>Bitmap Image</vt:lpstr>
      <vt:lpstr>ECHOCARDIOGRAPHY …From a Sonographer’s Perspective    THE NOTEBOOK 8 Chapter VI:  Stress Echocardiogram</vt:lpstr>
      <vt:lpstr>PowerPoint Presentation</vt:lpstr>
      <vt:lpstr>PowerPoint Presentation</vt:lpstr>
      <vt:lpstr>VI. STRESS ECHO (SE)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ECHOCARDIOGRAPHY… From a sonographer’s perspective:   the notebook 7</dc:title>
  <dc:creator>Susan DeWitt</dc:creator>
  <cp:lastModifiedBy>Greg Lockhart</cp:lastModifiedBy>
  <cp:revision>380</cp:revision>
  <dcterms:created xsi:type="dcterms:W3CDTF">2017-12-28T16:47:13Z</dcterms:created>
  <dcterms:modified xsi:type="dcterms:W3CDTF">2023-07-13T14:44:31Z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0x0101003BCD649E082A6D408757A4E9A2C25346</vt:lpwstr>
  </property>
</Properties>
</file>