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fntdata" ContentType="application/x-fontdata"/>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11.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s/comment10.xml" ContentType="application/vnd.openxmlformats-officedocument.presentationml.comments+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4060" r:id="rId1"/>
  </p:sldMasterIdLst>
  <p:notesMasterIdLst>
    <p:notesMasterId r:id="rId20"/>
  </p:notesMasterIdLst>
  <p:handoutMasterIdLst>
    <p:handoutMasterId r:id="rId21"/>
  </p:handoutMasterIdLst>
  <p:sldIdLst>
    <p:sldId id="256" r:id="rId2"/>
    <p:sldId id="284" r:id="rId3"/>
    <p:sldId id="370" r:id="rId4"/>
    <p:sldId id="257" r:id="rId5"/>
    <p:sldId id="359" r:id="rId6"/>
    <p:sldId id="362" r:id="rId7"/>
    <p:sldId id="360" r:id="rId8"/>
    <p:sldId id="347" r:id="rId9"/>
    <p:sldId id="348" r:id="rId10"/>
    <p:sldId id="349" r:id="rId11"/>
    <p:sldId id="350" r:id="rId12"/>
    <p:sldId id="351" r:id="rId13"/>
    <p:sldId id="354" r:id="rId14"/>
    <p:sldId id="352" r:id="rId15"/>
    <p:sldId id="353" r:id="rId16"/>
    <p:sldId id="355" r:id="rId17"/>
    <p:sldId id="356" r:id="rId18"/>
    <p:sldId id="357" r:id="rId19"/>
  </p:sldIdLst>
  <p:sldSz cx="12192000" cy="6858000"/>
  <p:notesSz cx="6858000" cy="9144000"/>
  <p:embeddedFontLst>
    <p:embeddedFont>
      <p:font typeface="MS Mincho" panose="02020609040205080304" pitchFamily="49" charset="-128"/>
      <p:regular r:id="rId22"/>
    </p:embeddedFont>
    <p:embeddedFont>
      <p:font typeface="Calibri" panose="020F0502020204030204" pitchFamily="34" charset="0"/>
      <p:regular r:id="rId23"/>
      <p:bold r:id="rId24"/>
      <p:italic r:id="rId25"/>
      <p:boldItalic r:id="rId26"/>
    </p:embeddedFont>
    <p:embeddedFont>
      <p:font typeface="Calibri Light" panose="020F0302020204030204" pitchFamily="34" charset="0"/>
      <p:regular r:id="rId27"/>
      <p:italic r:id="rId28"/>
    </p:embeddedFont>
    <p:embeddedFont>
      <p:font typeface="Comic Sans MS" panose="030F0702030302020204" pitchFamily="66" charset="0"/>
      <p:regular r:id="rId29"/>
      <p:bold r:id="rId30"/>
      <p:italic r:id="rId31"/>
      <p:boldItalic r:id="rId32"/>
    </p:embeddedFont>
    <p:embeddedFont>
      <p:font typeface="Gabriola" panose="04040605051002020D02" pitchFamily="82" charset="0"/>
      <p:regular r:id="rId33"/>
    </p:embeddedFont>
    <p:embeddedFont>
      <p:font typeface="Ink Free" panose="03080402000500000000" pitchFamily="66" charset="0"/>
      <p:regular r:id="rId34"/>
    </p:embeddedFont>
    <p:embeddedFont>
      <p:font typeface="Juice ITC" panose="04040403040A02020202" pitchFamily="82" charset="0"/>
      <p:regular r:id="rId35"/>
    </p:embeddedFont>
    <p:embeddedFont>
      <p:font typeface="Lucida Handwriting" panose="03010101010101010101" pitchFamily="66" charset="0"/>
      <p:regular r:id="rId3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DeWitt" initials="SD" lastIdx="78" clrIdx="0">
    <p:extLst>
      <p:ext uri="{19B8F6BF-5375-455C-9EA6-DF929625EA0E}">
        <p15:presenceInfo xmlns:p15="http://schemas.microsoft.com/office/powerpoint/2012/main" userId="b92b7d1cfe4c6f1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8" autoAdjust="0"/>
    <p:restoredTop sz="94660"/>
  </p:normalViewPr>
  <p:slideViewPr>
    <p:cSldViewPr snapToGrid="0">
      <p:cViewPr varScale="1">
        <p:scale>
          <a:sx n="108" d="100"/>
          <a:sy n="108" d="100"/>
        </p:scale>
        <p:origin x="132" y="324"/>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viewProps" Target="viewProps.xml"/><Relationship Id="rId21" Type="http://schemas.openxmlformats.org/officeDocument/2006/relationships/handoutMaster" Target="handoutMasters/handoutMaster1.xml"/><Relationship Id="rId34" Type="http://schemas.openxmlformats.org/officeDocument/2006/relationships/font" Target="fonts/font13.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commentAuthors" Target="commentAuthors.xml"/><Relationship Id="rId40" Type="http://schemas.openxmlformats.org/officeDocument/2006/relationships/theme" Target="theme/theme1.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 Id="rId20" Type="http://schemas.openxmlformats.org/officeDocument/2006/relationships/notesMaster" Target="notesMasters/notesMaster1.xml"/><Relationship Id="rId4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DeWitt" userId="b92b7d1cfe4c6f13" providerId="LiveId" clId="{FFCC0A20-671F-446F-8B03-2B8B754DE87F}"/>
    <pc:docChg chg="undo custSel modSld">
      <pc:chgData name="Susan DeWitt" userId="b92b7d1cfe4c6f13" providerId="LiveId" clId="{FFCC0A20-671F-446F-8B03-2B8B754DE87F}" dt="2022-09-07T13:27:55.047" v="422" actId="1076"/>
      <pc:docMkLst>
        <pc:docMk/>
      </pc:docMkLst>
      <pc:sldChg chg="modSp mod">
        <pc:chgData name="Susan DeWitt" userId="b92b7d1cfe4c6f13" providerId="LiveId" clId="{FFCC0A20-671F-446F-8B03-2B8B754DE87F}" dt="2022-09-04T22:36:29.908" v="383" actId="20577"/>
        <pc:sldMkLst>
          <pc:docMk/>
          <pc:sldMk cId="2150544247" sldId="256"/>
        </pc:sldMkLst>
        <pc:spChg chg="mod">
          <ac:chgData name="Susan DeWitt" userId="b92b7d1cfe4c6f13" providerId="LiveId" clId="{FFCC0A20-671F-446F-8B03-2B8B754DE87F}" dt="2022-09-04T22:36:29.908" v="383" actId="20577"/>
          <ac:spMkLst>
            <pc:docMk/>
            <pc:sldMk cId="2150544247" sldId="256"/>
            <ac:spMk id="2" creationId="{B1CA8A6B-8C94-4331-8DB0-5E9E68D8DF7B}"/>
          </ac:spMkLst>
        </pc:spChg>
      </pc:sldChg>
      <pc:sldChg chg="addSp delSp modSp mod modCm">
        <pc:chgData name="Susan DeWitt" userId="b92b7d1cfe4c6f13" providerId="LiveId" clId="{FFCC0A20-671F-446F-8B03-2B8B754DE87F}" dt="2022-09-07T13:27:55.047" v="422" actId="1076"/>
        <pc:sldMkLst>
          <pc:docMk/>
          <pc:sldMk cId="4011198188" sldId="347"/>
        </pc:sldMkLst>
        <pc:spChg chg="mod">
          <ac:chgData name="Susan DeWitt" userId="b92b7d1cfe4c6f13" providerId="LiveId" clId="{FFCC0A20-671F-446F-8B03-2B8B754DE87F}" dt="2022-09-07T13:27:55.047" v="422" actId="1076"/>
          <ac:spMkLst>
            <pc:docMk/>
            <pc:sldMk cId="4011198188" sldId="347"/>
            <ac:spMk id="4" creationId="{15B06100-EC8C-4C38-AFD5-1EE74DE82B8D}"/>
          </ac:spMkLst>
        </pc:spChg>
        <pc:picChg chg="mod">
          <ac:chgData name="Susan DeWitt" userId="b92b7d1cfe4c6f13" providerId="LiveId" clId="{FFCC0A20-671F-446F-8B03-2B8B754DE87F}" dt="2022-09-07T13:27:52.235" v="421" actId="1076"/>
          <ac:picMkLst>
            <pc:docMk/>
            <pc:sldMk cId="4011198188" sldId="347"/>
            <ac:picMk id="3" creationId="{AFA6B08C-1398-453E-A5F3-1AC9761F7DF8}"/>
          </ac:picMkLst>
        </pc:picChg>
        <pc:picChg chg="del">
          <ac:chgData name="Susan DeWitt" userId="b92b7d1cfe4c6f13" providerId="LiveId" clId="{FFCC0A20-671F-446F-8B03-2B8B754DE87F}" dt="2022-08-27T17:41:33.673" v="147" actId="478"/>
          <ac:picMkLst>
            <pc:docMk/>
            <pc:sldMk cId="4011198188" sldId="347"/>
            <ac:picMk id="6" creationId="{B6490E1A-BC99-7965-7E9F-C82BC5A9F0B5}"/>
          </ac:picMkLst>
        </pc:picChg>
        <pc:picChg chg="add mod">
          <ac:chgData name="Susan DeWitt" userId="b92b7d1cfe4c6f13" providerId="LiveId" clId="{FFCC0A20-671F-446F-8B03-2B8B754DE87F}" dt="2022-08-27T17:41:45.830" v="151" actId="1076"/>
          <ac:picMkLst>
            <pc:docMk/>
            <pc:sldMk cId="4011198188" sldId="347"/>
            <ac:picMk id="7" creationId="{E7D7DD4B-2767-99D5-1D66-1849EC92304B}"/>
          </ac:picMkLst>
        </pc:picChg>
        <pc:picChg chg="add del mod">
          <ac:chgData name="Susan DeWitt" userId="b92b7d1cfe4c6f13" providerId="LiveId" clId="{FFCC0A20-671F-446F-8B03-2B8B754DE87F}" dt="2022-09-03T14:46:05.082" v="221" actId="22"/>
          <ac:picMkLst>
            <pc:docMk/>
            <pc:sldMk cId="4011198188" sldId="347"/>
            <ac:picMk id="8" creationId="{397893E9-8F9E-D5F9-0E2B-2EE06C1E913F}"/>
          </ac:picMkLst>
        </pc:picChg>
        <pc:picChg chg="add del mod">
          <ac:chgData name="Susan DeWitt" userId="b92b7d1cfe4c6f13" providerId="LiveId" clId="{FFCC0A20-671F-446F-8B03-2B8B754DE87F}" dt="2022-09-07T13:24:18.342" v="387" actId="478"/>
          <ac:picMkLst>
            <pc:docMk/>
            <pc:sldMk cId="4011198188" sldId="347"/>
            <ac:picMk id="10" creationId="{AC0B9619-A7DA-3CFC-9BB4-7ED087D650BF}"/>
          </ac:picMkLst>
        </pc:picChg>
        <pc:picChg chg="add del mod">
          <ac:chgData name="Susan DeWitt" userId="b92b7d1cfe4c6f13" providerId="LiveId" clId="{FFCC0A20-671F-446F-8B03-2B8B754DE87F}" dt="2022-09-07T13:24:28.387" v="389" actId="478"/>
          <ac:picMkLst>
            <pc:docMk/>
            <pc:sldMk cId="4011198188" sldId="347"/>
            <ac:picMk id="12" creationId="{85B52177-6EEE-2CA3-764D-50579EA6B3B0}"/>
          </ac:picMkLst>
        </pc:picChg>
        <pc:picChg chg="mod">
          <ac:chgData name="Susan DeWitt" userId="b92b7d1cfe4c6f13" providerId="LiveId" clId="{FFCC0A20-671F-446F-8B03-2B8B754DE87F}" dt="2022-09-07T13:24:37.978" v="391" actId="1076"/>
          <ac:picMkLst>
            <pc:docMk/>
            <pc:sldMk cId="4011198188" sldId="347"/>
            <ac:picMk id="13" creationId="{4B3CE968-8D70-4BBA-916C-BB774A1E98D8}"/>
          </ac:picMkLst>
        </pc:picChg>
        <pc:picChg chg="mod ord">
          <ac:chgData name="Susan DeWitt" userId="b92b7d1cfe4c6f13" providerId="LiveId" clId="{FFCC0A20-671F-446F-8B03-2B8B754DE87F}" dt="2022-09-07T13:26:59.962" v="418" actId="1076"/>
          <ac:picMkLst>
            <pc:docMk/>
            <pc:sldMk cId="4011198188" sldId="347"/>
            <ac:picMk id="15" creationId="{04A06704-32EC-4679-AB40-EBDD8640D975}"/>
          </ac:picMkLst>
        </pc:picChg>
        <pc:picChg chg="add mod">
          <ac:chgData name="Susan DeWitt" userId="b92b7d1cfe4c6f13" providerId="LiveId" clId="{FFCC0A20-671F-446F-8B03-2B8B754DE87F}" dt="2022-09-07T13:24:31.839" v="390" actId="1076"/>
          <ac:picMkLst>
            <pc:docMk/>
            <pc:sldMk cId="4011198188" sldId="347"/>
            <ac:picMk id="16" creationId="{A4E2A6B2-7349-3CA0-A698-AE43A16C7A92}"/>
          </ac:picMkLst>
        </pc:picChg>
        <pc:picChg chg="mod">
          <ac:chgData name="Susan DeWitt" userId="b92b7d1cfe4c6f13" providerId="LiveId" clId="{FFCC0A20-671F-446F-8B03-2B8B754DE87F}" dt="2022-09-07T13:26:15.083" v="416" actId="1037"/>
          <ac:picMkLst>
            <pc:docMk/>
            <pc:sldMk cId="4011198188" sldId="347"/>
            <ac:picMk id="17" creationId="{3589C788-3CE3-4D6C-B4E8-1B138EEFF74E}"/>
          </ac:picMkLst>
        </pc:picChg>
        <pc:picChg chg="del mod">
          <ac:chgData name="Susan DeWitt" userId="b92b7d1cfe4c6f13" providerId="LiveId" clId="{FFCC0A20-671F-446F-8B03-2B8B754DE87F}" dt="2022-09-07T13:27:47.065" v="420" actId="478"/>
          <ac:picMkLst>
            <pc:docMk/>
            <pc:sldMk cId="4011198188" sldId="347"/>
            <ac:picMk id="19" creationId="{C7DCACE6-8133-4797-BB1D-58CB5022ECCC}"/>
          </ac:picMkLst>
        </pc:picChg>
        <pc:picChg chg="add del mod">
          <ac:chgData name="Susan DeWitt" userId="b92b7d1cfe4c6f13" providerId="LiveId" clId="{FFCC0A20-671F-446F-8B03-2B8B754DE87F}" dt="2022-09-07T13:24:22.857" v="388" actId="478"/>
          <ac:picMkLst>
            <pc:docMk/>
            <pc:sldMk cId="4011198188" sldId="347"/>
            <ac:picMk id="20" creationId="{E006F48E-AB1E-0144-E09F-884A0148B5DB}"/>
          </ac:picMkLst>
        </pc:picChg>
      </pc:sldChg>
      <pc:sldChg chg="modSp mod">
        <pc:chgData name="Susan DeWitt" userId="b92b7d1cfe4c6f13" providerId="LiveId" clId="{FFCC0A20-671F-446F-8B03-2B8B754DE87F}" dt="2022-09-03T15:09:37.428" v="329" actId="1076"/>
        <pc:sldMkLst>
          <pc:docMk/>
          <pc:sldMk cId="1877923330" sldId="348"/>
        </pc:sldMkLst>
        <pc:spChg chg="mod">
          <ac:chgData name="Susan DeWitt" userId="b92b7d1cfe4c6f13" providerId="LiveId" clId="{FFCC0A20-671F-446F-8B03-2B8B754DE87F}" dt="2022-09-03T15:09:37.428" v="329" actId="1076"/>
          <ac:spMkLst>
            <pc:docMk/>
            <pc:sldMk cId="1877923330" sldId="348"/>
            <ac:spMk id="7" creationId="{D8B4CC6D-67C3-499E-BEF7-A7B4F71A21A6}"/>
          </ac:spMkLst>
        </pc:spChg>
        <pc:graphicFrameChg chg="mod">
          <ac:chgData name="Susan DeWitt" userId="b92b7d1cfe4c6f13" providerId="LiveId" clId="{FFCC0A20-671F-446F-8B03-2B8B754DE87F}" dt="2022-09-03T15:09:32.039" v="328" actId="1076"/>
          <ac:graphicFrameMkLst>
            <pc:docMk/>
            <pc:sldMk cId="1877923330" sldId="348"/>
            <ac:graphicFrameMk id="4" creationId="{8542CA7F-00BE-47FC-981A-94C050A9A90F}"/>
          </ac:graphicFrameMkLst>
        </pc:graphicFrameChg>
      </pc:sldChg>
      <pc:sldChg chg="modSp mod">
        <pc:chgData name="Susan DeWitt" userId="b92b7d1cfe4c6f13" providerId="LiveId" clId="{FFCC0A20-671F-446F-8B03-2B8B754DE87F}" dt="2022-09-03T14:54:22.728" v="267" actId="1076"/>
        <pc:sldMkLst>
          <pc:docMk/>
          <pc:sldMk cId="3907757700" sldId="351"/>
        </pc:sldMkLst>
        <pc:spChg chg="mod">
          <ac:chgData name="Susan DeWitt" userId="b92b7d1cfe4c6f13" providerId="LiveId" clId="{FFCC0A20-671F-446F-8B03-2B8B754DE87F}" dt="2022-08-27T17:56:44.530" v="162" actId="1076"/>
          <ac:spMkLst>
            <pc:docMk/>
            <pc:sldMk cId="3907757700" sldId="351"/>
            <ac:spMk id="5" creationId="{BE17335D-10EC-4BE1-8A21-C69B0590D981}"/>
          </ac:spMkLst>
        </pc:spChg>
        <pc:spChg chg="mod">
          <ac:chgData name="Susan DeWitt" userId="b92b7d1cfe4c6f13" providerId="LiveId" clId="{FFCC0A20-671F-446F-8B03-2B8B754DE87F}" dt="2022-09-03T14:54:22.728" v="267" actId="1076"/>
          <ac:spMkLst>
            <pc:docMk/>
            <pc:sldMk cId="3907757700" sldId="351"/>
            <ac:spMk id="6" creationId="{A0A22B8E-72C4-4ADA-B8E2-8A192BD7F10E}"/>
          </ac:spMkLst>
        </pc:spChg>
        <pc:graphicFrameChg chg="mod modGraphic">
          <ac:chgData name="Susan DeWitt" userId="b92b7d1cfe4c6f13" providerId="LiveId" clId="{FFCC0A20-671F-446F-8B03-2B8B754DE87F}" dt="2022-09-03T14:54:16.222" v="265" actId="1076"/>
          <ac:graphicFrameMkLst>
            <pc:docMk/>
            <pc:sldMk cId="3907757700" sldId="351"/>
            <ac:graphicFrameMk id="4" creationId="{55AA690C-7EB9-44BA-9DFC-07C74B149672}"/>
          </ac:graphicFrameMkLst>
        </pc:graphicFrameChg>
      </pc:sldChg>
      <pc:sldChg chg="addSp delSp modSp mod">
        <pc:chgData name="Susan DeWitt" userId="b92b7d1cfe4c6f13" providerId="LiveId" clId="{FFCC0A20-671F-446F-8B03-2B8B754DE87F}" dt="2022-09-03T15:10:25.198" v="330" actId="1076"/>
        <pc:sldMkLst>
          <pc:docMk/>
          <pc:sldMk cId="893109018" sldId="352"/>
        </pc:sldMkLst>
        <pc:picChg chg="del">
          <ac:chgData name="Susan DeWitt" userId="b92b7d1cfe4c6f13" providerId="LiveId" clId="{FFCC0A20-671F-446F-8B03-2B8B754DE87F}" dt="2022-09-03T15:03:49.285" v="287" actId="478"/>
          <ac:picMkLst>
            <pc:docMk/>
            <pc:sldMk cId="893109018" sldId="352"/>
            <ac:picMk id="6" creationId="{E3361448-FE66-308C-F632-DE27E48243D1}"/>
          </ac:picMkLst>
        </pc:picChg>
        <pc:picChg chg="del">
          <ac:chgData name="Susan DeWitt" userId="b92b7d1cfe4c6f13" providerId="LiveId" clId="{FFCC0A20-671F-446F-8B03-2B8B754DE87F}" dt="2022-09-03T15:01:33.569" v="270" actId="478"/>
          <ac:picMkLst>
            <pc:docMk/>
            <pc:sldMk cId="893109018" sldId="352"/>
            <ac:picMk id="8" creationId="{C94BF071-A237-CCE4-4E59-B09D0CE73FE3}"/>
          </ac:picMkLst>
        </pc:picChg>
        <pc:picChg chg="add del">
          <ac:chgData name="Susan DeWitt" userId="b92b7d1cfe4c6f13" providerId="LiveId" clId="{FFCC0A20-671F-446F-8B03-2B8B754DE87F}" dt="2022-09-03T15:01:04.779" v="269" actId="478"/>
          <ac:picMkLst>
            <pc:docMk/>
            <pc:sldMk cId="893109018" sldId="352"/>
            <ac:picMk id="10" creationId="{74C698BC-BDC1-620A-7655-45B07A63C811}"/>
          </ac:picMkLst>
        </pc:picChg>
        <pc:picChg chg="add mod">
          <ac:chgData name="Susan DeWitt" userId="b92b7d1cfe4c6f13" providerId="LiveId" clId="{FFCC0A20-671F-446F-8B03-2B8B754DE87F}" dt="2022-09-03T15:02:45.671" v="286" actId="1037"/>
          <ac:picMkLst>
            <pc:docMk/>
            <pc:sldMk cId="893109018" sldId="352"/>
            <ac:picMk id="12" creationId="{FB7A9F18-273B-E2C1-EB63-9BADCBB6DEB7}"/>
          </ac:picMkLst>
        </pc:picChg>
        <pc:picChg chg="add mod">
          <ac:chgData name="Susan DeWitt" userId="b92b7d1cfe4c6f13" providerId="LiveId" clId="{FFCC0A20-671F-446F-8B03-2B8B754DE87F}" dt="2022-09-03T15:10:25.198" v="330" actId="1076"/>
          <ac:picMkLst>
            <pc:docMk/>
            <pc:sldMk cId="893109018" sldId="352"/>
            <ac:picMk id="17" creationId="{91B10E91-3BAB-D9D9-75DC-9E68FB772335}"/>
          </ac:picMkLst>
        </pc:picChg>
      </pc:sldChg>
      <pc:sldChg chg="addSp delSp modSp mod">
        <pc:chgData name="Susan DeWitt" userId="b92b7d1cfe4c6f13" providerId="LiveId" clId="{FFCC0A20-671F-446F-8B03-2B8B754DE87F}" dt="2022-09-03T15:10:32.853" v="336" actId="1037"/>
        <pc:sldMkLst>
          <pc:docMk/>
          <pc:sldMk cId="3664946544" sldId="353"/>
        </pc:sldMkLst>
        <pc:picChg chg="add mod">
          <ac:chgData name="Susan DeWitt" userId="b92b7d1cfe4c6f13" providerId="LiveId" clId="{FFCC0A20-671F-446F-8B03-2B8B754DE87F}" dt="2022-09-03T15:02:34.736" v="280" actId="1076"/>
          <ac:picMkLst>
            <pc:docMk/>
            <pc:sldMk cId="3664946544" sldId="353"/>
            <ac:picMk id="6" creationId="{D125C966-1998-ADD8-6F71-5D18CAD2811A}"/>
          </ac:picMkLst>
        </pc:picChg>
        <pc:picChg chg="del">
          <ac:chgData name="Susan DeWitt" userId="b92b7d1cfe4c6f13" providerId="LiveId" clId="{FFCC0A20-671F-446F-8B03-2B8B754DE87F}" dt="2022-09-03T15:02:25.566" v="274" actId="478"/>
          <ac:picMkLst>
            <pc:docMk/>
            <pc:sldMk cId="3664946544" sldId="353"/>
            <ac:picMk id="9" creationId="{A4E0BAC5-041D-4AD6-A7D1-87F987FC6856}"/>
          </ac:picMkLst>
        </pc:picChg>
        <pc:picChg chg="del">
          <ac:chgData name="Susan DeWitt" userId="b92b7d1cfe4c6f13" providerId="LiveId" clId="{FFCC0A20-671F-446F-8B03-2B8B754DE87F}" dt="2022-09-03T15:04:42.492" v="304" actId="478"/>
          <ac:picMkLst>
            <pc:docMk/>
            <pc:sldMk cId="3664946544" sldId="353"/>
            <ac:picMk id="10" creationId="{BE72B581-8A6A-3E2C-29F6-E145BBFE7490}"/>
          </ac:picMkLst>
        </pc:picChg>
        <pc:picChg chg="add mod">
          <ac:chgData name="Susan DeWitt" userId="b92b7d1cfe4c6f13" providerId="LiveId" clId="{FFCC0A20-671F-446F-8B03-2B8B754DE87F}" dt="2022-09-03T15:10:32.853" v="336" actId="1037"/>
          <ac:picMkLst>
            <pc:docMk/>
            <pc:sldMk cId="3664946544" sldId="353"/>
            <ac:picMk id="11" creationId="{329722C0-275B-6E3C-B086-CA88B759690C}"/>
          </ac:picMkLst>
        </pc:picChg>
      </pc:sldChg>
      <pc:sldChg chg="modSp mod">
        <pc:chgData name="Susan DeWitt" userId="b92b7d1cfe4c6f13" providerId="LiveId" clId="{FFCC0A20-671F-446F-8B03-2B8B754DE87F}" dt="2022-08-27T17:56:32.617" v="160" actId="20577"/>
        <pc:sldMkLst>
          <pc:docMk/>
          <pc:sldMk cId="3902361025" sldId="354"/>
        </pc:sldMkLst>
        <pc:spChg chg="mod">
          <ac:chgData name="Susan DeWitt" userId="b92b7d1cfe4c6f13" providerId="LiveId" clId="{FFCC0A20-671F-446F-8B03-2B8B754DE87F}" dt="2022-08-27T17:56:32.617" v="160" actId="20577"/>
          <ac:spMkLst>
            <pc:docMk/>
            <pc:sldMk cId="3902361025" sldId="354"/>
            <ac:spMk id="5" creationId="{07600162-DE4A-4354-AF18-CAFA6C3E4D36}"/>
          </ac:spMkLst>
        </pc:spChg>
      </pc:sldChg>
      <pc:sldChg chg="addSp delSp modSp mod">
        <pc:chgData name="Susan DeWitt" userId="b92b7d1cfe4c6f13" providerId="LiveId" clId="{FFCC0A20-671F-446F-8B03-2B8B754DE87F}" dt="2022-09-03T15:12:47.408" v="375" actId="1038"/>
        <pc:sldMkLst>
          <pc:docMk/>
          <pc:sldMk cId="4123080905" sldId="356"/>
        </pc:sldMkLst>
        <pc:graphicFrameChg chg="modGraphic">
          <ac:chgData name="Susan DeWitt" userId="b92b7d1cfe4c6f13" providerId="LiveId" clId="{FFCC0A20-671F-446F-8B03-2B8B754DE87F}" dt="2022-09-03T15:12:36.520" v="367" actId="6549"/>
          <ac:graphicFrameMkLst>
            <pc:docMk/>
            <pc:sldMk cId="4123080905" sldId="356"/>
            <ac:graphicFrameMk id="13" creationId="{7541FFC4-A4E6-4DD6-AC07-CD3BDCE5CBD1}"/>
          </ac:graphicFrameMkLst>
        </pc:graphicFrameChg>
        <pc:picChg chg="del mod">
          <ac:chgData name="Susan DeWitt" userId="b92b7d1cfe4c6f13" providerId="LiveId" clId="{FFCC0A20-671F-446F-8B03-2B8B754DE87F}" dt="2022-09-03T15:11:28.339" v="351" actId="478"/>
          <ac:picMkLst>
            <pc:docMk/>
            <pc:sldMk cId="4123080905" sldId="356"/>
            <ac:picMk id="7" creationId="{3CCBB318-180F-035F-E251-FFD7926A3D7A}"/>
          </ac:picMkLst>
        </pc:picChg>
        <pc:picChg chg="add del">
          <ac:chgData name="Susan DeWitt" userId="b92b7d1cfe4c6f13" providerId="LiveId" clId="{FFCC0A20-671F-446F-8B03-2B8B754DE87F}" dt="2022-09-03T15:11:06.149" v="348" actId="478"/>
          <ac:picMkLst>
            <pc:docMk/>
            <pc:sldMk cId="4123080905" sldId="356"/>
            <ac:picMk id="10" creationId="{1B055CAF-7334-0890-ECDC-20BF9E62031E}"/>
          </ac:picMkLst>
        </pc:picChg>
        <pc:picChg chg="add mod">
          <ac:chgData name="Susan DeWitt" userId="b92b7d1cfe4c6f13" providerId="LiveId" clId="{FFCC0A20-671F-446F-8B03-2B8B754DE87F}" dt="2022-09-03T15:11:46.647" v="364" actId="1038"/>
          <ac:picMkLst>
            <pc:docMk/>
            <pc:sldMk cId="4123080905" sldId="356"/>
            <ac:picMk id="12" creationId="{C60D0229-7CF5-24E2-18B6-DD604768BBB9}"/>
          </ac:picMkLst>
        </pc:picChg>
        <pc:picChg chg="del">
          <ac:chgData name="Susan DeWitt" userId="b92b7d1cfe4c6f13" providerId="LiveId" clId="{FFCC0A20-671F-446F-8B03-2B8B754DE87F}" dt="2022-09-03T15:12:36.504" v="366" actId="478"/>
          <ac:picMkLst>
            <pc:docMk/>
            <pc:sldMk cId="4123080905" sldId="356"/>
            <ac:picMk id="14" creationId="{B694CC85-D8A5-4330-AE71-D343F1DFA376}"/>
          </ac:picMkLst>
        </pc:picChg>
        <pc:picChg chg="add mod">
          <ac:chgData name="Susan DeWitt" userId="b92b7d1cfe4c6f13" providerId="LiveId" clId="{FFCC0A20-671F-446F-8B03-2B8B754DE87F}" dt="2022-09-03T15:12:47.408" v="375" actId="1038"/>
          <ac:picMkLst>
            <pc:docMk/>
            <pc:sldMk cId="4123080905" sldId="356"/>
            <ac:picMk id="16" creationId="{9D64EDB7-E328-0520-232F-7DC943FB6C7E}"/>
          </ac:picMkLst>
        </pc:picChg>
      </pc:sldChg>
      <pc:sldChg chg="addCm modCm">
        <pc:chgData name="Susan DeWitt" userId="b92b7d1cfe4c6f13" providerId="LiveId" clId="{FFCC0A20-671F-446F-8B03-2B8B754DE87F}" dt="2022-09-03T15:08:59.360" v="327"/>
        <pc:sldMkLst>
          <pc:docMk/>
          <pc:sldMk cId="1736647716" sldId="357"/>
        </pc:sldMkLst>
      </pc:sldChg>
      <pc:sldChg chg="modSp mod">
        <pc:chgData name="Susan DeWitt" userId="b92b7d1cfe4c6f13" providerId="LiveId" clId="{FFCC0A20-671F-446F-8B03-2B8B754DE87F}" dt="2022-09-03T14:43:18.826" v="200" actId="5793"/>
        <pc:sldMkLst>
          <pc:docMk/>
          <pc:sldMk cId="3293821913" sldId="359"/>
        </pc:sldMkLst>
        <pc:spChg chg="mod">
          <ac:chgData name="Susan DeWitt" userId="b92b7d1cfe4c6f13" providerId="LiveId" clId="{FFCC0A20-671F-446F-8B03-2B8B754DE87F}" dt="2022-08-27T17:58:01.661" v="196" actId="20577"/>
          <ac:spMkLst>
            <pc:docMk/>
            <pc:sldMk cId="3293821913" sldId="359"/>
            <ac:spMk id="5" creationId="{0D455291-B10E-466B-8F7A-3C65918E45A4}"/>
          </ac:spMkLst>
        </pc:spChg>
        <pc:graphicFrameChg chg="modGraphic">
          <ac:chgData name="Susan DeWitt" userId="b92b7d1cfe4c6f13" providerId="LiveId" clId="{FFCC0A20-671F-446F-8B03-2B8B754DE87F}" dt="2022-09-03T14:43:18.826" v="200" actId="5793"/>
          <ac:graphicFrameMkLst>
            <pc:docMk/>
            <pc:sldMk cId="3293821913" sldId="359"/>
            <ac:graphicFrameMk id="4" creationId="{559750AA-4B53-4A09-8548-146DEAF2D739}"/>
          </ac:graphicFrameMkLst>
        </pc:graphicFrameChg>
      </pc:sldChg>
      <pc:sldChg chg="modSp mod">
        <pc:chgData name="Susan DeWitt" userId="b92b7d1cfe4c6f13" providerId="LiveId" clId="{FFCC0A20-671F-446F-8B03-2B8B754DE87F}" dt="2022-08-27T17:55:31.940" v="159" actId="20577"/>
        <pc:sldMkLst>
          <pc:docMk/>
          <pc:sldMk cId="2519403549" sldId="360"/>
        </pc:sldMkLst>
        <pc:spChg chg="mod">
          <ac:chgData name="Susan DeWitt" userId="b92b7d1cfe4c6f13" providerId="LiveId" clId="{FFCC0A20-671F-446F-8B03-2B8B754DE87F}" dt="2022-08-27T17:55:31.940" v="159" actId="20577"/>
          <ac:spMkLst>
            <pc:docMk/>
            <pc:sldMk cId="2519403549" sldId="360"/>
            <ac:spMk id="7" creationId="{26F1F690-737E-4B42-A681-133AEDDC406F}"/>
          </ac:spMkLst>
        </pc:spChg>
        <pc:graphicFrameChg chg="modGraphic">
          <ac:chgData name="Susan DeWitt" userId="b92b7d1cfe4c6f13" providerId="LiveId" clId="{FFCC0A20-671F-446F-8B03-2B8B754DE87F}" dt="2022-08-27T17:35:42.130" v="146" actId="20577"/>
          <ac:graphicFrameMkLst>
            <pc:docMk/>
            <pc:sldMk cId="2519403549" sldId="360"/>
            <ac:graphicFrameMk id="4" creationId="{559750AA-4B53-4A09-8548-146DEAF2D739}"/>
          </ac:graphicFrameMkLst>
        </pc:graphicFrameChg>
      </pc:sldChg>
      <pc:sldChg chg="modSp mod">
        <pc:chgData name="Susan DeWitt" userId="b92b7d1cfe4c6f13" providerId="LiveId" clId="{FFCC0A20-671F-446F-8B03-2B8B754DE87F}" dt="2022-09-03T14:44:32.886" v="217" actId="1076"/>
        <pc:sldMkLst>
          <pc:docMk/>
          <pc:sldMk cId="3060242226" sldId="362"/>
        </pc:sldMkLst>
        <pc:spChg chg="mod">
          <ac:chgData name="Susan DeWitt" userId="b92b7d1cfe4c6f13" providerId="LiveId" clId="{FFCC0A20-671F-446F-8B03-2B8B754DE87F}" dt="2022-08-27T17:32:08.478" v="132" actId="1076"/>
          <ac:spMkLst>
            <pc:docMk/>
            <pc:sldMk cId="3060242226" sldId="362"/>
            <ac:spMk id="5" creationId="{5AB10FDC-1B61-BCEE-093C-BBBA8A36C16C}"/>
          </ac:spMkLst>
        </pc:spChg>
        <pc:graphicFrameChg chg="mod modGraphic">
          <ac:chgData name="Susan DeWitt" userId="b92b7d1cfe4c6f13" providerId="LiveId" clId="{FFCC0A20-671F-446F-8B03-2B8B754DE87F}" dt="2022-09-03T14:44:32.886" v="217" actId="1076"/>
          <ac:graphicFrameMkLst>
            <pc:docMk/>
            <pc:sldMk cId="3060242226" sldId="362"/>
            <ac:graphicFrameMk id="4" creationId="{559750AA-4B53-4A09-8548-146DEAF2D739}"/>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12-20T14:35:19.373" idx="71">
    <p:pos x="7472" y="35"/>
    <p:text>left heart frequently performed with pigtail cath; right heart cath with swan-ganz cath</p:text>
    <p:extLst>
      <p:ext uri="{C676402C-5697-4E1C-873F-D02D1690AC5C}">
        <p15:threadingInfo xmlns:p15="http://schemas.microsoft.com/office/powerpoint/2012/main" timeZoneBias="30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8-04-22T20:26:02.527" idx="63">
    <p:pos x="7476" y="49"/>
    <p:text>1) What is the scale on the graph? 10 – 20 - 30 mmHg (the region of interest has been magnified)
2) What pressure tracings are on the diagram?  LA &amp; LV  
3) What valve lies between those two chambers? MV  
4) What is the difference between the two tracings and how do they compare to the normal tracing?  The mean LAP is elevated and greater than the LV diastolic pressure creating a transvalvular diastolic gradient across the MV; these findings are consistent with MITRAL STENOSIS.</p:text>
    <p:extLst>
      <p:ext uri="{C676402C-5697-4E1C-873F-D02D1690AC5C}">
        <p15:threadingInfo xmlns:p15="http://schemas.microsoft.com/office/powerpoint/2012/main" timeZoneBias="24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8-05-30T11:38:31.243" idx="70">
    <p:pos x="7476" y="60"/>
    <p:text>NO-not common</p:text>
    <p:extLst>
      <p:ext uri="{C676402C-5697-4E1C-873F-D02D1690AC5C}">
        <p15:threadingInfo xmlns:p15="http://schemas.microsoft.com/office/powerpoint/2012/main" timeZoneBias="240"/>
      </p:ext>
    </p:extLst>
  </p:cm>
  <p:cm authorId="1" dt="2022-09-03T11:08:46.191" idx="78">
    <p:pos x="10" y="10"/>
    <p:text>•	Special precautions may be applied to some of these contraindications making the cath possible.</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7-31T18:58:57.166" idx="76">
    <p:pos x="7479" y="45"/>
    <p:text>Myocardial biopsy as required post heart transplant or to detect   myocardial infection/inflammation (myocarditis).</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5-25T20:22:13.689" idx="64">
    <p:pos x="7461" y="50"/>
    <p:text>Calculate the CO via the indicator-dilution technique, thermodilution method, Fick method, or angiographic technique.</p:text>
    <p:extLst>
      <p:ext uri="{C676402C-5697-4E1C-873F-D02D1690AC5C}">
        <p15:threadingInfo xmlns:p15="http://schemas.microsoft.com/office/powerpoint/2012/main" timeZoneBias="240"/>
      </p:ext>
    </p:extLst>
  </p:cm>
  <p:cm authorId="1" dt="2018-05-25T20:29:25.110" idx="67">
    <p:pos x="7466" y="114"/>
    <p:text>The LV angiogram (a.k.a. angiography) is the best cath technique to evaluate LVFX (global &amp; segmental wall motion).</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4-22T11:18:00.144" idx="60">
    <p:pos x="7427" y="38"/>
    <p:text>AM = ACUTE MARGINAL ARTERY (with occlusion)
CX = LEFT CIRCUMFLEX ARTERY
LAD = LEFT ANTERIOR DESCENDING ARTERY
LCA = LEFT CORONARY ARTERY 
PDA = POSTERIOR DESCENDING ARTERY
RCA = RIGHT CORONARY ARTERY</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5-25T22:07:30.185" idx="68">
    <p:pos x="7467" y="48"/>
    <p:text>(1) LA &amp; PCWP (mean) = 2 - 12 mmHg; (2) LV = 120 / 3 - 12 mmHg; (3) AO = 120 / 60 mmHg;</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4-22T20:04:47.540" idx="61">
    <p:pos x="7436" y="31"/>
    <p:text>The mean PG via CWD correlates best with the cath lab mean PG.</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2-01-31T10:00:45.496" idx="73">
    <p:pos x="7417" y="24"/>
    <p:text>The chamber proximal to the stenotic valve experiences an increase in pressure while the chamber distal to the stenotic valve decreases in pressure.  The more severe the stenosis, the greater the PG across the valve.</p:text>
    <p:extLst>
      <p:ext uri="{C676402C-5697-4E1C-873F-D02D1690AC5C}">
        <p15:threadingInfo xmlns:p15="http://schemas.microsoft.com/office/powerpoint/2012/main" timeZoneBias="30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2-01-31T10:02:05.710" idx="74">
    <p:pos x="7462" y="39"/>
    <p:text>Regurgitation creates a volume overload pattern that can lead to a pressure overload pattern.</p:text>
    <p:extLst>
      <p:ext uri="{C676402C-5697-4E1C-873F-D02D1690AC5C}">
        <p15:threadingInfo xmlns:p15="http://schemas.microsoft.com/office/powerpoint/2012/main" timeZoneBias="30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04-22T20:15:32.383" idx="62">
    <p:pos x="7471" y="61"/>
    <p:text>1) What is the scale on the graph? 50 – 100 – 150 - 200 mmHg  
2) What pressure tracings are on the diagram? LV &amp; AO 
3) What valve lies between those two chambers? AOV  
4) What is the difference between the two tracings and how do they compare to the normal tracing?  The LV systolic pressure is elevated and much greater than the AO systolic pressure creating a transvalvular systolic gradient; these findings are consistent with AORTIC STENOSIS.</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A25AAD-ABF7-4D23-B261-F9EA27FA76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19A64D9-BD6F-4D58-B528-D1C65E5F5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CC004C-FC03-495C-8A65-5C493F91A699}" type="datetimeFigureOut">
              <a:rPr lang="en-US" smtClean="0"/>
              <a:t>7/13/2023</a:t>
            </a:fld>
            <a:endParaRPr lang="en-US" dirty="0"/>
          </a:p>
        </p:txBody>
      </p:sp>
      <p:sp>
        <p:nvSpPr>
          <p:cNvPr id="4" name="Footer Placeholder 3">
            <a:extLst>
              <a:ext uri="{FF2B5EF4-FFF2-40B4-BE49-F238E27FC236}">
                <a16:creationId xmlns:a16="http://schemas.microsoft.com/office/drawing/2014/main" id="{300C6245-565F-4F4B-B36E-1B27F103E7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9664BA6-CDB3-42E1-9DC5-511572A59E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BFAB67-10CA-4935-AD98-D76276D49D5C}" type="slidenum">
              <a:rPr lang="en-US" smtClean="0"/>
              <a:t>‹#›</a:t>
            </a:fld>
            <a:endParaRPr lang="en-US" dirty="0"/>
          </a:p>
        </p:txBody>
      </p:sp>
    </p:spTree>
    <p:extLst>
      <p:ext uri="{BB962C8B-B14F-4D97-AF65-F5344CB8AC3E}">
        <p14:creationId xmlns:p14="http://schemas.microsoft.com/office/powerpoint/2010/main" val="197681692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416C3-9DBA-4494-A89B-636DC9017B44}" type="datetimeFigureOut">
              <a:rPr lang="en-US" smtClean="0"/>
              <a:t>7/13/2023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E61600-98FB-4B99-BED3-4BE2299A9BB0}" type="slidenum">
              <a:rPr lang="en-US" smtClean="0"/>
              <a:t>‹#›</a:t>
            </a:fld>
            <a:endParaRPr lang="en-US" dirty="0"/>
          </a:p>
        </p:txBody>
      </p:sp>
    </p:spTree>
    <p:extLst>
      <p:ext uri="{BB962C8B-B14F-4D97-AF65-F5344CB8AC3E}">
        <p14:creationId xmlns:p14="http://schemas.microsoft.com/office/powerpoint/2010/main" val="58154405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2927A9-A646-4169-8762-678137923815}"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529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5EEDE-65DD-47C9-BD57-B6443499C13F}"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3457445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5EEDE-65DD-47C9-BD57-B6443499C13F}"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3199174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28D0C3-30D3-47DB-A20D-E652D19BA9AB}"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9825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5EEDE-65DD-47C9-BD57-B6443499C13F}"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2430124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C4E3E5-D9C9-47A3-A240-87B648E8DAA9}" type="datetime1">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295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D5EEDE-65DD-47C9-BD57-B6443499C13F}" type="datetime1">
              <a:rPr lang="en-US" smtClean="0"/>
              <a:t>7/13/2023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7433496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D5EEDE-65DD-47C9-BD57-B6443499C13F}" type="datetime1">
              <a:rPr lang="en-US" smtClean="0"/>
              <a:t>7/13/2023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9688240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896439-E89A-448D-B19E-86B32BD5D111}" type="datetime1">
              <a:rPr lang="en-US" smtClean="0"/>
              <a:t>7/13/2023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1203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AB9C08C-4337-4810-B0A1-13169AE03AB9}" type="datetime1">
              <a:rPr lang="en-US" smtClean="0"/>
              <a:t>7/13/2023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995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D5EEDE-65DD-47C9-BD57-B6443499C13F}" type="datetime1">
              <a:rPr lang="en-US" smtClean="0"/>
              <a:t>7/13/2023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8155417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9D8051-2E28-464D-B34A-05B0C6761E5E}" type="datetime1">
              <a:rPr lang="en-US" smtClean="0"/>
              <a:t>7/13/2023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3569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9D5EEDE-65DD-47C9-BD57-B6443499C13F}" type="datetime1">
              <a:rPr lang="en-US" smtClean="0"/>
              <a:t>7/13/2023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275123"/>
      </p:ext>
    </p:extLst>
  </p:cSld>
  <p:clrMap bg1="lt1" tx1="dk1" bg2="lt2" tx2="dk2" accent1="accent1" accent2="accent2" accent3="accent3" accent4="accent4" accent5="accent5" accent6="accent6" hlink="hlink" folHlink="folHlink"/>
  <p:sldLayoutIdLst>
    <p:sldLayoutId id="2147484061" r:id="rId1"/>
    <p:sldLayoutId id="2147484062" r:id="rId2"/>
    <p:sldLayoutId id="2147484063" r:id="rId3"/>
    <p:sldLayoutId id="2147484064" r:id="rId4"/>
    <p:sldLayoutId id="2147484065" r:id="rId5"/>
    <p:sldLayoutId id="2147484066" r:id="rId6"/>
    <p:sldLayoutId id="2147484067" r:id="rId7"/>
    <p:sldLayoutId id="2147484068" r:id="rId8"/>
    <p:sldLayoutId id="2147484069" r:id="rId9"/>
    <p:sldLayoutId id="2147484070" r:id="rId10"/>
    <p:sldLayoutId id="2147484071" r:id="rId11"/>
    <p:sldLayoutId id="2147484072" r:id="rId1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comments" Target="../comments/comment6.x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7.xml"/><Relationship Id="rId5" Type="http://schemas.openxmlformats.org/officeDocument/2006/relationships/comments" Target="../comments/comment9.x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 Id="rId5" Type="http://schemas.openxmlformats.org/officeDocument/2006/relationships/comments" Target="../comments/comment10.xml"/><Relationship Id="rId4" Type="http://schemas.openxmlformats.org/officeDocument/2006/relationships/image" Target="../media/image16.emf"/></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emf"/></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7.xml"/><Relationship Id="rId4" Type="http://schemas.openxmlformats.org/officeDocument/2006/relationships/image" Target="../media/image22.emf"/></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www.echonotebook.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comments" Target="../comments/comment4.xml"/><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7.xml"/><Relationship Id="rId4" Type="http://schemas.openxmlformats.org/officeDocument/2006/relationships/comments" Target="../comments/commen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8A6B-8C94-4331-8DB0-5E9E68D8DF7B}"/>
              </a:ext>
            </a:extLst>
          </p:cNvPr>
          <p:cNvSpPr>
            <a:spLocks noGrp="1"/>
          </p:cNvSpPr>
          <p:nvPr>
            <p:ph type="ctrTitle"/>
          </p:nvPr>
        </p:nvSpPr>
        <p:spPr>
          <a:xfrm>
            <a:off x="2492476" y="1595888"/>
            <a:ext cx="7544839" cy="1963198"/>
          </a:xfrm>
        </p:spPr>
        <p:txBody>
          <a:bodyPr>
            <a:normAutofit fontScale="90000"/>
          </a:bodyPr>
          <a:lstStyle/>
          <a:p>
            <a:r>
              <a:rPr lang="en-US" sz="3600" dirty="0">
                <a:solidFill>
                  <a:srgbClr val="FF0000"/>
                </a:solidFill>
              </a:rPr>
              <a:t>ECHOCARDIOGRAPHY</a:t>
            </a:r>
            <a:br>
              <a:rPr lang="en-US" sz="4000" dirty="0">
                <a:solidFill>
                  <a:srgbClr val="FF0000"/>
                </a:solidFill>
              </a:rPr>
            </a:br>
            <a:r>
              <a:rPr lang="en-US" sz="1800" cap="none" dirty="0">
                <a:solidFill>
                  <a:srgbClr val="FF0000"/>
                </a:solidFill>
                <a:latin typeface="Lucida Handwriting" panose="03010101010101010101" pitchFamily="66" charset="0"/>
              </a:rPr>
              <a:t>…From a Sonographer’s Perspective </a:t>
            </a:r>
            <a:br>
              <a:rPr lang="en-US" sz="1800" dirty="0">
                <a:solidFill>
                  <a:srgbClr val="FF0000"/>
                </a:solidFill>
                <a:latin typeface="Lucida Handwriting" panose="03010101010101010101" pitchFamily="66" charset="0"/>
              </a:rPr>
            </a:br>
            <a:r>
              <a:rPr lang="en-US" sz="2200" dirty="0">
                <a:solidFill>
                  <a:srgbClr val="FF0000"/>
                </a:solidFill>
              </a:rPr>
              <a:t> </a:t>
            </a:r>
            <a:br>
              <a:rPr lang="en-US" dirty="0">
                <a:solidFill>
                  <a:srgbClr val="FF0000"/>
                </a:solidFill>
              </a:rPr>
            </a:br>
            <a:r>
              <a:rPr lang="en-US" sz="4400" dirty="0">
                <a:solidFill>
                  <a:srgbClr val="FF0000"/>
                </a:solidFill>
              </a:rPr>
              <a:t>THE NOTEBOOK 8</a:t>
            </a:r>
            <a:br>
              <a:rPr lang="en-US" sz="4400" dirty="0">
                <a:solidFill>
                  <a:srgbClr val="FF0000"/>
                </a:solidFill>
              </a:rPr>
            </a:br>
            <a:r>
              <a:rPr lang="en-US" sz="3600" cap="none" dirty="0">
                <a:solidFill>
                  <a:srgbClr val="FF0000"/>
                </a:solidFill>
              </a:rPr>
              <a:t>Chapter VII: Intro to Cardiac Catheterization</a:t>
            </a:r>
            <a:endParaRPr lang="en-US" sz="5400" dirty="0">
              <a:solidFill>
                <a:srgbClr val="FF0000"/>
              </a:solidFill>
            </a:endParaRPr>
          </a:p>
        </p:txBody>
      </p:sp>
      <p:sp>
        <p:nvSpPr>
          <p:cNvPr id="3" name="Subtitle 2">
            <a:extLst>
              <a:ext uri="{FF2B5EF4-FFF2-40B4-BE49-F238E27FC236}">
                <a16:creationId xmlns:a16="http://schemas.microsoft.com/office/drawing/2014/main" id="{A5FB623B-2497-4841-97B0-41CDAFD603D4}"/>
              </a:ext>
            </a:extLst>
          </p:cNvPr>
          <p:cNvSpPr>
            <a:spLocks noGrp="1"/>
          </p:cNvSpPr>
          <p:nvPr>
            <p:ph type="subTitle" idx="1"/>
          </p:nvPr>
        </p:nvSpPr>
        <p:spPr>
          <a:xfrm>
            <a:off x="3586368" y="3943484"/>
            <a:ext cx="8291207" cy="540326"/>
          </a:xfrm>
        </p:spPr>
        <p:txBody>
          <a:bodyPr>
            <a:normAutofit/>
          </a:bodyPr>
          <a:lstStyle/>
          <a:p>
            <a:r>
              <a:rPr lang="en-US" sz="2000" cap="none" dirty="0">
                <a:solidFill>
                  <a:schemeClr val="tx2"/>
                </a:solidFill>
              </a:rPr>
              <a:t>                                      </a:t>
            </a:r>
            <a:r>
              <a:rPr lang="en-US" sz="2000" cap="none" dirty="0">
                <a:solidFill>
                  <a:srgbClr val="FF0000"/>
                </a:solidFill>
              </a:rPr>
              <a:t>Susan King DeWitt, BS, RDCS, RCS</a:t>
            </a:r>
          </a:p>
          <a:p>
            <a:endParaRPr lang="en-US" dirty="0"/>
          </a:p>
        </p:txBody>
      </p:sp>
      <p:sp>
        <p:nvSpPr>
          <p:cNvPr id="4" name="Slide Number Placeholder 3">
            <a:extLst>
              <a:ext uri="{FF2B5EF4-FFF2-40B4-BE49-F238E27FC236}">
                <a16:creationId xmlns:a16="http://schemas.microsoft.com/office/drawing/2014/main" id="{98D5ABEC-2837-4109-8D2D-F5C67AE0CCB2}"/>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150544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30605E-391D-4893-B5C5-F170C8D47044}"/>
              </a:ext>
            </a:extLst>
          </p:cNvPr>
          <p:cNvSpPr>
            <a:spLocks noGrp="1"/>
          </p:cNvSpPr>
          <p:nvPr>
            <p:ph type="sldNum" sz="quarter" idx="12"/>
          </p:nvPr>
        </p:nvSpPr>
        <p:spPr/>
        <p:txBody>
          <a:bodyPr/>
          <a:lstStyle/>
          <a:p>
            <a:fld id="{6D22F896-40B5-4ADD-8801-0D06FADFA095}" type="slidenum">
              <a:rPr lang="en-US" smtClean="0"/>
              <a:t>10</a:t>
            </a:fld>
            <a:endParaRPr lang="en-US" dirty="0"/>
          </a:p>
        </p:txBody>
      </p:sp>
      <p:graphicFrame>
        <p:nvGraphicFramePr>
          <p:cNvPr id="6" name="Table 5">
            <a:extLst>
              <a:ext uri="{FF2B5EF4-FFF2-40B4-BE49-F238E27FC236}">
                <a16:creationId xmlns:a16="http://schemas.microsoft.com/office/drawing/2014/main" id="{61A37339-E58D-43C8-AD6D-445F71B01F49}"/>
              </a:ext>
            </a:extLst>
          </p:cNvPr>
          <p:cNvGraphicFramePr>
            <a:graphicFrameLocks noGrp="1"/>
          </p:cNvGraphicFramePr>
          <p:nvPr>
            <p:extLst>
              <p:ext uri="{D42A27DB-BD31-4B8C-83A1-F6EECF244321}">
                <p14:modId xmlns:p14="http://schemas.microsoft.com/office/powerpoint/2010/main" val="3004247836"/>
              </p:ext>
            </p:extLst>
          </p:nvPr>
        </p:nvGraphicFramePr>
        <p:xfrm>
          <a:off x="0" y="774235"/>
          <a:ext cx="12192000" cy="4328160"/>
        </p:xfrm>
        <a:graphic>
          <a:graphicData uri="http://schemas.openxmlformats.org/drawingml/2006/table">
            <a:tbl>
              <a:tblPr firstRow="1" bandRow="1">
                <a:tableStyleId>{37CE84F3-28C3-443E-9E96-99CF82512B78}</a:tableStyleId>
              </a:tblPr>
              <a:tblGrid>
                <a:gridCol w="4119613">
                  <a:extLst>
                    <a:ext uri="{9D8B030D-6E8A-4147-A177-3AD203B41FA5}">
                      <a16:colId xmlns:a16="http://schemas.microsoft.com/office/drawing/2014/main" val="2543754752"/>
                    </a:ext>
                  </a:extLst>
                </a:gridCol>
                <a:gridCol w="8072387">
                  <a:extLst>
                    <a:ext uri="{9D8B030D-6E8A-4147-A177-3AD203B41FA5}">
                      <a16:colId xmlns:a16="http://schemas.microsoft.com/office/drawing/2014/main" val="2547756634"/>
                    </a:ext>
                  </a:extLst>
                </a:gridCol>
              </a:tblGrid>
              <a:tr h="421292">
                <a:tc gridSpan="2">
                  <a:txBody>
                    <a:bodyPr/>
                    <a:lstStyle/>
                    <a:p>
                      <a:pPr algn="ctr"/>
                      <a:r>
                        <a:rPr lang="en-US" sz="2400" b="0" dirty="0">
                          <a:solidFill>
                            <a:schemeClr val="bg1"/>
                          </a:solidFill>
                          <a:latin typeface="+mj-lt"/>
                        </a:rPr>
                        <a:t>CATH PROCEDURES</a:t>
                      </a:r>
                      <a:endParaRPr lang="en-US" sz="2400" b="0" u="sng" dirty="0">
                        <a:solidFill>
                          <a:schemeClr val="bg1"/>
                        </a:solidFill>
                        <a:latin typeface="+mj-lt"/>
                      </a:endParaRPr>
                    </a:p>
                  </a:txBody>
                  <a:tcPr>
                    <a:solidFill>
                      <a:schemeClr val="accent2">
                        <a:lumMod val="75000"/>
                      </a:schemeClr>
                    </a:solidFill>
                  </a:tcPr>
                </a:tc>
                <a:tc hMerge="1">
                  <a:txBody>
                    <a:bodyPr/>
                    <a:lstStyle/>
                    <a:p>
                      <a:pPr algn="ctr"/>
                      <a:endParaRPr lang="en-US" sz="2400" b="0" u="sng" dirty="0">
                        <a:solidFill>
                          <a:schemeClr val="bg1"/>
                        </a:solidFill>
                        <a:latin typeface="+mj-lt"/>
                      </a:endParaRPr>
                    </a:p>
                  </a:txBody>
                  <a:tcPr>
                    <a:solidFill>
                      <a:schemeClr val="accent2">
                        <a:lumMod val="75000"/>
                      </a:schemeClr>
                    </a:solidFill>
                  </a:tcPr>
                </a:tc>
                <a:extLst>
                  <a:ext uri="{0D108BD9-81ED-4DB2-BD59-A6C34878D82A}">
                    <a16:rowId xmlns:a16="http://schemas.microsoft.com/office/drawing/2014/main" val="59511185"/>
                  </a:ext>
                </a:extLst>
              </a:tr>
              <a:tr h="3578603">
                <a:tc>
                  <a:txBody>
                    <a:bodyPr/>
                    <a:lstStyle/>
                    <a:p>
                      <a:pPr marR="0">
                        <a:spcBef>
                          <a:spcPts val="0"/>
                        </a:spcBef>
                        <a:spcAft>
                          <a:spcPts val="0"/>
                        </a:spcAft>
                      </a:pPr>
                      <a:r>
                        <a:rPr lang="en-US" sz="2400" b="0" u="sng" dirty="0">
                          <a:solidFill>
                            <a:srgbClr val="FF0000"/>
                          </a:solidFill>
                          <a:latin typeface="+mj-lt"/>
                          <a:ea typeface="MS Mincho" panose="02020609040205080304" pitchFamily="49" charset="-128"/>
                          <a:cs typeface="Times New Roman" panose="02020603050405020304" pitchFamily="18" charset="0"/>
                        </a:rPr>
                        <a:t>PRESSURE GRADIENTS</a:t>
                      </a:r>
                    </a:p>
                    <a:p>
                      <a:pPr marR="0">
                        <a:spcBef>
                          <a:spcPts val="0"/>
                        </a:spcBef>
                        <a:spcAft>
                          <a:spcPts val="0"/>
                        </a:spcAft>
                      </a:pPr>
                      <a:endParaRPr lang="en-US" sz="2000" b="0" dirty="0">
                        <a:solidFill>
                          <a:schemeClr val="tx1"/>
                        </a:solidFill>
                        <a:ea typeface="MS Mincho" panose="02020609040205080304" pitchFamily="49" charset="-128"/>
                        <a:cs typeface="Times New Roman" panose="02020603050405020304" pitchFamily="18" charset="0"/>
                      </a:endParaRPr>
                    </a:p>
                    <a:p>
                      <a:pPr marL="0" marR="0" indent="0">
                        <a:spcBef>
                          <a:spcPts val="0"/>
                        </a:spcBef>
                        <a:spcAft>
                          <a:spcPts val="0"/>
                        </a:spcAft>
                        <a:buFont typeface="Wingdings" panose="05000000000000000000" pitchFamily="2" charset="2"/>
                        <a:buNone/>
                      </a:pPr>
                      <a:r>
                        <a:rPr lang="en-US" sz="2400" b="1" dirty="0">
                          <a:solidFill>
                            <a:schemeClr val="tx1"/>
                          </a:solidFill>
                          <a:latin typeface="+mj-lt"/>
                          <a:ea typeface="MS Mincho" panose="02020609040205080304" pitchFamily="49" charset="-128"/>
                          <a:cs typeface="Times New Roman" panose="02020603050405020304" pitchFamily="18" charset="0"/>
                        </a:rPr>
                        <a:t>CATH</a:t>
                      </a:r>
                      <a:r>
                        <a:rPr lang="en-US" sz="2000" b="0" dirty="0">
                          <a:solidFill>
                            <a:schemeClr val="tx1"/>
                          </a:solidFill>
                          <a:ea typeface="MS Mincho" panose="02020609040205080304" pitchFamily="49" charset="-128"/>
                          <a:cs typeface="Times New Roman" panose="02020603050405020304" pitchFamily="18" charset="0"/>
                        </a:rPr>
                        <a:t> </a:t>
                      </a:r>
                      <a:endParaRPr lang="en-US" sz="2000" b="0" dirty="0">
                        <a:solidFill>
                          <a:schemeClr val="tx1"/>
                        </a:solidFill>
                        <a:ea typeface="MS Mincho" panose="02020609040205080304" pitchFamily="49" charset="-128"/>
                        <a:cs typeface="Times New Roman" panose="02020603050405020304" pitchFamily="18" charset="0"/>
                        <a:sym typeface="Wingdings" panose="05000000000000000000" pitchFamily="2" charset="2"/>
                      </a:endParaRPr>
                    </a:p>
                    <a:p>
                      <a:pPr marL="0" marR="0" indent="0">
                        <a:spcBef>
                          <a:spcPts val="0"/>
                        </a:spcBef>
                        <a:spcAft>
                          <a:spcPts val="0"/>
                        </a:spcAft>
                        <a:buFont typeface="Arial" panose="020B0604020202020204" pitchFamily="34" charset="0"/>
                        <a:buNone/>
                      </a:pPr>
                      <a:endParaRPr lang="en-US" sz="2000" b="0" dirty="0">
                        <a:solidFill>
                          <a:schemeClr val="tx1"/>
                        </a:solidFill>
                        <a:ea typeface="MS Mincho" panose="02020609040205080304" pitchFamily="49" charset="-128"/>
                        <a:cs typeface="Times New Roman" panose="02020603050405020304" pitchFamily="18" charset="0"/>
                        <a:sym typeface="Wingdings" panose="05000000000000000000" pitchFamily="2" charset="2"/>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dirty="0">
                          <a:solidFill>
                            <a:schemeClr val="tx1"/>
                          </a:solidFill>
                          <a:ea typeface="MS Mincho" panose="02020609040205080304" pitchFamily="49" charset="-128"/>
                          <a:cs typeface="Times New Roman" panose="02020603050405020304" pitchFamily="18" charset="0"/>
                        </a:rPr>
                        <a:t>peak-to-peak PG—</a:t>
                      </a:r>
                      <a:r>
                        <a:rPr lang="en-US" sz="2000" b="0" dirty="0">
                          <a:solidFill>
                            <a:schemeClr val="tx1"/>
                          </a:solidFill>
                          <a:ea typeface="MS Mincho" panose="02020609040205080304" pitchFamily="49" charset="-128"/>
                          <a:cs typeface="Times New Roman" panose="02020603050405020304" pitchFamily="18" charset="0"/>
                          <a:sym typeface="Wingdings" panose="05000000000000000000" pitchFamily="2" charset="2"/>
                        </a:rPr>
                        <a:t>pressures acquired directly from chambers    &amp; peak pressures compared </a:t>
                      </a:r>
                      <a:endParaRPr lang="en-US" sz="2000" b="0" dirty="0">
                        <a:solidFill>
                          <a:schemeClr val="tx1"/>
                        </a:solidFill>
                        <a:ea typeface="MS Mincho" panose="02020609040205080304" pitchFamily="49" charset="-128"/>
                      </a:endParaRPr>
                    </a:p>
                    <a:p>
                      <a:pPr marL="342900" marR="0" indent="-342900">
                        <a:spcBef>
                          <a:spcPts val="0"/>
                        </a:spcBef>
                        <a:spcAft>
                          <a:spcPts val="0"/>
                        </a:spcAft>
                        <a:buFont typeface="Arial" panose="020B0604020202020204" pitchFamily="34" charset="0"/>
                        <a:buChar char="•"/>
                      </a:pPr>
                      <a:endParaRPr lang="en-US" sz="2000" b="0" dirty="0">
                        <a:solidFill>
                          <a:schemeClr val="tx1"/>
                        </a:solidFill>
                        <a:ea typeface="MS Mincho" panose="02020609040205080304" pitchFamily="49" charset="-128"/>
                        <a:cs typeface="Times New Roman" panose="02020603050405020304" pitchFamily="18" charset="0"/>
                      </a:endParaRPr>
                    </a:p>
                    <a:p>
                      <a:pPr marL="342900" marR="0" indent="-342900">
                        <a:spcBef>
                          <a:spcPts val="0"/>
                        </a:spcBef>
                        <a:spcAft>
                          <a:spcPts val="0"/>
                        </a:spcAft>
                        <a:buFont typeface="Arial" panose="020B0604020202020204" pitchFamily="34" charset="0"/>
                        <a:buChar char="•"/>
                      </a:pPr>
                      <a:r>
                        <a:rPr lang="en-US" sz="2000" b="0" dirty="0">
                          <a:solidFill>
                            <a:schemeClr val="tx1"/>
                          </a:solidFill>
                          <a:ea typeface="MS Mincho" panose="02020609040205080304" pitchFamily="49" charset="-128"/>
                          <a:cs typeface="Times New Roman" panose="02020603050405020304" pitchFamily="18" charset="0"/>
                        </a:rPr>
                        <a:t>mean transvalvular PG</a:t>
                      </a:r>
                      <a:endParaRPr lang="en-US" sz="2000" b="0" dirty="0">
                        <a:solidFill>
                          <a:schemeClr val="tx1"/>
                        </a:solidFill>
                        <a:ea typeface="Times New Roman" panose="02020603050405020304" pitchFamily="18" charset="0"/>
                      </a:endParaRPr>
                    </a:p>
                    <a:p>
                      <a:pPr marL="0" marR="0" indent="0">
                        <a:spcBef>
                          <a:spcPts val="0"/>
                        </a:spcBef>
                        <a:spcAft>
                          <a:spcPts val="0"/>
                        </a:spcAft>
                        <a:buNone/>
                      </a:pPr>
                      <a:endParaRPr lang="en-US" sz="2000" b="0" dirty="0">
                        <a:solidFill>
                          <a:schemeClr val="tx1"/>
                        </a:solidFill>
                        <a:ea typeface="Times New Roman" panose="02020603050405020304" pitchFamily="18" charset="0"/>
                      </a:endParaRPr>
                    </a:p>
                  </a:txBody>
                  <a:tcPr>
                    <a:lnR w="12700" cap="flat" cmpd="sng" algn="ctr">
                      <a:solidFill>
                        <a:schemeClr val="bg1"/>
                      </a:solidFill>
                      <a:prstDash val="solid"/>
                      <a:round/>
                      <a:headEnd type="none" w="med" len="med"/>
                      <a:tailEnd type="none" w="med" len="med"/>
                    </a:lnR>
                    <a:solidFill>
                      <a:schemeClr val="accent1"/>
                    </a:solidFill>
                  </a:tcPr>
                </a:tc>
                <a:tc>
                  <a:txBody>
                    <a:bodyPr/>
                    <a:lstStyle/>
                    <a:p>
                      <a:pPr marL="0" marR="0" indent="0">
                        <a:spcBef>
                          <a:spcPts val="0"/>
                        </a:spcBef>
                        <a:spcAft>
                          <a:spcPts val="0"/>
                        </a:spcAft>
                        <a:buFont typeface="Arial" panose="020B0604020202020204" pitchFamily="34" charset="0"/>
                        <a:buNone/>
                      </a:pPr>
                      <a:endParaRPr lang="en-US" sz="2400" b="1" dirty="0">
                        <a:solidFill>
                          <a:schemeClr val="tx1"/>
                        </a:solidFill>
                        <a:latin typeface="+mj-lt"/>
                        <a:ea typeface="MS Mincho" panose="02020609040205080304" pitchFamily="49" charset="-128"/>
                        <a:cs typeface="Times New Roman" panose="02020603050405020304" pitchFamily="18" charset="0"/>
                      </a:endParaRPr>
                    </a:p>
                    <a:p>
                      <a:pPr marL="0" marR="0" indent="0">
                        <a:spcBef>
                          <a:spcPts val="0"/>
                        </a:spcBef>
                        <a:spcAft>
                          <a:spcPts val="0"/>
                        </a:spcAft>
                        <a:buFont typeface="Arial" panose="020B0604020202020204" pitchFamily="34" charset="0"/>
                        <a:buNone/>
                      </a:pPr>
                      <a:endParaRPr lang="en-US" sz="2000" b="1" dirty="0">
                        <a:solidFill>
                          <a:schemeClr val="tx1"/>
                        </a:solidFill>
                        <a:latin typeface="+mn-lt"/>
                        <a:ea typeface="MS Mincho" panose="02020609040205080304" pitchFamily="49" charset="-128"/>
                        <a:cs typeface="Times New Roman" panose="02020603050405020304" pitchFamily="18" charset="0"/>
                      </a:endParaRPr>
                    </a:p>
                    <a:p>
                      <a:pPr marL="0" marR="0" indent="0">
                        <a:spcBef>
                          <a:spcPts val="0"/>
                        </a:spcBef>
                        <a:spcAft>
                          <a:spcPts val="0"/>
                        </a:spcAft>
                        <a:buFont typeface="Arial" panose="020B0604020202020204" pitchFamily="34" charset="0"/>
                        <a:buNone/>
                      </a:pPr>
                      <a:r>
                        <a:rPr lang="en-US" sz="2400" b="1" dirty="0">
                          <a:solidFill>
                            <a:schemeClr val="tx1"/>
                          </a:solidFill>
                          <a:latin typeface="+mj-lt"/>
                          <a:ea typeface="MS Mincho" panose="02020609040205080304" pitchFamily="49" charset="-128"/>
                          <a:cs typeface="Times New Roman" panose="02020603050405020304" pitchFamily="18" charset="0"/>
                        </a:rPr>
                        <a:t>ECHO</a:t>
                      </a:r>
                      <a:r>
                        <a:rPr lang="en-US" sz="2000" b="0" dirty="0">
                          <a:solidFill>
                            <a:schemeClr val="tx1"/>
                          </a:solidFill>
                          <a:ea typeface="MS Mincho" panose="02020609040205080304" pitchFamily="49" charset="-128"/>
                          <a:cs typeface="Times New Roman" panose="02020603050405020304" pitchFamily="18" charset="0"/>
                        </a:rPr>
                        <a:t> </a:t>
                      </a:r>
                      <a:endParaRPr lang="en-US" sz="2000" b="0" dirty="0">
                        <a:solidFill>
                          <a:schemeClr val="tx1"/>
                        </a:solidFill>
                        <a:ea typeface="MS Mincho" panose="02020609040205080304" pitchFamily="49" charset="-128"/>
                        <a:cs typeface="Times New Roman" panose="02020603050405020304" pitchFamily="18" charset="0"/>
                        <a:sym typeface="Wingdings" panose="05000000000000000000" pitchFamily="2" charset="2"/>
                      </a:endParaRPr>
                    </a:p>
                    <a:p>
                      <a:pPr marL="342900" marR="0" indent="-342900">
                        <a:spcBef>
                          <a:spcPts val="0"/>
                        </a:spcBef>
                        <a:spcAft>
                          <a:spcPts val="0"/>
                        </a:spcAft>
                        <a:buFont typeface="Arial" panose="020B0604020202020204" pitchFamily="34" charset="0"/>
                        <a:buChar char="•"/>
                      </a:pPr>
                      <a:endParaRPr lang="en-US" sz="2000" b="0" dirty="0">
                        <a:solidFill>
                          <a:schemeClr val="tx1"/>
                        </a:solidFill>
                        <a:ea typeface="MS Mincho" panose="02020609040205080304" pitchFamily="49" charset="-128"/>
                        <a:cs typeface="Times New Roman" panose="02020603050405020304" pitchFamily="18" charset="0"/>
                      </a:endParaRPr>
                    </a:p>
                    <a:p>
                      <a:pPr marL="284163" marR="0" indent="-284163">
                        <a:spcBef>
                          <a:spcPts val="0"/>
                        </a:spcBef>
                        <a:spcAft>
                          <a:spcPts val="0"/>
                        </a:spcAft>
                        <a:buFont typeface="Arial" panose="020B0604020202020204" pitchFamily="34" charset="0"/>
                        <a:buChar char="•"/>
                      </a:pPr>
                      <a:r>
                        <a:rPr lang="en-US" sz="2000" b="0" dirty="0">
                          <a:solidFill>
                            <a:schemeClr val="tx1"/>
                          </a:solidFill>
                          <a:ea typeface="MS Mincho" panose="02020609040205080304" pitchFamily="49" charset="-128"/>
                          <a:cs typeface="Times New Roman" panose="02020603050405020304" pitchFamily="18" charset="0"/>
                        </a:rPr>
                        <a:t>Doppler measures </a:t>
                      </a:r>
                      <a:r>
                        <a:rPr lang="en-US" sz="2000" b="0" i="0" dirty="0">
                          <a:solidFill>
                            <a:schemeClr val="tx1"/>
                          </a:solidFill>
                          <a:ea typeface="MS Mincho" panose="02020609040205080304" pitchFamily="49" charset="-128"/>
                          <a:cs typeface="Times New Roman" panose="02020603050405020304" pitchFamily="18" charset="0"/>
                        </a:rPr>
                        <a:t>velocity, </a:t>
                      </a:r>
                      <a:r>
                        <a:rPr lang="en-US" sz="2000" b="0" dirty="0">
                          <a:solidFill>
                            <a:schemeClr val="tx1"/>
                          </a:solidFill>
                          <a:ea typeface="MS Mincho" panose="02020609040205080304" pitchFamily="49" charset="-128"/>
                          <a:cs typeface="Times New Roman" panose="02020603050405020304" pitchFamily="18" charset="0"/>
                        </a:rPr>
                        <a:t>NOT pressure</a:t>
                      </a:r>
                    </a:p>
                    <a:p>
                      <a:pPr marL="284163" marR="0" indent="-284163">
                        <a:spcBef>
                          <a:spcPts val="0"/>
                        </a:spcBef>
                        <a:spcAft>
                          <a:spcPts val="0"/>
                        </a:spcAft>
                        <a:buFont typeface="Arial" panose="020B0604020202020204" pitchFamily="34" charset="0"/>
                        <a:buChar char="•"/>
                      </a:pPr>
                      <a:r>
                        <a:rPr lang="en-US" sz="2000" b="0" dirty="0">
                          <a:solidFill>
                            <a:schemeClr val="tx1"/>
                          </a:solidFill>
                          <a:ea typeface="MS Mincho" panose="02020609040205080304" pitchFamily="49" charset="-128"/>
                          <a:cs typeface="Times New Roman" panose="02020603050405020304" pitchFamily="18" charset="0"/>
                        </a:rPr>
                        <a:t>pressure &amp; velocity are related</a:t>
                      </a:r>
                    </a:p>
                    <a:p>
                      <a:pPr marL="285750" marR="0" indent="-285750">
                        <a:spcBef>
                          <a:spcPts val="0"/>
                        </a:spcBef>
                        <a:spcAft>
                          <a:spcPts val="0"/>
                        </a:spcAft>
                        <a:buFont typeface="Arial" panose="020B0604020202020204" pitchFamily="34" charset="0"/>
                        <a:buChar char="•"/>
                      </a:pPr>
                      <a:r>
                        <a:rPr lang="en-US" sz="2000" b="0" dirty="0">
                          <a:solidFill>
                            <a:schemeClr val="tx1"/>
                          </a:solidFill>
                          <a:ea typeface="MS Mincho" panose="02020609040205080304" pitchFamily="49" charset="-128"/>
                          <a:cs typeface="Times New Roman" panose="02020603050405020304" pitchFamily="18" charset="0"/>
                        </a:rPr>
                        <a:t>we use velocity acquired via CWD to calculate the PG</a:t>
                      </a:r>
                    </a:p>
                    <a:p>
                      <a:pPr marL="285750" marR="0" indent="-285750">
                        <a:spcBef>
                          <a:spcPts val="0"/>
                        </a:spcBef>
                        <a:spcAft>
                          <a:spcPts val="0"/>
                        </a:spcAft>
                        <a:buFont typeface="Arial" panose="020B0604020202020204" pitchFamily="34" charset="0"/>
                        <a:buChar char="•"/>
                      </a:pPr>
                      <a:r>
                        <a:rPr lang="en-US" sz="2000" b="0" dirty="0">
                          <a:solidFill>
                            <a:schemeClr val="tx1"/>
                          </a:solidFill>
                          <a:ea typeface="MS Mincho" panose="02020609040205080304" pitchFamily="49" charset="-128"/>
                          <a:cs typeface="Times New Roman" panose="02020603050405020304" pitchFamily="18" charset="0"/>
                        </a:rPr>
                        <a:t>modified Bernoulli equation [P</a:t>
                      </a:r>
                      <a:r>
                        <a:rPr lang="en-US" sz="2000" b="0" baseline="-25000" dirty="0">
                          <a:solidFill>
                            <a:schemeClr val="tx1"/>
                          </a:solidFill>
                          <a:ea typeface="MS Mincho" panose="02020609040205080304" pitchFamily="49" charset="-128"/>
                          <a:cs typeface="Times New Roman" panose="02020603050405020304" pitchFamily="18" charset="0"/>
                        </a:rPr>
                        <a:t>1</a:t>
                      </a:r>
                      <a:r>
                        <a:rPr lang="en-US" sz="2000" b="0" dirty="0">
                          <a:solidFill>
                            <a:schemeClr val="tx1"/>
                          </a:solidFill>
                          <a:ea typeface="MS Mincho" panose="02020609040205080304" pitchFamily="49" charset="-128"/>
                          <a:cs typeface="Times New Roman" panose="02020603050405020304" pitchFamily="18" charset="0"/>
                        </a:rPr>
                        <a:t> - P</a:t>
                      </a:r>
                      <a:r>
                        <a:rPr lang="en-US" sz="2000" b="0" baseline="-25000" dirty="0">
                          <a:solidFill>
                            <a:schemeClr val="tx1"/>
                          </a:solidFill>
                          <a:ea typeface="MS Mincho" panose="02020609040205080304" pitchFamily="49" charset="-128"/>
                          <a:cs typeface="Times New Roman" panose="02020603050405020304" pitchFamily="18" charset="0"/>
                        </a:rPr>
                        <a:t>2</a:t>
                      </a:r>
                      <a:r>
                        <a:rPr lang="en-US" sz="2000" b="0" dirty="0">
                          <a:solidFill>
                            <a:schemeClr val="tx1"/>
                          </a:solidFill>
                          <a:ea typeface="MS Mincho" panose="02020609040205080304" pitchFamily="49" charset="-128"/>
                          <a:cs typeface="Times New Roman" panose="02020603050405020304" pitchFamily="18" charset="0"/>
                        </a:rPr>
                        <a:t> = PG = 4(V)</a:t>
                      </a:r>
                      <a:r>
                        <a:rPr lang="en-US" sz="2000" b="0" baseline="30000" dirty="0">
                          <a:solidFill>
                            <a:schemeClr val="tx1"/>
                          </a:solidFill>
                          <a:ea typeface="MS Mincho" panose="02020609040205080304" pitchFamily="49" charset="-128"/>
                          <a:cs typeface="Times New Roman" panose="02020603050405020304" pitchFamily="18" charset="0"/>
                        </a:rPr>
                        <a:t>2</a:t>
                      </a:r>
                      <a:r>
                        <a:rPr lang="en-US" sz="2000" b="0" dirty="0">
                          <a:solidFill>
                            <a:schemeClr val="tx1"/>
                          </a:solidFill>
                          <a:ea typeface="MS Mincho" panose="02020609040205080304" pitchFamily="49" charset="-128"/>
                          <a:cs typeface="Times New Roman" panose="02020603050405020304" pitchFamily="18" charset="0"/>
                        </a:rPr>
                        <a:t>]</a:t>
                      </a:r>
                      <a:endParaRPr lang="en-US" sz="2000" b="0" dirty="0">
                        <a:solidFill>
                          <a:schemeClr val="tx1"/>
                        </a:solidFill>
                        <a:ea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cs typeface="Times New Roman" panose="02020603050405020304" pitchFamily="18" charset="0"/>
                        </a:rPr>
                        <a:t>max PG—peak instantaneous PG between two chambers at same time</a:t>
                      </a:r>
                    </a:p>
                    <a:p>
                      <a:pPr marL="285750" marR="0" indent="-28575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cs typeface="Times New Roman" panose="02020603050405020304" pitchFamily="18" charset="0"/>
                        </a:rPr>
                        <a:t>mean PG—average PG derived from all velocities within flow between two chambers  </a:t>
                      </a:r>
                      <a:endParaRPr lang="en-US" sz="2000" dirty="0">
                        <a:solidFill>
                          <a:schemeClr val="tx1"/>
                        </a:solidFill>
                        <a:ea typeface="MS Mincho" panose="02020609040205080304" pitchFamily="49" charset="-128"/>
                      </a:endParaRPr>
                    </a:p>
                    <a:p>
                      <a:pPr marL="0" marR="0" indent="0">
                        <a:spcBef>
                          <a:spcPts val="0"/>
                        </a:spcBef>
                        <a:spcAft>
                          <a:spcPts val="0"/>
                        </a:spcAft>
                        <a:buNone/>
                      </a:pPr>
                      <a:endParaRPr lang="en-US" sz="2000" dirty="0">
                        <a:solidFill>
                          <a:schemeClr val="tx1"/>
                        </a:solidFill>
                        <a:ea typeface="Times New Roman" panose="02020603050405020304" pitchFamily="18" charset="0"/>
                      </a:endParaRPr>
                    </a:p>
                  </a:txBody>
                  <a:tcPr>
                    <a:lnL w="12700" cap="flat" cmpd="sng" algn="ctr">
                      <a:solidFill>
                        <a:schemeClr val="bg1"/>
                      </a:solidFill>
                      <a:prstDash val="solid"/>
                      <a:round/>
                      <a:headEnd type="none" w="med" len="med"/>
                      <a:tailEnd type="none" w="med" len="med"/>
                    </a:lnL>
                    <a:solidFill>
                      <a:schemeClr val="accent2">
                        <a:lumMod val="20000"/>
                        <a:lumOff val="80000"/>
                      </a:schemeClr>
                    </a:solidFill>
                  </a:tcPr>
                </a:tc>
                <a:extLst>
                  <a:ext uri="{0D108BD9-81ED-4DB2-BD59-A6C34878D82A}">
                    <a16:rowId xmlns:a16="http://schemas.microsoft.com/office/drawing/2014/main" val="1933058448"/>
                  </a:ext>
                </a:extLst>
              </a:tr>
            </a:tbl>
          </a:graphicData>
        </a:graphic>
      </p:graphicFrame>
    </p:spTree>
    <p:extLst>
      <p:ext uri="{BB962C8B-B14F-4D97-AF65-F5344CB8AC3E}">
        <p14:creationId xmlns:p14="http://schemas.microsoft.com/office/powerpoint/2010/main" val="3524237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9767E7-CBF0-482A-AD0D-F69A1BC736E1}"/>
              </a:ext>
            </a:extLst>
          </p:cNvPr>
          <p:cNvSpPr>
            <a:spLocks noGrp="1"/>
          </p:cNvSpPr>
          <p:nvPr>
            <p:ph type="sldNum" sz="quarter" idx="12"/>
          </p:nvPr>
        </p:nvSpPr>
        <p:spPr/>
        <p:txBody>
          <a:bodyPr/>
          <a:lstStyle/>
          <a:p>
            <a:fld id="{6D22F896-40B5-4ADD-8801-0D06FADFA095}" type="slidenum">
              <a:rPr lang="en-US" smtClean="0"/>
              <a:t>11</a:t>
            </a:fld>
            <a:endParaRPr lang="en-US" dirty="0"/>
          </a:p>
        </p:txBody>
      </p:sp>
      <p:sp>
        <p:nvSpPr>
          <p:cNvPr id="8" name="Rectangle 5">
            <a:extLst>
              <a:ext uri="{FF2B5EF4-FFF2-40B4-BE49-F238E27FC236}">
                <a16:creationId xmlns:a16="http://schemas.microsoft.com/office/drawing/2014/main" id="{5BF9FEB2-D488-4A12-B2B0-E1532EB783AE}"/>
              </a:ext>
            </a:extLst>
          </p:cNvPr>
          <p:cNvSpPr>
            <a:spLocks noChangeArrowheads="1"/>
          </p:cNvSpPr>
          <p:nvPr/>
        </p:nvSpPr>
        <p:spPr bwMode="auto">
          <a:xfrm>
            <a:off x="1232033" y="39367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0" name="Rectangle 7">
            <a:extLst>
              <a:ext uri="{FF2B5EF4-FFF2-40B4-BE49-F238E27FC236}">
                <a16:creationId xmlns:a16="http://schemas.microsoft.com/office/drawing/2014/main" id="{96558BB7-34D4-4A12-9BFA-0063EFECE12C}"/>
              </a:ext>
            </a:extLst>
          </p:cNvPr>
          <p:cNvSpPr>
            <a:spLocks noChangeArrowheads="1"/>
          </p:cNvSpPr>
          <p:nvPr/>
        </p:nvSpPr>
        <p:spPr bwMode="auto">
          <a:xfrm>
            <a:off x="3724977" y="39367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2" name="Rectangle 9">
            <a:extLst>
              <a:ext uri="{FF2B5EF4-FFF2-40B4-BE49-F238E27FC236}">
                <a16:creationId xmlns:a16="http://schemas.microsoft.com/office/drawing/2014/main" id="{8B8DE5F6-B8C7-414E-905A-322014E05444}"/>
              </a:ext>
            </a:extLst>
          </p:cNvPr>
          <p:cNvSpPr>
            <a:spLocks noChangeArrowheads="1"/>
          </p:cNvSpPr>
          <p:nvPr/>
        </p:nvSpPr>
        <p:spPr bwMode="auto">
          <a:xfrm flipV="1">
            <a:off x="7080383" y="3870057"/>
            <a:ext cx="1533438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sp>
        <p:nvSpPr>
          <p:cNvPr id="14" name="TextBox 13">
            <a:extLst>
              <a:ext uri="{FF2B5EF4-FFF2-40B4-BE49-F238E27FC236}">
                <a16:creationId xmlns:a16="http://schemas.microsoft.com/office/drawing/2014/main" id="{F950249C-A77F-47D4-8B80-BCE3BA507066}"/>
              </a:ext>
            </a:extLst>
          </p:cNvPr>
          <p:cNvSpPr txBox="1"/>
          <p:nvPr/>
        </p:nvSpPr>
        <p:spPr>
          <a:xfrm>
            <a:off x="2645793" y="5280646"/>
            <a:ext cx="6900411" cy="707886"/>
          </a:xfrm>
          <a:prstGeom prst="rect">
            <a:avLst/>
          </a:prstGeom>
          <a:noFill/>
        </p:spPr>
        <p:txBody>
          <a:bodyPr wrap="square" rtlCol="0">
            <a:spAutoFit/>
          </a:bodyPr>
          <a:lstStyle/>
          <a:p>
            <a:pPr algn="ctr"/>
            <a:r>
              <a:rPr lang="en-US" sz="2000" dirty="0">
                <a:solidFill>
                  <a:srgbClr val="FF0000"/>
                </a:solidFill>
                <a:latin typeface="Gabriola" panose="04040605051002020D02" pitchFamily="82" charset="0"/>
              </a:rPr>
              <a:t>POP QUIZ!</a:t>
            </a:r>
          </a:p>
          <a:p>
            <a:pPr algn="ctr"/>
            <a:r>
              <a:rPr lang="en-US" sz="2000" dirty="0">
                <a:solidFill>
                  <a:srgbClr val="FF0000"/>
                </a:solidFill>
                <a:latin typeface="Gabriola" panose="04040605051002020D02" pitchFamily="82" charset="0"/>
              </a:rPr>
              <a:t>Which PG provides the best correlation between echo &amp; cath?</a:t>
            </a:r>
          </a:p>
        </p:txBody>
      </p:sp>
      <p:graphicFrame>
        <p:nvGraphicFramePr>
          <p:cNvPr id="15" name="Table 14">
            <a:extLst>
              <a:ext uri="{FF2B5EF4-FFF2-40B4-BE49-F238E27FC236}">
                <a16:creationId xmlns:a16="http://schemas.microsoft.com/office/drawing/2014/main" id="{0CA224DF-DB4A-4A76-934C-072C4D417B27}"/>
              </a:ext>
            </a:extLst>
          </p:cNvPr>
          <p:cNvGraphicFramePr>
            <a:graphicFrameLocks noGrp="1"/>
          </p:cNvGraphicFramePr>
          <p:nvPr>
            <p:extLst>
              <p:ext uri="{D42A27DB-BD31-4B8C-83A1-F6EECF244321}">
                <p14:modId xmlns:p14="http://schemas.microsoft.com/office/powerpoint/2010/main" val="2498710301"/>
              </p:ext>
            </p:extLst>
          </p:nvPr>
        </p:nvGraphicFramePr>
        <p:xfrm>
          <a:off x="-1" y="810813"/>
          <a:ext cx="12192000" cy="4220908"/>
        </p:xfrm>
        <a:graphic>
          <a:graphicData uri="http://schemas.openxmlformats.org/drawingml/2006/table">
            <a:tbl>
              <a:tblPr firstRow="1" bandRow="1">
                <a:tableStyleId>{37CE84F3-28C3-443E-9E96-99CF82512B78}</a:tableStyleId>
              </a:tblPr>
              <a:tblGrid>
                <a:gridCol w="12192000">
                  <a:extLst>
                    <a:ext uri="{9D8B030D-6E8A-4147-A177-3AD203B41FA5}">
                      <a16:colId xmlns:a16="http://schemas.microsoft.com/office/drawing/2014/main" val="2543754752"/>
                    </a:ext>
                  </a:extLst>
                </a:gridCol>
              </a:tblGrid>
              <a:tr h="471868">
                <a:tc>
                  <a:txBody>
                    <a:bodyPr/>
                    <a:lstStyle/>
                    <a:p>
                      <a:pPr algn="ctr"/>
                      <a:r>
                        <a:rPr lang="en-US" sz="2400" b="0" u="none" dirty="0">
                          <a:solidFill>
                            <a:schemeClr val="bg1"/>
                          </a:solidFill>
                          <a:latin typeface="+mj-lt"/>
                        </a:rPr>
                        <a:t>CATH PROCEDURES</a:t>
                      </a:r>
                    </a:p>
                  </a:txBody>
                  <a:tcPr>
                    <a:lnL w="12700" cap="flat" cmpd="sng" algn="ctr">
                      <a:solidFill>
                        <a:schemeClr val="accent2">
                          <a:lumMod val="50000"/>
                        </a:schemeClr>
                      </a:solidFill>
                      <a:prstDash val="solid"/>
                      <a:round/>
                      <a:headEnd type="none" w="med" len="med"/>
                      <a:tailEnd type="none" w="med" len="med"/>
                    </a:lnL>
                    <a:lnR w="12700" cap="flat" cmpd="sng" algn="ctr">
                      <a:solidFill>
                        <a:schemeClr val="accent2">
                          <a:lumMod val="50000"/>
                        </a:schemeClr>
                      </a:solid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59511185"/>
                  </a:ext>
                </a:extLst>
              </a:tr>
              <a:tr h="316020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400" b="0" u="sng" kern="1200" dirty="0">
                          <a:solidFill>
                            <a:srgbClr val="FF0000"/>
                          </a:solidFill>
                          <a:latin typeface="+mj-lt"/>
                          <a:ea typeface="MS Mincho" panose="02020609040205080304" pitchFamily="49" charset="-128"/>
                          <a:cs typeface="Times New Roman" panose="02020603050405020304" pitchFamily="18" charset="0"/>
                        </a:rPr>
                        <a:t>PRESSURE GRADIENTS</a:t>
                      </a:r>
                      <a:r>
                        <a:rPr lang="en-US" sz="2400" b="0" u="none" kern="1200" dirty="0">
                          <a:solidFill>
                            <a:srgbClr val="FF0000"/>
                          </a:solidFill>
                          <a:latin typeface="+mj-lt"/>
                          <a:ea typeface="MS Mincho" panose="02020609040205080304" pitchFamily="49" charset="-128"/>
                          <a:cs typeface="Times New Roman" panose="02020603050405020304" pitchFamily="18" charset="0"/>
                        </a:rPr>
                        <a:t> </a:t>
                      </a:r>
                      <a:r>
                        <a:rPr lang="en-US" sz="2000" b="0" u="none" kern="1200" dirty="0">
                          <a:solidFill>
                            <a:srgbClr val="FF0000"/>
                          </a:solidFill>
                          <a:latin typeface="+mj-lt"/>
                          <a:ea typeface="MS Mincho" panose="02020609040205080304" pitchFamily="49" charset="-128"/>
                          <a:cs typeface="Times New Roman" panose="02020603050405020304" pitchFamily="18" charset="0"/>
                        </a:rPr>
                        <a:t>(continued)</a:t>
                      </a:r>
                      <a:endParaRPr lang="en-US" sz="2000" b="0" u="sng" kern="1200" dirty="0">
                        <a:solidFill>
                          <a:srgbClr val="FF0000"/>
                        </a:solidFill>
                        <a:latin typeface="+mj-lt"/>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2000" b="0" u="none" kern="1200" dirty="0">
                        <a:solidFill>
                          <a:schemeClr val="tx1"/>
                        </a:solidFill>
                        <a:latin typeface="+mn-lt"/>
                        <a:ea typeface="MS Mincho" panose="02020609040205080304" pitchFamily="49" charset="-128"/>
                        <a:cs typeface="Times New Roman" panose="02020603050405020304" pitchFamily="18" charset="0"/>
                      </a:endParaRPr>
                    </a:p>
                    <a:p>
                      <a:pPr marL="0" marR="0" indent="0">
                        <a:spcBef>
                          <a:spcPts val="0"/>
                        </a:spcBef>
                        <a:spcAft>
                          <a:spcPts val="0"/>
                        </a:spcAft>
                        <a:buNone/>
                      </a:pPr>
                      <a:endParaRPr lang="en-US" sz="1400" dirty="0">
                        <a:solidFill>
                          <a:schemeClr val="tx1"/>
                        </a:solidFill>
                        <a:ea typeface="Times New Roman" panose="02020603050405020304" pitchFamily="18" charset="0"/>
                      </a:endParaRPr>
                    </a:p>
                    <a:p>
                      <a:pPr marL="0" marR="0" indent="0">
                        <a:spcBef>
                          <a:spcPts val="0"/>
                        </a:spcBef>
                        <a:spcAft>
                          <a:spcPts val="0"/>
                        </a:spcAft>
                        <a:buNone/>
                      </a:pPr>
                      <a:endParaRPr lang="en-US" sz="1400" dirty="0">
                        <a:solidFill>
                          <a:schemeClr val="tx1"/>
                        </a:solidFill>
                        <a:ea typeface="Times New Roman" panose="02020603050405020304" pitchFamily="18" charset="0"/>
                      </a:endParaRPr>
                    </a:p>
                    <a:p>
                      <a:pPr marL="0" marR="0" indent="0">
                        <a:spcBef>
                          <a:spcPts val="0"/>
                        </a:spcBef>
                        <a:spcAft>
                          <a:spcPts val="0"/>
                        </a:spcAft>
                        <a:buNone/>
                      </a:pPr>
                      <a:endParaRPr lang="en-US" sz="1400" dirty="0">
                        <a:solidFill>
                          <a:schemeClr val="tx1"/>
                        </a:solidFill>
                        <a:ea typeface="Times New Roman" panose="02020603050405020304" pitchFamily="18" charset="0"/>
                      </a:endParaRPr>
                    </a:p>
                    <a:p>
                      <a:pPr marL="0" marR="0" indent="0">
                        <a:spcBef>
                          <a:spcPts val="0"/>
                        </a:spcBef>
                        <a:spcAft>
                          <a:spcPts val="0"/>
                        </a:spcAft>
                        <a:buNone/>
                      </a:pPr>
                      <a:endParaRPr lang="en-US" sz="1400" dirty="0">
                        <a:solidFill>
                          <a:schemeClr val="tx1"/>
                        </a:solidFill>
                        <a:ea typeface="Times New Roman" panose="02020603050405020304" pitchFamily="18" charset="0"/>
                      </a:endParaRPr>
                    </a:p>
                    <a:p>
                      <a:pPr marL="0" marR="0" indent="0">
                        <a:spcBef>
                          <a:spcPts val="0"/>
                        </a:spcBef>
                        <a:spcAft>
                          <a:spcPts val="0"/>
                        </a:spcAft>
                        <a:buNone/>
                      </a:pPr>
                      <a:endParaRPr lang="en-US" sz="1400" dirty="0">
                        <a:solidFill>
                          <a:schemeClr val="tx1"/>
                        </a:solidFill>
                        <a:ea typeface="Times New Roman" panose="02020603050405020304" pitchFamily="18" charset="0"/>
                      </a:endParaRPr>
                    </a:p>
                    <a:p>
                      <a:pPr marL="0" marR="0" indent="0">
                        <a:spcBef>
                          <a:spcPts val="0"/>
                        </a:spcBef>
                        <a:spcAft>
                          <a:spcPts val="0"/>
                        </a:spcAft>
                        <a:buNone/>
                      </a:pPr>
                      <a:endParaRPr lang="en-US" sz="1400" dirty="0">
                        <a:solidFill>
                          <a:schemeClr val="tx1"/>
                        </a:solidFill>
                        <a:ea typeface="Times New Roman" panose="02020603050405020304" pitchFamily="18" charset="0"/>
                      </a:endParaRPr>
                    </a:p>
                    <a:p>
                      <a:pPr marL="0" marR="0" indent="0">
                        <a:spcBef>
                          <a:spcPts val="0"/>
                        </a:spcBef>
                        <a:spcAft>
                          <a:spcPts val="0"/>
                        </a:spcAft>
                        <a:buNone/>
                      </a:pPr>
                      <a:endParaRPr lang="en-US" sz="1400" dirty="0">
                        <a:solidFill>
                          <a:schemeClr val="tx1"/>
                        </a:solidFill>
                        <a:ea typeface="Times New Roman" panose="02020603050405020304" pitchFamily="18" charset="0"/>
                      </a:endParaRPr>
                    </a:p>
                    <a:p>
                      <a:pPr marL="0" marR="0" indent="0">
                        <a:spcBef>
                          <a:spcPts val="0"/>
                        </a:spcBef>
                        <a:spcAft>
                          <a:spcPts val="0"/>
                        </a:spcAft>
                        <a:buNone/>
                      </a:pPr>
                      <a:endParaRPr lang="en-US" sz="1400" dirty="0">
                        <a:solidFill>
                          <a:schemeClr val="tx1"/>
                        </a:solidFill>
                        <a:ea typeface="Times New Roman" panose="02020603050405020304" pitchFamily="18" charset="0"/>
                      </a:endParaRPr>
                    </a:p>
                    <a:p>
                      <a:pPr marL="0" marR="0" indent="0">
                        <a:spcBef>
                          <a:spcPts val="0"/>
                        </a:spcBef>
                        <a:spcAft>
                          <a:spcPts val="0"/>
                        </a:spcAft>
                        <a:buNone/>
                      </a:pPr>
                      <a:endParaRPr lang="en-US" sz="1400" dirty="0">
                        <a:solidFill>
                          <a:schemeClr val="tx1"/>
                        </a:solidFill>
                        <a:ea typeface="Times New Roman" panose="02020603050405020304" pitchFamily="18" charset="0"/>
                      </a:endParaRPr>
                    </a:p>
                    <a:p>
                      <a:pPr marL="0" marR="0" indent="0">
                        <a:spcBef>
                          <a:spcPts val="0"/>
                        </a:spcBef>
                        <a:spcAft>
                          <a:spcPts val="0"/>
                        </a:spcAft>
                        <a:buNone/>
                      </a:pPr>
                      <a:endParaRPr lang="en-US" sz="1400" dirty="0">
                        <a:solidFill>
                          <a:schemeClr val="tx1"/>
                        </a:solidFill>
                        <a:ea typeface="Times New Roman" panose="02020603050405020304" pitchFamily="18" charset="0"/>
                      </a:endParaRPr>
                    </a:p>
                    <a:p>
                      <a:pPr marL="0" marR="0" indent="0">
                        <a:spcBef>
                          <a:spcPts val="0"/>
                        </a:spcBef>
                        <a:spcAft>
                          <a:spcPts val="0"/>
                        </a:spcAft>
                        <a:buNone/>
                      </a:pPr>
                      <a:endParaRPr lang="en-US" sz="1400" dirty="0">
                        <a:solidFill>
                          <a:schemeClr val="tx1"/>
                        </a:solidFill>
                        <a:ea typeface="Times New Roman" panose="02020603050405020304" pitchFamily="18" charset="0"/>
                      </a:endParaRPr>
                    </a:p>
                    <a:p>
                      <a:pPr marL="0" marR="0" indent="0">
                        <a:spcBef>
                          <a:spcPts val="0"/>
                        </a:spcBef>
                        <a:spcAft>
                          <a:spcPts val="0"/>
                        </a:spcAft>
                        <a:buNone/>
                      </a:pPr>
                      <a:endParaRPr lang="en-US" sz="1400" dirty="0">
                        <a:solidFill>
                          <a:schemeClr val="tx1"/>
                        </a:solidFill>
                        <a:ea typeface="Times New Roman" panose="02020603050405020304" pitchFamily="18" charset="0"/>
                      </a:endParaRPr>
                    </a:p>
                    <a:p>
                      <a:pPr marL="0" marR="0" indent="0">
                        <a:spcBef>
                          <a:spcPts val="0"/>
                        </a:spcBef>
                        <a:spcAft>
                          <a:spcPts val="0"/>
                        </a:spcAft>
                        <a:buNone/>
                      </a:pPr>
                      <a:endParaRPr lang="en-US" sz="1400" dirty="0">
                        <a:solidFill>
                          <a:schemeClr val="tx1"/>
                        </a:solidFill>
                        <a:ea typeface="Times New Roman" panose="02020603050405020304" pitchFamily="18" charset="0"/>
                      </a:endParaRPr>
                    </a:p>
                    <a:p>
                      <a:pPr marL="0" marR="0" indent="0">
                        <a:spcBef>
                          <a:spcPts val="0"/>
                        </a:spcBef>
                        <a:spcAft>
                          <a:spcPts val="0"/>
                        </a:spcAft>
                        <a:buNone/>
                      </a:pPr>
                      <a:endParaRPr lang="en-US" sz="1400" dirty="0">
                        <a:solidFill>
                          <a:schemeClr val="tx1"/>
                        </a:solidFill>
                        <a:ea typeface="Times New Roman" panose="02020603050405020304" pitchFamily="18" charset="0"/>
                      </a:endParaRPr>
                    </a:p>
                  </a:txBody>
                  <a:tcPr>
                    <a:lnL w="12700" cap="flat" cmpd="sng" algn="ctr">
                      <a:solidFill>
                        <a:schemeClr val="accent2">
                          <a:lumMod val="50000"/>
                        </a:schemeClr>
                      </a:solidFill>
                      <a:prstDash val="solid"/>
                      <a:round/>
                      <a:headEnd type="none" w="med" len="med"/>
                      <a:tailEnd type="none" w="med" len="med"/>
                    </a:lnL>
                    <a:lnR w="12700" cap="flat" cmpd="sng" algn="ctr">
                      <a:solidFill>
                        <a:schemeClr val="accent2">
                          <a:lumMod val="50000"/>
                        </a:schemeClr>
                      </a:solid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33058448"/>
                  </a:ext>
                </a:extLst>
              </a:tr>
            </a:tbl>
          </a:graphicData>
        </a:graphic>
      </p:graphicFrame>
      <p:pic>
        <p:nvPicPr>
          <p:cNvPr id="7" name="Picture 6">
            <a:extLst>
              <a:ext uri="{FF2B5EF4-FFF2-40B4-BE49-F238E27FC236}">
                <a16:creationId xmlns:a16="http://schemas.microsoft.com/office/drawing/2014/main" id="{66010EDC-579A-0C61-98A7-D7B25E4941D7}"/>
              </a:ext>
            </a:extLst>
          </p:cNvPr>
          <p:cNvPicPr>
            <a:picLocks noChangeAspect="1"/>
          </p:cNvPicPr>
          <p:nvPr/>
        </p:nvPicPr>
        <p:blipFill>
          <a:blip r:embed="rId2"/>
          <a:stretch>
            <a:fillRect/>
          </a:stretch>
        </p:blipFill>
        <p:spPr>
          <a:xfrm>
            <a:off x="8322624" y="2149984"/>
            <a:ext cx="2863606" cy="2489385"/>
          </a:xfrm>
          <a:prstGeom prst="rect">
            <a:avLst/>
          </a:prstGeom>
        </p:spPr>
      </p:pic>
      <p:pic>
        <p:nvPicPr>
          <p:cNvPr id="17" name="Picture 16">
            <a:extLst>
              <a:ext uri="{FF2B5EF4-FFF2-40B4-BE49-F238E27FC236}">
                <a16:creationId xmlns:a16="http://schemas.microsoft.com/office/drawing/2014/main" id="{F0898AAD-D4B9-51B0-A076-0B5EDC722A68}"/>
              </a:ext>
            </a:extLst>
          </p:cNvPr>
          <p:cNvPicPr>
            <a:picLocks noChangeAspect="1"/>
          </p:cNvPicPr>
          <p:nvPr/>
        </p:nvPicPr>
        <p:blipFill>
          <a:blip r:embed="rId3"/>
          <a:stretch>
            <a:fillRect/>
          </a:stretch>
        </p:blipFill>
        <p:spPr>
          <a:xfrm>
            <a:off x="4585682" y="2151244"/>
            <a:ext cx="3306589" cy="2488125"/>
          </a:xfrm>
          <a:prstGeom prst="rect">
            <a:avLst/>
          </a:prstGeom>
        </p:spPr>
      </p:pic>
      <p:pic>
        <p:nvPicPr>
          <p:cNvPr id="5" name="Picture 4">
            <a:extLst>
              <a:ext uri="{FF2B5EF4-FFF2-40B4-BE49-F238E27FC236}">
                <a16:creationId xmlns:a16="http://schemas.microsoft.com/office/drawing/2014/main" id="{ECCA6850-3FA3-B29B-4ADC-C3EF99ACB5F9}"/>
              </a:ext>
            </a:extLst>
          </p:cNvPr>
          <p:cNvPicPr>
            <a:picLocks noChangeAspect="1"/>
          </p:cNvPicPr>
          <p:nvPr/>
        </p:nvPicPr>
        <p:blipFill>
          <a:blip r:embed="rId4"/>
          <a:stretch>
            <a:fillRect/>
          </a:stretch>
        </p:blipFill>
        <p:spPr>
          <a:xfrm>
            <a:off x="1005770" y="2157898"/>
            <a:ext cx="3149559" cy="2481471"/>
          </a:xfrm>
          <a:prstGeom prst="rect">
            <a:avLst/>
          </a:prstGeom>
        </p:spPr>
      </p:pic>
    </p:spTree>
    <p:extLst>
      <p:ext uri="{BB962C8B-B14F-4D97-AF65-F5344CB8AC3E}">
        <p14:creationId xmlns:p14="http://schemas.microsoft.com/office/powerpoint/2010/main" val="1497851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5FBC262-8641-4C59-8FE7-D35B34AE8035}"/>
              </a:ext>
            </a:extLst>
          </p:cNvPr>
          <p:cNvSpPr>
            <a:spLocks noGrp="1"/>
          </p:cNvSpPr>
          <p:nvPr>
            <p:ph type="sldNum" sz="quarter" idx="12"/>
          </p:nvPr>
        </p:nvSpPr>
        <p:spPr/>
        <p:txBody>
          <a:bodyPr/>
          <a:lstStyle/>
          <a:p>
            <a:fld id="{6D22F896-40B5-4ADD-8801-0D06FADFA095}" type="slidenum">
              <a:rPr lang="en-US" smtClean="0"/>
              <a:t>12</a:t>
            </a:fld>
            <a:endParaRPr lang="en-US" dirty="0"/>
          </a:p>
        </p:txBody>
      </p:sp>
      <p:graphicFrame>
        <p:nvGraphicFramePr>
          <p:cNvPr id="4" name="Table 3">
            <a:extLst>
              <a:ext uri="{FF2B5EF4-FFF2-40B4-BE49-F238E27FC236}">
                <a16:creationId xmlns:a16="http://schemas.microsoft.com/office/drawing/2014/main" id="{55AA690C-7EB9-44BA-9DFC-07C74B149672}"/>
              </a:ext>
            </a:extLst>
          </p:cNvPr>
          <p:cNvGraphicFramePr>
            <a:graphicFrameLocks noGrp="1"/>
          </p:cNvGraphicFramePr>
          <p:nvPr>
            <p:extLst>
              <p:ext uri="{D42A27DB-BD31-4B8C-83A1-F6EECF244321}">
                <p14:modId xmlns:p14="http://schemas.microsoft.com/office/powerpoint/2010/main" val="1384945199"/>
              </p:ext>
            </p:extLst>
          </p:nvPr>
        </p:nvGraphicFramePr>
        <p:xfrm>
          <a:off x="945367" y="388008"/>
          <a:ext cx="10301249" cy="4236720"/>
        </p:xfrm>
        <a:graphic>
          <a:graphicData uri="http://schemas.openxmlformats.org/drawingml/2006/table">
            <a:tbl>
              <a:tblPr firstRow="1" bandRow="1">
                <a:tableStyleId>{37CE84F3-28C3-443E-9E96-99CF82512B78}</a:tableStyleId>
              </a:tblPr>
              <a:tblGrid>
                <a:gridCol w="10301249">
                  <a:extLst>
                    <a:ext uri="{9D8B030D-6E8A-4147-A177-3AD203B41FA5}">
                      <a16:colId xmlns:a16="http://schemas.microsoft.com/office/drawing/2014/main" val="2543754752"/>
                    </a:ext>
                  </a:extLst>
                </a:gridCol>
              </a:tblGrid>
              <a:tr h="4086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bg1"/>
                          </a:solidFill>
                          <a:latin typeface="+mj-lt"/>
                          <a:ea typeface="+mn-ea"/>
                          <a:cs typeface="+mn-cs"/>
                        </a:rPr>
                        <a:t>CATH PROCEDURES</a:t>
                      </a:r>
                      <a:endParaRPr lang="en-US" sz="2400" b="0" u="sng" kern="1200" dirty="0">
                        <a:solidFill>
                          <a:schemeClr val="bg1"/>
                        </a:solidFill>
                        <a:latin typeface="+mj-lt"/>
                        <a:ea typeface="+mn-ea"/>
                        <a:cs typeface="+mn-cs"/>
                      </a:endParaRPr>
                    </a:p>
                  </a:txBody>
                  <a:tcPr>
                    <a:solidFill>
                      <a:schemeClr val="accent2">
                        <a:lumMod val="75000"/>
                      </a:schemeClr>
                    </a:solidFill>
                  </a:tcPr>
                </a:tc>
                <a:extLst>
                  <a:ext uri="{0D108BD9-81ED-4DB2-BD59-A6C34878D82A}">
                    <a16:rowId xmlns:a16="http://schemas.microsoft.com/office/drawing/2014/main" val="59511185"/>
                  </a:ext>
                </a:extLst>
              </a:tr>
              <a:tr h="1114397">
                <a:tc>
                  <a:txBody>
                    <a:bodyPr/>
                    <a:lstStyle/>
                    <a:p>
                      <a:pPr marL="457200" marR="0" indent="-457200">
                        <a:spcBef>
                          <a:spcPts val="0"/>
                        </a:spcBef>
                        <a:spcAft>
                          <a:spcPts val="0"/>
                        </a:spcAft>
                      </a:pPr>
                      <a:r>
                        <a:rPr lang="en-US" sz="2400" b="0" u="sng" dirty="0">
                          <a:solidFill>
                            <a:srgbClr val="FF0000"/>
                          </a:solidFill>
                          <a:latin typeface="+mj-lt"/>
                          <a:ea typeface="MS Mincho" panose="02020609040205080304" pitchFamily="49" charset="-128"/>
                          <a:cs typeface="Times New Roman" panose="02020603050405020304" pitchFamily="18" charset="0"/>
                        </a:rPr>
                        <a:t>CATH &amp; THE STENOTIC VALVE</a:t>
                      </a:r>
                    </a:p>
                    <a:p>
                      <a:pPr marL="457200" marR="0">
                        <a:spcBef>
                          <a:spcPts val="0"/>
                        </a:spcBef>
                        <a:spcAft>
                          <a:spcPts val="0"/>
                        </a:spcAft>
                      </a:pPr>
                      <a:r>
                        <a:rPr lang="en-US" sz="2000" dirty="0">
                          <a:solidFill>
                            <a:schemeClr val="tx1"/>
                          </a:solidFill>
                          <a:ea typeface="MS Mincho" panose="02020609040205080304" pitchFamily="49" charset="-128"/>
                          <a:cs typeface="Times New Roman" panose="02020603050405020304" pitchFamily="18" charset="0"/>
                        </a:rPr>
                        <a:t>  </a:t>
                      </a:r>
                      <a:endParaRPr lang="en-US" sz="2000" dirty="0">
                        <a:solidFill>
                          <a:schemeClr val="tx1"/>
                        </a:solidFill>
                        <a:ea typeface="MS Mincho" panose="02020609040205080304" pitchFamily="49" charset="-128"/>
                      </a:endParaRPr>
                    </a:p>
                    <a:p>
                      <a:pPr marL="285750" marR="0" indent="-28575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cs typeface="Times New Roman" panose="02020603050405020304" pitchFamily="18" charset="0"/>
                        </a:rPr>
                        <a:t>cath pressure tracings are acquired from the chambers proximal &amp; distal to the stenotic valve</a:t>
                      </a:r>
                    </a:p>
                    <a:p>
                      <a:pPr marL="285750" marR="0" indent="-285750">
                        <a:spcBef>
                          <a:spcPts val="0"/>
                        </a:spcBef>
                        <a:spcAft>
                          <a:spcPts val="0"/>
                        </a:spcAft>
                        <a:buFont typeface="Arial" panose="020B0604020202020204" pitchFamily="34" charset="0"/>
                        <a:buChar char="•"/>
                      </a:pPr>
                      <a:endParaRPr lang="en-US" sz="2000" dirty="0">
                        <a:solidFill>
                          <a:schemeClr val="tx1"/>
                        </a:solidFill>
                        <a:ea typeface="MS Mincho" panose="02020609040205080304" pitchFamily="49" charset="-128"/>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cs typeface="Times New Roman" panose="02020603050405020304" pitchFamily="18" charset="0"/>
                        </a:rPr>
                        <a:t>peak pressures are compared </a:t>
                      </a:r>
                      <a:r>
                        <a:rPr lang="en-US" sz="2000" dirty="0">
                          <a:solidFill>
                            <a:schemeClr val="tx1"/>
                          </a:solidFill>
                          <a:ea typeface="MS Mincho" panose="02020609040205080304" pitchFamily="49" charset="-128"/>
                          <a:cs typeface="Times New Roman" panose="02020603050405020304" pitchFamily="18" charset="0"/>
                          <a:sym typeface="Wingdings" panose="05000000000000000000" pitchFamily="2" charset="2"/>
                        </a:rPr>
                        <a:t> </a:t>
                      </a:r>
                      <a:r>
                        <a:rPr lang="en-US" sz="2000" dirty="0">
                          <a:solidFill>
                            <a:schemeClr val="tx1"/>
                          </a:solidFill>
                          <a:ea typeface="MS Mincho" panose="02020609040205080304" pitchFamily="49" charset="-128"/>
                          <a:cs typeface="Times New Roman" panose="02020603050405020304" pitchFamily="18" charset="0"/>
                        </a:rPr>
                        <a:t>peak-to-peak gradient</a:t>
                      </a:r>
                    </a:p>
                    <a:p>
                      <a:pPr marL="285750" marR="0" indent="-285750">
                        <a:spcBef>
                          <a:spcPts val="0"/>
                        </a:spcBef>
                        <a:spcAft>
                          <a:spcPts val="0"/>
                        </a:spcAft>
                        <a:buFont typeface="Arial" panose="020B0604020202020204" pitchFamily="34" charset="0"/>
                        <a:buChar char="•"/>
                      </a:pPr>
                      <a:endParaRPr lang="en-US" sz="2000" dirty="0">
                        <a:solidFill>
                          <a:schemeClr val="tx1"/>
                        </a:solidFill>
                        <a:ea typeface="MS Mincho" panose="02020609040205080304" pitchFamily="49" charset="-128"/>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cs typeface="Times New Roman" panose="02020603050405020304" pitchFamily="18" charset="0"/>
                        </a:rPr>
                        <a:t>more severe the stenosis </a:t>
                      </a:r>
                      <a:r>
                        <a:rPr lang="en-US" sz="2000" dirty="0">
                          <a:solidFill>
                            <a:schemeClr val="tx1"/>
                          </a:solidFill>
                          <a:ea typeface="MS Mincho" panose="02020609040205080304" pitchFamily="49" charset="-128"/>
                          <a:cs typeface="Times New Roman" panose="02020603050405020304" pitchFamily="18" charset="0"/>
                          <a:sym typeface="Wingdings" panose="05000000000000000000" pitchFamily="2" charset="2"/>
                        </a:rPr>
                        <a:t></a:t>
                      </a:r>
                      <a:r>
                        <a:rPr lang="en-US" sz="2000" dirty="0">
                          <a:solidFill>
                            <a:schemeClr val="tx1"/>
                          </a:solidFill>
                          <a:ea typeface="MS Mincho" panose="02020609040205080304" pitchFamily="49" charset="-128"/>
                          <a:cs typeface="Times New Roman" panose="02020603050405020304" pitchFamily="18" charset="0"/>
                        </a:rPr>
                        <a:t> greater the PG across valve</a:t>
                      </a:r>
                    </a:p>
                    <a:p>
                      <a:pPr marL="628650" marR="0" indent="-342900">
                        <a:spcBef>
                          <a:spcPts val="0"/>
                        </a:spcBef>
                        <a:spcAft>
                          <a:spcPts val="0"/>
                        </a:spcAft>
                        <a:buFont typeface="Courier New" panose="02070309020205020404" pitchFamily="49" charset="0"/>
                        <a:buChar char="o"/>
                      </a:pPr>
                      <a:endParaRPr lang="en-US" sz="2000" dirty="0">
                        <a:solidFill>
                          <a:schemeClr val="tx1"/>
                        </a:solidFill>
                        <a:ea typeface="MS Mincho" panose="02020609040205080304" pitchFamily="49" charset="-128"/>
                      </a:endParaRPr>
                    </a:p>
                    <a:p>
                      <a:pPr marL="285750" marR="0" indent="-28575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cs typeface="Times New Roman" panose="02020603050405020304" pitchFamily="18" charset="0"/>
                        </a:rPr>
                        <a:t>additional cath data available…</a:t>
                      </a:r>
                    </a:p>
                    <a:p>
                      <a:pPr marL="285750" marR="0" indent="-285750">
                        <a:spcBef>
                          <a:spcPts val="0"/>
                        </a:spcBef>
                        <a:spcAft>
                          <a:spcPts val="0"/>
                        </a:spcAft>
                        <a:buFont typeface="Arial" panose="020B0604020202020204" pitchFamily="34" charset="0"/>
                        <a:buChar char="•"/>
                      </a:pPr>
                      <a:endParaRPr lang="en-US" sz="2000" dirty="0">
                        <a:solidFill>
                          <a:schemeClr val="tx1"/>
                        </a:solidFill>
                        <a:ea typeface="MS Mincho" panose="02020609040205080304" pitchFamily="49" charset="-128"/>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cs typeface="Times New Roman" panose="02020603050405020304" pitchFamily="18" charset="0"/>
                        </a:rPr>
                        <a:t>some cases </a:t>
                      </a:r>
                      <a:r>
                        <a:rPr lang="en-US" sz="2000" dirty="0">
                          <a:solidFill>
                            <a:schemeClr val="tx1"/>
                          </a:solidFill>
                          <a:ea typeface="MS Mincho" panose="02020609040205080304" pitchFamily="49" charset="-128"/>
                          <a:cs typeface="Times New Roman" panose="02020603050405020304" pitchFamily="18" charset="0"/>
                          <a:sym typeface="Wingdings" panose="05000000000000000000" pitchFamily="2" charset="2"/>
                        </a:rPr>
                        <a:t> </a:t>
                      </a:r>
                      <a:r>
                        <a:rPr lang="en-US" sz="2000" dirty="0">
                          <a:solidFill>
                            <a:schemeClr val="tx1"/>
                          </a:solidFill>
                          <a:ea typeface="MS Mincho" panose="02020609040205080304" pitchFamily="49" charset="-128"/>
                          <a:cs typeface="Times New Roman" panose="02020603050405020304" pitchFamily="18" charset="0"/>
                        </a:rPr>
                        <a:t>valvuloplasty </a:t>
                      </a:r>
                      <a:endParaRPr lang="en-US" sz="2000" dirty="0">
                        <a:solidFill>
                          <a:schemeClr val="tx1"/>
                        </a:solidFill>
                        <a:ea typeface="Times New Roman" panose="02020603050405020304" pitchFamily="18" charset="0"/>
                      </a:endParaRPr>
                    </a:p>
                    <a:p>
                      <a:pPr marL="285750" marR="0" indent="-285750">
                        <a:spcBef>
                          <a:spcPts val="0"/>
                        </a:spcBef>
                        <a:spcAft>
                          <a:spcPts val="0"/>
                        </a:spcAft>
                      </a:pPr>
                      <a:r>
                        <a:rPr lang="en-US" sz="180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rPr>
                        <a:t> </a:t>
                      </a:r>
                      <a:endParaRPr lang="en-US" sz="1800" dirty="0">
                        <a:solidFill>
                          <a:schemeClr val="tx1"/>
                        </a:solidFill>
                        <a:ea typeface="Times New Roman" panose="02020603050405020304" pitchFamily="18" charset="0"/>
                      </a:endParaRPr>
                    </a:p>
                  </a:txBody>
                  <a:tcPr>
                    <a:lnB w="1270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933058448"/>
                  </a:ext>
                </a:extLst>
              </a:tr>
            </a:tbl>
          </a:graphicData>
        </a:graphic>
      </p:graphicFrame>
      <p:sp>
        <p:nvSpPr>
          <p:cNvPr id="5" name="TextBox 4">
            <a:extLst>
              <a:ext uri="{FF2B5EF4-FFF2-40B4-BE49-F238E27FC236}">
                <a16:creationId xmlns:a16="http://schemas.microsoft.com/office/drawing/2014/main" id="{BE17335D-10EC-4BE1-8A21-C69B0590D981}"/>
              </a:ext>
            </a:extLst>
          </p:cNvPr>
          <p:cNvSpPr txBox="1"/>
          <p:nvPr/>
        </p:nvSpPr>
        <p:spPr>
          <a:xfrm>
            <a:off x="4146422" y="4933464"/>
            <a:ext cx="3899141" cy="1015663"/>
          </a:xfrm>
          <a:prstGeom prst="rect">
            <a:avLst/>
          </a:prstGeom>
          <a:noFill/>
        </p:spPr>
        <p:txBody>
          <a:bodyPr wrap="square" rtlCol="0">
            <a:spAutoFit/>
          </a:bodyPr>
          <a:lstStyle/>
          <a:p>
            <a:pPr algn="ctr"/>
            <a:r>
              <a:rPr lang="en-US" sz="2000" dirty="0">
                <a:solidFill>
                  <a:srgbClr val="FF0000"/>
                </a:solidFill>
                <a:latin typeface="Gabriola" panose="04040605051002020D02" pitchFamily="82" charset="0"/>
              </a:rPr>
              <a:t>POP QUIZ!</a:t>
            </a:r>
          </a:p>
          <a:p>
            <a:pPr algn="ctr"/>
            <a:r>
              <a:rPr lang="en-US" sz="2000" dirty="0">
                <a:solidFill>
                  <a:srgbClr val="FF0000"/>
                </a:solidFill>
                <a:latin typeface="Gabriola" panose="04040605051002020D02" pitchFamily="82" charset="0"/>
              </a:rPr>
              <a:t>What happens to the chambers </a:t>
            </a:r>
          </a:p>
          <a:p>
            <a:pPr algn="ctr"/>
            <a:r>
              <a:rPr lang="en-US" sz="2000" dirty="0">
                <a:solidFill>
                  <a:srgbClr val="FF0000"/>
                </a:solidFill>
                <a:latin typeface="Gabriola" panose="04040605051002020D02" pitchFamily="82" charset="0"/>
              </a:rPr>
              <a:t>proximal &amp; distal to the stenotic valve?</a:t>
            </a:r>
          </a:p>
        </p:txBody>
      </p:sp>
      <p:sp>
        <p:nvSpPr>
          <p:cNvPr id="6" name="Heart 5">
            <a:extLst>
              <a:ext uri="{FF2B5EF4-FFF2-40B4-BE49-F238E27FC236}">
                <a16:creationId xmlns:a16="http://schemas.microsoft.com/office/drawing/2014/main" id="{A0A22B8E-72C4-4ADA-B8E2-8A192BD7F10E}"/>
              </a:ext>
            </a:extLst>
          </p:cNvPr>
          <p:cNvSpPr/>
          <p:nvPr/>
        </p:nvSpPr>
        <p:spPr>
          <a:xfrm>
            <a:off x="8918712" y="2675914"/>
            <a:ext cx="1340395" cy="1275033"/>
          </a:xfrm>
          <a:prstGeom prst="heart">
            <a:avLst/>
          </a:prstGeom>
          <a:solidFill>
            <a:schemeClr val="accent2">
              <a:lumMod val="50000"/>
            </a:schemeClr>
          </a:solidFill>
          <a:ln w="76200">
            <a:solidFill>
              <a:srgbClr val="FF0000"/>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7757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C17FA7-650E-4A04-A311-C751FDBC02F5}"/>
              </a:ext>
            </a:extLst>
          </p:cNvPr>
          <p:cNvSpPr>
            <a:spLocks noGrp="1"/>
          </p:cNvSpPr>
          <p:nvPr>
            <p:ph type="sldNum" sz="quarter" idx="12"/>
          </p:nvPr>
        </p:nvSpPr>
        <p:spPr/>
        <p:txBody>
          <a:bodyPr/>
          <a:lstStyle/>
          <a:p>
            <a:fld id="{6D22F896-40B5-4ADD-8801-0D06FADFA095}" type="slidenum">
              <a:rPr lang="en-US" smtClean="0"/>
              <a:t>13</a:t>
            </a:fld>
            <a:endParaRPr lang="en-US" dirty="0"/>
          </a:p>
        </p:txBody>
      </p:sp>
      <p:graphicFrame>
        <p:nvGraphicFramePr>
          <p:cNvPr id="4" name="Table 3">
            <a:extLst>
              <a:ext uri="{FF2B5EF4-FFF2-40B4-BE49-F238E27FC236}">
                <a16:creationId xmlns:a16="http://schemas.microsoft.com/office/drawing/2014/main" id="{798782F9-1D50-4F1E-85DE-DC1DCD8A3351}"/>
              </a:ext>
            </a:extLst>
          </p:cNvPr>
          <p:cNvGraphicFramePr>
            <a:graphicFrameLocks noGrp="1"/>
          </p:cNvGraphicFramePr>
          <p:nvPr>
            <p:extLst>
              <p:ext uri="{D42A27DB-BD31-4B8C-83A1-F6EECF244321}">
                <p14:modId xmlns:p14="http://schemas.microsoft.com/office/powerpoint/2010/main" val="1001033807"/>
              </p:ext>
            </p:extLst>
          </p:nvPr>
        </p:nvGraphicFramePr>
        <p:xfrm>
          <a:off x="0" y="237408"/>
          <a:ext cx="12192000" cy="4572000"/>
        </p:xfrm>
        <a:graphic>
          <a:graphicData uri="http://schemas.openxmlformats.org/drawingml/2006/table">
            <a:tbl>
              <a:tblPr firstRow="1" bandRow="1">
                <a:tableStyleId>{37CE84F3-28C3-443E-9E96-99CF82512B78}</a:tableStyleId>
              </a:tblPr>
              <a:tblGrid>
                <a:gridCol w="7401827">
                  <a:extLst>
                    <a:ext uri="{9D8B030D-6E8A-4147-A177-3AD203B41FA5}">
                      <a16:colId xmlns:a16="http://schemas.microsoft.com/office/drawing/2014/main" val="2543754752"/>
                    </a:ext>
                  </a:extLst>
                </a:gridCol>
                <a:gridCol w="4790173">
                  <a:extLst>
                    <a:ext uri="{9D8B030D-6E8A-4147-A177-3AD203B41FA5}">
                      <a16:colId xmlns:a16="http://schemas.microsoft.com/office/drawing/2014/main" val="1494202708"/>
                    </a:ext>
                  </a:extLst>
                </a:gridCol>
              </a:tblGrid>
              <a:tr h="408686">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bg1"/>
                          </a:solidFill>
                          <a:latin typeface="+mj-lt"/>
                          <a:ea typeface="+mn-ea"/>
                          <a:cs typeface="+mn-cs"/>
                        </a:rPr>
                        <a:t>CATH PROCEDURES</a:t>
                      </a:r>
                      <a:endParaRPr lang="en-US" sz="2400" b="0" u="sng" kern="1200" dirty="0">
                        <a:solidFill>
                          <a:schemeClr val="bg1"/>
                        </a:solidFill>
                        <a:latin typeface="+mj-lt"/>
                        <a:ea typeface="+mn-ea"/>
                        <a:cs typeface="+mn-cs"/>
                      </a:endParaRPr>
                    </a:p>
                  </a:txBody>
                  <a:tcPr>
                    <a:solidFill>
                      <a:schemeClr val="accent2">
                        <a:lumMod val="7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0" u="sng" kern="1200" dirty="0">
                        <a:solidFill>
                          <a:schemeClr val="bg1"/>
                        </a:solidFill>
                        <a:latin typeface="+mn-lt"/>
                        <a:ea typeface="+mn-ea"/>
                        <a:cs typeface="+mn-cs"/>
                      </a:endParaRPr>
                    </a:p>
                  </a:txBody>
                  <a:tcPr>
                    <a:solidFill>
                      <a:schemeClr val="accent2">
                        <a:lumMod val="75000"/>
                      </a:schemeClr>
                    </a:solidFill>
                  </a:tcPr>
                </a:tc>
                <a:extLst>
                  <a:ext uri="{0D108BD9-81ED-4DB2-BD59-A6C34878D82A}">
                    <a16:rowId xmlns:a16="http://schemas.microsoft.com/office/drawing/2014/main" val="59511185"/>
                  </a:ext>
                </a:extLst>
              </a:tr>
              <a:tr h="2228794">
                <a:tc>
                  <a:txBody>
                    <a:bodyPr/>
                    <a:lstStyle/>
                    <a:p>
                      <a:pPr marL="457200" marR="0" indent="-457200">
                        <a:spcBef>
                          <a:spcPts val="0"/>
                        </a:spcBef>
                        <a:spcAft>
                          <a:spcPts val="0"/>
                        </a:spcAft>
                      </a:pPr>
                      <a:r>
                        <a:rPr lang="en-US" sz="2400" b="0" u="sng" dirty="0">
                          <a:solidFill>
                            <a:srgbClr val="FF0000"/>
                          </a:solidFill>
                          <a:latin typeface="+mj-lt"/>
                          <a:ea typeface="MS Mincho" panose="02020609040205080304" pitchFamily="49" charset="-128"/>
                          <a:cs typeface="Times New Roman" panose="02020603050405020304" pitchFamily="18" charset="0"/>
                        </a:rPr>
                        <a:t>CATH &amp; THE REGURGITANT VALVE</a:t>
                      </a:r>
                    </a:p>
                    <a:p>
                      <a:pPr marL="457200" marR="0">
                        <a:spcBef>
                          <a:spcPts val="0"/>
                        </a:spcBef>
                        <a:spcAft>
                          <a:spcPts val="0"/>
                        </a:spcAft>
                      </a:pPr>
                      <a:r>
                        <a:rPr lang="en-US" sz="2000" dirty="0">
                          <a:solidFill>
                            <a:schemeClr val="tx1"/>
                          </a:solidFill>
                          <a:ea typeface="MS Mincho" panose="02020609040205080304" pitchFamily="49" charset="-128"/>
                          <a:cs typeface="Times New Roman" panose="02020603050405020304" pitchFamily="18" charset="0"/>
                        </a:rPr>
                        <a:t>  </a:t>
                      </a:r>
                      <a:endParaRPr lang="en-US" sz="2000" dirty="0">
                        <a:solidFill>
                          <a:schemeClr val="tx1"/>
                        </a:solidFill>
                        <a:ea typeface="MS Mincho" panose="02020609040205080304" pitchFamily="49" charset="-128"/>
                      </a:endParaRPr>
                    </a:p>
                    <a:p>
                      <a:pPr marL="400050" marR="0" indent="-40005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cs typeface="Times New Roman" panose="02020603050405020304" pitchFamily="18" charset="0"/>
                        </a:rPr>
                        <a:t>presence, severity &amp; etiology of regurgitant valve </a:t>
                      </a:r>
                    </a:p>
                    <a:p>
                      <a:pPr marL="400050" marR="0" indent="-400050">
                        <a:spcBef>
                          <a:spcPts val="0"/>
                        </a:spcBef>
                        <a:spcAft>
                          <a:spcPts val="0"/>
                        </a:spcAft>
                        <a:buFont typeface="Arial" panose="020B0604020202020204" pitchFamily="34" charset="0"/>
                        <a:buChar char="•"/>
                      </a:pPr>
                      <a:endParaRPr lang="en-US" sz="2000" dirty="0">
                        <a:solidFill>
                          <a:schemeClr val="tx1"/>
                        </a:solidFill>
                        <a:ea typeface="MS Mincho" panose="02020609040205080304" pitchFamily="49" charset="-128"/>
                        <a:cs typeface="Times New Roman" panose="02020603050405020304" pitchFamily="18" charset="0"/>
                      </a:endParaRPr>
                    </a:p>
                    <a:p>
                      <a:pPr marL="400050" marR="0" indent="-40005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cs typeface="Times New Roman" panose="02020603050405020304" pitchFamily="18" charset="0"/>
                        </a:rPr>
                        <a:t>aortography or ventriculography</a:t>
                      </a:r>
                      <a:endParaRPr lang="en-US" sz="2000" dirty="0">
                        <a:solidFill>
                          <a:schemeClr val="tx1"/>
                        </a:solidFill>
                        <a:ea typeface="MS Mincho" panose="02020609040205080304" pitchFamily="49" charset="-128"/>
                      </a:endParaRPr>
                    </a:p>
                    <a:p>
                      <a:pPr marL="0" marR="0" indent="0">
                        <a:spcBef>
                          <a:spcPts val="0"/>
                        </a:spcBef>
                        <a:spcAft>
                          <a:spcPts val="0"/>
                        </a:spcAft>
                        <a:buFont typeface="Arial" panose="020B0604020202020204" pitchFamily="34" charset="0"/>
                        <a:buNone/>
                      </a:pPr>
                      <a:endParaRPr lang="en-US" sz="2000" dirty="0">
                        <a:solidFill>
                          <a:schemeClr val="tx1"/>
                        </a:solidFill>
                        <a:ea typeface="MS Mincho" panose="02020609040205080304" pitchFamily="49" charset="-128"/>
                        <a:cs typeface="Times New Roman" panose="02020603050405020304" pitchFamily="18" charset="0"/>
                      </a:endParaRPr>
                    </a:p>
                    <a:p>
                      <a:pPr marL="400050" marR="0" indent="-40005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cs typeface="Times New Roman" panose="02020603050405020304" pitchFamily="18" charset="0"/>
                        </a:rPr>
                        <a:t>cath pressure tracings acquired from the chambers proximal &amp;     distal to the regurgitant valve</a:t>
                      </a:r>
                    </a:p>
                    <a:p>
                      <a:pPr marL="400050" marR="0" indent="-400050">
                        <a:spcBef>
                          <a:spcPts val="0"/>
                        </a:spcBef>
                        <a:spcAft>
                          <a:spcPts val="0"/>
                        </a:spcAft>
                        <a:buFont typeface="Arial" panose="020B0604020202020204" pitchFamily="34" charset="0"/>
                        <a:buChar char="•"/>
                      </a:pPr>
                      <a:endParaRPr lang="en-US" sz="2000" dirty="0">
                        <a:solidFill>
                          <a:schemeClr val="tx1"/>
                        </a:solidFill>
                        <a:ea typeface="MS Mincho" panose="02020609040205080304" pitchFamily="49" charset="-128"/>
                        <a:cs typeface="Times New Roman" panose="02020603050405020304" pitchFamily="18" charset="0"/>
                      </a:endParaRPr>
                    </a:p>
                    <a:p>
                      <a:pPr marL="400050" marR="0" indent="-40005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cs typeface="Times New Roman" panose="02020603050405020304" pitchFamily="18" charset="0"/>
                        </a:rPr>
                        <a:t>volume overload pattern can </a:t>
                      </a:r>
                      <a:r>
                        <a:rPr lang="en-US" sz="2000" dirty="0">
                          <a:solidFill>
                            <a:schemeClr val="tx1"/>
                          </a:solidFill>
                          <a:ea typeface="MS Mincho" panose="02020609040205080304" pitchFamily="49" charset="-128"/>
                          <a:cs typeface="Times New Roman" panose="02020603050405020304" pitchFamily="18" charset="0"/>
                          <a:sym typeface="Wingdings" panose="05000000000000000000" pitchFamily="2" charset="2"/>
                        </a:rPr>
                        <a:t>lead to </a:t>
                      </a:r>
                      <a:r>
                        <a:rPr lang="en-US" sz="2000" dirty="0">
                          <a:solidFill>
                            <a:schemeClr val="tx1"/>
                          </a:solidFill>
                          <a:ea typeface="MS Mincho" panose="02020609040205080304" pitchFamily="49" charset="-128"/>
                          <a:cs typeface="Times New Roman" panose="02020603050405020304" pitchFamily="18" charset="0"/>
                        </a:rPr>
                        <a:t>pressure overload pattern</a:t>
                      </a:r>
                      <a:endParaRPr lang="en-US" sz="2000" dirty="0">
                        <a:solidFill>
                          <a:schemeClr val="tx1"/>
                        </a:solidFill>
                        <a:ea typeface="MS Mincho" panose="02020609040205080304" pitchFamily="49" charset="-128"/>
                      </a:endParaRPr>
                    </a:p>
                    <a:p>
                      <a:pPr marL="400050" marR="0" indent="-400050">
                        <a:spcBef>
                          <a:spcPts val="0"/>
                        </a:spcBef>
                        <a:spcAft>
                          <a:spcPts val="0"/>
                        </a:spcAft>
                        <a:buFont typeface="Arial" panose="020B0604020202020204" pitchFamily="34" charset="0"/>
                        <a:buChar char="•"/>
                      </a:pPr>
                      <a:endParaRPr lang="en-US" sz="2000" dirty="0">
                        <a:solidFill>
                          <a:schemeClr val="tx1"/>
                        </a:solidFill>
                        <a:ea typeface="MS Mincho" panose="02020609040205080304" pitchFamily="49" charset="-128"/>
                        <a:cs typeface="Times New Roman" panose="02020603050405020304" pitchFamily="18" charset="0"/>
                      </a:endParaRPr>
                    </a:p>
                    <a:p>
                      <a:pPr marL="400050" marR="0" indent="-40005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cs typeface="Times New Roman" panose="02020603050405020304" pitchFamily="18" charset="0"/>
                        </a:rPr>
                        <a:t>additional cath data available…</a:t>
                      </a:r>
                      <a:endParaRPr lang="en-US" sz="2000" dirty="0">
                        <a:solidFill>
                          <a:schemeClr val="tx1"/>
                        </a:solidFill>
                        <a:ea typeface="Times New Roman" panose="02020603050405020304" pitchFamily="18" charset="0"/>
                      </a:endParaRPr>
                    </a:p>
                    <a:p>
                      <a:pPr marL="285750" marR="0" indent="-285750">
                        <a:spcBef>
                          <a:spcPts val="0"/>
                        </a:spcBef>
                        <a:spcAft>
                          <a:spcPts val="0"/>
                        </a:spcAft>
                      </a:pPr>
                      <a:endParaRPr lang="en-US" sz="2000" dirty="0">
                        <a:solidFill>
                          <a:schemeClr val="tx1"/>
                        </a:solidFill>
                        <a:ea typeface="Times New Roman" panose="02020603050405020304" pitchFamily="18" charset="0"/>
                      </a:endParaRPr>
                    </a:p>
                  </a:txBody>
                  <a:tcPr>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marL="685800" marR="0" indent="-685800">
                        <a:spcBef>
                          <a:spcPts val="0"/>
                        </a:spcBef>
                        <a:spcAft>
                          <a:spcPts val="0"/>
                        </a:spcAft>
                      </a:pPr>
                      <a:r>
                        <a:rPr lang="en-US" sz="2400" b="0" u="sng" dirty="0">
                          <a:solidFill>
                            <a:srgbClr val="FF0000"/>
                          </a:solidFill>
                          <a:latin typeface="+mj-lt"/>
                          <a:ea typeface="MS Mincho" panose="02020609040205080304" pitchFamily="49" charset="-128"/>
                          <a:cs typeface="Times New Roman" panose="02020603050405020304" pitchFamily="18" charset="0"/>
                        </a:rPr>
                        <a:t>QA</a:t>
                      </a:r>
                    </a:p>
                    <a:p>
                      <a:pPr marL="685800" marR="0" indent="-685800">
                        <a:spcBef>
                          <a:spcPts val="0"/>
                        </a:spcBef>
                        <a:spcAft>
                          <a:spcPts val="0"/>
                        </a:spcAft>
                      </a:pPr>
                      <a:endParaRPr lang="en-US" sz="2000" dirty="0">
                        <a:solidFill>
                          <a:srgbClr val="FF0000"/>
                        </a:solidFill>
                        <a:ea typeface="MS Mincho" panose="02020609040205080304" pitchFamily="49" charset="-128"/>
                        <a:cs typeface="Times New Roman" panose="02020603050405020304" pitchFamily="18" charset="0"/>
                      </a:endParaRPr>
                    </a:p>
                    <a:p>
                      <a:pPr marL="342900" marR="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cs typeface="Times New Roman" panose="02020603050405020304" pitchFamily="18" charset="0"/>
                        </a:rPr>
                        <a:t>requirement in accredited lab</a:t>
                      </a:r>
                    </a:p>
                    <a:p>
                      <a:pPr marL="342900" marR="0" indent="-342900">
                        <a:spcBef>
                          <a:spcPts val="0"/>
                        </a:spcBef>
                        <a:spcAft>
                          <a:spcPts val="0"/>
                        </a:spcAft>
                        <a:buFont typeface="Arial" panose="020B0604020202020204" pitchFamily="34" charset="0"/>
                        <a:buChar char="•"/>
                      </a:pPr>
                      <a:endParaRPr lang="en-US" sz="2000" dirty="0">
                        <a:solidFill>
                          <a:schemeClr val="tx1"/>
                        </a:solidFill>
                        <a:ea typeface="MS Mincho" panose="02020609040205080304" pitchFamily="49" charset="-128"/>
                        <a:cs typeface="Times New Roman" panose="02020603050405020304" pitchFamily="18" charset="0"/>
                      </a:endParaRPr>
                    </a:p>
                    <a:p>
                      <a:pPr marL="342900" marR="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cs typeface="Times New Roman" panose="02020603050405020304" pitchFamily="18" charset="0"/>
                        </a:rPr>
                        <a:t>interesting to compare </a:t>
                      </a:r>
                    </a:p>
                    <a:p>
                      <a:pPr marL="342900" marR="0" indent="-342900">
                        <a:spcBef>
                          <a:spcPts val="0"/>
                        </a:spcBef>
                        <a:spcAft>
                          <a:spcPts val="0"/>
                        </a:spcAft>
                        <a:buFont typeface="Arial" panose="020B0604020202020204" pitchFamily="34" charset="0"/>
                        <a:buChar char="•"/>
                      </a:pPr>
                      <a:endParaRPr lang="en-US" sz="2000" dirty="0">
                        <a:solidFill>
                          <a:schemeClr val="tx1"/>
                        </a:solidFill>
                        <a:ea typeface="MS Mincho" panose="02020609040205080304" pitchFamily="49" charset="-128"/>
                        <a:cs typeface="Times New Roman" panose="02020603050405020304" pitchFamily="18" charset="0"/>
                      </a:endParaRPr>
                    </a:p>
                    <a:p>
                      <a:pPr marL="342900" marR="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cs typeface="Times New Roman" panose="02020603050405020304" pitchFamily="18" charset="0"/>
                        </a:rPr>
                        <a:t>easy to acquire </a:t>
                      </a:r>
                    </a:p>
                    <a:p>
                      <a:pPr marL="342900" marR="0" indent="-342900">
                        <a:spcBef>
                          <a:spcPts val="0"/>
                        </a:spcBef>
                        <a:spcAft>
                          <a:spcPts val="0"/>
                        </a:spcAft>
                        <a:buFont typeface="Arial" panose="020B0604020202020204" pitchFamily="34" charset="0"/>
                        <a:buChar char="•"/>
                      </a:pPr>
                      <a:endParaRPr lang="en-US" sz="2000" dirty="0">
                        <a:solidFill>
                          <a:schemeClr val="tx1"/>
                        </a:solidFill>
                        <a:ea typeface="MS Mincho" panose="02020609040205080304" pitchFamily="49" charset="-128"/>
                        <a:cs typeface="Times New Roman" panose="02020603050405020304" pitchFamily="18" charset="0"/>
                      </a:endParaRPr>
                    </a:p>
                    <a:p>
                      <a:pPr marL="342900" marR="0" indent="-342900">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cs typeface="Times New Roman" panose="02020603050405020304" pitchFamily="18" charset="0"/>
                        </a:rPr>
                        <a:t>TTE, SE, TEE, cath, </a:t>
                      </a:r>
                      <a:r>
                        <a:rPr lang="en-US" sz="2000" dirty="0">
                          <a:solidFill>
                            <a:schemeClr val="tx1"/>
                          </a:solidFill>
                          <a:ea typeface="Times New Roman" panose="02020603050405020304" pitchFamily="18" charset="0"/>
                        </a:rPr>
                        <a:t>angiography, nuclear studies &amp; surgical pathology</a:t>
                      </a:r>
                    </a:p>
                    <a:p>
                      <a:pPr marL="285750" marR="0" indent="-285750">
                        <a:spcBef>
                          <a:spcPts val="0"/>
                        </a:spcBef>
                        <a:spcAft>
                          <a:spcPts val="0"/>
                        </a:spcAft>
                      </a:pPr>
                      <a:endParaRPr lang="en-US" sz="2000" dirty="0">
                        <a:solidFill>
                          <a:schemeClr val="tx1"/>
                        </a:solidFill>
                        <a:ea typeface="Times New Roman" panose="02020603050405020304" pitchFamily="18" charset="0"/>
                      </a:endParaRPr>
                    </a:p>
                  </a:txBody>
                  <a:tcPr>
                    <a:lnB w="12700" cap="flat" cmpd="sng" algn="ctr">
                      <a:solidFill>
                        <a:schemeClr val="bg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933058448"/>
                  </a:ext>
                </a:extLst>
              </a:tr>
            </a:tbl>
          </a:graphicData>
        </a:graphic>
      </p:graphicFrame>
      <p:sp>
        <p:nvSpPr>
          <p:cNvPr id="3" name="Heart 2">
            <a:extLst>
              <a:ext uri="{FF2B5EF4-FFF2-40B4-BE49-F238E27FC236}">
                <a16:creationId xmlns:a16="http://schemas.microsoft.com/office/drawing/2014/main" id="{387B0D51-4458-4A0F-9A12-09E43890889B}"/>
              </a:ext>
            </a:extLst>
          </p:cNvPr>
          <p:cNvSpPr/>
          <p:nvPr/>
        </p:nvSpPr>
        <p:spPr>
          <a:xfrm>
            <a:off x="4547063" y="4233923"/>
            <a:ext cx="1810968" cy="1588168"/>
          </a:xfrm>
          <a:prstGeom prst="heart">
            <a:avLst/>
          </a:prstGeom>
          <a:solidFill>
            <a:schemeClr val="accent2">
              <a:lumMod val="60000"/>
              <a:lumOff val="40000"/>
            </a:schemeClr>
          </a:solidFill>
          <a:ln w="38100">
            <a:solidFill>
              <a:srgbClr val="FF0000"/>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07600162-DE4A-4354-AF18-CAFA6C3E4D36}"/>
              </a:ext>
            </a:extLst>
          </p:cNvPr>
          <p:cNvSpPr txBox="1"/>
          <p:nvPr/>
        </p:nvSpPr>
        <p:spPr>
          <a:xfrm>
            <a:off x="7644938" y="5028007"/>
            <a:ext cx="4511039" cy="1015663"/>
          </a:xfrm>
          <a:prstGeom prst="rect">
            <a:avLst/>
          </a:prstGeom>
          <a:noFill/>
        </p:spPr>
        <p:txBody>
          <a:bodyPr wrap="square" rtlCol="0">
            <a:spAutoFit/>
          </a:bodyPr>
          <a:lstStyle/>
          <a:p>
            <a:pPr algn="ctr"/>
            <a:r>
              <a:rPr lang="en-US" sz="2000" dirty="0">
                <a:solidFill>
                  <a:srgbClr val="FF0000"/>
                </a:solidFill>
                <a:latin typeface="Gabriola" panose="04040605051002020D02" pitchFamily="82" charset="0"/>
              </a:rPr>
              <a:t>POP QUIZ!</a:t>
            </a:r>
          </a:p>
          <a:p>
            <a:pPr algn="ctr"/>
            <a:r>
              <a:rPr lang="en-US" sz="2000" dirty="0">
                <a:solidFill>
                  <a:srgbClr val="FF0000"/>
                </a:solidFill>
                <a:latin typeface="Gabriola" panose="04040605051002020D02" pitchFamily="82" charset="0"/>
              </a:rPr>
              <a:t>What happens to the chambers </a:t>
            </a:r>
          </a:p>
          <a:p>
            <a:pPr algn="ctr"/>
            <a:r>
              <a:rPr lang="en-US" sz="2000" dirty="0">
                <a:solidFill>
                  <a:srgbClr val="FF0000"/>
                </a:solidFill>
                <a:latin typeface="Gabriola" panose="04040605051002020D02" pitchFamily="82" charset="0"/>
              </a:rPr>
              <a:t>proximal &amp; distal to the regurgitant valve?</a:t>
            </a:r>
          </a:p>
        </p:txBody>
      </p:sp>
    </p:spTree>
    <p:extLst>
      <p:ext uri="{BB962C8B-B14F-4D97-AF65-F5344CB8AC3E}">
        <p14:creationId xmlns:p14="http://schemas.microsoft.com/office/powerpoint/2010/main" val="3902361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DB3DFC-7DF6-4B7B-AA65-66A38CB41812}"/>
              </a:ext>
            </a:extLst>
          </p:cNvPr>
          <p:cNvSpPr>
            <a:spLocks noGrp="1"/>
          </p:cNvSpPr>
          <p:nvPr>
            <p:ph type="sldNum" sz="quarter" idx="12"/>
          </p:nvPr>
        </p:nvSpPr>
        <p:spPr/>
        <p:txBody>
          <a:bodyPr/>
          <a:lstStyle/>
          <a:p>
            <a:fld id="{6D22F896-40B5-4ADD-8801-0D06FADFA095}" type="slidenum">
              <a:rPr lang="en-US" smtClean="0"/>
              <a:t>14</a:t>
            </a:fld>
            <a:endParaRPr lang="en-US" dirty="0"/>
          </a:p>
        </p:txBody>
      </p:sp>
      <p:sp>
        <p:nvSpPr>
          <p:cNvPr id="5" name="Rectangle 2">
            <a:extLst>
              <a:ext uri="{FF2B5EF4-FFF2-40B4-BE49-F238E27FC236}">
                <a16:creationId xmlns:a16="http://schemas.microsoft.com/office/drawing/2014/main" id="{2E3A4C11-ADF3-4F65-9470-CC81CDE11FB1}"/>
              </a:ext>
            </a:extLst>
          </p:cNvPr>
          <p:cNvSpPr>
            <a:spLocks noChangeArrowheads="1"/>
          </p:cNvSpPr>
          <p:nvPr/>
        </p:nvSpPr>
        <p:spPr bwMode="auto">
          <a:xfrm>
            <a:off x="5369847" y="11261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7" name="Rectangle 4">
            <a:extLst>
              <a:ext uri="{FF2B5EF4-FFF2-40B4-BE49-F238E27FC236}">
                <a16:creationId xmlns:a16="http://schemas.microsoft.com/office/drawing/2014/main" id="{14ACE2EA-F873-4011-8E46-44DFD6717957}"/>
              </a:ext>
            </a:extLst>
          </p:cNvPr>
          <p:cNvSpPr>
            <a:spLocks noChangeArrowheads="1"/>
          </p:cNvSpPr>
          <p:nvPr/>
        </p:nvSpPr>
        <p:spPr bwMode="auto">
          <a:xfrm>
            <a:off x="9876210" y="4994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9" name="Rectangle 6">
            <a:extLst>
              <a:ext uri="{FF2B5EF4-FFF2-40B4-BE49-F238E27FC236}">
                <a16:creationId xmlns:a16="http://schemas.microsoft.com/office/drawing/2014/main" id="{8F8E5BA1-72BD-48D1-8F80-DBEE6E9088FC}"/>
              </a:ext>
            </a:extLst>
          </p:cNvPr>
          <p:cNvSpPr>
            <a:spLocks noChangeArrowheads="1"/>
          </p:cNvSpPr>
          <p:nvPr/>
        </p:nvSpPr>
        <p:spPr bwMode="auto">
          <a:xfrm>
            <a:off x="9303387" y="3097064"/>
            <a:ext cx="1393349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sp>
        <p:nvSpPr>
          <p:cNvPr id="13" name="TextBox 12">
            <a:extLst>
              <a:ext uri="{FF2B5EF4-FFF2-40B4-BE49-F238E27FC236}">
                <a16:creationId xmlns:a16="http://schemas.microsoft.com/office/drawing/2014/main" id="{ECCFBE4D-FF22-4500-BBE5-FE603C866FC6}"/>
              </a:ext>
            </a:extLst>
          </p:cNvPr>
          <p:cNvSpPr txBox="1"/>
          <p:nvPr/>
        </p:nvSpPr>
        <p:spPr>
          <a:xfrm>
            <a:off x="2061787" y="895323"/>
            <a:ext cx="3054554" cy="461665"/>
          </a:xfrm>
          <a:prstGeom prst="rect">
            <a:avLst/>
          </a:prstGeom>
          <a:noFill/>
        </p:spPr>
        <p:txBody>
          <a:bodyPr wrap="none" rtlCol="0">
            <a:spAutoFit/>
          </a:bodyPr>
          <a:lstStyle/>
          <a:p>
            <a:pPr algn="ctr"/>
            <a:r>
              <a:rPr lang="en-US" sz="2400" dirty="0">
                <a:solidFill>
                  <a:srgbClr val="FF0000"/>
                </a:solidFill>
                <a:latin typeface="+mj-lt"/>
              </a:rPr>
              <a:t>AORTIC STENOSIS (AS)</a:t>
            </a:r>
          </a:p>
        </p:txBody>
      </p:sp>
      <p:graphicFrame>
        <p:nvGraphicFramePr>
          <p:cNvPr id="14" name="Table 13">
            <a:extLst>
              <a:ext uri="{FF2B5EF4-FFF2-40B4-BE49-F238E27FC236}">
                <a16:creationId xmlns:a16="http://schemas.microsoft.com/office/drawing/2014/main" id="{9C64BE47-8CFA-4007-9203-69D6BEB3B781}"/>
              </a:ext>
            </a:extLst>
          </p:cNvPr>
          <p:cNvGraphicFramePr>
            <a:graphicFrameLocks noGrp="1"/>
          </p:cNvGraphicFramePr>
          <p:nvPr>
            <p:extLst>
              <p:ext uri="{D42A27DB-BD31-4B8C-83A1-F6EECF244321}">
                <p14:modId xmlns:p14="http://schemas.microsoft.com/office/powerpoint/2010/main" val="3631138534"/>
              </p:ext>
            </p:extLst>
          </p:nvPr>
        </p:nvGraphicFramePr>
        <p:xfrm>
          <a:off x="0" y="33090"/>
          <a:ext cx="12191999" cy="6301538"/>
        </p:xfrm>
        <a:graphic>
          <a:graphicData uri="http://schemas.openxmlformats.org/drawingml/2006/table">
            <a:tbl>
              <a:tblPr firstRow="1" bandRow="1">
                <a:tableStyleId>{37CE84F3-28C3-443E-9E96-99CF82512B78}</a:tableStyleId>
              </a:tblPr>
              <a:tblGrid>
                <a:gridCol w="4485373">
                  <a:extLst>
                    <a:ext uri="{9D8B030D-6E8A-4147-A177-3AD203B41FA5}">
                      <a16:colId xmlns:a16="http://schemas.microsoft.com/office/drawing/2014/main" val="2543754752"/>
                    </a:ext>
                  </a:extLst>
                </a:gridCol>
                <a:gridCol w="3619099">
                  <a:extLst>
                    <a:ext uri="{9D8B030D-6E8A-4147-A177-3AD203B41FA5}">
                      <a16:colId xmlns:a16="http://schemas.microsoft.com/office/drawing/2014/main" val="1495794857"/>
                    </a:ext>
                  </a:extLst>
                </a:gridCol>
                <a:gridCol w="4087527">
                  <a:extLst>
                    <a:ext uri="{9D8B030D-6E8A-4147-A177-3AD203B41FA5}">
                      <a16:colId xmlns:a16="http://schemas.microsoft.com/office/drawing/2014/main" val="2344365069"/>
                    </a:ext>
                  </a:extLst>
                </a:gridCol>
              </a:tblGrid>
              <a:tr h="525612">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u="none" kern="1200" dirty="0">
                          <a:solidFill>
                            <a:schemeClr val="bg1"/>
                          </a:solidFill>
                          <a:latin typeface="+mn-lt"/>
                          <a:ea typeface="+mn-ea"/>
                          <a:cs typeface="+mn-cs"/>
                        </a:rPr>
                        <a:t>WHO AM 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7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9511185"/>
                  </a:ext>
                </a:extLst>
              </a:tr>
              <a:tr h="3617442">
                <a:tc>
                  <a:txBody>
                    <a:bodyPr/>
                    <a:lstStyle/>
                    <a:p>
                      <a:pPr marL="285750" marR="0" indent="-285750">
                        <a:spcBef>
                          <a:spcPts val="0"/>
                        </a:spcBef>
                        <a:spcAft>
                          <a:spcPts val="0"/>
                        </a:spcAft>
                      </a:pPr>
                      <a:r>
                        <a:rPr lang="en-US" sz="20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rPr>
                        <a:t> </a:t>
                      </a:r>
                      <a:r>
                        <a:rPr lang="en-US" sz="2400" b="0" dirty="0">
                          <a:solidFill>
                            <a:srgbClr val="FF0000"/>
                          </a:solidFill>
                          <a:latin typeface="+mj-lt"/>
                          <a:ea typeface="MS Mincho" panose="02020609040205080304" pitchFamily="49" charset="-128"/>
                          <a:cs typeface="Times New Roman" panose="02020603050405020304" pitchFamily="18" charset="0"/>
                        </a:rPr>
                        <a:t>CATH</a:t>
                      </a:r>
                      <a:endParaRPr lang="en-US" sz="24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0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0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0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0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0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0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0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0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0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0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4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indent="-285750">
                        <a:spcBef>
                          <a:spcPts val="0"/>
                        </a:spcBef>
                        <a:spcAft>
                          <a:spcPts val="0"/>
                        </a:spcAft>
                      </a:pPr>
                      <a:r>
                        <a:rPr lang="en-US" sz="2400" b="0" dirty="0">
                          <a:solidFill>
                            <a:srgbClr val="FF0000"/>
                          </a:solidFill>
                          <a:latin typeface="+mj-lt"/>
                          <a:ea typeface="MS Mincho" panose="02020609040205080304" pitchFamily="49" charset="-128"/>
                          <a:cs typeface="Times New Roman" panose="02020603050405020304" pitchFamily="18" charset="0"/>
                        </a:rPr>
                        <a:t>NORMAL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rowSpan="2">
                  <a:txBody>
                    <a:bodyPr/>
                    <a:lstStyle/>
                    <a:p>
                      <a:r>
                        <a:rPr lang="en-US" sz="2400" b="0" kern="1200" dirty="0">
                          <a:solidFill>
                            <a:srgbClr val="FF0000"/>
                          </a:solidFill>
                          <a:effectLst/>
                          <a:latin typeface="+mj-lt"/>
                          <a:ea typeface="+mn-ea"/>
                          <a:cs typeface="+mn-cs"/>
                        </a:rPr>
                        <a:t>ECHO</a:t>
                      </a:r>
                      <a:r>
                        <a:rPr lang="en-US" sz="2000" b="0" kern="1200" dirty="0">
                          <a:solidFill>
                            <a:srgbClr val="FF0000"/>
                          </a:solidFill>
                          <a:effectLst/>
                          <a:latin typeface="+mj-lt"/>
                          <a:ea typeface="+mn-ea"/>
                          <a:cs typeface="+mn-cs"/>
                        </a:rPr>
                        <a:t> </a:t>
                      </a:r>
                    </a:p>
                    <a:p>
                      <a:endParaRPr lang="en-US" sz="2000" b="0" kern="1200" dirty="0">
                        <a:solidFill>
                          <a:schemeClr val="tx1"/>
                        </a:solidFill>
                        <a:effectLst/>
                        <a:latin typeface="+mn-lt"/>
                        <a:ea typeface="+mn-ea"/>
                        <a:cs typeface="+mn-cs"/>
                      </a:endParaRPr>
                    </a:p>
                    <a:p>
                      <a:pPr marL="288925" indent="-288925">
                        <a:buFont typeface="Arial" panose="020B0604020202020204" pitchFamily="34" charset="0"/>
                        <a:buChar char="•"/>
                      </a:pPr>
                      <a:r>
                        <a:rPr lang="en-US" sz="2000" b="0" kern="1200" dirty="0">
                          <a:solidFill>
                            <a:schemeClr val="tx1"/>
                          </a:solidFill>
                          <a:effectLst/>
                          <a:latin typeface="+mn-lt"/>
                          <a:ea typeface="+mn-ea"/>
                          <a:cs typeface="+mn-cs"/>
                        </a:rPr>
                        <a:t>CWD </a:t>
                      </a:r>
                    </a:p>
                    <a:p>
                      <a:pPr marL="288925" indent="-288925">
                        <a:buFont typeface="Arial" panose="020B0604020202020204" pitchFamily="34" charset="0"/>
                        <a:buChar char="•"/>
                      </a:pPr>
                      <a:r>
                        <a:rPr lang="en-US" sz="2000" b="0" kern="1200" dirty="0">
                          <a:solidFill>
                            <a:schemeClr val="tx1"/>
                          </a:solidFill>
                          <a:effectLst/>
                          <a:latin typeface="+mn-lt"/>
                          <a:ea typeface="+mn-ea"/>
                          <a:cs typeface="+mn-cs"/>
                        </a:rPr>
                        <a:t>peak velocity, mean &amp; max PG</a:t>
                      </a:r>
                    </a:p>
                    <a:p>
                      <a:pPr marL="342900" indent="-342900">
                        <a:buFont typeface="Arial" panose="020B0604020202020204" pitchFamily="34" charset="0"/>
                        <a:buChar char="•"/>
                      </a:pPr>
                      <a:endParaRPr lang="en-US" sz="24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33058448"/>
                  </a:ext>
                </a:extLst>
              </a:tr>
              <a:tr h="2158484">
                <a:tc gridSpan="2">
                  <a:txBody>
                    <a:bodyPr/>
                    <a:lstStyle/>
                    <a:p>
                      <a:pPr marL="285750" marR="0" indent="-285750">
                        <a:spcBef>
                          <a:spcPts val="0"/>
                        </a:spcBef>
                        <a:spcAft>
                          <a:spcPts val="0"/>
                        </a:spcAft>
                      </a:pPr>
                      <a:endParaRPr lang="en-US" sz="180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96117347"/>
                  </a:ext>
                </a:extLst>
              </a:tr>
            </a:tbl>
          </a:graphicData>
        </a:graphic>
      </p:graphicFrame>
      <p:sp>
        <p:nvSpPr>
          <p:cNvPr id="4" name="TextBox 3">
            <a:extLst>
              <a:ext uri="{FF2B5EF4-FFF2-40B4-BE49-F238E27FC236}">
                <a16:creationId xmlns:a16="http://schemas.microsoft.com/office/drawing/2014/main" id="{9D7B2EBA-3E10-4EED-A487-587CF90D5EED}"/>
              </a:ext>
            </a:extLst>
          </p:cNvPr>
          <p:cNvSpPr txBox="1"/>
          <p:nvPr/>
        </p:nvSpPr>
        <p:spPr>
          <a:xfrm>
            <a:off x="77003" y="4331461"/>
            <a:ext cx="7883091" cy="1785104"/>
          </a:xfrm>
          <a:prstGeom prst="rect">
            <a:avLst/>
          </a:prstGeom>
          <a:noFill/>
        </p:spPr>
        <p:txBody>
          <a:bodyPr wrap="square" rtlCol="0">
            <a:spAutoFit/>
          </a:bodyPr>
          <a:lstStyle/>
          <a:p>
            <a:r>
              <a:rPr lang="en-US" sz="2000" dirty="0">
                <a:solidFill>
                  <a:srgbClr val="FF0000"/>
                </a:solidFill>
                <a:latin typeface="Gabriola" panose="04040605051002020D02" pitchFamily="82" charset="0"/>
              </a:rPr>
              <a:t>POP QUIZ!  </a:t>
            </a:r>
          </a:p>
          <a:p>
            <a:endParaRPr lang="en-US" sz="1000" dirty="0">
              <a:solidFill>
                <a:srgbClr val="FF0000"/>
              </a:solidFill>
              <a:latin typeface="Gabriola" panose="04040605051002020D02" pitchFamily="82" charset="0"/>
            </a:endParaRPr>
          </a:p>
          <a:p>
            <a:r>
              <a:rPr lang="en-US" sz="2000" dirty="0">
                <a:solidFill>
                  <a:srgbClr val="FF0000"/>
                </a:solidFill>
                <a:latin typeface="Gabriola" panose="04040605051002020D02" pitchFamily="82" charset="0"/>
              </a:rPr>
              <a:t>1) What is the scale on the graph?</a:t>
            </a:r>
          </a:p>
          <a:p>
            <a:r>
              <a:rPr lang="en-US" sz="2000" dirty="0">
                <a:solidFill>
                  <a:srgbClr val="FF0000"/>
                </a:solidFill>
                <a:latin typeface="Gabriola" panose="04040605051002020D02" pitchFamily="82" charset="0"/>
              </a:rPr>
              <a:t>2) What pressure tracings are on the diagram?</a:t>
            </a:r>
          </a:p>
          <a:p>
            <a:r>
              <a:rPr lang="en-US" sz="2000" dirty="0">
                <a:solidFill>
                  <a:srgbClr val="FF0000"/>
                </a:solidFill>
                <a:latin typeface="Gabriola" panose="04040605051002020D02" pitchFamily="82" charset="0"/>
              </a:rPr>
              <a:t>3) What valve lies between those two chambers?</a:t>
            </a:r>
          </a:p>
          <a:p>
            <a:r>
              <a:rPr lang="en-US" sz="2000" dirty="0">
                <a:solidFill>
                  <a:srgbClr val="FF0000"/>
                </a:solidFill>
                <a:latin typeface="Gabriola" panose="04040605051002020D02" pitchFamily="82" charset="0"/>
              </a:rPr>
              <a:t>4) What is the difference between the two tracings &amp; how do they compare to the normal tracing?</a:t>
            </a:r>
          </a:p>
        </p:txBody>
      </p:sp>
      <p:pic>
        <p:nvPicPr>
          <p:cNvPr id="15" name="Picture 14">
            <a:extLst>
              <a:ext uri="{FF2B5EF4-FFF2-40B4-BE49-F238E27FC236}">
                <a16:creationId xmlns:a16="http://schemas.microsoft.com/office/drawing/2014/main" id="{C783B270-174A-B9D7-34BB-6F5019CEF25E}"/>
              </a:ext>
            </a:extLst>
          </p:cNvPr>
          <p:cNvPicPr>
            <a:picLocks noChangeAspect="1"/>
          </p:cNvPicPr>
          <p:nvPr/>
        </p:nvPicPr>
        <p:blipFill>
          <a:blip r:embed="rId2"/>
          <a:stretch>
            <a:fillRect/>
          </a:stretch>
        </p:blipFill>
        <p:spPr>
          <a:xfrm>
            <a:off x="8807067" y="2304615"/>
            <a:ext cx="2681464" cy="2891317"/>
          </a:xfrm>
          <a:prstGeom prst="rect">
            <a:avLst/>
          </a:prstGeom>
        </p:spPr>
      </p:pic>
      <p:pic>
        <p:nvPicPr>
          <p:cNvPr id="12" name="Picture 11">
            <a:extLst>
              <a:ext uri="{FF2B5EF4-FFF2-40B4-BE49-F238E27FC236}">
                <a16:creationId xmlns:a16="http://schemas.microsoft.com/office/drawing/2014/main" id="{FB7A9F18-273B-E2C1-EB63-9BADCBB6DEB7}"/>
              </a:ext>
            </a:extLst>
          </p:cNvPr>
          <p:cNvPicPr>
            <a:picLocks noChangeAspect="1"/>
          </p:cNvPicPr>
          <p:nvPr/>
        </p:nvPicPr>
        <p:blipFill>
          <a:blip r:embed="rId3"/>
          <a:stretch>
            <a:fillRect/>
          </a:stretch>
        </p:blipFill>
        <p:spPr>
          <a:xfrm>
            <a:off x="555420" y="1060998"/>
            <a:ext cx="3363059" cy="2891317"/>
          </a:xfrm>
          <a:prstGeom prst="rect">
            <a:avLst/>
          </a:prstGeom>
        </p:spPr>
      </p:pic>
      <p:pic>
        <p:nvPicPr>
          <p:cNvPr id="17" name="Picture 16">
            <a:extLst>
              <a:ext uri="{FF2B5EF4-FFF2-40B4-BE49-F238E27FC236}">
                <a16:creationId xmlns:a16="http://schemas.microsoft.com/office/drawing/2014/main" id="{91B10E91-3BAB-D9D9-75DC-9E68FB772335}"/>
              </a:ext>
            </a:extLst>
          </p:cNvPr>
          <p:cNvPicPr>
            <a:picLocks noChangeAspect="1"/>
          </p:cNvPicPr>
          <p:nvPr/>
        </p:nvPicPr>
        <p:blipFill>
          <a:blip r:embed="rId4"/>
          <a:stretch>
            <a:fillRect/>
          </a:stretch>
        </p:blipFill>
        <p:spPr>
          <a:xfrm>
            <a:off x="4850078" y="1225219"/>
            <a:ext cx="2880018" cy="2562873"/>
          </a:xfrm>
          <a:prstGeom prst="rect">
            <a:avLst/>
          </a:prstGeom>
        </p:spPr>
      </p:pic>
    </p:spTree>
    <p:extLst>
      <p:ext uri="{BB962C8B-B14F-4D97-AF65-F5344CB8AC3E}">
        <p14:creationId xmlns:p14="http://schemas.microsoft.com/office/powerpoint/2010/main" val="893109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6C4832-F146-4775-814E-6680717D5194}"/>
              </a:ext>
            </a:extLst>
          </p:cNvPr>
          <p:cNvSpPr>
            <a:spLocks noGrp="1"/>
          </p:cNvSpPr>
          <p:nvPr>
            <p:ph type="sldNum" sz="quarter" idx="12"/>
          </p:nvPr>
        </p:nvSpPr>
        <p:spPr/>
        <p:txBody>
          <a:bodyPr/>
          <a:lstStyle/>
          <a:p>
            <a:fld id="{6D22F896-40B5-4ADD-8801-0D06FADFA095}" type="slidenum">
              <a:rPr lang="en-US" smtClean="0"/>
              <a:t>15</a:t>
            </a:fld>
            <a:endParaRPr lang="en-US" dirty="0"/>
          </a:p>
        </p:txBody>
      </p:sp>
      <p:sp>
        <p:nvSpPr>
          <p:cNvPr id="4" name="Rectangle 2">
            <a:extLst>
              <a:ext uri="{FF2B5EF4-FFF2-40B4-BE49-F238E27FC236}">
                <a16:creationId xmlns:a16="http://schemas.microsoft.com/office/drawing/2014/main" id="{A24C98A2-D5A3-4F08-B33C-B7305FC30D3C}"/>
              </a:ext>
            </a:extLst>
          </p:cNvPr>
          <p:cNvSpPr>
            <a:spLocks noChangeArrowheads="1"/>
          </p:cNvSpPr>
          <p:nvPr/>
        </p:nvSpPr>
        <p:spPr bwMode="auto">
          <a:xfrm>
            <a:off x="1527209" y="899863"/>
            <a:ext cx="155853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sp>
        <p:nvSpPr>
          <p:cNvPr id="7" name="Rectangle 4">
            <a:extLst>
              <a:ext uri="{FF2B5EF4-FFF2-40B4-BE49-F238E27FC236}">
                <a16:creationId xmlns:a16="http://schemas.microsoft.com/office/drawing/2014/main" id="{90C175CB-6344-4754-B835-BEE569F4A74E}"/>
              </a:ext>
            </a:extLst>
          </p:cNvPr>
          <p:cNvSpPr>
            <a:spLocks noChangeArrowheads="1"/>
          </p:cNvSpPr>
          <p:nvPr/>
        </p:nvSpPr>
        <p:spPr bwMode="auto">
          <a:xfrm>
            <a:off x="7112075" y="3428593"/>
            <a:ext cx="1607099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sp>
        <p:nvSpPr>
          <p:cNvPr id="13" name="Rectangle 8">
            <a:extLst>
              <a:ext uri="{FF2B5EF4-FFF2-40B4-BE49-F238E27FC236}">
                <a16:creationId xmlns:a16="http://schemas.microsoft.com/office/drawing/2014/main" id="{92F5AB55-668F-48E5-A3BF-F58E705815B0}"/>
              </a:ext>
            </a:extLst>
          </p:cNvPr>
          <p:cNvSpPr>
            <a:spLocks noChangeArrowheads="1"/>
          </p:cNvSpPr>
          <p:nvPr/>
        </p:nvSpPr>
        <p:spPr bwMode="auto">
          <a:xfrm flipV="1">
            <a:off x="7106247" y="899862"/>
            <a:ext cx="162000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graphicFrame>
        <p:nvGraphicFramePr>
          <p:cNvPr id="16" name="Table 15">
            <a:extLst>
              <a:ext uri="{FF2B5EF4-FFF2-40B4-BE49-F238E27FC236}">
                <a16:creationId xmlns:a16="http://schemas.microsoft.com/office/drawing/2014/main" id="{72757033-9EF4-40CE-93E1-93D56162CE47}"/>
              </a:ext>
            </a:extLst>
          </p:cNvPr>
          <p:cNvGraphicFramePr>
            <a:graphicFrameLocks noGrp="1"/>
          </p:cNvGraphicFramePr>
          <p:nvPr>
            <p:extLst>
              <p:ext uri="{D42A27DB-BD31-4B8C-83A1-F6EECF244321}">
                <p14:modId xmlns:p14="http://schemas.microsoft.com/office/powerpoint/2010/main" val="3925639606"/>
              </p:ext>
            </p:extLst>
          </p:nvPr>
        </p:nvGraphicFramePr>
        <p:xfrm>
          <a:off x="0" y="4236"/>
          <a:ext cx="12192000" cy="6327222"/>
        </p:xfrm>
        <a:graphic>
          <a:graphicData uri="http://schemas.openxmlformats.org/drawingml/2006/table">
            <a:tbl>
              <a:tblPr firstRow="1" bandRow="1">
                <a:tableStyleId>{37CE84F3-28C3-443E-9E96-99CF82512B78}</a:tableStyleId>
              </a:tblPr>
              <a:tblGrid>
                <a:gridCol w="4302493">
                  <a:extLst>
                    <a:ext uri="{9D8B030D-6E8A-4147-A177-3AD203B41FA5}">
                      <a16:colId xmlns:a16="http://schemas.microsoft.com/office/drawing/2014/main" val="2543754752"/>
                    </a:ext>
                  </a:extLst>
                </a:gridCol>
                <a:gridCol w="3513221">
                  <a:extLst>
                    <a:ext uri="{9D8B030D-6E8A-4147-A177-3AD203B41FA5}">
                      <a16:colId xmlns:a16="http://schemas.microsoft.com/office/drawing/2014/main" val="3654340044"/>
                    </a:ext>
                  </a:extLst>
                </a:gridCol>
                <a:gridCol w="4376286">
                  <a:extLst>
                    <a:ext uri="{9D8B030D-6E8A-4147-A177-3AD203B41FA5}">
                      <a16:colId xmlns:a16="http://schemas.microsoft.com/office/drawing/2014/main" val="2344365069"/>
                    </a:ext>
                  </a:extLst>
                </a:gridCol>
              </a:tblGrid>
              <a:tr h="515185">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u="none" kern="1200" dirty="0">
                          <a:solidFill>
                            <a:schemeClr val="bg1"/>
                          </a:solidFill>
                          <a:latin typeface="+mn-lt"/>
                          <a:ea typeface="+mn-ea"/>
                          <a:cs typeface="+mn-cs"/>
                        </a:rPr>
                        <a:t>WHO AM I?</a:t>
                      </a:r>
                    </a:p>
                  </a:txBody>
                  <a:tcPr>
                    <a:lnB w="25400" cmpd="sng">
                      <a:noFill/>
                    </a:lnB>
                    <a:solidFill>
                      <a:schemeClr val="accent2">
                        <a:lumMod val="75000"/>
                      </a:schemeClr>
                    </a:solidFill>
                  </a:tcPr>
                </a:tc>
                <a:tc hMerge="1">
                  <a:txBody>
                    <a:bodyPr/>
                    <a:lstStyle/>
                    <a:p>
                      <a:endParaRPr lang="en-US"/>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3200" b="0" u="sng" kern="1200" dirty="0">
                        <a:solidFill>
                          <a:srgbClr val="FF0000"/>
                        </a:solidFill>
                        <a:latin typeface="+mn-lt"/>
                        <a:ea typeface="+mn-ea"/>
                        <a:cs typeface="+mn-cs"/>
                      </a:endParaRPr>
                    </a:p>
                  </a:txBody>
                  <a:tcPr>
                    <a:solidFill>
                      <a:schemeClr val="accent2">
                        <a:lumMod val="75000"/>
                      </a:schemeClr>
                    </a:solidFill>
                  </a:tcPr>
                </a:tc>
                <a:extLst>
                  <a:ext uri="{0D108BD9-81ED-4DB2-BD59-A6C34878D82A}">
                    <a16:rowId xmlns:a16="http://schemas.microsoft.com/office/drawing/2014/main" val="59511185"/>
                  </a:ext>
                </a:extLst>
              </a:tr>
              <a:tr h="3727513">
                <a:tc>
                  <a:txBody>
                    <a:bodyPr/>
                    <a:lstStyle/>
                    <a:p>
                      <a:pPr marL="285750" marR="0" indent="-285750">
                        <a:spcBef>
                          <a:spcPts val="0"/>
                        </a:spcBef>
                        <a:spcAft>
                          <a:spcPts val="0"/>
                        </a:spcAft>
                      </a:pPr>
                      <a:r>
                        <a:rPr lang="en-US" sz="2400" b="0" dirty="0">
                          <a:solidFill>
                            <a:schemeClr val="tx1"/>
                          </a:solidFill>
                          <a:latin typeface="+mj-lt"/>
                          <a:ea typeface="MS Mincho" panose="02020609040205080304" pitchFamily="49" charset="-128"/>
                          <a:cs typeface="Times New Roman" panose="02020603050405020304" pitchFamily="18" charset="0"/>
                        </a:rPr>
                        <a:t> </a:t>
                      </a:r>
                      <a:r>
                        <a:rPr lang="en-US" sz="2400" b="0" dirty="0">
                          <a:solidFill>
                            <a:srgbClr val="FF0000"/>
                          </a:solidFill>
                          <a:latin typeface="+mj-lt"/>
                          <a:ea typeface="MS Mincho" panose="02020609040205080304" pitchFamily="49" charset="-128"/>
                          <a:cs typeface="Times New Roman" panose="02020603050405020304" pitchFamily="18" charset="0"/>
                        </a:rPr>
                        <a:t>CATH</a:t>
                      </a:r>
                      <a:endParaRPr lang="en-US" sz="2400" b="0" dirty="0">
                        <a:solidFill>
                          <a:schemeClr val="tx1"/>
                        </a:solidFill>
                        <a:latin typeface="+mj-lt"/>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400" b="0" dirty="0">
                        <a:solidFill>
                          <a:schemeClr val="tx1"/>
                        </a:solidFill>
                        <a:latin typeface="+mj-lt"/>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400" b="0" dirty="0">
                        <a:solidFill>
                          <a:schemeClr val="tx1"/>
                        </a:solidFill>
                        <a:latin typeface="+mj-lt"/>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400" b="0" dirty="0">
                        <a:solidFill>
                          <a:schemeClr val="tx1"/>
                        </a:solidFill>
                        <a:latin typeface="+mj-lt"/>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400" b="0" dirty="0">
                        <a:solidFill>
                          <a:schemeClr val="tx1"/>
                        </a:solidFill>
                        <a:latin typeface="+mj-lt"/>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400" b="0" dirty="0">
                        <a:solidFill>
                          <a:schemeClr val="tx1"/>
                        </a:solidFill>
                        <a:latin typeface="+mj-lt"/>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400" b="0" dirty="0">
                        <a:solidFill>
                          <a:schemeClr val="tx1"/>
                        </a:solidFill>
                        <a:latin typeface="+mj-lt"/>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400" b="0" dirty="0">
                        <a:solidFill>
                          <a:schemeClr val="tx1"/>
                        </a:solidFill>
                        <a:latin typeface="+mj-lt"/>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400" b="0" dirty="0">
                        <a:solidFill>
                          <a:schemeClr val="tx1"/>
                        </a:solidFill>
                        <a:latin typeface="+mj-lt"/>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400" b="0" dirty="0">
                        <a:solidFill>
                          <a:schemeClr val="tx1"/>
                        </a:solidFill>
                        <a:latin typeface="+mj-lt"/>
                        <a:ea typeface="MS Mincho" panose="02020609040205080304" pitchFamily="49" charset="-128"/>
                        <a:cs typeface="Times New Roman" panose="02020603050405020304" pitchFamily="18" charset="0"/>
                      </a:endParaRPr>
                    </a:p>
                  </a:txBody>
                  <a:tcPr>
                    <a:lnL>
                      <a:noFill/>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indent="-285750">
                        <a:spcBef>
                          <a:spcPts val="0"/>
                        </a:spcBef>
                        <a:spcAft>
                          <a:spcPts val="0"/>
                        </a:spcAft>
                      </a:pPr>
                      <a:r>
                        <a:rPr lang="en-US" sz="2400" b="0" dirty="0">
                          <a:solidFill>
                            <a:srgbClr val="FF0000"/>
                          </a:solidFill>
                          <a:latin typeface="+mj-lt"/>
                          <a:ea typeface="MS Mincho" panose="02020609040205080304" pitchFamily="49" charset="-128"/>
                          <a:cs typeface="Times New Roman" panose="02020603050405020304" pitchFamily="18" charset="0"/>
                        </a:rPr>
                        <a:t>NORMAL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rowSpan="2">
                  <a:txBody>
                    <a:bodyPr/>
                    <a:lstStyle/>
                    <a:p>
                      <a:r>
                        <a:rPr lang="en-US" sz="2400" b="0" kern="1200" dirty="0">
                          <a:solidFill>
                            <a:srgbClr val="FF0000"/>
                          </a:solidFill>
                          <a:effectLst/>
                          <a:latin typeface="+mj-lt"/>
                          <a:ea typeface="+mn-ea"/>
                          <a:cs typeface="+mn-cs"/>
                        </a:rPr>
                        <a:t>ECHO </a:t>
                      </a:r>
                    </a:p>
                    <a:p>
                      <a:endParaRPr lang="en-US" sz="2400" b="0" kern="1200" dirty="0">
                        <a:solidFill>
                          <a:schemeClr val="tx1"/>
                        </a:solidFill>
                        <a:effectLst/>
                        <a:latin typeface="+mj-lt"/>
                        <a:ea typeface="+mn-ea"/>
                        <a:cs typeface="+mn-cs"/>
                      </a:endParaRPr>
                    </a:p>
                    <a:p>
                      <a:pPr marL="288925" indent="-288925">
                        <a:buFont typeface="Arial" panose="020B0604020202020204" pitchFamily="34" charset="0"/>
                        <a:buChar char="•"/>
                      </a:pPr>
                      <a:r>
                        <a:rPr lang="en-US" sz="2000" b="0" kern="1200" dirty="0">
                          <a:solidFill>
                            <a:schemeClr val="tx1"/>
                          </a:solidFill>
                          <a:effectLst/>
                          <a:latin typeface="+mn-lt"/>
                          <a:ea typeface="+mn-ea"/>
                          <a:cs typeface="+mn-cs"/>
                        </a:rPr>
                        <a:t>CWD </a:t>
                      </a:r>
                    </a:p>
                    <a:p>
                      <a:pPr marL="288925" indent="-288925">
                        <a:buFont typeface="Arial" panose="020B0604020202020204" pitchFamily="34" charset="0"/>
                        <a:buChar char="•"/>
                      </a:pPr>
                      <a:r>
                        <a:rPr lang="en-US" sz="2000" b="0" kern="1200" dirty="0">
                          <a:solidFill>
                            <a:schemeClr val="tx1"/>
                          </a:solidFill>
                          <a:effectLst/>
                          <a:latin typeface="+mn-lt"/>
                          <a:ea typeface="+mn-ea"/>
                          <a:cs typeface="+mn-cs"/>
                        </a:rPr>
                        <a:t>peak velocity, P½t, MVA &amp; mean PG</a:t>
                      </a:r>
                    </a:p>
                    <a:p>
                      <a:pPr marL="285750" marR="0" indent="-285750">
                        <a:spcBef>
                          <a:spcPts val="0"/>
                        </a:spcBef>
                        <a:spcAft>
                          <a:spcPts val="0"/>
                        </a:spcAft>
                      </a:pPr>
                      <a:endParaRPr lang="en-US" sz="2400" b="0" dirty="0">
                        <a:solidFill>
                          <a:schemeClr val="tx1"/>
                        </a:solidFill>
                        <a:latin typeface="+mj-lt"/>
                        <a:ea typeface="MS Mincho" panose="02020609040205080304" pitchFamily="49" charset="-128"/>
                        <a:cs typeface="Times New Roman" panose="02020603050405020304" pitchFamily="18" charset="0"/>
                      </a:endParaRPr>
                    </a:p>
                  </a:txBody>
                  <a:tcPr>
                    <a:lnL w="12700" cap="flat" cmpd="sng" algn="ctr">
                      <a:noFill/>
                      <a:prstDash val="solid"/>
                      <a:round/>
                      <a:headEnd type="none" w="med" len="med"/>
                      <a:tailEnd type="none" w="med" len="med"/>
                    </a:lnL>
                    <a:lnR>
                      <a:noFill/>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33058448"/>
                  </a:ext>
                </a:extLst>
              </a:tr>
              <a:tr h="2060022">
                <a:tc gridSpan="2">
                  <a:txBody>
                    <a:bodyPr/>
                    <a:lstStyle/>
                    <a:p>
                      <a:pPr marL="285750" marR="0" indent="-285750">
                        <a:spcBef>
                          <a:spcPts val="0"/>
                        </a:spcBef>
                        <a:spcAft>
                          <a:spcPts val="0"/>
                        </a:spcAft>
                      </a:pPr>
                      <a:endParaRPr lang="en-US" sz="1800" dirty="0">
                        <a:solidFill>
                          <a:schemeClr val="accent2">
                            <a:lumMod val="20000"/>
                            <a:lumOff val="80000"/>
                          </a:schemeClr>
                        </a:solidFill>
                        <a:latin typeface="Comic Sans MS" panose="030F0702030302020204" pitchFamily="66" charset="0"/>
                        <a:ea typeface="MS Mincho" panose="02020609040205080304" pitchFamily="49" charset="-128"/>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448657122"/>
                  </a:ext>
                </a:extLst>
              </a:tr>
            </a:tbl>
          </a:graphicData>
        </a:graphic>
      </p:graphicFrame>
      <p:sp>
        <p:nvSpPr>
          <p:cNvPr id="3" name="Rectangle 2">
            <a:extLst>
              <a:ext uri="{FF2B5EF4-FFF2-40B4-BE49-F238E27FC236}">
                <a16:creationId xmlns:a16="http://schemas.microsoft.com/office/drawing/2014/main" id="{CF4A0496-BD7E-43E6-A935-E6170B4CDF2D}"/>
              </a:ext>
            </a:extLst>
          </p:cNvPr>
          <p:cNvSpPr/>
          <p:nvPr/>
        </p:nvSpPr>
        <p:spPr>
          <a:xfrm>
            <a:off x="28875" y="4420273"/>
            <a:ext cx="7796463" cy="1785104"/>
          </a:xfrm>
          <a:prstGeom prst="rect">
            <a:avLst/>
          </a:prstGeom>
        </p:spPr>
        <p:txBody>
          <a:bodyPr wrap="square">
            <a:spAutoFit/>
          </a:bodyPr>
          <a:lstStyle/>
          <a:p>
            <a:r>
              <a:rPr lang="en-US" sz="2000" dirty="0">
                <a:solidFill>
                  <a:srgbClr val="FF0000"/>
                </a:solidFill>
                <a:latin typeface="Gabriola" panose="04040605051002020D02" pitchFamily="82" charset="0"/>
                <a:ea typeface="Times New Roman" panose="02020603050405020304" pitchFamily="18" charset="0"/>
              </a:rPr>
              <a:t>POP QUIZ!</a:t>
            </a:r>
          </a:p>
          <a:p>
            <a:endParaRPr lang="en-US" sz="1000" dirty="0">
              <a:solidFill>
                <a:srgbClr val="FF0000"/>
              </a:solidFill>
              <a:latin typeface="Gabriola" panose="04040605051002020D02" pitchFamily="82" charset="0"/>
              <a:ea typeface="Times New Roman" panose="02020603050405020304" pitchFamily="18" charset="0"/>
            </a:endParaRPr>
          </a:p>
          <a:p>
            <a:r>
              <a:rPr lang="en-US" sz="2000" dirty="0">
                <a:solidFill>
                  <a:srgbClr val="FF0000"/>
                </a:solidFill>
                <a:latin typeface="Gabriola" panose="04040605051002020D02" pitchFamily="82" charset="0"/>
                <a:ea typeface="Times New Roman" panose="02020603050405020304" pitchFamily="18" charset="0"/>
              </a:rPr>
              <a:t>1) What is the scale on the graph? </a:t>
            </a:r>
          </a:p>
          <a:p>
            <a:r>
              <a:rPr lang="en-US" sz="2000" dirty="0">
                <a:solidFill>
                  <a:srgbClr val="FF0000"/>
                </a:solidFill>
                <a:latin typeface="Gabriola" panose="04040605051002020D02" pitchFamily="82" charset="0"/>
                <a:ea typeface="Times New Roman" panose="02020603050405020304" pitchFamily="18" charset="0"/>
              </a:rPr>
              <a:t>2) What pressure tracings are on the diagram?  </a:t>
            </a:r>
          </a:p>
          <a:p>
            <a:r>
              <a:rPr lang="en-US" sz="2000" dirty="0">
                <a:solidFill>
                  <a:srgbClr val="FF0000"/>
                </a:solidFill>
                <a:latin typeface="Gabriola" panose="04040605051002020D02" pitchFamily="82" charset="0"/>
                <a:ea typeface="Times New Roman" panose="02020603050405020304" pitchFamily="18" charset="0"/>
              </a:rPr>
              <a:t>3) What valve lies between those two chambers? </a:t>
            </a:r>
          </a:p>
          <a:p>
            <a:r>
              <a:rPr lang="en-US" sz="2000" dirty="0">
                <a:solidFill>
                  <a:srgbClr val="FF0000"/>
                </a:solidFill>
                <a:latin typeface="Gabriola" panose="04040605051002020D02" pitchFamily="82" charset="0"/>
                <a:ea typeface="Times New Roman" panose="02020603050405020304" pitchFamily="18" charset="0"/>
              </a:rPr>
              <a:t>4) What is the difference between the two tracings &amp; how do they compare to the normal tracing?  </a:t>
            </a:r>
            <a:endParaRPr lang="en-US" sz="2000" dirty="0">
              <a:solidFill>
                <a:srgbClr val="FF0000"/>
              </a:solidFill>
              <a:effectLst/>
              <a:latin typeface="Gabriola" panose="04040605051002020D02" pitchFamily="82" charset="0"/>
              <a:ea typeface="Times New Roman" panose="02020603050405020304" pitchFamily="18" charset="0"/>
            </a:endParaRPr>
          </a:p>
        </p:txBody>
      </p:sp>
      <p:pic>
        <p:nvPicPr>
          <p:cNvPr id="12" name="Picture 11">
            <a:extLst>
              <a:ext uri="{FF2B5EF4-FFF2-40B4-BE49-F238E27FC236}">
                <a16:creationId xmlns:a16="http://schemas.microsoft.com/office/drawing/2014/main" id="{19C563AF-D5C4-D7BA-EB6E-B1AFDA2BEA96}"/>
              </a:ext>
            </a:extLst>
          </p:cNvPr>
          <p:cNvPicPr>
            <a:picLocks noChangeAspect="1"/>
          </p:cNvPicPr>
          <p:nvPr/>
        </p:nvPicPr>
        <p:blipFill>
          <a:blip r:embed="rId2"/>
          <a:stretch>
            <a:fillRect/>
          </a:stretch>
        </p:blipFill>
        <p:spPr>
          <a:xfrm>
            <a:off x="8433642" y="2421615"/>
            <a:ext cx="3095802" cy="1802199"/>
          </a:xfrm>
          <a:prstGeom prst="rect">
            <a:avLst/>
          </a:prstGeom>
        </p:spPr>
      </p:pic>
      <p:pic>
        <p:nvPicPr>
          <p:cNvPr id="6" name="Picture 5">
            <a:extLst>
              <a:ext uri="{FF2B5EF4-FFF2-40B4-BE49-F238E27FC236}">
                <a16:creationId xmlns:a16="http://schemas.microsoft.com/office/drawing/2014/main" id="{D125C966-1998-ADD8-6F71-5D18CAD2811A}"/>
              </a:ext>
            </a:extLst>
          </p:cNvPr>
          <p:cNvPicPr>
            <a:picLocks noChangeAspect="1"/>
          </p:cNvPicPr>
          <p:nvPr/>
        </p:nvPicPr>
        <p:blipFill>
          <a:blip r:embed="rId3"/>
          <a:stretch>
            <a:fillRect/>
          </a:stretch>
        </p:blipFill>
        <p:spPr>
          <a:xfrm>
            <a:off x="105248" y="1106429"/>
            <a:ext cx="3855235" cy="2895827"/>
          </a:xfrm>
          <a:prstGeom prst="rect">
            <a:avLst/>
          </a:prstGeom>
        </p:spPr>
      </p:pic>
      <p:pic>
        <p:nvPicPr>
          <p:cNvPr id="11" name="Picture 10">
            <a:extLst>
              <a:ext uri="{FF2B5EF4-FFF2-40B4-BE49-F238E27FC236}">
                <a16:creationId xmlns:a16="http://schemas.microsoft.com/office/drawing/2014/main" id="{329722C0-275B-6E3C-B086-CA88B759690C}"/>
              </a:ext>
            </a:extLst>
          </p:cNvPr>
          <p:cNvPicPr>
            <a:picLocks noChangeAspect="1"/>
          </p:cNvPicPr>
          <p:nvPr/>
        </p:nvPicPr>
        <p:blipFill>
          <a:blip r:embed="rId4"/>
          <a:stretch>
            <a:fillRect/>
          </a:stretch>
        </p:blipFill>
        <p:spPr>
          <a:xfrm>
            <a:off x="4533319" y="1260659"/>
            <a:ext cx="3029111" cy="2587365"/>
          </a:xfrm>
          <a:prstGeom prst="rect">
            <a:avLst/>
          </a:prstGeom>
        </p:spPr>
      </p:pic>
    </p:spTree>
    <p:extLst>
      <p:ext uri="{BB962C8B-B14F-4D97-AF65-F5344CB8AC3E}">
        <p14:creationId xmlns:p14="http://schemas.microsoft.com/office/powerpoint/2010/main" val="3664946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8685BD-C96A-4A09-B724-2DB5B2504F13}"/>
              </a:ext>
            </a:extLst>
          </p:cNvPr>
          <p:cNvSpPr>
            <a:spLocks noGrp="1"/>
          </p:cNvSpPr>
          <p:nvPr>
            <p:ph type="sldNum" sz="quarter" idx="12"/>
          </p:nvPr>
        </p:nvSpPr>
        <p:spPr/>
        <p:txBody>
          <a:bodyPr/>
          <a:lstStyle/>
          <a:p>
            <a:fld id="{6D22F896-40B5-4ADD-8801-0D06FADFA095}" type="slidenum">
              <a:rPr lang="en-US" smtClean="0"/>
              <a:t>16</a:t>
            </a:fld>
            <a:endParaRPr lang="en-US" dirty="0"/>
          </a:p>
        </p:txBody>
      </p:sp>
      <p:sp>
        <p:nvSpPr>
          <p:cNvPr id="4" name="Rectangle 2">
            <a:extLst>
              <a:ext uri="{FF2B5EF4-FFF2-40B4-BE49-F238E27FC236}">
                <a16:creationId xmlns:a16="http://schemas.microsoft.com/office/drawing/2014/main" id="{4FBB6814-1AF1-4E87-9C7D-753C5EA2F229}"/>
              </a:ext>
            </a:extLst>
          </p:cNvPr>
          <p:cNvSpPr>
            <a:spLocks noChangeArrowheads="1"/>
          </p:cNvSpPr>
          <p:nvPr/>
        </p:nvSpPr>
        <p:spPr bwMode="auto">
          <a:xfrm>
            <a:off x="1973178" y="974724"/>
            <a:ext cx="1335628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sp>
        <p:nvSpPr>
          <p:cNvPr id="6" name="Rectangle 4">
            <a:extLst>
              <a:ext uri="{FF2B5EF4-FFF2-40B4-BE49-F238E27FC236}">
                <a16:creationId xmlns:a16="http://schemas.microsoft.com/office/drawing/2014/main" id="{4004D79F-929E-405C-A01A-53E007E36117}"/>
              </a:ext>
            </a:extLst>
          </p:cNvPr>
          <p:cNvSpPr>
            <a:spLocks noChangeArrowheads="1"/>
          </p:cNvSpPr>
          <p:nvPr/>
        </p:nvSpPr>
        <p:spPr bwMode="auto">
          <a:xfrm>
            <a:off x="6901314" y="356134"/>
            <a:ext cx="158835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sp>
        <p:nvSpPr>
          <p:cNvPr id="8" name="Rectangle 6">
            <a:extLst>
              <a:ext uri="{FF2B5EF4-FFF2-40B4-BE49-F238E27FC236}">
                <a16:creationId xmlns:a16="http://schemas.microsoft.com/office/drawing/2014/main" id="{05A78715-602D-4586-B311-245B6DE49B05}"/>
              </a:ext>
            </a:extLst>
          </p:cNvPr>
          <p:cNvSpPr>
            <a:spLocks noChangeArrowheads="1"/>
          </p:cNvSpPr>
          <p:nvPr/>
        </p:nvSpPr>
        <p:spPr bwMode="auto">
          <a:xfrm>
            <a:off x="7555832" y="3151192"/>
            <a:ext cx="1078766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graphicFrame>
        <p:nvGraphicFramePr>
          <p:cNvPr id="13" name="Table 12">
            <a:extLst>
              <a:ext uri="{FF2B5EF4-FFF2-40B4-BE49-F238E27FC236}">
                <a16:creationId xmlns:a16="http://schemas.microsoft.com/office/drawing/2014/main" id="{45CCCD8F-9730-4905-91F5-86827C468140}"/>
              </a:ext>
            </a:extLst>
          </p:cNvPr>
          <p:cNvGraphicFramePr>
            <a:graphicFrameLocks noGrp="1"/>
          </p:cNvGraphicFramePr>
          <p:nvPr>
            <p:extLst>
              <p:ext uri="{D42A27DB-BD31-4B8C-83A1-F6EECF244321}">
                <p14:modId xmlns:p14="http://schemas.microsoft.com/office/powerpoint/2010/main" val="395753578"/>
              </p:ext>
            </p:extLst>
          </p:nvPr>
        </p:nvGraphicFramePr>
        <p:xfrm>
          <a:off x="0" y="0"/>
          <a:ext cx="12192000" cy="6352178"/>
        </p:xfrm>
        <a:graphic>
          <a:graphicData uri="http://schemas.openxmlformats.org/drawingml/2006/table">
            <a:tbl>
              <a:tblPr firstRow="1" bandRow="1">
                <a:tableStyleId>{37CE84F3-28C3-443E-9E96-99CF82512B78}</a:tableStyleId>
              </a:tblPr>
              <a:tblGrid>
                <a:gridCol w="4466122">
                  <a:extLst>
                    <a:ext uri="{9D8B030D-6E8A-4147-A177-3AD203B41FA5}">
                      <a16:colId xmlns:a16="http://schemas.microsoft.com/office/drawing/2014/main" val="2543754752"/>
                    </a:ext>
                  </a:extLst>
                </a:gridCol>
                <a:gridCol w="3166712">
                  <a:extLst>
                    <a:ext uri="{9D8B030D-6E8A-4147-A177-3AD203B41FA5}">
                      <a16:colId xmlns:a16="http://schemas.microsoft.com/office/drawing/2014/main" val="3485523411"/>
                    </a:ext>
                  </a:extLst>
                </a:gridCol>
                <a:gridCol w="4559166">
                  <a:extLst>
                    <a:ext uri="{9D8B030D-6E8A-4147-A177-3AD203B41FA5}">
                      <a16:colId xmlns:a16="http://schemas.microsoft.com/office/drawing/2014/main" val="2344365069"/>
                    </a:ext>
                  </a:extLst>
                </a:gridCol>
              </a:tblGrid>
              <a:tr h="539419">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u="none" kern="1200" dirty="0">
                          <a:solidFill>
                            <a:schemeClr val="bg1"/>
                          </a:solidFill>
                          <a:latin typeface="+mn-lt"/>
                          <a:ea typeface="+mn-ea"/>
                          <a:cs typeface="+mn-cs"/>
                        </a:rPr>
                        <a:t>AS &amp; AR</a:t>
                      </a:r>
                    </a:p>
                  </a:txBody>
                  <a:tcPr>
                    <a:lnB w="25400" cmpd="sng">
                      <a:noFill/>
                    </a:lnB>
                    <a:solidFill>
                      <a:schemeClr val="accent2">
                        <a:lumMod val="75000"/>
                      </a:schemeClr>
                    </a:solidFill>
                  </a:tcPr>
                </a:tc>
                <a:tc hMerge="1">
                  <a:txBody>
                    <a:bodyPr/>
                    <a:lstStyle/>
                    <a:p>
                      <a:endParaRPr lang="en-US"/>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3200" b="0" u="sng" kern="1200" dirty="0">
                        <a:solidFill>
                          <a:srgbClr val="FF0000"/>
                        </a:solidFill>
                        <a:latin typeface="+mn-lt"/>
                        <a:ea typeface="+mn-ea"/>
                        <a:cs typeface="+mn-cs"/>
                      </a:endParaRPr>
                    </a:p>
                  </a:txBody>
                  <a:tcPr>
                    <a:solidFill>
                      <a:schemeClr val="accent2">
                        <a:lumMod val="75000"/>
                      </a:schemeClr>
                    </a:solidFill>
                  </a:tcPr>
                </a:tc>
                <a:extLst>
                  <a:ext uri="{0D108BD9-81ED-4DB2-BD59-A6C34878D82A}">
                    <a16:rowId xmlns:a16="http://schemas.microsoft.com/office/drawing/2014/main" val="59511185"/>
                  </a:ext>
                </a:extLst>
              </a:tr>
              <a:tr h="3857949">
                <a:tc>
                  <a:txBody>
                    <a:bodyPr/>
                    <a:lstStyle/>
                    <a:p>
                      <a:pPr marL="285750" marR="0" indent="-285750">
                        <a:spcBef>
                          <a:spcPts val="0"/>
                        </a:spcBef>
                        <a:spcAft>
                          <a:spcPts val="0"/>
                        </a:spcAft>
                      </a:pPr>
                      <a:r>
                        <a:rPr lang="en-US" sz="2400" b="0" dirty="0">
                          <a:solidFill>
                            <a:schemeClr val="tx1"/>
                          </a:solidFill>
                          <a:latin typeface="+mj-lt"/>
                          <a:ea typeface="MS Mincho" panose="02020609040205080304" pitchFamily="49" charset="-128"/>
                          <a:cs typeface="Times New Roman" panose="02020603050405020304" pitchFamily="18" charset="0"/>
                        </a:rPr>
                        <a:t> </a:t>
                      </a:r>
                      <a:r>
                        <a:rPr lang="en-US" sz="2400" b="0" dirty="0">
                          <a:solidFill>
                            <a:srgbClr val="FF0000"/>
                          </a:solidFill>
                          <a:latin typeface="+mj-lt"/>
                          <a:ea typeface="MS Mincho" panose="02020609040205080304" pitchFamily="49" charset="-128"/>
                          <a:cs typeface="Times New Roman" panose="02020603050405020304" pitchFamily="18" charset="0"/>
                        </a:rPr>
                        <a:t>CATH</a:t>
                      </a:r>
                      <a:endParaRPr lang="en-US" sz="2400" b="0" dirty="0">
                        <a:solidFill>
                          <a:schemeClr val="tx1"/>
                        </a:solidFill>
                        <a:latin typeface="+mj-lt"/>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0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0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0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0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0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0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0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0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0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0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txBody>
                  <a:tcPr>
                    <a:lnL>
                      <a:noFill/>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indent="-285750">
                        <a:spcBef>
                          <a:spcPts val="0"/>
                        </a:spcBef>
                        <a:spcAft>
                          <a:spcPts val="0"/>
                        </a:spcAft>
                      </a:pPr>
                      <a:r>
                        <a:rPr lang="en-US" sz="2400" b="0" dirty="0">
                          <a:solidFill>
                            <a:srgbClr val="FF0000"/>
                          </a:solidFill>
                          <a:latin typeface="+mj-lt"/>
                          <a:ea typeface="MS Mincho" panose="02020609040205080304" pitchFamily="49" charset="-128"/>
                          <a:cs typeface="Times New Roman" panose="02020603050405020304" pitchFamily="18" charset="0"/>
                        </a:rPr>
                        <a:t>NORMAL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rowSpan="2">
                  <a:txBody>
                    <a:bodyPr/>
                    <a:lstStyle/>
                    <a:p>
                      <a:r>
                        <a:rPr lang="en-US" sz="2400" b="0" kern="1200" dirty="0">
                          <a:solidFill>
                            <a:srgbClr val="FF0000"/>
                          </a:solidFill>
                          <a:effectLst/>
                          <a:latin typeface="+mj-lt"/>
                          <a:ea typeface="+mn-ea"/>
                          <a:cs typeface="+mn-cs"/>
                        </a:rPr>
                        <a:t>ECHO </a:t>
                      </a:r>
                    </a:p>
                    <a:p>
                      <a:endParaRPr lang="en-US" sz="2000" b="0" kern="1200" dirty="0">
                        <a:solidFill>
                          <a:schemeClr val="tx1"/>
                        </a:solidFill>
                        <a:effectLst/>
                        <a:latin typeface="+mn-lt"/>
                        <a:ea typeface="+mn-ea"/>
                        <a:cs typeface="+mn-cs"/>
                      </a:endParaRPr>
                    </a:p>
                    <a:p>
                      <a:pPr marL="288925" indent="-288925">
                        <a:buFont typeface="Arial" panose="020B0604020202020204" pitchFamily="34" charset="0"/>
                        <a:buChar char="•"/>
                      </a:pPr>
                      <a:r>
                        <a:rPr lang="en-US" sz="2000" b="0" kern="1200" dirty="0">
                          <a:solidFill>
                            <a:schemeClr val="tx1"/>
                          </a:solidFill>
                          <a:effectLst/>
                          <a:latin typeface="+mn-lt"/>
                          <a:ea typeface="+mn-ea"/>
                          <a:cs typeface="+mn-cs"/>
                        </a:rPr>
                        <a:t>CWD </a:t>
                      </a:r>
                    </a:p>
                    <a:p>
                      <a:pPr marL="288925" indent="-288925">
                        <a:buFont typeface="Arial" panose="020B0604020202020204" pitchFamily="34" charset="0"/>
                        <a:buChar char="•"/>
                      </a:pPr>
                      <a:r>
                        <a:rPr lang="en-US" sz="2000" b="0" kern="1200" dirty="0">
                          <a:solidFill>
                            <a:schemeClr val="tx1"/>
                          </a:solidFill>
                          <a:effectLst/>
                          <a:latin typeface="+mn-lt"/>
                          <a:ea typeface="+mn-ea"/>
                          <a:cs typeface="+mn-cs"/>
                        </a:rPr>
                        <a:t>AR peak velocity &amp; P½t</a:t>
                      </a:r>
                    </a:p>
                    <a:p>
                      <a:pPr marL="288925" indent="-288925">
                        <a:buFont typeface="Arial" panose="020B0604020202020204" pitchFamily="34" charset="0"/>
                        <a:buChar char="•"/>
                      </a:pPr>
                      <a:r>
                        <a:rPr lang="en-US" sz="2000" b="0" kern="1200" dirty="0">
                          <a:solidFill>
                            <a:schemeClr val="tx1"/>
                          </a:solidFill>
                          <a:effectLst/>
                          <a:latin typeface="+mn-lt"/>
                          <a:ea typeface="+mn-ea"/>
                          <a:cs typeface="+mn-cs"/>
                        </a:rPr>
                        <a:t>AS peak velocity, mean &amp; max PG</a:t>
                      </a:r>
                      <a:endParaRPr lang="en-US" sz="2000" b="0" dirty="0">
                        <a:solidFill>
                          <a:schemeClr val="tx1"/>
                        </a:solidFill>
                        <a:latin typeface="+mn-lt"/>
                        <a:ea typeface="MS Mincho" panose="02020609040205080304" pitchFamily="49" charset="-128"/>
                        <a:cs typeface="Times New Roman" panose="02020603050405020304" pitchFamily="18" charset="0"/>
                      </a:endParaRPr>
                    </a:p>
                  </a:txBody>
                  <a:tcPr>
                    <a:lnL w="12700" cap="flat" cmpd="sng" algn="ctr">
                      <a:noFill/>
                      <a:prstDash val="solid"/>
                      <a:round/>
                      <a:headEnd type="none" w="med" len="med"/>
                      <a:tailEnd type="none" w="med" len="med"/>
                    </a:lnL>
                    <a:lnR>
                      <a:noFill/>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33058448"/>
                  </a:ext>
                </a:extLst>
              </a:tr>
              <a:tr h="1954810">
                <a:tc gridSpan="2">
                  <a:txBody>
                    <a:bodyPr/>
                    <a:lstStyle/>
                    <a:p>
                      <a:pPr marL="285750" marR="0" indent="-285750">
                        <a:spcBef>
                          <a:spcPts val="0"/>
                        </a:spcBef>
                        <a:spcAft>
                          <a:spcPts val="0"/>
                        </a:spcAft>
                      </a:pPr>
                      <a:endParaRPr lang="en-US" sz="800" b="0" dirty="0">
                        <a:solidFill>
                          <a:srgbClr val="FF0000"/>
                        </a:solidFill>
                        <a:latin typeface="+mj-lt"/>
                        <a:ea typeface="MS Mincho" panose="02020609040205080304" pitchFamily="49" charset="-128"/>
                        <a:cs typeface="Times New Roman" panose="02020603050405020304" pitchFamily="18" charset="0"/>
                      </a:endParaRPr>
                    </a:p>
                    <a:p>
                      <a:pPr marL="285750" marR="0" indent="-285750">
                        <a:spcBef>
                          <a:spcPts val="0"/>
                        </a:spcBef>
                        <a:spcAft>
                          <a:spcPts val="0"/>
                        </a:spcAft>
                      </a:pPr>
                      <a:r>
                        <a:rPr lang="en-US" sz="2400" b="0" dirty="0">
                          <a:solidFill>
                            <a:srgbClr val="FF0000"/>
                          </a:solidFill>
                          <a:latin typeface="+mj-lt"/>
                          <a:ea typeface="MS Mincho" panose="02020609040205080304" pitchFamily="49" charset="-128"/>
                          <a:cs typeface="Times New Roman" panose="02020603050405020304" pitchFamily="18" charset="0"/>
                        </a:rPr>
                        <a:t>NOTES</a:t>
                      </a:r>
                    </a:p>
                    <a:p>
                      <a:pPr marL="285750" marR="0" indent="-285750">
                        <a:spcBef>
                          <a:spcPts val="0"/>
                        </a:spcBef>
                        <a:spcAft>
                          <a:spcPts val="0"/>
                        </a:spcAft>
                      </a:pPr>
                      <a:endParaRPr lang="en-US" sz="1400" b="1" dirty="0">
                        <a:solidFill>
                          <a:srgbClr val="FF0000"/>
                        </a:solidFill>
                        <a:latin typeface="+mj-lt"/>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1800" b="1" dirty="0">
                        <a:solidFill>
                          <a:srgbClr val="FF0000"/>
                        </a:solidFill>
                        <a:latin typeface="+mj-lt"/>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1800" b="1" dirty="0">
                        <a:solidFill>
                          <a:srgbClr val="FF0000"/>
                        </a:solidFill>
                        <a:latin typeface="+mj-lt"/>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1800" b="1" dirty="0">
                        <a:solidFill>
                          <a:srgbClr val="FF0000"/>
                        </a:solidFill>
                        <a:latin typeface="+mj-lt"/>
                        <a:ea typeface="MS Mincho" panose="02020609040205080304" pitchFamily="49" charset="-128"/>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70323762"/>
                  </a:ext>
                </a:extLst>
              </a:tr>
            </a:tbl>
          </a:graphicData>
        </a:graphic>
      </p:graphicFrame>
      <p:sp>
        <p:nvSpPr>
          <p:cNvPr id="3" name="Rectangle 2">
            <a:extLst>
              <a:ext uri="{FF2B5EF4-FFF2-40B4-BE49-F238E27FC236}">
                <a16:creationId xmlns:a16="http://schemas.microsoft.com/office/drawing/2014/main" id="{9EF70414-3D6A-463B-B573-31CF3109D304}"/>
              </a:ext>
            </a:extLst>
          </p:cNvPr>
          <p:cNvSpPr/>
          <p:nvPr/>
        </p:nvSpPr>
        <p:spPr>
          <a:xfrm>
            <a:off x="154628" y="5064812"/>
            <a:ext cx="7142698" cy="1015663"/>
          </a:xfrm>
          <a:prstGeom prst="rect">
            <a:avLst/>
          </a:prstGeom>
        </p:spPr>
        <p:txBody>
          <a:bodyPr wrap="square">
            <a:spAutoFit/>
          </a:bodyPr>
          <a:lstStyle/>
          <a:p>
            <a:pPr marL="228600" indent="-228600">
              <a:buFont typeface="Arial" panose="020B0604020202020204" pitchFamily="34" charset="0"/>
              <a:buChar char="•"/>
            </a:pPr>
            <a:r>
              <a:rPr lang="en-US" sz="2000" dirty="0">
                <a:ea typeface="MS Mincho" panose="02020609040205080304" pitchFamily="49" charset="-128"/>
                <a:cs typeface="Times New Roman" panose="02020603050405020304" pitchFamily="18" charset="0"/>
              </a:rPr>
              <a:t>decrease in AO EDP &amp; increase in LVEDP </a:t>
            </a:r>
            <a:r>
              <a:rPr lang="en-US" sz="2000" dirty="0">
                <a:ea typeface="MS Mincho" panose="02020609040205080304" pitchFamily="49" charset="-128"/>
                <a:cs typeface="Times New Roman" panose="02020603050405020304" pitchFamily="18" charset="0"/>
                <a:sym typeface="Wingdings" panose="05000000000000000000" pitchFamily="2" charset="2"/>
              </a:rPr>
              <a:t>= </a:t>
            </a:r>
            <a:r>
              <a:rPr lang="en-US" sz="2000" dirty="0">
                <a:ea typeface="MS Mincho" panose="02020609040205080304" pitchFamily="49" charset="-128"/>
                <a:cs typeface="Times New Roman" panose="02020603050405020304" pitchFamily="18" charset="0"/>
              </a:rPr>
              <a:t>AR</a:t>
            </a:r>
            <a:endParaRPr lang="en-US" sz="2000" dirty="0">
              <a:ea typeface="Times New Roman" panose="02020603050405020304" pitchFamily="18" charset="0"/>
            </a:endParaRPr>
          </a:p>
          <a:p>
            <a:pPr marL="228600" indent="-228600">
              <a:buFont typeface="Arial" panose="020B0604020202020204" pitchFamily="34" charset="0"/>
              <a:buChar char="•"/>
            </a:pPr>
            <a:r>
              <a:rPr lang="en-US" sz="2000" dirty="0">
                <a:ea typeface="MS Mincho" panose="02020609040205080304" pitchFamily="49" charset="-128"/>
                <a:cs typeface="Times New Roman" panose="02020603050405020304" pitchFamily="18" charset="0"/>
              </a:rPr>
              <a:t>severe, acute AR presents with equalization of diastolic pressures  </a:t>
            </a:r>
            <a:endParaRPr lang="en-US" sz="2000" dirty="0">
              <a:ea typeface="Times New Roman" panose="02020603050405020304" pitchFamily="18" charset="0"/>
            </a:endParaRPr>
          </a:p>
          <a:p>
            <a:pPr marL="228600" indent="-228600">
              <a:buFont typeface="Arial" panose="020B0604020202020204" pitchFamily="34" charset="0"/>
              <a:buChar char="•"/>
            </a:pPr>
            <a:r>
              <a:rPr lang="en-US" sz="2000" dirty="0">
                <a:ea typeface="Times New Roman" panose="02020603050405020304" pitchFamily="18" charset="0"/>
              </a:rPr>
              <a:t>systolic LVP is elevated &amp; &gt; systolic AO pressure </a:t>
            </a:r>
            <a:r>
              <a:rPr lang="en-US" sz="2000" dirty="0">
                <a:ea typeface="Times New Roman" panose="02020603050405020304" pitchFamily="18" charset="0"/>
                <a:sym typeface="Wingdings" panose="05000000000000000000" pitchFamily="2" charset="2"/>
              </a:rPr>
              <a:t>= </a:t>
            </a:r>
            <a:r>
              <a:rPr lang="en-US" sz="2000" dirty="0">
                <a:ea typeface="Times New Roman" panose="02020603050405020304" pitchFamily="18" charset="0"/>
              </a:rPr>
              <a:t>AS</a:t>
            </a:r>
            <a:endParaRPr lang="en-US" sz="2000" dirty="0">
              <a:effectLst/>
              <a:ea typeface="Times New Roman" panose="02020603050405020304" pitchFamily="18" charset="0"/>
            </a:endParaRPr>
          </a:p>
        </p:txBody>
      </p:sp>
      <p:pic>
        <p:nvPicPr>
          <p:cNvPr id="7" name="Picture 6">
            <a:extLst>
              <a:ext uri="{FF2B5EF4-FFF2-40B4-BE49-F238E27FC236}">
                <a16:creationId xmlns:a16="http://schemas.microsoft.com/office/drawing/2014/main" id="{31C62F06-F8C3-3ACD-46BC-E20229573A29}"/>
              </a:ext>
            </a:extLst>
          </p:cNvPr>
          <p:cNvPicPr>
            <a:picLocks noChangeAspect="1"/>
          </p:cNvPicPr>
          <p:nvPr/>
        </p:nvPicPr>
        <p:blipFill>
          <a:blip r:embed="rId2"/>
          <a:stretch>
            <a:fillRect/>
          </a:stretch>
        </p:blipFill>
        <p:spPr>
          <a:xfrm>
            <a:off x="4811758" y="1382271"/>
            <a:ext cx="2485568" cy="2485568"/>
          </a:xfrm>
          <a:prstGeom prst="rect">
            <a:avLst/>
          </a:prstGeom>
        </p:spPr>
      </p:pic>
      <p:pic>
        <p:nvPicPr>
          <p:cNvPr id="9" name="Picture 8">
            <a:extLst>
              <a:ext uri="{FF2B5EF4-FFF2-40B4-BE49-F238E27FC236}">
                <a16:creationId xmlns:a16="http://schemas.microsoft.com/office/drawing/2014/main" id="{1F9583DE-2CBD-4627-AC4D-32ABCC284D3B}"/>
              </a:ext>
            </a:extLst>
          </p:cNvPr>
          <p:cNvPicPr>
            <a:picLocks noChangeAspect="1"/>
          </p:cNvPicPr>
          <p:nvPr/>
        </p:nvPicPr>
        <p:blipFill>
          <a:blip r:embed="rId3"/>
          <a:stretch>
            <a:fillRect/>
          </a:stretch>
        </p:blipFill>
        <p:spPr>
          <a:xfrm>
            <a:off x="348351" y="1107068"/>
            <a:ext cx="3725017" cy="3044700"/>
          </a:xfrm>
          <a:prstGeom prst="rect">
            <a:avLst/>
          </a:prstGeom>
        </p:spPr>
      </p:pic>
      <p:pic>
        <p:nvPicPr>
          <p:cNvPr id="10" name="Picture 9">
            <a:extLst>
              <a:ext uri="{FF2B5EF4-FFF2-40B4-BE49-F238E27FC236}">
                <a16:creationId xmlns:a16="http://schemas.microsoft.com/office/drawing/2014/main" id="{E554249C-83D4-244C-4A04-0151838E6715}"/>
              </a:ext>
            </a:extLst>
          </p:cNvPr>
          <p:cNvPicPr>
            <a:picLocks noChangeAspect="1"/>
          </p:cNvPicPr>
          <p:nvPr/>
        </p:nvPicPr>
        <p:blipFill>
          <a:blip r:embed="rId4"/>
          <a:stretch>
            <a:fillRect/>
          </a:stretch>
        </p:blipFill>
        <p:spPr>
          <a:xfrm>
            <a:off x="8371222" y="2453159"/>
            <a:ext cx="3058471" cy="3627316"/>
          </a:xfrm>
          <a:prstGeom prst="rect">
            <a:avLst/>
          </a:prstGeom>
        </p:spPr>
      </p:pic>
    </p:spTree>
    <p:extLst>
      <p:ext uri="{BB962C8B-B14F-4D97-AF65-F5344CB8AC3E}">
        <p14:creationId xmlns:p14="http://schemas.microsoft.com/office/powerpoint/2010/main" val="3011078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9AA2B3-DA8F-4D17-9D51-7E3E832F427D}"/>
              </a:ext>
            </a:extLst>
          </p:cNvPr>
          <p:cNvSpPr>
            <a:spLocks noGrp="1"/>
          </p:cNvSpPr>
          <p:nvPr>
            <p:ph type="sldNum" sz="quarter" idx="12"/>
          </p:nvPr>
        </p:nvSpPr>
        <p:spPr/>
        <p:txBody>
          <a:bodyPr/>
          <a:lstStyle/>
          <a:p>
            <a:fld id="{6D22F896-40B5-4ADD-8801-0D06FADFA095}" type="slidenum">
              <a:rPr lang="en-US" smtClean="0"/>
              <a:t>17</a:t>
            </a:fld>
            <a:endParaRPr lang="en-US" dirty="0"/>
          </a:p>
        </p:txBody>
      </p:sp>
      <p:sp>
        <p:nvSpPr>
          <p:cNvPr id="4" name="Rectangle 2">
            <a:extLst>
              <a:ext uri="{FF2B5EF4-FFF2-40B4-BE49-F238E27FC236}">
                <a16:creationId xmlns:a16="http://schemas.microsoft.com/office/drawing/2014/main" id="{A69DB999-D1ED-4239-8354-739B9D625D56}"/>
              </a:ext>
            </a:extLst>
          </p:cNvPr>
          <p:cNvSpPr>
            <a:spLocks noChangeArrowheads="1"/>
          </p:cNvSpPr>
          <p:nvPr/>
        </p:nvSpPr>
        <p:spPr bwMode="auto">
          <a:xfrm>
            <a:off x="1857676" y="798897"/>
            <a:ext cx="1423939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sp>
        <p:nvSpPr>
          <p:cNvPr id="6" name="Rectangle 4">
            <a:extLst>
              <a:ext uri="{FF2B5EF4-FFF2-40B4-BE49-F238E27FC236}">
                <a16:creationId xmlns:a16="http://schemas.microsoft.com/office/drawing/2014/main" id="{1A54FF88-A3E4-416E-BF2F-09D5CB0A9FE9}"/>
              </a:ext>
            </a:extLst>
          </p:cNvPr>
          <p:cNvSpPr>
            <a:spLocks noChangeArrowheads="1"/>
          </p:cNvSpPr>
          <p:nvPr/>
        </p:nvSpPr>
        <p:spPr bwMode="auto">
          <a:xfrm>
            <a:off x="6949439" y="357384"/>
            <a:ext cx="200032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sp>
        <p:nvSpPr>
          <p:cNvPr id="8" name="Rectangle 6">
            <a:extLst>
              <a:ext uri="{FF2B5EF4-FFF2-40B4-BE49-F238E27FC236}">
                <a16:creationId xmlns:a16="http://schemas.microsoft.com/office/drawing/2014/main" id="{E8C5E7C5-653D-41B4-AC52-543C5CD673A6}"/>
              </a:ext>
            </a:extLst>
          </p:cNvPr>
          <p:cNvSpPr>
            <a:spLocks noChangeArrowheads="1"/>
          </p:cNvSpPr>
          <p:nvPr/>
        </p:nvSpPr>
        <p:spPr bwMode="auto">
          <a:xfrm>
            <a:off x="7623208" y="32437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13" name="Table 12">
            <a:extLst>
              <a:ext uri="{FF2B5EF4-FFF2-40B4-BE49-F238E27FC236}">
                <a16:creationId xmlns:a16="http://schemas.microsoft.com/office/drawing/2014/main" id="{7541FFC4-A4E6-4DD6-AC07-CD3BDCE5CBD1}"/>
              </a:ext>
            </a:extLst>
          </p:cNvPr>
          <p:cNvGraphicFramePr>
            <a:graphicFrameLocks noGrp="1"/>
          </p:cNvGraphicFramePr>
          <p:nvPr>
            <p:extLst>
              <p:ext uri="{D42A27DB-BD31-4B8C-83A1-F6EECF244321}">
                <p14:modId xmlns:p14="http://schemas.microsoft.com/office/powerpoint/2010/main" val="3380370350"/>
              </p:ext>
            </p:extLst>
          </p:nvPr>
        </p:nvGraphicFramePr>
        <p:xfrm>
          <a:off x="0" y="24128"/>
          <a:ext cx="12192001" cy="6280418"/>
        </p:xfrm>
        <a:graphic>
          <a:graphicData uri="http://schemas.openxmlformats.org/drawingml/2006/table">
            <a:tbl>
              <a:tblPr firstRow="1" bandRow="1">
                <a:tableStyleId>{37CE84F3-28C3-443E-9E96-99CF82512B78}</a:tableStyleId>
              </a:tblPr>
              <a:tblGrid>
                <a:gridCol w="4525783">
                  <a:extLst>
                    <a:ext uri="{9D8B030D-6E8A-4147-A177-3AD203B41FA5}">
                      <a16:colId xmlns:a16="http://schemas.microsoft.com/office/drawing/2014/main" val="2543754752"/>
                    </a:ext>
                  </a:extLst>
                </a:gridCol>
                <a:gridCol w="3299371">
                  <a:extLst>
                    <a:ext uri="{9D8B030D-6E8A-4147-A177-3AD203B41FA5}">
                      <a16:colId xmlns:a16="http://schemas.microsoft.com/office/drawing/2014/main" val="3952628307"/>
                    </a:ext>
                  </a:extLst>
                </a:gridCol>
                <a:gridCol w="4366847">
                  <a:extLst>
                    <a:ext uri="{9D8B030D-6E8A-4147-A177-3AD203B41FA5}">
                      <a16:colId xmlns:a16="http://schemas.microsoft.com/office/drawing/2014/main" val="2344365069"/>
                    </a:ext>
                  </a:extLst>
                </a:gridCol>
              </a:tblGrid>
              <a:tr h="546645">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u="none" kern="1200" dirty="0">
                          <a:solidFill>
                            <a:schemeClr val="bg1"/>
                          </a:solidFill>
                          <a:latin typeface="+mn-lt"/>
                          <a:ea typeface="+mn-ea"/>
                          <a:cs typeface="+mn-cs"/>
                        </a:rPr>
                        <a:t>MR</a:t>
                      </a:r>
                    </a:p>
                  </a:txBody>
                  <a:tcPr>
                    <a:lnB w="25400" cmpd="sng">
                      <a:noFill/>
                    </a:lnB>
                    <a:solidFill>
                      <a:schemeClr val="accent2">
                        <a:lumMod val="75000"/>
                      </a:schemeClr>
                    </a:solidFill>
                  </a:tcPr>
                </a:tc>
                <a:tc hMerge="1">
                  <a:txBody>
                    <a:bodyPr/>
                    <a:lstStyle/>
                    <a:p>
                      <a:endParaRPr lang="en-US"/>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3200" b="0" u="sng" kern="1200" dirty="0">
                        <a:solidFill>
                          <a:srgbClr val="FF0000"/>
                        </a:solidFill>
                        <a:latin typeface="+mn-lt"/>
                        <a:ea typeface="+mn-ea"/>
                        <a:cs typeface="+mn-cs"/>
                      </a:endParaRPr>
                    </a:p>
                  </a:txBody>
                  <a:tcPr>
                    <a:solidFill>
                      <a:schemeClr val="accent2">
                        <a:lumMod val="75000"/>
                      </a:schemeClr>
                    </a:solidFill>
                  </a:tcPr>
                </a:tc>
                <a:extLst>
                  <a:ext uri="{0D108BD9-81ED-4DB2-BD59-A6C34878D82A}">
                    <a16:rowId xmlns:a16="http://schemas.microsoft.com/office/drawing/2014/main" val="59511185"/>
                  </a:ext>
                </a:extLst>
              </a:tr>
              <a:tr h="3718559">
                <a:tc>
                  <a:txBody>
                    <a:bodyPr/>
                    <a:lstStyle/>
                    <a:p>
                      <a:pPr marL="285750" marR="0" indent="-285750">
                        <a:spcBef>
                          <a:spcPts val="0"/>
                        </a:spcBef>
                        <a:spcAft>
                          <a:spcPts val="0"/>
                        </a:spcAft>
                      </a:pPr>
                      <a:r>
                        <a:rPr lang="en-US" sz="20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rPr>
                        <a:t> </a:t>
                      </a:r>
                      <a:r>
                        <a:rPr lang="en-US" sz="2400" b="0" dirty="0">
                          <a:solidFill>
                            <a:srgbClr val="FF0000"/>
                          </a:solidFill>
                          <a:latin typeface="+mj-lt"/>
                          <a:ea typeface="MS Mincho" panose="02020609040205080304" pitchFamily="49" charset="-128"/>
                          <a:cs typeface="Times New Roman" panose="02020603050405020304" pitchFamily="18" charset="0"/>
                        </a:rPr>
                        <a:t>CATH</a:t>
                      </a:r>
                      <a:endParaRPr lang="en-US" sz="2400" b="0" dirty="0">
                        <a:solidFill>
                          <a:schemeClr val="tx1"/>
                        </a:solidFill>
                        <a:latin typeface="+mj-lt"/>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0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0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0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0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0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0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0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0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20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14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txBody>
                  <a:tcPr>
                    <a:lnL>
                      <a:noFill/>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indent="-285750">
                        <a:spcBef>
                          <a:spcPts val="0"/>
                        </a:spcBef>
                        <a:spcAft>
                          <a:spcPts val="0"/>
                        </a:spcAft>
                      </a:pPr>
                      <a:r>
                        <a:rPr lang="en-US" sz="2400" b="0" dirty="0">
                          <a:solidFill>
                            <a:srgbClr val="FF0000"/>
                          </a:solidFill>
                          <a:latin typeface="+mj-lt"/>
                          <a:ea typeface="MS Mincho" panose="02020609040205080304" pitchFamily="49" charset="-128"/>
                          <a:cs typeface="Times New Roman" panose="02020603050405020304" pitchFamily="18" charset="0"/>
                        </a:rPr>
                        <a:t>NORMAL</a:t>
                      </a:r>
                      <a:endParaRPr lang="en-US" sz="2000" b="0" dirty="0">
                        <a:solidFill>
                          <a:srgbClr val="FF0000"/>
                        </a:solidFill>
                        <a:latin typeface="+mj-lt"/>
                        <a:ea typeface="MS Mincho" panose="02020609040205080304" pitchFamily="49" charset="-128"/>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rowSpan="2">
                  <a:txBody>
                    <a:bodyPr/>
                    <a:lstStyle/>
                    <a:p>
                      <a:r>
                        <a:rPr lang="en-US" sz="2400" b="0" kern="1200" dirty="0">
                          <a:solidFill>
                            <a:srgbClr val="FF0000"/>
                          </a:solidFill>
                          <a:effectLst/>
                          <a:latin typeface="+mj-lt"/>
                          <a:ea typeface="+mn-ea"/>
                          <a:cs typeface="+mn-cs"/>
                        </a:rPr>
                        <a:t>ECHO</a:t>
                      </a:r>
                      <a:r>
                        <a:rPr lang="en-US" sz="2000" b="0" kern="1200" dirty="0">
                          <a:solidFill>
                            <a:srgbClr val="FF0000"/>
                          </a:solidFill>
                          <a:effectLst/>
                          <a:latin typeface="+mn-lt"/>
                          <a:ea typeface="+mn-ea"/>
                          <a:cs typeface="+mn-cs"/>
                        </a:rPr>
                        <a:t> </a:t>
                      </a:r>
                    </a:p>
                    <a:p>
                      <a:endParaRPr lang="en-US" sz="2000" b="0" kern="1200" dirty="0">
                        <a:solidFill>
                          <a:schemeClr val="tx1"/>
                        </a:solidFill>
                        <a:effectLst/>
                        <a:latin typeface="+mn-lt"/>
                        <a:ea typeface="+mn-ea"/>
                        <a:cs typeface="+mn-cs"/>
                      </a:endParaRPr>
                    </a:p>
                    <a:p>
                      <a:pPr marL="0" indent="0">
                        <a:buFont typeface="Arial" panose="020B0604020202020204" pitchFamily="34" charset="0"/>
                        <a:buNone/>
                      </a:pPr>
                      <a:r>
                        <a:rPr lang="en-US" sz="2000" b="0" kern="1200" dirty="0">
                          <a:solidFill>
                            <a:schemeClr val="tx1"/>
                          </a:solidFill>
                          <a:effectLst/>
                          <a:latin typeface="+mn-lt"/>
                          <a:ea typeface="+mn-ea"/>
                          <a:cs typeface="+mn-cs"/>
                        </a:rPr>
                        <a:t>CWD—peak waveform (even mild or moderate MR has high peak velocity)</a:t>
                      </a:r>
                    </a:p>
                    <a:p>
                      <a:r>
                        <a:rPr lang="en-US" sz="2000" b="0" kern="1200" dirty="0">
                          <a:solidFill>
                            <a:schemeClr val="tx1"/>
                          </a:solidFill>
                          <a:effectLst/>
                          <a:latin typeface="+mn-lt"/>
                          <a:ea typeface="+mn-ea"/>
                          <a:cs typeface="+mn-cs"/>
                        </a:rPr>
                        <a:t> </a:t>
                      </a:r>
                    </a:p>
                    <a:p>
                      <a:pPr marL="285750" marR="0" indent="-285750">
                        <a:spcBef>
                          <a:spcPts val="0"/>
                        </a:spcBef>
                        <a:spcAft>
                          <a:spcPts val="0"/>
                        </a:spcAft>
                      </a:pPr>
                      <a:endParaRPr lang="en-US" sz="2000" b="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txBody>
                  <a:tcPr>
                    <a:lnL w="12700" cap="flat" cmpd="sng" algn="ctr">
                      <a:noFill/>
                      <a:prstDash val="solid"/>
                      <a:round/>
                      <a:headEnd type="none" w="med" len="med"/>
                      <a:tailEnd type="none" w="med" len="med"/>
                    </a:lnL>
                    <a:lnR>
                      <a:noFill/>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33058448"/>
                  </a:ext>
                </a:extLst>
              </a:tr>
              <a:tr h="2015214">
                <a:tc gridSpan="2">
                  <a:txBody>
                    <a:bodyPr/>
                    <a:lstStyle/>
                    <a:p>
                      <a:pPr marL="285750" marR="0" indent="-285750">
                        <a:spcBef>
                          <a:spcPts val="0"/>
                        </a:spcBef>
                        <a:spcAft>
                          <a:spcPts val="0"/>
                        </a:spcAft>
                      </a:pPr>
                      <a:endParaRPr lang="en-US" sz="800" b="0" dirty="0">
                        <a:solidFill>
                          <a:srgbClr val="FF0000"/>
                        </a:solidFill>
                        <a:latin typeface="+mj-lt"/>
                        <a:ea typeface="MS Mincho" panose="02020609040205080304" pitchFamily="49" charset="-128"/>
                        <a:cs typeface="Times New Roman" panose="02020603050405020304" pitchFamily="18" charset="0"/>
                      </a:endParaRPr>
                    </a:p>
                    <a:p>
                      <a:pPr marL="285750" marR="0" indent="-285750">
                        <a:spcBef>
                          <a:spcPts val="0"/>
                        </a:spcBef>
                        <a:spcAft>
                          <a:spcPts val="0"/>
                        </a:spcAft>
                      </a:pPr>
                      <a:r>
                        <a:rPr lang="en-US" sz="2400" b="0" dirty="0">
                          <a:solidFill>
                            <a:srgbClr val="FF0000"/>
                          </a:solidFill>
                          <a:latin typeface="+mj-lt"/>
                          <a:ea typeface="MS Mincho" panose="02020609040205080304" pitchFamily="49" charset="-128"/>
                          <a:cs typeface="Times New Roman" panose="02020603050405020304" pitchFamily="18" charset="0"/>
                        </a:rPr>
                        <a:t>NOTES</a:t>
                      </a:r>
                      <a:endParaRPr lang="en-US" sz="2000" b="0" dirty="0">
                        <a:solidFill>
                          <a:srgbClr val="FF0000"/>
                        </a:solidFill>
                        <a:latin typeface="+mj-lt"/>
                        <a:ea typeface="MS Mincho" panose="02020609040205080304" pitchFamily="49" charset="-128"/>
                        <a:cs typeface="Times New Roman" panose="02020603050405020304" pitchFamily="18" charset="0"/>
                      </a:endParaRPr>
                    </a:p>
                    <a:p>
                      <a:pPr marL="285750" marR="0" indent="-285750">
                        <a:spcBef>
                          <a:spcPts val="0"/>
                        </a:spcBef>
                        <a:spcAft>
                          <a:spcPts val="0"/>
                        </a:spcAft>
                      </a:pPr>
                      <a:endParaRPr lang="en-US" sz="1800" dirty="0">
                        <a:solidFill>
                          <a:schemeClr val="tx1"/>
                        </a:solidFill>
                        <a:latin typeface="Comic Sans MS" panose="030F0702030302020204" pitchFamily="66" charset="0"/>
                        <a:ea typeface="MS Mincho" panose="02020609040205080304" pitchFamily="49" charset="-128"/>
                        <a:cs typeface="Times New Roman" panose="02020603050405020304" pitchFamily="18" charset="0"/>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286942924"/>
                  </a:ext>
                </a:extLst>
              </a:tr>
            </a:tbl>
          </a:graphicData>
        </a:graphic>
      </p:graphicFrame>
      <p:sp>
        <p:nvSpPr>
          <p:cNvPr id="3" name="Rectangle 2">
            <a:extLst>
              <a:ext uri="{FF2B5EF4-FFF2-40B4-BE49-F238E27FC236}">
                <a16:creationId xmlns:a16="http://schemas.microsoft.com/office/drawing/2014/main" id="{DA786E4C-6E4E-47FB-A114-1FCD992101AE}"/>
              </a:ext>
            </a:extLst>
          </p:cNvPr>
          <p:cNvSpPr/>
          <p:nvPr/>
        </p:nvSpPr>
        <p:spPr>
          <a:xfrm>
            <a:off x="154000" y="4978950"/>
            <a:ext cx="7603963" cy="1015663"/>
          </a:xfrm>
          <a:prstGeom prst="rect">
            <a:avLst/>
          </a:prstGeom>
        </p:spPr>
        <p:txBody>
          <a:bodyPr wrap="square">
            <a:spAutoFit/>
          </a:bodyPr>
          <a:lstStyle/>
          <a:p>
            <a:pPr marL="285750" indent="-285750">
              <a:buFont typeface="Arial" panose="020B0604020202020204" pitchFamily="34" charset="0"/>
              <a:buChar char="•"/>
            </a:pPr>
            <a:r>
              <a:rPr lang="en-US" sz="2000" dirty="0">
                <a:ea typeface="Times New Roman" panose="02020603050405020304" pitchFamily="18" charset="0"/>
              </a:rPr>
              <a:t>elevated v-wave in LAP tracing </a:t>
            </a:r>
            <a:r>
              <a:rPr lang="en-US" sz="2000" dirty="0">
                <a:ea typeface="Times New Roman" panose="02020603050405020304" pitchFamily="18" charset="0"/>
                <a:sym typeface="Wingdings" panose="05000000000000000000" pitchFamily="2" charset="2"/>
              </a:rPr>
              <a:t>= </a:t>
            </a:r>
            <a:r>
              <a:rPr lang="en-US" sz="2000" dirty="0">
                <a:ea typeface="Times New Roman" panose="02020603050405020304" pitchFamily="18" charset="0"/>
              </a:rPr>
              <a:t>MR </a:t>
            </a:r>
          </a:p>
          <a:p>
            <a:pPr marL="285750" indent="-285750">
              <a:buFont typeface="Arial" panose="020B0604020202020204" pitchFamily="34" charset="0"/>
              <a:buChar char="•"/>
            </a:pPr>
            <a:r>
              <a:rPr lang="en-US" sz="2000" dirty="0">
                <a:ea typeface="Times New Roman" panose="02020603050405020304" pitchFamily="18" charset="0"/>
              </a:rPr>
              <a:t>acute MR </a:t>
            </a:r>
            <a:r>
              <a:rPr lang="en-US" sz="2000" dirty="0">
                <a:ea typeface="Times New Roman" panose="02020603050405020304" pitchFamily="18" charset="0"/>
                <a:sym typeface="Wingdings" panose="05000000000000000000" pitchFamily="2" charset="2"/>
              </a:rPr>
              <a:t></a:t>
            </a:r>
            <a:r>
              <a:rPr lang="en-US" sz="2000" dirty="0">
                <a:ea typeface="Times New Roman" panose="02020603050405020304" pitchFamily="18" charset="0"/>
              </a:rPr>
              <a:t> LA has no time to compensate </a:t>
            </a:r>
            <a:r>
              <a:rPr lang="en-US" sz="2000" dirty="0">
                <a:ea typeface="Times New Roman" panose="02020603050405020304" pitchFamily="18" charset="0"/>
                <a:sym typeface="Wingdings" panose="05000000000000000000" pitchFamily="2" charset="2"/>
              </a:rPr>
              <a:t> LAP </a:t>
            </a:r>
            <a:r>
              <a:rPr lang="en-US" sz="2000" dirty="0">
                <a:ea typeface="Times New Roman" panose="02020603050405020304" pitchFamily="18" charset="0"/>
              </a:rPr>
              <a:t>increases</a:t>
            </a:r>
          </a:p>
          <a:p>
            <a:pPr marL="285750" indent="-285750">
              <a:buFont typeface="Arial" panose="020B0604020202020204" pitchFamily="34" charset="0"/>
              <a:buChar char="•"/>
            </a:pPr>
            <a:r>
              <a:rPr lang="en-US" sz="2000" dirty="0">
                <a:ea typeface="Times New Roman" panose="02020603050405020304" pitchFamily="18" charset="0"/>
              </a:rPr>
              <a:t>chronic MR </a:t>
            </a:r>
            <a:r>
              <a:rPr lang="en-US" sz="2000" dirty="0">
                <a:ea typeface="Times New Roman" panose="02020603050405020304" pitchFamily="18" charset="0"/>
                <a:sym typeface="Wingdings" panose="05000000000000000000" pitchFamily="2" charset="2"/>
              </a:rPr>
              <a:t></a:t>
            </a:r>
            <a:r>
              <a:rPr lang="en-US" sz="2000" dirty="0">
                <a:ea typeface="Times New Roman" panose="02020603050405020304" pitchFamily="18" charset="0"/>
              </a:rPr>
              <a:t> LAE </a:t>
            </a:r>
            <a:r>
              <a:rPr lang="en-US" sz="2000" dirty="0">
                <a:ea typeface="Times New Roman" panose="02020603050405020304" pitchFamily="18" charset="0"/>
                <a:sym typeface="Wingdings" panose="05000000000000000000" pitchFamily="2" charset="2"/>
              </a:rPr>
              <a:t></a:t>
            </a:r>
            <a:r>
              <a:rPr lang="en-US" sz="2000" dirty="0">
                <a:ea typeface="Times New Roman" panose="02020603050405020304" pitchFamily="18" charset="0"/>
              </a:rPr>
              <a:t> beneficial &amp; well tolerated &amp; LAP not driven up</a:t>
            </a:r>
          </a:p>
        </p:txBody>
      </p:sp>
      <p:pic>
        <p:nvPicPr>
          <p:cNvPr id="9" name="Picture 8">
            <a:extLst>
              <a:ext uri="{FF2B5EF4-FFF2-40B4-BE49-F238E27FC236}">
                <a16:creationId xmlns:a16="http://schemas.microsoft.com/office/drawing/2014/main" id="{13556E48-E2D5-8843-E7ED-EFAEC3819463}"/>
              </a:ext>
            </a:extLst>
          </p:cNvPr>
          <p:cNvPicPr>
            <a:picLocks noChangeAspect="1"/>
          </p:cNvPicPr>
          <p:nvPr/>
        </p:nvPicPr>
        <p:blipFill>
          <a:blip r:embed="rId2"/>
          <a:stretch>
            <a:fillRect/>
          </a:stretch>
        </p:blipFill>
        <p:spPr>
          <a:xfrm>
            <a:off x="8449381" y="2372915"/>
            <a:ext cx="3226063" cy="3195436"/>
          </a:xfrm>
          <a:prstGeom prst="rect">
            <a:avLst/>
          </a:prstGeom>
        </p:spPr>
      </p:pic>
      <p:pic>
        <p:nvPicPr>
          <p:cNvPr id="12" name="Picture 11">
            <a:extLst>
              <a:ext uri="{FF2B5EF4-FFF2-40B4-BE49-F238E27FC236}">
                <a16:creationId xmlns:a16="http://schemas.microsoft.com/office/drawing/2014/main" id="{C60D0229-7CF5-24E2-18B6-DD604768BBB9}"/>
              </a:ext>
            </a:extLst>
          </p:cNvPr>
          <p:cNvPicPr>
            <a:picLocks noChangeAspect="1"/>
          </p:cNvPicPr>
          <p:nvPr/>
        </p:nvPicPr>
        <p:blipFill>
          <a:blip r:embed="rId3"/>
          <a:stretch>
            <a:fillRect/>
          </a:stretch>
        </p:blipFill>
        <p:spPr>
          <a:xfrm>
            <a:off x="4756773" y="1140765"/>
            <a:ext cx="2827935" cy="2767637"/>
          </a:xfrm>
          <a:prstGeom prst="rect">
            <a:avLst/>
          </a:prstGeom>
        </p:spPr>
      </p:pic>
      <p:pic>
        <p:nvPicPr>
          <p:cNvPr id="16" name="Picture 15">
            <a:extLst>
              <a:ext uri="{FF2B5EF4-FFF2-40B4-BE49-F238E27FC236}">
                <a16:creationId xmlns:a16="http://schemas.microsoft.com/office/drawing/2014/main" id="{9D64EDB7-E328-0520-232F-7DC943FB6C7E}"/>
              </a:ext>
            </a:extLst>
          </p:cNvPr>
          <p:cNvPicPr>
            <a:picLocks noChangeAspect="1"/>
          </p:cNvPicPr>
          <p:nvPr/>
        </p:nvPicPr>
        <p:blipFill>
          <a:blip r:embed="rId4"/>
          <a:stretch>
            <a:fillRect/>
          </a:stretch>
        </p:blipFill>
        <p:spPr>
          <a:xfrm>
            <a:off x="430401" y="1055608"/>
            <a:ext cx="3586826" cy="2948984"/>
          </a:xfrm>
          <a:prstGeom prst="rect">
            <a:avLst/>
          </a:prstGeom>
        </p:spPr>
      </p:pic>
    </p:spTree>
    <p:extLst>
      <p:ext uri="{BB962C8B-B14F-4D97-AF65-F5344CB8AC3E}">
        <p14:creationId xmlns:p14="http://schemas.microsoft.com/office/powerpoint/2010/main" val="4123080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0B7092-11C2-4E63-8BEF-38DE75DE23C8}"/>
              </a:ext>
            </a:extLst>
          </p:cNvPr>
          <p:cNvSpPr>
            <a:spLocks noGrp="1"/>
          </p:cNvSpPr>
          <p:nvPr>
            <p:ph type="sldNum" sz="quarter" idx="12"/>
          </p:nvPr>
        </p:nvSpPr>
        <p:spPr/>
        <p:txBody>
          <a:bodyPr/>
          <a:lstStyle/>
          <a:p>
            <a:fld id="{6D22F896-40B5-4ADD-8801-0D06FADFA095}" type="slidenum">
              <a:rPr lang="en-US" smtClean="0"/>
              <a:t>18</a:t>
            </a:fld>
            <a:endParaRPr lang="en-US" dirty="0"/>
          </a:p>
        </p:txBody>
      </p:sp>
      <p:graphicFrame>
        <p:nvGraphicFramePr>
          <p:cNvPr id="4" name="Table 3">
            <a:extLst>
              <a:ext uri="{FF2B5EF4-FFF2-40B4-BE49-F238E27FC236}">
                <a16:creationId xmlns:a16="http://schemas.microsoft.com/office/drawing/2014/main" id="{FCA4297A-F3A8-4A5B-9D22-FE8937C429D1}"/>
              </a:ext>
            </a:extLst>
          </p:cNvPr>
          <p:cNvGraphicFramePr>
            <a:graphicFrameLocks noGrp="1"/>
          </p:cNvGraphicFramePr>
          <p:nvPr>
            <p:extLst>
              <p:ext uri="{D42A27DB-BD31-4B8C-83A1-F6EECF244321}">
                <p14:modId xmlns:p14="http://schemas.microsoft.com/office/powerpoint/2010/main" val="3631517233"/>
              </p:ext>
            </p:extLst>
          </p:nvPr>
        </p:nvGraphicFramePr>
        <p:xfrm>
          <a:off x="1425453" y="350087"/>
          <a:ext cx="9341089" cy="4998720"/>
        </p:xfrm>
        <a:graphic>
          <a:graphicData uri="http://schemas.openxmlformats.org/drawingml/2006/table">
            <a:tbl>
              <a:tblPr firstRow="1" bandRow="1">
                <a:tableStyleId>{37CE84F3-28C3-443E-9E96-99CF82512B78}</a:tableStyleId>
              </a:tblPr>
              <a:tblGrid>
                <a:gridCol w="4253452">
                  <a:extLst>
                    <a:ext uri="{9D8B030D-6E8A-4147-A177-3AD203B41FA5}">
                      <a16:colId xmlns:a16="http://schemas.microsoft.com/office/drawing/2014/main" val="2543754752"/>
                    </a:ext>
                  </a:extLst>
                </a:gridCol>
                <a:gridCol w="5087637">
                  <a:extLst>
                    <a:ext uri="{9D8B030D-6E8A-4147-A177-3AD203B41FA5}">
                      <a16:colId xmlns:a16="http://schemas.microsoft.com/office/drawing/2014/main" val="2547756634"/>
                    </a:ext>
                  </a:extLst>
                </a:gridCol>
              </a:tblGrid>
              <a:tr h="558859">
                <a:tc gridSpan="2">
                  <a:txBody>
                    <a:bodyPr/>
                    <a:lstStyle/>
                    <a:p>
                      <a:r>
                        <a:rPr lang="en-US" sz="3200" b="0" u="none" dirty="0">
                          <a:solidFill>
                            <a:schemeClr val="bg1"/>
                          </a:solidFill>
                          <a:latin typeface="+mj-lt"/>
                        </a:rPr>
                        <a:t>CATH CONTRAINDICATIONS &amp; RISKS</a:t>
                      </a:r>
                    </a:p>
                  </a:txBody>
                  <a:tcPr>
                    <a:solidFill>
                      <a:schemeClr val="accent2">
                        <a:lumMod val="75000"/>
                      </a:schemeClr>
                    </a:solidFill>
                  </a:tcPr>
                </a:tc>
                <a:tc hMerge="1">
                  <a:txBody>
                    <a:bodyPr/>
                    <a:lstStyle/>
                    <a:p>
                      <a:endParaRPr lang="en-US" sz="3200" b="0" u="sng" dirty="0">
                        <a:solidFill>
                          <a:schemeClr val="bg1"/>
                        </a:solidFill>
                        <a:latin typeface="+mj-lt"/>
                      </a:endParaRPr>
                    </a:p>
                  </a:txBody>
                  <a:tcPr>
                    <a:solidFill>
                      <a:srgbClr val="92D050"/>
                    </a:solidFill>
                  </a:tcPr>
                </a:tc>
                <a:extLst>
                  <a:ext uri="{0D108BD9-81ED-4DB2-BD59-A6C34878D82A}">
                    <a16:rowId xmlns:a16="http://schemas.microsoft.com/office/drawing/2014/main" val="59511185"/>
                  </a:ext>
                </a:extLst>
              </a:tr>
              <a:tr h="4264974">
                <a:tc>
                  <a:txBody>
                    <a:bodyPr/>
                    <a:lstStyle/>
                    <a:p>
                      <a:pPr marL="457200" marR="0" indent="-457200">
                        <a:spcBef>
                          <a:spcPts val="0"/>
                        </a:spcBef>
                        <a:spcAft>
                          <a:spcPts val="0"/>
                        </a:spcAft>
                      </a:pPr>
                      <a:r>
                        <a:rPr lang="en-US" sz="2400" b="0" u="sng" dirty="0">
                          <a:solidFill>
                            <a:srgbClr val="FF0000"/>
                          </a:solidFill>
                          <a:latin typeface="+mj-lt"/>
                          <a:ea typeface="Times New Roman" panose="02020603050405020304" pitchFamily="18" charset="0"/>
                        </a:rPr>
                        <a:t>CONTRAINDICATIONS</a:t>
                      </a:r>
                      <a:r>
                        <a:rPr lang="en-US" sz="2400" b="0" u="sng" dirty="0">
                          <a:solidFill>
                            <a:srgbClr val="FF0000"/>
                          </a:solidFill>
                          <a:ea typeface="Times New Roman" panose="02020603050405020304" pitchFamily="18" charset="0"/>
                        </a:rPr>
                        <a:t> </a:t>
                      </a:r>
                    </a:p>
                    <a:p>
                      <a:pPr marL="400050" marR="0" indent="-342900">
                        <a:lnSpc>
                          <a:spcPct val="100000"/>
                        </a:lnSpc>
                        <a:spcBef>
                          <a:spcPts val="0"/>
                        </a:spcBef>
                        <a:spcAft>
                          <a:spcPts val="0"/>
                        </a:spcAft>
                        <a:buFont typeface="Arial" panose="020B0604020202020204" pitchFamily="34" charset="0"/>
                        <a:buChar char="•"/>
                      </a:pPr>
                      <a:endParaRPr lang="en-US" sz="2000" dirty="0">
                        <a:solidFill>
                          <a:schemeClr val="tx1"/>
                        </a:solidFill>
                        <a:ea typeface="Times New Roman" panose="02020603050405020304" pitchFamily="18" charset="0"/>
                      </a:endParaRPr>
                    </a:p>
                    <a:p>
                      <a:pPr marL="400050" marR="0" indent="-342900">
                        <a:lnSpc>
                          <a:spcPct val="100000"/>
                        </a:lnSpc>
                        <a:spcBef>
                          <a:spcPts val="0"/>
                        </a:spcBef>
                        <a:spcAft>
                          <a:spcPts val="0"/>
                        </a:spcAft>
                        <a:buFont typeface="Arial" panose="020B0604020202020204" pitchFamily="34" charset="0"/>
                        <a:buChar char="•"/>
                      </a:pPr>
                      <a:r>
                        <a:rPr lang="en-US" sz="2000" dirty="0">
                          <a:solidFill>
                            <a:schemeClr val="tx1"/>
                          </a:solidFill>
                          <a:ea typeface="Times New Roman" panose="02020603050405020304" pitchFamily="18" charset="0"/>
                        </a:rPr>
                        <a:t>active GI bleed</a:t>
                      </a:r>
                    </a:p>
                    <a:p>
                      <a:pPr marL="400050" marR="0" lvl="0" indent="-342900">
                        <a:lnSpc>
                          <a:spcPct val="100000"/>
                        </a:lnSpc>
                        <a:spcBef>
                          <a:spcPts val="0"/>
                        </a:spcBef>
                        <a:spcAft>
                          <a:spcPts val="0"/>
                        </a:spcAft>
                        <a:buFont typeface="Arial" panose="020B0604020202020204" pitchFamily="34" charset="0"/>
                        <a:buChar char="•"/>
                      </a:pPr>
                      <a:r>
                        <a:rPr lang="en-US" sz="2000" dirty="0">
                          <a:solidFill>
                            <a:schemeClr val="tx1"/>
                          </a:solidFill>
                          <a:ea typeface="Times New Roman" panose="02020603050405020304" pitchFamily="18" charset="0"/>
                        </a:rPr>
                        <a:t>acute renal failure</a:t>
                      </a:r>
                    </a:p>
                    <a:p>
                      <a:pPr marL="400050" marR="0" lvl="0" indent="-342900">
                        <a:lnSpc>
                          <a:spcPct val="100000"/>
                        </a:lnSpc>
                        <a:spcBef>
                          <a:spcPts val="0"/>
                        </a:spcBef>
                        <a:spcAft>
                          <a:spcPts val="0"/>
                        </a:spcAft>
                        <a:buFont typeface="Arial" panose="020B0604020202020204" pitchFamily="34" charset="0"/>
                        <a:buChar char="•"/>
                      </a:pPr>
                      <a:r>
                        <a:rPr lang="en-US" sz="2000" dirty="0">
                          <a:solidFill>
                            <a:schemeClr val="tx1"/>
                          </a:solidFill>
                          <a:ea typeface="Times New Roman" panose="02020603050405020304" pitchFamily="18" charset="0"/>
                        </a:rPr>
                        <a:t>acute stroke</a:t>
                      </a:r>
                    </a:p>
                    <a:p>
                      <a:pPr marL="400050" marR="0" lvl="0" indent="-342900">
                        <a:lnSpc>
                          <a:spcPct val="100000"/>
                        </a:lnSpc>
                        <a:spcBef>
                          <a:spcPts val="0"/>
                        </a:spcBef>
                        <a:spcAft>
                          <a:spcPts val="0"/>
                        </a:spcAft>
                        <a:buFont typeface="Arial" panose="020B0604020202020204" pitchFamily="34" charset="0"/>
                        <a:buChar char="•"/>
                      </a:pPr>
                      <a:r>
                        <a:rPr lang="en-US" sz="2000" dirty="0">
                          <a:solidFill>
                            <a:schemeClr val="tx1"/>
                          </a:solidFill>
                          <a:ea typeface="Times New Roman" panose="02020603050405020304" pitchFamily="18" charset="0"/>
                        </a:rPr>
                        <a:t>allergy to radiographic contrast</a:t>
                      </a:r>
                    </a:p>
                    <a:p>
                      <a:pPr marL="400050" marR="0" lvl="0" indent="-342900">
                        <a:lnSpc>
                          <a:spcPct val="100000"/>
                        </a:lnSpc>
                        <a:spcBef>
                          <a:spcPts val="0"/>
                        </a:spcBef>
                        <a:spcAft>
                          <a:spcPts val="0"/>
                        </a:spcAft>
                        <a:buFont typeface="Arial" panose="020B0604020202020204" pitchFamily="34" charset="0"/>
                        <a:buChar char="•"/>
                      </a:pPr>
                      <a:r>
                        <a:rPr lang="en-US" sz="2000" dirty="0">
                          <a:solidFill>
                            <a:schemeClr val="tx1"/>
                          </a:solidFill>
                          <a:ea typeface="Times New Roman" panose="02020603050405020304" pitchFamily="18" charset="0"/>
                        </a:rPr>
                        <a:t>severe anemia</a:t>
                      </a:r>
                    </a:p>
                    <a:p>
                      <a:pPr marL="400050" marR="0" lvl="0" indent="-342900">
                        <a:lnSpc>
                          <a:spcPct val="100000"/>
                        </a:lnSpc>
                        <a:spcBef>
                          <a:spcPts val="0"/>
                        </a:spcBef>
                        <a:spcAft>
                          <a:spcPts val="0"/>
                        </a:spcAft>
                        <a:buFont typeface="Arial" panose="020B0604020202020204" pitchFamily="34" charset="0"/>
                        <a:buChar char="•"/>
                      </a:pPr>
                      <a:r>
                        <a:rPr lang="en-US" sz="2000" dirty="0">
                          <a:solidFill>
                            <a:schemeClr val="tx1"/>
                          </a:solidFill>
                          <a:ea typeface="Times New Roman" panose="02020603050405020304" pitchFamily="18" charset="0"/>
                        </a:rPr>
                        <a:t>severe HTN</a:t>
                      </a:r>
                    </a:p>
                    <a:p>
                      <a:pPr marL="400050" marR="0" lvl="0" indent="-342900">
                        <a:lnSpc>
                          <a:spcPct val="100000"/>
                        </a:lnSpc>
                        <a:spcBef>
                          <a:spcPts val="0"/>
                        </a:spcBef>
                        <a:spcAft>
                          <a:spcPts val="0"/>
                        </a:spcAft>
                        <a:buFont typeface="Arial" panose="020B0604020202020204" pitchFamily="34" charset="0"/>
                        <a:buChar char="•"/>
                      </a:pPr>
                      <a:r>
                        <a:rPr lang="en-US" sz="2000" dirty="0">
                          <a:solidFill>
                            <a:schemeClr val="tx1"/>
                          </a:solidFill>
                          <a:ea typeface="Times New Roman" panose="02020603050405020304" pitchFamily="18" charset="0"/>
                        </a:rPr>
                        <a:t>ventricular arrhythmia</a:t>
                      </a:r>
                    </a:p>
                    <a:p>
                      <a:pPr marL="400050" marR="0" lvl="0" indent="-342900">
                        <a:lnSpc>
                          <a:spcPct val="100000"/>
                        </a:lnSpc>
                        <a:spcBef>
                          <a:spcPts val="0"/>
                        </a:spcBef>
                        <a:spcAft>
                          <a:spcPts val="0"/>
                        </a:spcAft>
                        <a:buFont typeface="Arial" panose="020B0604020202020204" pitchFamily="34" charset="0"/>
                        <a:buChar char="•"/>
                      </a:pPr>
                      <a:r>
                        <a:rPr lang="en-US" sz="2000" dirty="0">
                          <a:solidFill>
                            <a:schemeClr val="tx1"/>
                          </a:solidFill>
                          <a:ea typeface="Times New Roman" panose="02020603050405020304" pitchFamily="18" charset="0"/>
                        </a:rPr>
                        <a:t>special precautions…</a:t>
                      </a:r>
                    </a:p>
                  </a:txBody>
                  <a:tcPr>
                    <a:lnR w="12700" cap="flat" cmpd="sng" algn="ctr">
                      <a:solidFill>
                        <a:schemeClr val="bg1"/>
                      </a:solidFill>
                      <a:prstDash val="solid"/>
                      <a:round/>
                      <a:headEnd type="none" w="med" len="med"/>
                      <a:tailEnd type="none" w="med" len="med"/>
                    </a:lnR>
                    <a:solidFill>
                      <a:schemeClr val="accent2">
                        <a:lumMod val="60000"/>
                        <a:lumOff val="40000"/>
                      </a:schemeClr>
                    </a:solidFill>
                  </a:tcPr>
                </a:tc>
                <a:tc>
                  <a:txBody>
                    <a:bodyPr/>
                    <a:lstStyle/>
                    <a:p>
                      <a:r>
                        <a:rPr lang="en-US" sz="2400" b="0" u="sng" dirty="0">
                          <a:solidFill>
                            <a:srgbClr val="FF0000"/>
                          </a:solidFill>
                          <a:latin typeface="+mj-lt"/>
                          <a:ea typeface="Times New Roman" panose="02020603050405020304" pitchFamily="18" charset="0"/>
                        </a:rPr>
                        <a:t>RISKS</a:t>
                      </a:r>
                      <a:endParaRPr lang="en-US" sz="2000" b="0" u="sng" dirty="0">
                        <a:solidFill>
                          <a:srgbClr val="FF0000"/>
                        </a:solidFill>
                        <a:latin typeface="+mj-lt"/>
                        <a:ea typeface="Times New Roman" panose="02020603050405020304" pitchFamily="18" charset="0"/>
                      </a:endParaRPr>
                    </a:p>
                    <a:p>
                      <a:endParaRPr lang="en-US" sz="2000" dirty="0">
                        <a:solidFill>
                          <a:schemeClr val="tx1"/>
                        </a:solidFill>
                        <a:ea typeface="Times New Roman" panose="02020603050405020304" pitchFamily="18" charset="0"/>
                      </a:endParaRPr>
                    </a:p>
                    <a:p>
                      <a:pPr marL="285750" indent="-285750">
                        <a:buFont typeface="Arial" panose="020B0604020202020204" pitchFamily="34" charset="0"/>
                        <a:buChar char="•"/>
                      </a:pPr>
                      <a:r>
                        <a:rPr lang="en-US" sz="2000" dirty="0">
                          <a:solidFill>
                            <a:schemeClr val="tx1"/>
                          </a:solidFill>
                          <a:ea typeface="Times New Roman" panose="02020603050405020304" pitchFamily="18" charset="0"/>
                        </a:rPr>
                        <a:t>more bleeding than expected at entry site</a:t>
                      </a:r>
                    </a:p>
                    <a:p>
                      <a:pPr marL="285750" indent="-285750">
                        <a:buFont typeface="Arial" panose="020B0604020202020204" pitchFamily="34" charset="0"/>
                        <a:buChar char="•"/>
                      </a:pPr>
                      <a:r>
                        <a:rPr lang="en-US" sz="2000" dirty="0">
                          <a:solidFill>
                            <a:schemeClr val="tx1"/>
                          </a:solidFill>
                          <a:ea typeface="Times New Roman" panose="02020603050405020304" pitchFamily="18" charset="0"/>
                        </a:rPr>
                        <a:t>infection</a:t>
                      </a:r>
                    </a:p>
                    <a:p>
                      <a:pPr marL="285750" indent="-285750">
                        <a:buFont typeface="Arial" panose="020B0604020202020204" pitchFamily="34" charset="0"/>
                        <a:buChar char="•"/>
                      </a:pPr>
                      <a:r>
                        <a:rPr lang="en-US" sz="2000" dirty="0">
                          <a:solidFill>
                            <a:schemeClr val="tx1"/>
                          </a:solidFill>
                          <a:ea typeface="Times New Roman" panose="02020603050405020304" pitchFamily="18" charset="0"/>
                        </a:rPr>
                        <a:t>injury to nerve/blood vessel</a:t>
                      </a:r>
                    </a:p>
                    <a:p>
                      <a:pPr marL="285750" indent="-285750">
                        <a:buFont typeface="Arial" panose="020B0604020202020204" pitchFamily="34" charset="0"/>
                        <a:buChar char="•"/>
                      </a:pPr>
                      <a:r>
                        <a:rPr lang="en-US" sz="2000" dirty="0">
                          <a:solidFill>
                            <a:schemeClr val="tx1"/>
                          </a:solidFill>
                          <a:ea typeface="Times New Roman" panose="02020603050405020304" pitchFamily="18" charset="0"/>
                        </a:rPr>
                        <a:t>arrhythmia</a:t>
                      </a:r>
                    </a:p>
                    <a:p>
                      <a:pPr marL="285750" indent="-285750">
                        <a:buFont typeface="Arial" panose="020B0604020202020204" pitchFamily="34" charset="0"/>
                        <a:buChar char="•"/>
                      </a:pPr>
                      <a:r>
                        <a:rPr lang="en-US" sz="2000" dirty="0">
                          <a:solidFill>
                            <a:schemeClr val="tx1"/>
                          </a:solidFill>
                          <a:ea typeface="Times New Roman" panose="02020603050405020304" pitchFamily="18" charset="0"/>
                        </a:rPr>
                        <a:t>tamponade </a:t>
                      </a:r>
                    </a:p>
                    <a:p>
                      <a:pPr marL="285750" indent="-285750">
                        <a:buFont typeface="Arial" panose="020B0604020202020204" pitchFamily="34" charset="0"/>
                        <a:buChar char="•"/>
                      </a:pPr>
                      <a:r>
                        <a:rPr lang="en-US" sz="2000" dirty="0">
                          <a:solidFill>
                            <a:schemeClr val="tx1"/>
                          </a:solidFill>
                          <a:ea typeface="Times New Roman" panose="02020603050405020304" pitchFamily="18" charset="0"/>
                        </a:rPr>
                        <a:t>hypotension</a:t>
                      </a:r>
                    </a:p>
                    <a:p>
                      <a:pPr marL="285750" indent="-285750">
                        <a:buFont typeface="Arial" panose="020B0604020202020204" pitchFamily="34" charset="0"/>
                        <a:buChar char="•"/>
                      </a:pPr>
                      <a:r>
                        <a:rPr lang="en-US" sz="2000" dirty="0">
                          <a:solidFill>
                            <a:schemeClr val="tx1"/>
                          </a:solidFill>
                          <a:ea typeface="Times New Roman" panose="02020603050405020304" pitchFamily="18" charset="0"/>
                        </a:rPr>
                        <a:t>reaction to contrast</a:t>
                      </a:r>
                    </a:p>
                    <a:p>
                      <a:pPr marL="285750" indent="-285750">
                        <a:buFont typeface="Arial" panose="020B0604020202020204" pitchFamily="34" charset="0"/>
                        <a:buChar char="•"/>
                      </a:pPr>
                      <a:r>
                        <a:rPr lang="en-US" sz="2000" dirty="0">
                          <a:solidFill>
                            <a:schemeClr val="tx1"/>
                          </a:solidFill>
                          <a:ea typeface="Times New Roman" panose="02020603050405020304" pitchFamily="18" charset="0"/>
                        </a:rPr>
                        <a:t>kidney damage/failure from contrast </a:t>
                      </a:r>
                    </a:p>
                    <a:p>
                      <a:pPr marL="285750" indent="-285750">
                        <a:buFont typeface="Arial" panose="020B0604020202020204" pitchFamily="34" charset="0"/>
                        <a:buChar char="•"/>
                      </a:pPr>
                      <a:r>
                        <a:rPr lang="en-US" sz="2000" dirty="0">
                          <a:solidFill>
                            <a:schemeClr val="tx1"/>
                          </a:solidFill>
                          <a:ea typeface="Times New Roman" panose="02020603050405020304" pitchFamily="18" charset="0"/>
                        </a:rPr>
                        <a:t>stroke </a:t>
                      </a:r>
                    </a:p>
                    <a:p>
                      <a:pPr marL="285750" indent="-285750">
                        <a:buFont typeface="Arial" panose="020B0604020202020204" pitchFamily="34" charset="0"/>
                        <a:buChar char="•"/>
                      </a:pPr>
                      <a:r>
                        <a:rPr lang="en-US" sz="2000" dirty="0">
                          <a:solidFill>
                            <a:schemeClr val="tx1"/>
                          </a:solidFill>
                          <a:ea typeface="Times New Roman" panose="02020603050405020304" pitchFamily="18" charset="0"/>
                        </a:rPr>
                        <a:t>MI</a:t>
                      </a:r>
                    </a:p>
                    <a:p>
                      <a:pPr marL="285750" indent="-285750">
                        <a:buFont typeface="Arial" panose="020B0604020202020204" pitchFamily="34" charset="0"/>
                        <a:buChar char="•"/>
                      </a:pPr>
                      <a:r>
                        <a:rPr lang="en-US" sz="2000" dirty="0">
                          <a:solidFill>
                            <a:schemeClr val="tx1"/>
                          </a:solidFill>
                          <a:ea typeface="Times New Roman" panose="02020603050405020304" pitchFamily="18" charset="0"/>
                        </a:rPr>
                        <a:t>death</a:t>
                      </a:r>
                      <a:endParaRPr lang="en-US" sz="2000" dirty="0">
                        <a:solidFill>
                          <a:schemeClr val="tx1"/>
                        </a:solidFill>
                        <a:effectLst/>
                        <a:ea typeface="Times New Roman" panose="02020603050405020304" pitchFamily="18" charset="0"/>
                      </a:endParaRPr>
                    </a:p>
                    <a:p>
                      <a:pPr marL="0" marR="0" indent="0">
                        <a:spcBef>
                          <a:spcPts val="0"/>
                        </a:spcBef>
                        <a:spcAft>
                          <a:spcPts val="0"/>
                        </a:spcAft>
                        <a:buAutoNum type="arabicPeriod" startAt="3"/>
                        <a:tabLst>
                          <a:tab pos="344488" algn="l"/>
                          <a:tab pos="3297238" algn="l"/>
                        </a:tabLst>
                      </a:pPr>
                      <a:endParaRPr lang="en-US" sz="2000" dirty="0">
                        <a:solidFill>
                          <a:schemeClr val="tx1"/>
                        </a:solidFill>
                        <a:ea typeface="MS Mincho" panose="02020609040205080304" pitchFamily="49" charset="-128"/>
                      </a:endParaRPr>
                    </a:p>
                  </a:txBody>
                  <a:tcPr>
                    <a:lnL w="12700" cap="flat" cmpd="sng" algn="ctr">
                      <a:solidFill>
                        <a:schemeClr val="bg1"/>
                      </a:solidFill>
                      <a:prstDash val="solid"/>
                      <a:round/>
                      <a:headEnd type="none" w="med" len="med"/>
                      <a:tailEnd type="none" w="med" len="med"/>
                    </a:lnL>
                    <a:solidFill>
                      <a:schemeClr val="accent2">
                        <a:lumMod val="40000"/>
                        <a:lumOff val="60000"/>
                      </a:schemeClr>
                    </a:solidFill>
                  </a:tcPr>
                </a:tc>
                <a:extLst>
                  <a:ext uri="{0D108BD9-81ED-4DB2-BD59-A6C34878D82A}">
                    <a16:rowId xmlns:a16="http://schemas.microsoft.com/office/drawing/2014/main" val="1933058448"/>
                  </a:ext>
                </a:extLst>
              </a:tr>
            </a:tbl>
          </a:graphicData>
        </a:graphic>
      </p:graphicFrame>
      <p:sp>
        <p:nvSpPr>
          <p:cNvPr id="5" name="TextBox 4">
            <a:extLst>
              <a:ext uri="{FF2B5EF4-FFF2-40B4-BE49-F238E27FC236}">
                <a16:creationId xmlns:a16="http://schemas.microsoft.com/office/drawing/2014/main" id="{A63B1585-2002-4D34-959C-53A04DE54019}"/>
              </a:ext>
            </a:extLst>
          </p:cNvPr>
          <p:cNvSpPr txBox="1"/>
          <p:nvPr/>
        </p:nvSpPr>
        <p:spPr>
          <a:xfrm>
            <a:off x="5678906" y="5483171"/>
            <a:ext cx="5087636" cy="707886"/>
          </a:xfrm>
          <a:prstGeom prst="rect">
            <a:avLst/>
          </a:prstGeom>
          <a:noFill/>
        </p:spPr>
        <p:txBody>
          <a:bodyPr wrap="square" rtlCol="0">
            <a:spAutoFit/>
          </a:bodyPr>
          <a:lstStyle/>
          <a:p>
            <a:pPr algn="ctr"/>
            <a:r>
              <a:rPr lang="en-US" sz="2000" dirty="0">
                <a:solidFill>
                  <a:srgbClr val="FF0000"/>
                </a:solidFill>
                <a:latin typeface="Gabriola" panose="04040605051002020D02" pitchFamily="82" charset="0"/>
              </a:rPr>
              <a:t>POP QUIZ!</a:t>
            </a:r>
          </a:p>
          <a:p>
            <a:pPr algn="ctr"/>
            <a:r>
              <a:rPr lang="en-US" sz="2000" dirty="0">
                <a:solidFill>
                  <a:srgbClr val="FF0000"/>
                </a:solidFill>
                <a:latin typeface="Gabriola" panose="04040605051002020D02" pitchFamily="82" charset="0"/>
              </a:rPr>
              <a:t>Are infection, MI &amp; death common cath complications?</a:t>
            </a:r>
          </a:p>
        </p:txBody>
      </p:sp>
    </p:spTree>
    <p:extLst>
      <p:ext uri="{BB962C8B-B14F-4D97-AF65-F5344CB8AC3E}">
        <p14:creationId xmlns:p14="http://schemas.microsoft.com/office/powerpoint/2010/main" val="1736647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2BCF11-2C81-4CA4-95C3-838D265BCFC3}"/>
              </a:ext>
            </a:extLst>
          </p:cNvPr>
          <p:cNvSpPr>
            <a:spLocks noGrp="1"/>
          </p:cNvSpPr>
          <p:nvPr>
            <p:ph type="sldNum" sz="quarter" idx="12"/>
          </p:nvPr>
        </p:nvSpPr>
        <p:spPr/>
        <p:txBody>
          <a:bodyPr/>
          <a:lstStyle/>
          <a:p>
            <a:fld id="{6D22F896-40B5-4ADD-8801-0D06FADFA095}" type="slidenum">
              <a:rPr lang="en-US" smtClean="0"/>
              <a:t>2</a:t>
            </a:fld>
            <a:endParaRPr lang="en-US" dirty="0"/>
          </a:p>
        </p:txBody>
      </p:sp>
      <p:sp>
        <p:nvSpPr>
          <p:cNvPr id="3" name="Rectangle 2">
            <a:extLst>
              <a:ext uri="{FF2B5EF4-FFF2-40B4-BE49-F238E27FC236}">
                <a16:creationId xmlns:a16="http://schemas.microsoft.com/office/drawing/2014/main" id="{B28F7D4C-92A5-44E6-8EB4-A32F61DF46A7}"/>
              </a:ext>
            </a:extLst>
          </p:cNvPr>
          <p:cNvSpPr/>
          <p:nvPr/>
        </p:nvSpPr>
        <p:spPr>
          <a:xfrm>
            <a:off x="1198245" y="1613118"/>
            <a:ext cx="9795510" cy="3754874"/>
          </a:xfrm>
          <a:prstGeom prst="rect">
            <a:avLst/>
          </a:prstGeom>
        </p:spPr>
        <p:txBody>
          <a:bodyPr wrap="square">
            <a:spAutoFit/>
          </a:bodyPr>
          <a:lstStyle/>
          <a:p>
            <a:pPr algn="ctr"/>
            <a:r>
              <a:rPr lang="en-US" sz="2400" dirty="0">
                <a:solidFill>
                  <a:srgbClr val="FF0000"/>
                </a:solidFill>
                <a:latin typeface="Ink Free" panose="03080402000500000000" pitchFamily="66" charset="0"/>
              </a:rPr>
              <a:t>COPYRIGHT INFRINGEMENT IS A SERIOUS CRIME</a:t>
            </a:r>
            <a:r>
              <a:rPr lang="en-US" sz="3200" dirty="0">
                <a:solidFill>
                  <a:srgbClr val="FF0000"/>
                </a:solidFill>
                <a:latin typeface="Juice ITC" panose="04040403040A02020202" pitchFamily="82" charset="0"/>
              </a:rPr>
              <a:t>. </a:t>
            </a:r>
          </a:p>
          <a:p>
            <a:pPr algn="ctr"/>
            <a:endParaRPr lang="en-US" sz="1200" dirty="0">
              <a:solidFill>
                <a:schemeClr val="accent2">
                  <a:lumMod val="75000"/>
                </a:schemeClr>
              </a:solidFill>
              <a:latin typeface="Lucida Handwriting" pitchFamily="66" charset="0"/>
            </a:endParaRPr>
          </a:p>
          <a:p>
            <a:pPr algn="ctr"/>
            <a:r>
              <a:rPr lang="en-US" sz="1600" dirty="0">
                <a:solidFill>
                  <a:schemeClr val="accent2">
                    <a:lumMod val="75000"/>
                  </a:schemeClr>
                </a:solidFill>
                <a:latin typeface="Lucida Handwriting" pitchFamily="66" charset="0"/>
              </a:rPr>
              <a:t>Please respect my U.S. Copyright &amp; hard work—do not copy/distribute/edit.</a:t>
            </a:r>
          </a:p>
          <a:p>
            <a:pPr algn="ctr"/>
            <a:endParaRPr lang="en-US" sz="1200" dirty="0">
              <a:solidFill>
                <a:schemeClr val="accent2">
                  <a:lumMod val="75000"/>
                </a:schemeClr>
              </a:solidFill>
              <a:latin typeface="Lucida Handwriting" pitchFamily="66" charset="0"/>
            </a:endParaRPr>
          </a:p>
          <a:p>
            <a:pPr algn="ctr"/>
            <a:endParaRPr lang="en-US" sz="1200" dirty="0">
              <a:solidFill>
                <a:schemeClr val="accent2">
                  <a:lumMod val="75000"/>
                </a:schemeClr>
              </a:solidFill>
            </a:endParaRPr>
          </a:p>
          <a:p>
            <a:pPr marL="0" marR="0" algn="just">
              <a:spcBef>
                <a:spcPts val="0"/>
              </a:spcBef>
              <a:spcAft>
                <a:spcPts val="0"/>
              </a:spcAft>
              <a:tabLst>
                <a:tab pos="3200400" algn="l"/>
                <a:tab pos="3486150" algn="l"/>
              </a:tabLst>
            </a:pPr>
            <a:r>
              <a:rPr lang="en-US" sz="1400" kern="1200" dirty="0">
                <a:solidFill>
                  <a:schemeClr val="accent2">
                    <a:lumMod val="75000"/>
                  </a:schemeClr>
                </a:solidFill>
                <a:effectLst/>
                <a:ea typeface="MS Mincho" panose="02020609040205080304" pitchFamily="49" charset="-128"/>
                <a:cs typeface="Times New Roman" panose="02020603050405020304" pitchFamily="18" charset="0"/>
              </a:rPr>
              <a:t>Copyright © 1996, 2002, 2009, 2010, 2011, 2018, 2022.  All rights reserved.  Library of Congress Catalog Card Numbers:  TX0006951179 and TX0008635753.</a:t>
            </a:r>
            <a:endParaRPr lang="en-US" sz="1400" dirty="0">
              <a:solidFill>
                <a:schemeClr val="accent2">
                  <a:lumMod val="75000"/>
                </a:schemeClr>
              </a:solidFill>
              <a:effectLst/>
              <a:ea typeface="Times New Roman" panose="02020603050405020304" pitchFamily="18" charset="0"/>
            </a:endParaRPr>
          </a:p>
          <a:p>
            <a:pPr marL="0" marR="0" algn="just">
              <a:spcBef>
                <a:spcPts val="0"/>
              </a:spcBef>
              <a:spcAft>
                <a:spcPts val="0"/>
              </a:spcAft>
              <a:tabLst>
                <a:tab pos="2834640" algn="l"/>
                <a:tab pos="3200400" algn="l"/>
                <a:tab pos="3486150" algn="l"/>
              </a:tabLst>
            </a:pPr>
            <a:r>
              <a:rPr lang="en-US" sz="1400" kern="1200" dirty="0">
                <a:solidFill>
                  <a:schemeClr val="accent2">
                    <a:lumMod val="75000"/>
                  </a:schemeClr>
                </a:solidFill>
                <a:effectLst/>
                <a:ea typeface="MS Mincho" panose="02020609040205080304" pitchFamily="49" charset="-128"/>
                <a:cs typeface="Times New Roman" panose="02020603050405020304" pitchFamily="18" charset="0"/>
              </a:rPr>
              <a:t> </a:t>
            </a:r>
            <a:endParaRPr lang="en-US" sz="1400" dirty="0">
              <a:solidFill>
                <a:schemeClr val="accent2">
                  <a:lumMod val="75000"/>
                </a:schemeClr>
              </a:solidFill>
              <a:effectLst/>
              <a:ea typeface="Times New Roman" panose="02020603050405020304" pitchFamily="18" charset="0"/>
            </a:endParaRPr>
          </a:p>
          <a:p>
            <a:pPr marL="0" marR="0" algn="just">
              <a:spcBef>
                <a:spcPts val="0"/>
              </a:spcBef>
              <a:spcAft>
                <a:spcPts val="0"/>
              </a:spcAft>
              <a:tabLst>
                <a:tab pos="2834640" algn="l"/>
                <a:tab pos="3200400" algn="l"/>
                <a:tab pos="3486150" algn="l"/>
              </a:tabLst>
            </a:pPr>
            <a:r>
              <a:rPr lang="en-US" sz="1400" kern="1200" dirty="0">
                <a:solidFill>
                  <a:schemeClr val="accent2">
                    <a:lumMod val="75000"/>
                  </a:schemeClr>
                </a:solidFill>
                <a:effectLst/>
                <a:ea typeface="MS Mincho" panose="02020609040205080304" pitchFamily="49" charset="-128"/>
                <a:cs typeface="Times New Roman" panose="02020603050405020304" pitchFamily="18" charset="0"/>
              </a:rPr>
              <a:t>No part of this publication may be published, shared, edited, voiced over, reproduced, stored in a retrieval system, or transmitted, in any form or by any means, electronic, mechanical, photocopying, recording, or otherwise.  </a:t>
            </a:r>
            <a:endParaRPr lang="en-US" sz="1400" dirty="0">
              <a:solidFill>
                <a:schemeClr val="accent2">
                  <a:lumMod val="75000"/>
                </a:schemeClr>
              </a:solidFill>
              <a:effectLst/>
              <a:ea typeface="Times New Roman" panose="02020603050405020304" pitchFamily="18" charset="0"/>
            </a:endParaRPr>
          </a:p>
          <a:p>
            <a:pPr marL="0" marR="0" algn="just">
              <a:spcBef>
                <a:spcPts val="0"/>
              </a:spcBef>
              <a:spcAft>
                <a:spcPts val="0"/>
              </a:spcAft>
              <a:tabLst>
                <a:tab pos="2834640" algn="l"/>
                <a:tab pos="3200400" algn="l"/>
                <a:tab pos="3486150" algn="l"/>
              </a:tabLst>
            </a:pPr>
            <a:r>
              <a:rPr lang="en-US" sz="1400" kern="1200" dirty="0">
                <a:solidFill>
                  <a:schemeClr val="accent2">
                    <a:lumMod val="75000"/>
                  </a:schemeClr>
                </a:solidFill>
                <a:effectLst/>
                <a:ea typeface="MS Mincho" panose="02020609040205080304" pitchFamily="49" charset="-128"/>
                <a:cs typeface="Times New Roman" panose="02020603050405020304" pitchFamily="18" charset="0"/>
              </a:rPr>
              <a:t> </a:t>
            </a:r>
            <a:endParaRPr lang="en-US" sz="1400" dirty="0">
              <a:solidFill>
                <a:schemeClr val="accent2">
                  <a:lumMod val="75000"/>
                </a:schemeClr>
              </a:solidFill>
              <a:effectLst/>
              <a:ea typeface="Times New Roman" panose="02020603050405020304" pitchFamily="18" charset="0"/>
            </a:endParaRPr>
          </a:p>
          <a:p>
            <a:pPr marL="0" marR="0" algn="just">
              <a:spcBef>
                <a:spcPts val="0"/>
              </a:spcBef>
              <a:spcAft>
                <a:spcPts val="0"/>
              </a:spcAft>
              <a:tabLst>
                <a:tab pos="2834640" algn="l"/>
                <a:tab pos="3486150" algn="l"/>
              </a:tabLst>
            </a:pPr>
            <a:r>
              <a:rPr lang="en-US" sz="1400" kern="1200" dirty="0">
                <a:solidFill>
                  <a:schemeClr val="accent2">
                    <a:lumMod val="75000"/>
                  </a:schemeClr>
                </a:solidFill>
                <a:effectLst/>
                <a:ea typeface="MS Mincho" panose="02020609040205080304" pitchFamily="49" charset="-128"/>
                <a:cs typeface="Times New Roman" panose="02020603050405020304" pitchFamily="18" charset="0"/>
              </a:rPr>
              <a:t>The information in this material is designed to provide education in the field of echocardiography and related topics.  It was written, edited, and published by Susan King DeWitt, Author, LLC—a registered cardiac sonographer, not a physician, professional editor, or publishing company. This material does not guarantee a passing grade on the registry exam(s); however, it does discuss most of the test material. References provided do not constitute endorsement of any websites or other sources.  Readers should be aware the information and websites listed may change.</a:t>
            </a:r>
            <a:endParaRPr lang="en-US" sz="1400" dirty="0">
              <a:solidFill>
                <a:schemeClr val="accent2">
                  <a:lumMod val="75000"/>
                </a:schemeClr>
              </a:solidFill>
              <a:effectLst/>
              <a:ea typeface="Times New Roman" panose="02020603050405020304" pitchFamily="18" charset="0"/>
            </a:endParaRPr>
          </a:p>
        </p:txBody>
      </p:sp>
    </p:spTree>
    <p:extLst>
      <p:ext uri="{BB962C8B-B14F-4D97-AF65-F5344CB8AC3E}">
        <p14:creationId xmlns:p14="http://schemas.microsoft.com/office/powerpoint/2010/main" val="3526272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2BCF11-2C81-4CA4-95C3-838D265BCFC3}"/>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6" name="TextBox 5">
            <a:extLst>
              <a:ext uri="{FF2B5EF4-FFF2-40B4-BE49-F238E27FC236}">
                <a16:creationId xmlns:a16="http://schemas.microsoft.com/office/drawing/2014/main" id="{D1327856-BBA6-41F2-93CD-1403DF591E07}"/>
              </a:ext>
            </a:extLst>
          </p:cNvPr>
          <p:cNvSpPr txBox="1"/>
          <p:nvPr/>
        </p:nvSpPr>
        <p:spPr>
          <a:xfrm>
            <a:off x="918349" y="1597729"/>
            <a:ext cx="10355302" cy="3662541"/>
          </a:xfrm>
          <a:prstGeom prst="rect">
            <a:avLst/>
          </a:prstGeom>
          <a:noFill/>
        </p:spPr>
        <p:txBody>
          <a:bodyPr wrap="square">
            <a:spAutoFit/>
          </a:bodyPr>
          <a:lstStyle/>
          <a:p>
            <a:pPr marL="0" marR="0" algn="ctr">
              <a:spcBef>
                <a:spcPts val="0"/>
              </a:spcBef>
              <a:spcAft>
                <a:spcPts val="0"/>
              </a:spcAft>
            </a:pPr>
            <a:r>
              <a:rPr lang="en-US" sz="3200" dirty="0">
                <a:solidFill>
                  <a:schemeClr val="accent1">
                    <a:lumMod val="60000"/>
                    <a:lumOff val="40000"/>
                  </a:schemeClr>
                </a:solidFill>
                <a:effectLst/>
                <a:latin typeface="Comic Sans MS" panose="030F0702030302020204" pitchFamily="66" charset="0"/>
                <a:ea typeface="MS Mincho" panose="02020609040205080304" pitchFamily="49" charset="-128"/>
              </a:rPr>
              <a:t>ECHO…THE NOTEBOOK 8 &amp; THE WORKBOOK 8</a:t>
            </a:r>
            <a:endParaRPr lang="en-US" sz="3200" dirty="0">
              <a:solidFill>
                <a:schemeClr val="accent1">
                  <a:lumMod val="60000"/>
                  <a:lumOff val="40000"/>
                </a:schemeClr>
              </a:solidFill>
              <a:effectLst/>
              <a:latin typeface="Courier New" panose="02070309020205020404" pitchFamily="49" charset="0"/>
              <a:ea typeface="Times New Roman" panose="02020603050405020304" pitchFamily="18" charset="0"/>
            </a:endParaRPr>
          </a:p>
          <a:p>
            <a:pPr marL="0" marR="0" algn="ctr">
              <a:spcBef>
                <a:spcPts val="0"/>
              </a:spcBef>
              <a:spcAft>
                <a:spcPts val="0"/>
              </a:spcAft>
            </a:pPr>
            <a:endParaRPr lang="en-US" sz="2000" dirty="0">
              <a:solidFill>
                <a:schemeClr val="accent1">
                  <a:lumMod val="60000"/>
                  <a:lumOff val="40000"/>
                </a:schemeClr>
              </a:solidFill>
              <a:effectLst/>
              <a:latin typeface="Comic Sans MS" panose="030F0702030302020204" pitchFamily="66" charset="0"/>
              <a:ea typeface="MS Mincho" panose="02020609040205080304" pitchFamily="49" charset="-128"/>
            </a:endParaRPr>
          </a:p>
          <a:p>
            <a:pPr marL="0" marR="0" algn="ctr">
              <a:spcBef>
                <a:spcPts val="0"/>
              </a:spcBef>
              <a:spcAft>
                <a:spcPts val="0"/>
              </a:spcAft>
            </a:pPr>
            <a:r>
              <a:rPr lang="en-US" sz="2000" dirty="0">
                <a:solidFill>
                  <a:schemeClr val="accent1">
                    <a:lumMod val="60000"/>
                    <a:lumOff val="40000"/>
                  </a:schemeClr>
                </a:solidFill>
                <a:effectLst/>
                <a:latin typeface="Comic Sans MS" panose="030F0702030302020204" pitchFamily="66" charset="0"/>
                <a:ea typeface="MS Mincho" panose="02020609040205080304" pitchFamily="49" charset="-128"/>
              </a:rPr>
              <a:t>are currently approved by the </a:t>
            </a:r>
          </a:p>
          <a:p>
            <a:pPr marL="0" marR="0" algn="ctr">
              <a:spcBef>
                <a:spcPts val="0"/>
              </a:spcBef>
              <a:spcAft>
                <a:spcPts val="0"/>
              </a:spcAft>
            </a:pPr>
            <a:r>
              <a:rPr lang="en-US" sz="2000" dirty="0">
                <a:solidFill>
                  <a:schemeClr val="accent1">
                    <a:lumMod val="60000"/>
                    <a:lumOff val="40000"/>
                  </a:schemeClr>
                </a:solidFill>
                <a:effectLst/>
                <a:latin typeface="Comic Sans MS" panose="030F0702030302020204" pitchFamily="66" charset="0"/>
                <a:ea typeface="MS Mincho" panose="02020609040205080304" pitchFamily="49" charset="-128"/>
              </a:rPr>
              <a:t>Society of Diagnostic Medical Sonography (SDMS) </a:t>
            </a:r>
            <a:endParaRPr lang="en-US" sz="2000" dirty="0">
              <a:solidFill>
                <a:schemeClr val="accent1">
                  <a:lumMod val="60000"/>
                  <a:lumOff val="40000"/>
                </a:schemeClr>
              </a:solidFill>
              <a:effectLst/>
              <a:latin typeface="Courier New" panose="02070309020205020404" pitchFamily="49" charset="0"/>
              <a:ea typeface="Times New Roman" panose="02020603050405020304" pitchFamily="18" charset="0"/>
            </a:endParaRPr>
          </a:p>
          <a:p>
            <a:pPr marL="0" marR="0" algn="ctr">
              <a:spcBef>
                <a:spcPts val="0"/>
              </a:spcBef>
              <a:spcAft>
                <a:spcPts val="0"/>
              </a:spcAft>
            </a:pPr>
            <a:r>
              <a:rPr lang="en-US" sz="2000" dirty="0">
                <a:solidFill>
                  <a:schemeClr val="accent1">
                    <a:lumMod val="60000"/>
                    <a:lumOff val="40000"/>
                  </a:schemeClr>
                </a:solidFill>
                <a:effectLst/>
                <a:latin typeface="Comic Sans MS" panose="030F0702030302020204" pitchFamily="66" charset="0"/>
                <a:ea typeface="MS Mincho" panose="02020609040205080304" pitchFamily="49" charset="-128"/>
              </a:rPr>
              <a:t>as a self-instructional activity </a:t>
            </a:r>
            <a:r>
              <a:rPr lang="en-US" sz="2000" dirty="0">
                <a:solidFill>
                  <a:schemeClr val="accent1">
                    <a:lumMod val="60000"/>
                    <a:lumOff val="40000"/>
                  </a:schemeClr>
                </a:solidFill>
                <a:latin typeface="Comic Sans MS" panose="030F0702030302020204" pitchFamily="66" charset="0"/>
                <a:ea typeface="MS Mincho" panose="02020609040205080304" pitchFamily="49" charset="-128"/>
              </a:rPr>
              <a:t>f</a:t>
            </a:r>
            <a:r>
              <a:rPr lang="en-US" sz="2000" dirty="0">
                <a:solidFill>
                  <a:schemeClr val="accent1">
                    <a:lumMod val="60000"/>
                    <a:lumOff val="40000"/>
                  </a:schemeClr>
                </a:solidFill>
                <a:effectLst/>
                <a:latin typeface="Comic Sans MS" panose="030F0702030302020204" pitchFamily="66" charset="0"/>
                <a:ea typeface="MS Mincho" panose="02020609040205080304" pitchFamily="49" charset="-128"/>
              </a:rPr>
              <a:t>or</a:t>
            </a:r>
            <a:endParaRPr lang="en-US" sz="1800" dirty="0">
              <a:solidFill>
                <a:schemeClr val="accent1">
                  <a:lumMod val="60000"/>
                  <a:lumOff val="40000"/>
                </a:schemeClr>
              </a:solidFill>
              <a:effectLst/>
              <a:latin typeface="Comic Sans MS" panose="030F0702030302020204" pitchFamily="66" charset="0"/>
              <a:ea typeface="MS Mincho" panose="02020609040205080304" pitchFamily="49" charset="-128"/>
            </a:endParaRPr>
          </a:p>
          <a:p>
            <a:pPr marL="0" marR="0" algn="ctr">
              <a:spcBef>
                <a:spcPts val="0"/>
              </a:spcBef>
              <a:spcAft>
                <a:spcPts val="0"/>
              </a:spcAft>
            </a:pPr>
            <a:endParaRPr lang="en-US" sz="2000" dirty="0">
              <a:solidFill>
                <a:schemeClr val="accent1">
                  <a:lumMod val="60000"/>
                  <a:lumOff val="40000"/>
                </a:schemeClr>
              </a:solidFill>
              <a:effectLst/>
              <a:latin typeface="Courier New" panose="02070309020205020404" pitchFamily="49" charset="0"/>
              <a:ea typeface="Times New Roman" panose="02020603050405020304" pitchFamily="18" charset="0"/>
            </a:endParaRPr>
          </a:p>
          <a:p>
            <a:pPr marL="0" marR="0" algn="ctr">
              <a:spcBef>
                <a:spcPts val="0"/>
              </a:spcBef>
              <a:spcAft>
                <a:spcPts val="0"/>
              </a:spcAft>
            </a:pPr>
            <a:r>
              <a:rPr lang="en-US" sz="5400" b="1" dirty="0">
                <a:solidFill>
                  <a:schemeClr val="accent1">
                    <a:lumMod val="60000"/>
                    <a:lumOff val="40000"/>
                  </a:schemeClr>
                </a:solidFill>
                <a:latin typeface="Ink Free" panose="03080402000500000000" pitchFamily="66" charset="0"/>
                <a:ea typeface="MS Mincho" panose="02020609040205080304" pitchFamily="49" charset="-128"/>
              </a:rPr>
              <a:t>31</a:t>
            </a:r>
            <a:r>
              <a:rPr lang="en-US" sz="5400" b="1" dirty="0">
                <a:solidFill>
                  <a:schemeClr val="accent1">
                    <a:lumMod val="60000"/>
                    <a:lumOff val="40000"/>
                  </a:schemeClr>
                </a:solidFill>
                <a:effectLst/>
                <a:latin typeface="Ink Free" panose="03080402000500000000" pitchFamily="66" charset="0"/>
                <a:ea typeface="MS Mincho" panose="02020609040205080304" pitchFamily="49" charset="-128"/>
              </a:rPr>
              <a:t> CME CREDITS</a:t>
            </a:r>
            <a:endParaRPr lang="en-US" b="1" dirty="0">
              <a:solidFill>
                <a:schemeClr val="accent1">
                  <a:lumMod val="60000"/>
                  <a:lumOff val="40000"/>
                </a:schemeClr>
              </a:solidFill>
              <a:effectLst/>
              <a:latin typeface="Ink Free" panose="03080402000500000000" pitchFamily="66" charset="0"/>
              <a:ea typeface="Times New Roman" panose="02020603050405020304" pitchFamily="18" charset="0"/>
            </a:endParaRPr>
          </a:p>
          <a:p>
            <a:pPr marL="0" marR="0" algn="ctr">
              <a:spcBef>
                <a:spcPts val="0"/>
              </a:spcBef>
              <a:spcAft>
                <a:spcPts val="0"/>
              </a:spcAft>
            </a:pPr>
            <a:r>
              <a:rPr lang="en-US" sz="800" dirty="0">
                <a:solidFill>
                  <a:schemeClr val="accent1">
                    <a:lumMod val="60000"/>
                    <a:lumOff val="40000"/>
                  </a:schemeClr>
                </a:solidFill>
                <a:effectLst/>
                <a:latin typeface="Comic Sans MS" panose="030F0702030302020204" pitchFamily="66" charset="0"/>
                <a:ea typeface="MS Mincho" panose="02020609040205080304" pitchFamily="49" charset="-128"/>
              </a:rPr>
              <a:t> </a:t>
            </a:r>
            <a:endParaRPr lang="en-US" sz="2000" dirty="0">
              <a:solidFill>
                <a:schemeClr val="accent1">
                  <a:lumMod val="60000"/>
                  <a:lumOff val="40000"/>
                </a:schemeClr>
              </a:solidFill>
              <a:effectLst/>
              <a:latin typeface="Courier New" panose="02070309020205020404" pitchFamily="49" charset="0"/>
              <a:ea typeface="Times New Roman" panose="02020603050405020304" pitchFamily="18" charset="0"/>
            </a:endParaRPr>
          </a:p>
          <a:p>
            <a:pPr marL="0" marR="0" algn="ctr">
              <a:spcBef>
                <a:spcPts val="0"/>
              </a:spcBef>
              <a:spcAft>
                <a:spcPts val="0"/>
              </a:spcAft>
            </a:pPr>
            <a:endParaRPr lang="en-US" sz="2000" i="1" dirty="0">
              <a:solidFill>
                <a:schemeClr val="accent1">
                  <a:lumMod val="60000"/>
                  <a:lumOff val="40000"/>
                </a:schemeClr>
              </a:solidFill>
              <a:effectLst/>
              <a:latin typeface="Courier New" panose="02070309020205020404" pitchFamily="49" charset="0"/>
              <a:ea typeface="MS Mincho" panose="02020609040205080304" pitchFamily="49" charset="-128"/>
            </a:endParaRPr>
          </a:p>
          <a:p>
            <a:pPr marL="0" marR="0" algn="ctr">
              <a:spcBef>
                <a:spcPts val="0"/>
              </a:spcBef>
              <a:spcAft>
                <a:spcPts val="0"/>
              </a:spcAft>
            </a:pPr>
            <a:r>
              <a:rPr lang="en-US" sz="1800" dirty="0">
                <a:solidFill>
                  <a:schemeClr val="accent1">
                    <a:lumMod val="60000"/>
                    <a:lumOff val="40000"/>
                  </a:schemeClr>
                </a:solidFill>
                <a:effectLst/>
                <a:latin typeface="Comic Sans MS" panose="030F0702030302020204" pitchFamily="66" charset="0"/>
                <a:ea typeface="MS Mincho" panose="02020609040205080304" pitchFamily="49" charset="-128"/>
              </a:rPr>
              <a:t>Please refer to </a:t>
            </a:r>
            <a:r>
              <a:rPr lang="en-US" sz="1800" u="sng" dirty="0">
                <a:solidFill>
                  <a:schemeClr val="accent1">
                    <a:lumMod val="60000"/>
                    <a:lumOff val="40000"/>
                  </a:schemeClr>
                </a:solidFill>
                <a:effectLst/>
                <a:latin typeface="Comic Sans MS" panose="030F0702030302020204" pitchFamily="66" charset="0"/>
                <a:ea typeface="MS Mincho" panose="02020609040205080304" pitchFamily="49" charset="-128"/>
                <a:hlinkClick r:id="rId2">
                  <a:extLst>
                    <a:ext uri="{A12FA001-AC4F-418D-AE19-62706E023703}">
                      <ahyp:hlinkClr xmlns:ahyp="http://schemas.microsoft.com/office/drawing/2018/hyperlinkcolor" val="tx"/>
                    </a:ext>
                  </a:extLst>
                </a:hlinkClick>
              </a:rPr>
              <a:t>www.echonotebook.com</a:t>
            </a:r>
            <a:r>
              <a:rPr lang="en-US" sz="1800" dirty="0">
                <a:solidFill>
                  <a:schemeClr val="accent1">
                    <a:lumMod val="60000"/>
                    <a:lumOff val="40000"/>
                  </a:schemeClr>
                </a:solidFill>
                <a:effectLst/>
                <a:latin typeface="Comic Sans MS" panose="030F0702030302020204" pitchFamily="66" charset="0"/>
                <a:ea typeface="MS Mincho" panose="02020609040205080304" pitchFamily="49" charset="-128"/>
              </a:rPr>
              <a:t> for </a:t>
            </a:r>
            <a:r>
              <a:rPr lang="en-US" sz="1800">
                <a:solidFill>
                  <a:schemeClr val="accent1">
                    <a:lumMod val="60000"/>
                    <a:lumOff val="40000"/>
                  </a:schemeClr>
                </a:solidFill>
                <a:effectLst/>
                <a:latin typeface="Comic Sans MS" panose="030F0702030302020204" pitchFamily="66" charset="0"/>
                <a:ea typeface="MS Mincho" panose="02020609040205080304" pitchFamily="49" charset="-128"/>
              </a:rPr>
              <a:t>more details!</a:t>
            </a:r>
            <a:endParaRPr lang="en-US" sz="2000" dirty="0">
              <a:solidFill>
                <a:schemeClr val="accent1">
                  <a:lumMod val="60000"/>
                  <a:lumOff val="40000"/>
                </a:schemeClr>
              </a:solidFill>
              <a:effectLst/>
              <a:latin typeface="Courier New" panose="02070309020205020404" pitchFamily="49" charset="0"/>
              <a:ea typeface="Times New Roman" panose="02020603050405020304" pitchFamily="18" charset="0"/>
            </a:endParaRPr>
          </a:p>
        </p:txBody>
      </p:sp>
    </p:spTree>
    <p:extLst>
      <p:ext uri="{BB962C8B-B14F-4D97-AF65-F5344CB8AC3E}">
        <p14:creationId xmlns:p14="http://schemas.microsoft.com/office/powerpoint/2010/main" val="3394177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10E8D-80D4-4AA1-99D8-508CA7525F8F}"/>
              </a:ext>
            </a:extLst>
          </p:cNvPr>
          <p:cNvSpPr>
            <a:spLocks noGrp="1"/>
          </p:cNvSpPr>
          <p:nvPr>
            <p:ph type="title"/>
          </p:nvPr>
        </p:nvSpPr>
        <p:spPr>
          <a:xfrm>
            <a:off x="1230155" y="1017038"/>
            <a:ext cx="9731689" cy="707760"/>
          </a:xfrm>
        </p:spPr>
        <p:txBody>
          <a:bodyPr>
            <a:normAutofit/>
          </a:bodyPr>
          <a:lstStyle/>
          <a:p>
            <a:pPr algn="l"/>
            <a:r>
              <a:rPr lang="en-US" sz="4000" dirty="0">
                <a:solidFill>
                  <a:srgbClr val="FF0000"/>
                </a:solidFill>
              </a:rPr>
              <a:t>VII. INTRO TO CARDIAC CATHETERIZATION</a:t>
            </a:r>
          </a:p>
        </p:txBody>
      </p:sp>
      <p:sp>
        <p:nvSpPr>
          <p:cNvPr id="3" name="Content Placeholder 2">
            <a:extLst>
              <a:ext uri="{FF2B5EF4-FFF2-40B4-BE49-F238E27FC236}">
                <a16:creationId xmlns:a16="http://schemas.microsoft.com/office/drawing/2014/main" id="{10589684-BBFA-4288-AE45-3E296B6CF883}"/>
              </a:ext>
            </a:extLst>
          </p:cNvPr>
          <p:cNvSpPr>
            <a:spLocks noGrp="1"/>
          </p:cNvSpPr>
          <p:nvPr>
            <p:ph sz="quarter" idx="13"/>
          </p:nvPr>
        </p:nvSpPr>
        <p:spPr>
          <a:xfrm>
            <a:off x="1716520" y="5487082"/>
            <a:ext cx="9179598" cy="986550"/>
          </a:xfrm>
        </p:spPr>
        <p:txBody>
          <a:bodyPr>
            <a:noAutofit/>
          </a:bodyPr>
          <a:lstStyle/>
          <a:p>
            <a:pPr marL="0" indent="0">
              <a:buNone/>
            </a:pPr>
            <a:endParaRPr lang="en-US" sz="1400" cap="none" dirty="0"/>
          </a:p>
          <a:p>
            <a:pPr marL="800100" lvl="1" indent="-342900">
              <a:buFont typeface="+mj-lt"/>
              <a:buAutoNum type="arabicPeriod"/>
            </a:pPr>
            <a:endParaRPr lang="en-US" sz="1400" cap="none" dirty="0"/>
          </a:p>
        </p:txBody>
      </p:sp>
      <p:sp>
        <p:nvSpPr>
          <p:cNvPr id="4" name="Slide Number Placeholder 3">
            <a:extLst>
              <a:ext uri="{FF2B5EF4-FFF2-40B4-BE49-F238E27FC236}">
                <a16:creationId xmlns:a16="http://schemas.microsoft.com/office/drawing/2014/main" id="{1755F882-FCD1-4F82-838A-C5B1BCC9A1FD}"/>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5" name="Rectangle 4">
            <a:extLst>
              <a:ext uri="{FF2B5EF4-FFF2-40B4-BE49-F238E27FC236}">
                <a16:creationId xmlns:a16="http://schemas.microsoft.com/office/drawing/2014/main" id="{F5C63D99-C554-4833-B4A1-BA9490898E6E}"/>
              </a:ext>
            </a:extLst>
          </p:cNvPr>
          <p:cNvSpPr/>
          <p:nvPr/>
        </p:nvSpPr>
        <p:spPr>
          <a:xfrm>
            <a:off x="1987413" y="2774503"/>
            <a:ext cx="9225070" cy="1900777"/>
          </a:xfrm>
          <a:prstGeom prst="rect">
            <a:avLst/>
          </a:prstGeom>
        </p:spPr>
        <p:txBody>
          <a:bodyPr wrap="square">
            <a:spAutoFit/>
          </a:bodyPr>
          <a:lstStyle/>
          <a:p>
            <a:pPr marL="396875" indent="-396875">
              <a:lnSpc>
                <a:spcPct val="150000"/>
              </a:lnSpc>
              <a:buClr>
                <a:srgbClr val="FF0000"/>
              </a:buClr>
              <a:buFont typeface="+mj-lt"/>
              <a:buAutoNum type="arabicPeriod"/>
            </a:pPr>
            <a:r>
              <a:rPr lang="en-US" sz="1600" dirty="0"/>
              <a:t>Gain knowledge of the definition, different approaches, indications, and purpose of a cardiac cath.</a:t>
            </a:r>
          </a:p>
          <a:p>
            <a:pPr marL="396875" indent="-396875">
              <a:lnSpc>
                <a:spcPct val="150000"/>
              </a:lnSpc>
              <a:buClr>
                <a:srgbClr val="FF0000"/>
              </a:buClr>
              <a:buFont typeface="+mj-lt"/>
              <a:buAutoNum type="arabicPeriod"/>
            </a:pPr>
            <a:r>
              <a:rPr lang="en-US" sz="1600" dirty="0"/>
              <a:t>Provide examples of right and left heart cath interventions, as well as cath treatment modalities.</a:t>
            </a:r>
          </a:p>
          <a:p>
            <a:pPr marL="396875" indent="-396875">
              <a:lnSpc>
                <a:spcPct val="150000"/>
              </a:lnSpc>
              <a:buClr>
                <a:srgbClr val="FF0000"/>
              </a:buClr>
              <a:buFont typeface="+mj-lt"/>
              <a:buAutoNum type="arabicPeriod"/>
            </a:pPr>
            <a:r>
              <a:rPr lang="en-US" sz="1600" dirty="0"/>
              <a:t>Recognize the primary coronary arteries.</a:t>
            </a:r>
          </a:p>
          <a:p>
            <a:pPr marL="396875" indent="-396875">
              <a:lnSpc>
                <a:spcPct val="150000"/>
              </a:lnSpc>
              <a:buClr>
                <a:srgbClr val="FF0000"/>
              </a:buClr>
              <a:buFont typeface="+mj-lt"/>
              <a:buAutoNum type="arabicPeriod"/>
            </a:pPr>
            <a:r>
              <a:rPr lang="en-US" sz="1600" dirty="0"/>
              <a:t>Compare cath pressure tracings to echo lab findings.</a:t>
            </a:r>
          </a:p>
          <a:p>
            <a:pPr marL="396875" indent="-396875">
              <a:lnSpc>
                <a:spcPct val="150000"/>
              </a:lnSpc>
              <a:buClr>
                <a:srgbClr val="FF0000"/>
              </a:buClr>
              <a:buFont typeface="+mj-lt"/>
              <a:buAutoNum type="arabicPeriod"/>
            </a:pPr>
            <a:r>
              <a:rPr lang="en-US" sz="1600" dirty="0"/>
              <a:t>Discuss contraindications and risks associated with cath.</a:t>
            </a:r>
            <a:endParaRPr lang="en-US" sz="2000" dirty="0"/>
          </a:p>
        </p:txBody>
      </p:sp>
      <p:sp>
        <p:nvSpPr>
          <p:cNvPr id="6" name="Rectangle 5">
            <a:extLst>
              <a:ext uri="{FF2B5EF4-FFF2-40B4-BE49-F238E27FC236}">
                <a16:creationId xmlns:a16="http://schemas.microsoft.com/office/drawing/2014/main" id="{E4FFA82D-D137-4A40-AAF1-1FB145E751ED}"/>
              </a:ext>
            </a:extLst>
          </p:cNvPr>
          <p:cNvSpPr/>
          <p:nvPr/>
        </p:nvSpPr>
        <p:spPr>
          <a:xfrm>
            <a:off x="1987413" y="1782138"/>
            <a:ext cx="6038490" cy="861774"/>
          </a:xfrm>
          <a:prstGeom prst="rect">
            <a:avLst/>
          </a:prstGeom>
        </p:spPr>
        <p:txBody>
          <a:bodyPr wrap="square">
            <a:spAutoFit/>
          </a:bodyPr>
          <a:lstStyle/>
          <a:p>
            <a:r>
              <a:rPr lang="en-US" sz="2800" dirty="0">
                <a:latin typeface="+mj-lt"/>
              </a:rPr>
              <a:t>OBJECTIVES</a:t>
            </a:r>
            <a:r>
              <a:rPr lang="en-US" sz="3200" dirty="0"/>
              <a:t> </a:t>
            </a:r>
          </a:p>
          <a:p>
            <a:r>
              <a:rPr lang="en-US" sz="1600" dirty="0"/>
              <a:t>Upon completion of this section, the reader will be able to:</a:t>
            </a:r>
          </a:p>
        </p:txBody>
      </p:sp>
    </p:spTree>
    <p:extLst>
      <p:ext uri="{BB962C8B-B14F-4D97-AF65-F5344CB8AC3E}">
        <p14:creationId xmlns:p14="http://schemas.microsoft.com/office/powerpoint/2010/main" val="2441445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955EF4-27CF-43E5-8E75-3E14C5E4AD04}"/>
              </a:ext>
            </a:extLst>
          </p:cNvPr>
          <p:cNvSpPr>
            <a:spLocks noGrp="1"/>
          </p:cNvSpPr>
          <p:nvPr>
            <p:ph type="sldNum" sz="quarter" idx="12"/>
          </p:nvPr>
        </p:nvSpPr>
        <p:spPr/>
        <p:txBody>
          <a:bodyPr/>
          <a:lstStyle/>
          <a:p>
            <a:fld id="{6D22F896-40B5-4ADD-8801-0D06FADFA095}" type="slidenum">
              <a:rPr lang="en-US" smtClean="0"/>
              <a:t>5</a:t>
            </a:fld>
            <a:endParaRPr lang="en-US" dirty="0"/>
          </a:p>
        </p:txBody>
      </p:sp>
      <p:graphicFrame>
        <p:nvGraphicFramePr>
          <p:cNvPr id="4" name="Table 3">
            <a:extLst>
              <a:ext uri="{FF2B5EF4-FFF2-40B4-BE49-F238E27FC236}">
                <a16:creationId xmlns:a16="http://schemas.microsoft.com/office/drawing/2014/main" id="{559750AA-4B53-4A09-8548-146DEAF2D739}"/>
              </a:ext>
            </a:extLst>
          </p:cNvPr>
          <p:cNvGraphicFramePr>
            <a:graphicFrameLocks noGrp="1"/>
          </p:cNvGraphicFramePr>
          <p:nvPr>
            <p:extLst>
              <p:ext uri="{D42A27DB-BD31-4B8C-83A1-F6EECF244321}">
                <p14:modId xmlns:p14="http://schemas.microsoft.com/office/powerpoint/2010/main" val="1508196319"/>
              </p:ext>
            </p:extLst>
          </p:nvPr>
        </p:nvGraphicFramePr>
        <p:xfrm>
          <a:off x="3842119" y="851262"/>
          <a:ext cx="6733865" cy="4326959"/>
        </p:xfrm>
        <a:graphic>
          <a:graphicData uri="http://schemas.openxmlformats.org/drawingml/2006/table">
            <a:tbl>
              <a:tblPr firstRow="1" bandRow="1">
                <a:tableStyleId>{37CE84F3-28C3-443E-9E96-99CF82512B78}</a:tableStyleId>
              </a:tblPr>
              <a:tblGrid>
                <a:gridCol w="6733865">
                  <a:extLst>
                    <a:ext uri="{9D8B030D-6E8A-4147-A177-3AD203B41FA5}">
                      <a16:colId xmlns:a16="http://schemas.microsoft.com/office/drawing/2014/main" val="2543754752"/>
                    </a:ext>
                  </a:extLst>
                </a:gridCol>
              </a:tblGrid>
              <a:tr h="544568">
                <a:tc>
                  <a:txBody>
                    <a:bodyPr/>
                    <a:lstStyle/>
                    <a:p>
                      <a:r>
                        <a:rPr lang="en-US" sz="3200" b="0" u="none" dirty="0">
                          <a:solidFill>
                            <a:schemeClr val="bg1"/>
                          </a:solidFill>
                          <a:latin typeface="+mj-lt"/>
                        </a:rPr>
                        <a:t>CATH FUNDAMENTALS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extLst>
                  <a:ext uri="{0D108BD9-81ED-4DB2-BD59-A6C34878D82A}">
                    <a16:rowId xmlns:a16="http://schemas.microsoft.com/office/drawing/2014/main" val="59511185"/>
                  </a:ext>
                </a:extLst>
              </a:tr>
              <a:tr h="3747839">
                <a:tc>
                  <a:txBody>
                    <a:bodyPr/>
                    <a:lstStyle/>
                    <a:p>
                      <a:pPr marL="457200" marR="0" indent="-457200">
                        <a:spcBef>
                          <a:spcPts val="0"/>
                        </a:spcBef>
                        <a:spcAft>
                          <a:spcPts val="0"/>
                        </a:spcAft>
                        <a:tabLst>
                          <a:tab pos="3297555" algn="l"/>
                        </a:tabLst>
                      </a:pPr>
                      <a:r>
                        <a:rPr lang="en-US" sz="2400" b="0" u="sng" dirty="0">
                          <a:solidFill>
                            <a:srgbClr val="FF0000"/>
                          </a:solidFill>
                          <a:latin typeface="+mj-lt"/>
                          <a:ea typeface="MS Mincho" panose="02020609040205080304" pitchFamily="49" charset="-128"/>
                        </a:rPr>
                        <a:t>DEFINITION &amp; APPROACH</a:t>
                      </a:r>
                      <a:endParaRPr lang="en-US" sz="2000" b="0" u="sng" dirty="0">
                        <a:solidFill>
                          <a:srgbClr val="FF0000"/>
                        </a:solidFill>
                        <a:latin typeface="+mj-lt"/>
                        <a:ea typeface="MS Mincho" panose="02020609040205080304" pitchFamily="49" charset="-128"/>
                      </a:endParaRPr>
                    </a:p>
                    <a:p>
                      <a:pPr marL="457200" marR="0">
                        <a:spcBef>
                          <a:spcPts val="0"/>
                        </a:spcBef>
                        <a:spcAft>
                          <a:spcPts val="0"/>
                        </a:spcAft>
                        <a:tabLst>
                          <a:tab pos="3297555" algn="l"/>
                        </a:tabLst>
                      </a:pPr>
                      <a:endParaRPr lang="en-US" sz="2000" dirty="0">
                        <a:solidFill>
                          <a:schemeClr val="tx1"/>
                        </a:solidFill>
                        <a:ea typeface="MS Mincho" panose="02020609040205080304" pitchFamily="49" charset="-128"/>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chemeClr val="tx1"/>
                          </a:solidFill>
                          <a:ea typeface="MS Mincho" panose="02020609040205080304" pitchFamily="49" charset="-128"/>
                        </a:rPr>
                        <a:t>catheter </a:t>
                      </a:r>
                      <a:r>
                        <a:rPr lang="en-US" sz="2000" dirty="0">
                          <a:solidFill>
                            <a:schemeClr val="tx1"/>
                          </a:solidFill>
                          <a:ea typeface="MS Mincho" panose="02020609040205080304" pitchFamily="49" charset="-128"/>
                          <a:sym typeface="Wingdings" panose="05000000000000000000" pitchFamily="2" charset="2"/>
                        </a:rPr>
                        <a:t></a:t>
                      </a:r>
                      <a:r>
                        <a:rPr lang="en-US" sz="2000" dirty="0">
                          <a:solidFill>
                            <a:schemeClr val="tx1"/>
                          </a:solidFill>
                          <a:ea typeface="MS Mincho" panose="02020609040205080304" pitchFamily="49" charset="-128"/>
                        </a:rPr>
                        <a:t>artery or vein in arm/neck/groin</a:t>
                      </a:r>
                    </a:p>
                    <a:p>
                      <a:pPr marL="346075" marR="0" indent="-346075">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designated protocol &amp; equipment</a:t>
                      </a:r>
                    </a:p>
                    <a:p>
                      <a:pPr marL="346075" marR="0" indent="-346075">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needle, guide wire, sheath &amp; stopcocks</a:t>
                      </a:r>
                    </a:p>
                    <a:p>
                      <a:pPr marL="346075" marR="0" indent="-346075">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catheter carefully thread to left or right heart  </a:t>
                      </a:r>
                    </a:p>
                    <a:p>
                      <a:pPr marL="284163" marR="0" indent="-284163">
                        <a:spcBef>
                          <a:spcPts val="0"/>
                        </a:spcBef>
                        <a:spcAft>
                          <a:spcPts val="0"/>
                        </a:spcAft>
                        <a:buFont typeface="Arial" panose="020B0604020202020204" pitchFamily="34" charset="0"/>
                        <a:buChar char="•"/>
                      </a:pPr>
                      <a:endParaRPr lang="en-US" sz="2000" dirty="0">
                        <a:solidFill>
                          <a:schemeClr val="tx1"/>
                        </a:solidFill>
                        <a:ea typeface="MS Mincho" panose="02020609040205080304" pitchFamily="49" charset="-128"/>
                      </a:endParaRPr>
                    </a:p>
                    <a:p>
                      <a:pPr marL="630238" marR="0" indent="-346075">
                        <a:spcBef>
                          <a:spcPts val="0"/>
                        </a:spcBef>
                        <a:spcAft>
                          <a:spcPts val="0"/>
                        </a:spcAft>
                        <a:buFont typeface="Courier New" panose="02070309020205020404" pitchFamily="49" charset="0"/>
                        <a:buChar char="o"/>
                      </a:pPr>
                      <a:r>
                        <a:rPr lang="en-US" sz="2000" dirty="0">
                          <a:solidFill>
                            <a:schemeClr val="tx1"/>
                          </a:solidFill>
                          <a:ea typeface="MS Mincho" panose="02020609040205080304" pitchFamily="49" charset="-128"/>
                        </a:rPr>
                        <a:t>percutaneous femoral artery approach </a:t>
                      </a:r>
                      <a:r>
                        <a:rPr lang="en-US" sz="2000" dirty="0">
                          <a:solidFill>
                            <a:schemeClr val="tx1"/>
                          </a:solidFill>
                          <a:ea typeface="MS Mincho" panose="02020609040205080304" pitchFamily="49" charset="-128"/>
                          <a:sym typeface="Wingdings" panose="05000000000000000000" pitchFamily="2" charset="2"/>
                        </a:rPr>
                        <a:t> LEFT HEART</a:t>
                      </a:r>
                    </a:p>
                    <a:p>
                      <a:pPr marL="630238" marR="0" indent="-346075">
                        <a:spcBef>
                          <a:spcPts val="0"/>
                        </a:spcBef>
                        <a:spcAft>
                          <a:spcPts val="0"/>
                        </a:spcAft>
                        <a:buFont typeface="Courier New" panose="02070309020205020404" pitchFamily="49" charset="0"/>
                        <a:buChar char="o"/>
                      </a:pPr>
                      <a:r>
                        <a:rPr lang="en-US" sz="2000" dirty="0">
                          <a:solidFill>
                            <a:schemeClr val="tx1"/>
                          </a:solidFill>
                          <a:ea typeface="MS Mincho" panose="02020609040205080304" pitchFamily="49" charset="-128"/>
                        </a:rPr>
                        <a:t>femoral vein approach </a:t>
                      </a:r>
                      <a:r>
                        <a:rPr lang="en-US" sz="2000" dirty="0">
                          <a:solidFill>
                            <a:schemeClr val="tx1"/>
                          </a:solidFill>
                          <a:ea typeface="MS Mincho" panose="02020609040205080304" pitchFamily="49" charset="-128"/>
                          <a:sym typeface="Wingdings" panose="05000000000000000000" pitchFamily="2" charset="2"/>
                        </a:rPr>
                        <a:t> </a:t>
                      </a:r>
                      <a:r>
                        <a:rPr lang="en-US" sz="2000" dirty="0">
                          <a:solidFill>
                            <a:schemeClr val="tx1"/>
                          </a:solidFill>
                          <a:ea typeface="MS Mincho" panose="02020609040205080304" pitchFamily="49" charset="-128"/>
                        </a:rPr>
                        <a:t>RIGHT HEART</a:t>
                      </a:r>
                    </a:p>
                    <a:p>
                      <a:pPr marL="630238" marR="0" indent="-346075">
                        <a:spcBef>
                          <a:spcPts val="0"/>
                        </a:spcBef>
                        <a:spcAft>
                          <a:spcPts val="0"/>
                        </a:spcAft>
                        <a:buFont typeface="Courier New" panose="02070309020205020404" pitchFamily="49" charset="0"/>
                        <a:buChar char="o"/>
                      </a:pPr>
                      <a:r>
                        <a:rPr lang="en-US" sz="2000" dirty="0">
                          <a:solidFill>
                            <a:schemeClr val="tx1"/>
                          </a:solidFill>
                          <a:ea typeface="MS Mincho" panose="02020609040205080304" pitchFamily="49" charset="-128"/>
                        </a:rPr>
                        <a:t>transeptal approach</a:t>
                      </a:r>
                    </a:p>
                    <a:p>
                      <a:pPr marL="630238" marR="0" indent="-346075">
                        <a:spcBef>
                          <a:spcPts val="0"/>
                        </a:spcBef>
                        <a:spcAft>
                          <a:spcPts val="0"/>
                        </a:spcAft>
                        <a:buFont typeface="Courier New" panose="02070309020205020404" pitchFamily="49" charset="0"/>
                        <a:buChar char="o"/>
                      </a:pPr>
                      <a:endParaRPr lang="en-US" sz="2000" dirty="0">
                        <a:solidFill>
                          <a:schemeClr val="tx1"/>
                        </a:solidFill>
                        <a:ea typeface="MS Mincho" panose="02020609040205080304" pitchFamily="49"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933058448"/>
                  </a:ext>
                </a:extLst>
              </a:tr>
            </a:tbl>
          </a:graphicData>
        </a:graphic>
      </p:graphicFrame>
      <p:sp>
        <p:nvSpPr>
          <p:cNvPr id="5" name="TextBox 4">
            <a:extLst>
              <a:ext uri="{FF2B5EF4-FFF2-40B4-BE49-F238E27FC236}">
                <a16:creationId xmlns:a16="http://schemas.microsoft.com/office/drawing/2014/main" id="{0D455291-B10E-466B-8F7A-3C65918E45A4}"/>
              </a:ext>
            </a:extLst>
          </p:cNvPr>
          <p:cNvSpPr txBox="1"/>
          <p:nvPr/>
        </p:nvSpPr>
        <p:spPr>
          <a:xfrm>
            <a:off x="0" y="3529034"/>
            <a:ext cx="3842119" cy="1015663"/>
          </a:xfrm>
          <a:prstGeom prst="rect">
            <a:avLst/>
          </a:prstGeom>
          <a:noFill/>
        </p:spPr>
        <p:txBody>
          <a:bodyPr wrap="square">
            <a:spAutoFit/>
          </a:bodyPr>
          <a:lstStyle/>
          <a:p>
            <a:pPr algn="ctr"/>
            <a:r>
              <a:rPr lang="en-US" sz="2000" dirty="0">
                <a:solidFill>
                  <a:srgbClr val="FF0000"/>
                </a:solidFill>
                <a:latin typeface="Gabriola" panose="04040605051002020D02" pitchFamily="82" charset="0"/>
              </a:rPr>
              <a:t>POP QUIZ!</a:t>
            </a:r>
          </a:p>
          <a:p>
            <a:pPr algn="ctr"/>
            <a:r>
              <a:rPr lang="en-US" sz="2000" dirty="0">
                <a:solidFill>
                  <a:srgbClr val="FF0000"/>
                </a:solidFill>
                <a:latin typeface="Gabriola" panose="04040605051002020D02" pitchFamily="82" charset="0"/>
              </a:rPr>
              <a:t>Name the catheters frequently </a:t>
            </a:r>
          </a:p>
          <a:p>
            <a:pPr algn="ctr"/>
            <a:r>
              <a:rPr lang="en-US" sz="2000" dirty="0">
                <a:solidFill>
                  <a:srgbClr val="FF0000"/>
                </a:solidFill>
                <a:latin typeface="Gabriola" panose="04040605051002020D02" pitchFamily="82" charset="0"/>
              </a:rPr>
              <a:t>used for left &amp; right heart cath.</a:t>
            </a:r>
            <a:endParaRPr lang="en-US" dirty="0"/>
          </a:p>
        </p:txBody>
      </p:sp>
      <p:sp>
        <p:nvSpPr>
          <p:cNvPr id="6" name="Heart 5">
            <a:extLst>
              <a:ext uri="{FF2B5EF4-FFF2-40B4-BE49-F238E27FC236}">
                <a16:creationId xmlns:a16="http://schemas.microsoft.com/office/drawing/2014/main" id="{F751B4D2-9D44-4E67-8AFB-84F4F3A7F7A1}"/>
              </a:ext>
            </a:extLst>
          </p:cNvPr>
          <p:cNvSpPr/>
          <p:nvPr/>
        </p:nvSpPr>
        <p:spPr>
          <a:xfrm>
            <a:off x="9620592" y="4544697"/>
            <a:ext cx="1591891" cy="1462041"/>
          </a:xfrm>
          <a:prstGeom prst="heart">
            <a:avLst/>
          </a:prstGeom>
          <a:solidFill>
            <a:srgbClr val="FF0000"/>
          </a:solidFill>
          <a:ln w="38100">
            <a:solidFill>
              <a:schemeClr val="bg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3293821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955EF4-27CF-43E5-8E75-3E14C5E4AD04}"/>
              </a:ext>
            </a:extLst>
          </p:cNvPr>
          <p:cNvSpPr>
            <a:spLocks noGrp="1"/>
          </p:cNvSpPr>
          <p:nvPr>
            <p:ph type="sldNum" sz="quarter" idx="12"/>
          </p:nvPr>
        </p:nvSpPr>
        <p:spPr/>
        <p:txBody>
          <a:bodyPr/>
          <a:lstStyle/>
          <a:p>
            <a:fld id="{6D22F896-40B5-4ADD-8801-0D06FADFA095}" type="slidenum">
              <a:rPr lang="en-US" smtClean="0"/>
              <a:t>6</a:t>
            </a:fld>
            <a:endParaRPr lang="en-US" dirty="0"/>
          </a:p>
        </p:txBody>
      </p:sp>
      <p:graphicFrame>
        <p:nvGraphicFramePr>
          <p:cNvPr id="4" name="Table 3">
            <a:extLst>
              <a:ext uri="{FF2B5EF4-FFF2-40B4-BE49-F238E27FC236}">
                <a16:creationId xmlns:a16="http://schemas.microsoft.com/office/drawing/2014/main" id="{559750AA-4B53-4A09-8548-146DEAF2D739}"/>
              </a:ext>
            </a:extLst>
          </p:cNvPr>
          <p:cNvGraphicFramePr>
            <a:graphicFrameLocks noGrp="1"/>
          </p:cNvGraphicFramePr>
          <p:nvPr>
            <p:extLst>
              <p:ext uri="{D42A27DB-BD31-4B8C-83A1-F6EECF244321}">
                <p14:modId xmlns:p14="http://schemas.microsoft.com/office/powerpoint/2010/main" val="994593639"/>
              </p:ext>
            </p:extLst>
          </p:nvPr>
        </p:nvGraphicFramePr>
        <p:xfrm>
          <a:off x="1067641" y="1123387"/>
          <a:ext cx="10056715" cy="3657600"/>
        </p:xfrm>
        <a:graphic>
          <a:graphicData uri="http://schemas.openxmlformats.org/drawingml/2006/table">
            <a:tbl>
              <a:tblPr firstRow="1" bandRow="1">
                <a:tableStyleId>{37CE84F3-28C3-443E-9E96-99CF82512B78}</a:tableStyleId>
              </a:tblPr>
              <a:tblGrid>
                <a:gridCol w="5657245">
                  <a:extLst>
                    <a:ext uri="{9D8B030D-6E8A-4147-A177-3AD203B41FA5}">
                      <a16:colId xmlns:a16="http://schemas.microsoft.com/office/drawing/2014/main" val="2543754752"/>
                    </a:ext>
                  </a:extLst>
                </a:gridCol>
                <a:gridCol w="4399470">
                  <a:extLst>
                    <a:ext uri="{9D8B030D-6E8A-4147-A177-3AD203B41FA5}">
                      <a16:colId xmlns:a16="http://schemas.microsoft.com/office/drawing/2014/main" val="2803609584"/>
                    </a:ext>
                  </a:extLst>
                </a:gridCol>
              </a:tblGrid>
              <a:tr h="414074">
                <a:tc gridSpan="2">
                  <a:txBody>
                    <a:bodyPr/>
                    <a:lstStyle/>
                    <a:p>
                      <a:pPr algn="ctr"/>
                      <a:r>
                        <a:rPr lang="en-US" sz="2400" b="0" u="none" dirty="0">
                          <a:solidFill>
                            <a:schemeClr val="bg1"/>
                          </a:solidFill>
                          <a:latin typeface="+mj-lt"/>
                        </a:rPr>
                        <a:t>CATH FUNDAMENTALS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hMerge="1">
                  <a:txBody>
                    <a:bodyPr/>
                    <a:lstStyle/>
                    <a:p>
                      <a:endParaRPr lang="en-US"/>
                    </a:p>
                  </a:txBody>
                  <a:tcPr/>
                </a:tc>
                <a:extLst>
                  <a:ext uri="{0D108BD9-81ED-4DB2-BD59-A6C34878D82A}">
                    <a16:rowId xmlns:a16="http://schemas.microsoft.com/office/drawing/2014/main" val="59511185"/>
                  </a:ext>
                </a:extLst>
              </a:tr>
              <a:tr h="2179265">
                <a:tc>
                  <a:txBody>
                    <a:bodyPr/>
                    <a:lstStyle/>
                    <a:p>
                      <a:pPr marL="284163" marR="0" indent="-284163">
                        <a:spcBef>
                          <a:spcPts val="0"/>
                        </a:spcBef>
                        <a:spcAft>
                          <a:spcPts val="0"/>
                        </a:spcAft>
                      </a:pPr>
                      <a:r>
                        <a:rPr lang="en-US" sz="2400" b="0" u="sng" dirty="0">
                          <a:solidFill>
                            <a:srgbClr val="FF0000"/>
                          </a:solidFill>
                          <a:latin typeface="+mj-lt"/>
                          <a:ea typeface="MS Mincho" panose="02020609040205080304" pitchFamily="49" charset="-128"/>
                        </a:rPr>
                        <a:t>INDICATIONS</a:t>
                      </a:r>
                      <a:endParaRPr lang="en-US" sz="2000" b="0" u="sng" dirty="0">
                        <a:solidFill>
                          <a:srgbClr val="FF0000"/>
                        </a:solidFill>
                        <a:latin typeface="+mj-lt"/>
                        <a:ea typeface="MS Mincho" panose="02020609040205080304" pitchFamily="49" charset="-128"/>
                      </a:endParaRPr>
                    </a:p>
                    <a:p>
                      <a:pPr marL="284163" marR="0" indent="-284163">
                        <a:spcBef>
                          <a:spcPts val="0"/>
                        </a:spcBef>
                        <a:spcAft>
                          <a:spcPts val="0"/>
                        </a:spcAft>
                      </a:pPr>
                      <a:endParaRPr lang="en-US" sz="2000" dirty="0">
                        <a:solidFill>
                          <a:schemeClr val="tx1"/>
                        </a:solidFill>
                        <a:ea typeface="Times New Roman" panose="02020603050405020304" pitchFamily="18" charset="0"/>
                      </a:endParaRPr>
                    </a:p>
                    <a:p>
                      <a:pPr marL="284163" marR="0" indent="-284163">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CAD/IHD</a:t>
                      </a:r>
                    </a:p>
                    <a:p>
                      <a:pPr marL="284163" marR="0" indent="-284163">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LVFX</a:t>
                      </a:r>
                    </a:p>
                    <a:p>
                      <a:pPr marL="284163" marR="0" indent="-284163">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VHD</a:t>
                      </a:r>
                    </a:p>
                    <a:p>
                      <a:pPr marL="284163" marR="0" indent="-284163">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myocardial disease</a:t>
                      </a:r>
                    </a:p>
                    <a:p>
                      <a:pPr marL="284163" marR="0" indent="-284163">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myocardial biopsy</a:t>
                      </a:r>
                    </a:p>
                    <a:p>
                      <a:pPr marL="284163" marR="0" indent="-284163">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verify &amp; support noninvasive data</a:t>
                      </a:r>
                    </a:p>
                    <a:p>
                      <a:pPr marL="284163" marR="0" indent="-284163">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determine the necessity for surgical correction</a:t>
                      </a:r>
                    </a:p>
                    <a:p>
                      <a:pPr marL="284163" marR="0" indent="-284163">
                        <a:spcBef>
                          <a:spcPts val="0"/>
                        </a:spcBef>
                        <a:spcAft>
                          <a:spcPts val="0"/>
                        </a:spcAft>
                        <a:buFont typeface="Arial" panose="020B0604020202020204" pitchFamily="34" charset="0"/>
                        <a:buChar char="•"/>
                        <a:tabLst>
                          <a:tab pos="344488" algn="l"/>
                          <a:tab pos="3297238" algn="l"/>
                        </a:tabLst>
                      </a:pPr>
                      <a:endParaRPr lang="en-US" sz="2000" dirty="0">
                        <a:solidFill>
                          <a:schemeClr val="tx1"/>
                        </a:solidFill>
                        <a:ea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284163" marR="0" indent="-284163">
                        <a:spcBef>
                          <a:spcPts val="0"/>
                        </a:spcBef>
                        <a:spcAft>
                          <a:spcPts val="0"/>
                        </a:spcAft>
                      </a:pPr>
                      <a:r>
                        <a:rPr lang="en-US" sz="2400" b="0" u="sng" dirty="0">
                          <a:solidFill>
                            <a:srgbClr val="FF0000"/>
                          </a:solidFill>
                          <a:latin typeface="+mj-lt"/>
                          <a:ea typeface="MS Mincho" panose="02020609040205080304" pitchFamily="49" charset="-128"/>
                        </a:rPr>
                        <a:t>FLUORO &amp; FILMING</a:t>
                      </a:r>
                    </a:p>
                    <a:p>
                      <a:pPr marL="284163" marR="0" indent="-284163">
                        <a:spcBef>
                          <a:spcPts val="0"/>
                        </a:spcBef>
                        <a:spcAft>
                          <a:spcPts val="0"/>
                        </a:spcAft>
                      </a:pPr>
                      <a:endParaRPr lang="en-US" sz="2000" b="1" dirty="0">
                        <a:solidFill>
                          <a:srgbClr val="FF0000"/>
                        </a:solidFill>
                        <a:latin typeface="+mj-lt"/>
                        <a:ea typeface="MS Mincho" panose="02020609040205080304" pitchFamily="49" charset="-128"/>
                      </a:endParaRPr>
                    </a:p>
                    <a:p>
                      <a:pPr marL="284163" marR="0" indent="-284163">
                        <a:lnSpc>
                          <a:spcPct val="150000"/>
                        </a:lnSpc>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fluoroscopy (fluoro)</a:t>
                      </a:r>
                    </a:p>
                    <a:p>
                      <a:pPr marL="284163" marR="0" indent="-284163">
                        <a:lnSpc>
                          <a:spcPct val="150000"/>
                        </a:lnSpc>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floor pedals</a:t>
                      </a:r>
                    </a:p>
                    <a:p>
                      <a:pPr marL="284163" marR="0" indent="-284163">
                        <a:lnSpc>
                          <a:spcPct val="150000"/>
                        </a:lnSpc>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cineangiography (cine, 35 mm film)</a:t>
                      </a:r>
                    </a:p>
                    <a:p>
                      <a:pPr marL="284163" marR="0" indent="-284163">
                        <a:lnSpc>
                          <a:spcPct val="150000"/>
                        </a:lnSpc>
                        <a:spcBef>
                          <a:spcPts val="0"/>
                        </a:spcBef>
                        <a:spcAft>
                          <a:spcPts val="0"/>
                        </a:spcAft>
                        <a:buFont typeface="Arial" panose="020B0604020202020204" pitchFamily="34" charset="0"/>
                        <a:buChar char="•"/>
                      </a:pPr>
                      <a:r>
                        <a:rPr lang="en-US" sz="2000" dirty="0">
                          <a:solidFill>
                            <a:schemeClr val="tx1"/>
                          </a:solidFill>
                          <a:ea typeface="MS Mincho" panose="02020609040205080304" pitchFamily="49" charset="-128"/>
                        </a:rPr>
                        <a:t>digital (cine-less)</a:t>
                      </a:r>
                      <a:endParaRPr lang="en-US" sz="2000" dirty="0">
                        <a:solidFill>
                          <a:schemeClr val="tx1"/>
                        </a:solidFill>
                        <a:ea typeface="Times New Roman" panose="02020603050405020304" pitchFamily="18" charset="0"/>
                      </a:endParaRPr>
                    </a:p>
                    <a:p>
                      <a:pPr marL="0" marR="0" indent="0">
                        <a:spcBef>
                          <a:spcPts val="0"/>
                        </a:spcBef>
                        <a:spcAft>
                          <a:spcPts val="0"/>
                        </a:spcAft>
                        <a:buFont typeface="Arial" panose="020B0604020202020204" pitchFamily="34" charset="0"/>
                        <a:buNone/>
                        <a:tabLst>
                          <a:tab pos="344488" algn="l"/>
                          <a:tab pos="3297238" algn="l"/>
                        </a:tabLst>
                      </a:pPr>
                      <a:endParaRPr lang="en-US" sz="2000" dirty="0">
                        <a:solidFill>
                          <a:schemeClr val="tx1"/>
                        </a:solidFill>
                        <a:ea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933058448"/>
                  </a:ext>
                </a:extLst>
              </a:tr>
            </a:tbl>
          </a:graphicData>
        </a:graphic>
      </p:graphicFrame>
      <p:sp>
        <p:nvSpPr>
          <p:cNvPr id="5" name="TextBox 4">
            <a:extLst>
              <a:ext uri="{FF2B5EF4-FFF2-40B4-BE49-F238E27FC236}">
                <a16:creationId xmlns:a16="http://schemas.microsoft.com/office/drawing/2014/main" id="{5AB10FDC-1B61-BCEE-093C-BBBA8A36C16C}"/>
              </a:ext>
            </a:extLst>
          </p:cNvPr>
          <p:cNvSpPr txBox="1"/>
          <p:nvPr/>
        </p:nvSpPr>
        <p:spPr>
          <a:xfrm>
            <a:off x="4323748" y="5146031"/>
            <a:ext cx="3544503" cy="707886"/>
          </a:xfrm>
          <a:prstGeom prst="rect">
            <a:avLst/>
          </a:prstGeom>
          <a:noFill/>
        </p:spPr>
        <p:txBody>
          <a:bodyPr wrap="square">
            <a:spAutoFit/>
          </a:bodyPr>
          <a:lstStyle/>
          <a:p>
            <a:pPr algn="ctr"/>
            <a:r>
              <a:rPr lang="en-US" sz="2000" dirty="0">
                <a:solidFill>
                  <a:srgbClr val="FF0000"/>
                </a:solidFill>
                <a:latin typeface="Gabriola" panose="04040605051002020D02" pitchFamily="82" charset="0"/>
              </a:rPr>
              <a:t>POP QUIZ!</a:t>
            </a:r>
          </a:p>
          <a:p>
            <a:pPr algn="ctr"/>
            <a:r>
              <a:rPr lang="en-US" sz="2000" dirty="0">
                <a:solidFill>
                  <a:srgbClr val="FF0000"/>
                </a:solidFill>
                <a:latin typeface="Gabriola" panose="04040605051002020D02" pitchFamily="82" charset="0"/>
              </a:rPr>
              <a:t>When is myocardial biopsy necessary?</a:t>
            </a:r>
          </a:p>
        </p:txBody>
      </p:sp>
    </p:spTree>
    <p:extLst>
      <p:ext uri="{BB962C8B-B14F-4D97-AF65-F5344CB8AC3E}">
        <p14:creationId xmlns:p14="http://schemas.microsoft.com/office/powerpoint/2010/main" val="3060242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955EF4-27CF-43E5-8E75-3E14C5E4AD04}"/>
              </a:ext>
            </a:extLst>
          </p:cNvPr>
          <p:cNvSpPr>
            <a:spLocks noGrp="1"/>
          </p:cNvSpPr>
          <p:nvPr>
            <p:ph type="sldNum" sz="quarter" idx="12"/>
          </p:nvPr>
        </p:nvSpPr>
        <p:spPr/>
        <p:txBody>
          <a:bodyPr/>
          <a:lstStyle/>
          <a:p>
            <a:fld id="{6D22F896-40B5-4ADD-8801-0D06FADFA095}" type="slidenum">
              <a:rPr lang="en-US" smtClean="0"/>
              <a:t>7</a:t>
            </a:fld>
            <a:endParaRPr lang="en-US" dirty="0"/>
          </a:p>
        </p:txBody>
      </p:sp>
      <p:graphicFrame>
        <p:nvGraphicFramePr>
          <p:cNvPr id="4" name="Table 3">
            <a:extLst>
              <a:ext uri="{FF2B5EF4-FFF2-40B4-BE49-F238E27FC236}">
                <a16:creationId xmlns:a16="http://schemas.microsoft.com/office/drawing/2014/main" id="{559750AA-4B53-4A09-8548-146DEAF2D739}"/>
              </a:ext>
            </a:extLst>
          </p:cNvPr>
          <p:cNvGraphicFramePr>
            <a:graphicFrameLocks noGrp="1"/>
          </p:cNvGraphicFramePr>
          <p:nvPr>
            <p:extLst>
              <p:ext uri="{D42A27DB-BD31-4B8C-83A1-F6EECF244321}">
                <p14:modId xmlns:p14="http://schemas.microsoft.com/office/powerpoint/2010/main" val="2474177946"/>
              </p:ext>
            </p:extLst>
          </p:nvPr>
        </p:nvGraphicFramePr>
        <p:xfrm>
          <a:off x="346511" y="429532"/>
          <a:ext cx="8248850" cy="5455920"/>
        </p:xfrm>
        <a:graphic>
          <a:graphicData uri="http://schemas.openxmlformats.org/drawingml/2006/table">
            <a:tbl>
              <a:tblPr firstRow="1" bandRow="1">
                <a:tableStyleId>{37CE84F3-28C3-443E-9E96-99CF82512B78}</a:tableStyleId>
              </a:tblPr>
              <a:tblGrid>
                <a:gridCol w="4581624">
                  <a:extLst>
                    <a:ext uri="{9D8B030D-6E8A-4147-A177-3AD203B41FA5}">
                      <a16:colId xmlns:a16="http://schemas.microsoft.com/office/drawing/2014/main" val="2543754752"/>
                    </a:ext>
                  </a:extLst>
                </a:gridCol>
                <a:gridCol w="3667226">
                  <a:extLst>
                    <a:ext uri="{9D8B030D-6E8A-4147-A177-3AD203B41FA5}">
                      <a16:colId xmlns:a16="http://schemas.microsoft.com/office/drawing/2014/main" val="2547756634"/>
                    </a:ext>
                  </a:extLst>
                </a:gridCol>
              </a:tblGrid>
              <a:tr h="525362">
                <a:tc gridSpan="2">
                  <a:txBody>
                    <a:bodyPr/>
                    <a:lstStyle/>
                    <a:p>
                      <a:r>
                        <a:rPr lang="en-US" sz="3200" b="0" u="none" dirty="0">
                          <a:solidFill>
                            <a:schemeClr val="bg1"/>
                          </a:solidFill>
                          <a:latin typeface="+mj-lt"/>
                        </a:rPr>
                        <a:t>CATH INTERVENTIONS</a:t>
                      </a:r>
                    </a:p>
                  </a:txBody>
                  <a:tcPr>
                    <a:solidFill>
                      <a:schemeClr val="accent2">
                        <a:lumMod val="75000"/>
                      </a:schemeClr>
                    </a:solidFill>
                  </a:tcPr>
                </a:tc>
                <a:tc hMerge="1">
                  <a:txBody>
                    <a:bodyPr/>
                    <a:lstStyle/>
                    <a:p>
                      <a:endParaRPr lang="en-US" sz="3200" b="0" u="sng" dirty="0">
                        <a:solidFill>
                          <a:schemeClr val="bg1"/>
                        </a:solidFill>
                        <a:latin typeface="+mj-lt"/>
                      </a:endParaRPr>
                    </a:p>
                  </a:txBody>
                  <a:tcPr>
                    <a:solidFill>
                      <a:srgbClr val="92D050"/>
                    </a:solidFill>
                  </a:tcPr>
                </a:tc>
                <a:extLst>
                  <a:ext uri="{0D108BD9-81ED-4DB2-BD59-A6C34878D82A}">
                    <a16:rowId xmlns:a16="http://schemas.microsoft.com/office/drawing/2014/main" val="59511185"/>
                  </a:ext>
                </a:extLst>
              </a:tr>
              <a:tr h="1587916">
                <a:tc>
                  <a:txBody>
                    <a:bodyPr/>
                    <a:lstStyle/>
                    <a:p>
                      <a:pPr marL="0" marR="0" indent="0">
                        <a:spcBef>
                          <a:spcPts val="0"/>
                        </a:spcBef>
                        <a:spcAft>
                          <a:spcPts val="0"/>
                        </a:spcAft>
                        <a:buNone/>
                      </a:pPr>
                      <a:r>
                        <a:rPr lang="en-US" sz="2400" b="0" i="0" u="sng" dirty="0">
                          <a:solidFill>
                            <a:srgbClr val="FF0000"/>
                          </a:solidFill>
                          <a:latin typeface="+mj-lt"/>
                          <a:ea typeface="MS Mincho" panose="02020609040205080304" pitchFamily="49" charset="-128"/>
                          <a:cs typeface="Times New Roman" panose="02020603050405020304" pitchFamily="18" charset="0"/>
                        </a:rPr>
                        <a:t>BENEFITS</a:t>
                      </a:r>
                    </a:p>
                    <a:p>
                      <a:pPr marL="0" marR="0" indent="0">
                        <a:spcBef>
                          <a:spcPts val="0"/>
                        </a:spcBef>
                        <a:spcAft>
                          <a:spcPts val="0"/>
                        </a:spcAft>
                        <a:buNone/>
                      </a:pPr>
                      <a:endParaRPr lang="en-US" sz="2000" b="0" i="0" u="sng" dirty="0">
                        <a:solidFill>
                          <a:srgbClr val="FF0000"/>
                        </a:solidFill>
                        <a:ea typeface="MS Mincho" panose="02020609040205080304" pitchFamily="49" charset="-128"/>
                        <a:cs typeface="Times New Roman" panose="02020603050405020304" pitchFamily="18" charset="0"/>
                      </a:endParaRPr>
                    </a:p>
                    <a:p>
                      <a:pPr marL="284163" marR="0" lvl="0" indent="-28416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dirty="0">
                          <a:solidFill>
                            <a:schemeClr val="tx1"/>
                          </a:solidFill>
                          <a:ea typeface="MS Mincho" panose="02020609040205080304" pitchFamily="49" charset="-128"/>
                          <a:cs typeface="Times New Roman" panose="02020603050405020304" pitchFamily="18" charset="0"/>
                        </a:rPr>
                        <a:t>evaluation &amp; treatment of cardiac disease states</a:t>
                      </a:r>
                      <a:r>
                        <a:rPr lang="en-US" sz="2000" b="0" i="0" dirty="0">
                          <a:solidFill>
                            <a:schemeClr val="tx1"/>
                          </a:solidFill>
                          <a:ea typeface="MS Mincho" panose="02020609040205080304" pitchFamily="49" charset="-128"/>
                          <a:cs typeface="+mn-cs"/>
                        </a:rPr>
                        <a:t> &amp; </a:t>
                      </a:r>
                      <a:r>
                        <a:rPr lang="en-US" sz="2000" b="0" i="0" dirty="0">
                          <a:solidFill>
                            <a:schemeClr val="tx1"/>
                          </a:solidFill>
                          <a:ea typeface="MS Mincho" panose="02020609040205080304" pitchFamily="49" charset="-128"/>
                          <a:cs typeface="Times New Roman" panose="02020603050405020304" pitchFamily="18" charset="0"/>
                        </a:rPr>
                        <a:t>CHD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b="0" i="0" dirty="0">
                          <a:solidFill>
                            <a:schemeClr val="tx1"/>
                          </a:solidFill>
                          <a:ea typeface="MS Mincho" panose="02020609040205080304" pitchFamily="49" charset="-128"/>
                          <a:cs typeface="Times New Roman" panose="02020603050405020304" pitchFamily="18" charset="0"/>
                        </a:rPr>
                        <a:t> </a:t>
                      </a:r>
                      <a:r>
                        <a:rPr lang="en-US" sz="2000" b="0" dirty="0">
                          <a:solidFill>
                            <a:schemeClr val="tx1"/>
                          </a:solidFill>
                          <a:ea typeface="MS Mincho" panose="02020609040205080304" pitchFamily="49" charset="-128"/>
                          <a:cs typeface="Times New Roman" panose="02020603050405020304" pitchFamily="18" charset="0"/>
                        </a:rPr>
                        <a:t> </a:t>
                      </a:r>
                      <a:endParaRPr lang="en-US" sz="2000" b="0" dirty="0">
                        <a:solidFill>
                          <a:schemeClr val="tx1"/>
                        </a:solidFill>
                        <a:ea typeface="Times New Roman" panose="02020603050405020304" pitchFamily="18" charset="0"/>
                      </a:endParaRPr>
                    </a:p>
                  </a:txBody>
                  <a:tcP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2">
                        <a:lumMod val="20000"/>
                        <a:lumOff val="80000"/>
                      </a:schemeClr>
                    </a:solidFill>
                  </a:tcPr>
                </a:tc>
                <a:tc rowSpan="2">
                  <a:txBody>
                    <a:bodyPr/>
                    <a:lstStyle/>
                    <a:p>
                      <a:pPr marL="0" marR="0" indent="0">
                        <a:spcBef>
                          <a:spcPts val="0"/>
                        </a:spcBef>
                        <a:spcAft>
                          <a:spcPts val="0"/>
                        </a:spcAft>
                      </a:pPr>
                      <a:r>
                        <a:rPr lang="en-US" sz="2400" b="0" u="sng" dirty="0">
                          <a:solidFill>
                            <a:srgbClr val="FF0000"/>
                          </a:solidFill>
                          <a:latin typeface="+mj-lt"/>
                          <a:ea typeface="MS Mincho" panose="02020609040205080304" pitchFamily="49" charset="-128"/>
                          <a:cs typeface="Times New Roman" panose="02020603050405020304" pitchFamily="18" charset="0"/>
                        </a:rPr>
                        <a:t>LEFT HEART</a:t>
                      </a:r>
                    </a:p>
                    <a:p>
                      <a:pPr marL="0" marR="0" indent="0">
                        <a:spcBef>
                          <a:spcPts val="0"/>
                        </a:spcBef>
                        <a:spcAft>
                          <a:spcPts val="0"/>
                        </a:spcAft>
                      </a:pPr>
                      <a:endParaRPr lang="en-US" sz="2000" b="0" dirty="0">
                        <a:solidFill>
                          <a:schemeClr val="tx1"/>
                        </a:solidFill>
                        <a:ea typeface="MS Mincho" panose="02020609040205080304" pitchFamily="49" charset="-128"/>
                        <a:cs typeface="Times New Roman" panose="02020603050405020304" pitchFamily="18" charset="0"/>
                      </a:endParaRPr>
                    </a:p>
                    <a:p>
                      <a:pPr marL="342900" marR="0" indent="-342900">
                        <a:spcBef>
                          <a:spcPts val="0"/>
                        </a:spcBef>
                        <a:spcAft>
                          <a:spcPts val="0"/>
                        </a:spcAft>
                        <a:buFont typeface="Arial" panose="020B0604020202020204" pitchFamily="34" charset="0"/>
                        <a:buChar char="•"/>
                      </a:pPr>
                      <a:r>
                        <a:rPr lang="en-US" sz="2000" b="0" dirty="0">
                          <a:solidFill>
                            <a:schemeClr val="tx1"/>
                          </a:solidFill>
                          <a:ea typeface="MS Mincho" panose="02020609040205080304" pitchFamily="49" charset="-128"/>
                          <a:cs typeface="Times New Roman" panose="02020603050405020304" pitchFamily="18" charset="0"/>
                        </a:rPr>
                        <a:t>LV angiogram (angiography)</a:t>
                      </a:r>
                    </a:p>
                    <a:p>
                      <a:pPr marL="342900" marR="0" indent="-342900">
                        <a:spcBef>
                          <a:spcPts val="0"/>
                        </a:spcBef>
                        <a:spcAft>
                          <a:spcPts val="0"/>
                        </a:spcAft>
                        <a:buFont typeface="Arial" panose="020B0604020202020204" pitchFamily="34" charset="0"/>
                        <a:buChar char="•"/>
                      </a:pPr>
                      <a:endParaRPr lang="en-US" sz="2000" b="0" dirty="0">
                        <a:solidFill>
                          <a:schemeClr val="tx1"/>
                        </a:solidFill>
                      </a:endParaRPr>
                    </a:p>
                    <a:p>
                      <a:pPr marL="342900" marR="0" indent="-342900">
                        <a:spcBef>
                          <a:spcPts val="0"/>
                        </a:spcBef>
                        <a:spcAft>
                          <a:spcPts val="0"/>
                        </a:spcAft>
                        <a:buFont typeface="Arial" panose="020B0604020202020204" pitchFamily="34" charset="0"/>
                        <a:buChar char="•"/>
                      </a:pPr>
                      <a:r>
                        <a:rPr lang="en-US" sz="2000" b="0" dirty="0">
                          <a:solidFill>
                            <a:schemeClr val="tx1"/>
                          </a:solidFill>
                        </a:rPr>
                        <a:t>coronary angiogram</a:t>
                      </a:r>
                      <a:endParaRPr lang="en-US" sz="2000" b="0" dirty="0">
                        <a:solidFill>
                          <a:schemeClr val="tx1"/>
                        </a:solidFill>
                        <a:ea typeface="MS Mincho" panose="02020609040205080304" pitchFamily="49" charset="-128"/>
                        <a:cs typeface="Times New Roman" panose="02020603050405020304" pitchFamily="18" charset="0"/>
                      </a:endParaRPr>
                    </a:p>
                    <a:p>
                      <a:pPr marL="396875" indent="344488">
                        <a:buFont typeface="Wingdings" panose="05000000000000000000" pitchFamily="2" charset="2"/>
                        <a:buChar char="Ø"/>
                      </a:pPr>
                      <a:endParaRPr lang="en-US" sz="2000" b="0" dirty="0">
                        <a:solidFill>
                          <a:schemeClr val="tx1"/>
                        </a:solidFill>
                      </a:endParaRPr>
                    </a:p>
                    <a:p>
                      <a:pPr marL="396875" indent="344488">
                        <a:buFont typeface="Wingdings" panose="05000000000000000000" pitchFamily="2" charset="2"/>
                        <a:buChar char="Ø"/>
                      </a:pPr>
                      <a:r>
                        <a:rPr lang="en-US" sz="2000" b="0" dirty="0">
                          <a:solidFill>
                            <a:schemeClr val="tx1"/>
                          </a:solidFill>
                        </a:rPr>
                        <a:t>angioplasty (PTCA)</a:t>
                      </a:r>
                    </a:p>
                    <a:p>
                      <a:pPr marL="396875" indent="344488">
                        <a:buFont typeface="Wingdings" panose="05000000000000000000" pitchFamily="2" charset="2"/>
                        <a:buChar char="Ø"/>
                      </a:pPr>
                      <a:r>
                        <a:rPr lang="en-US" sz="2000" b="0" dirty="0">
                          <a:solidFill>
                            <a:schemeClr val="tx1"/>
                          </a:solidFill>
                        </a:rPr>
                        <a:t>stenting </a:t>
                      </a:r>
                    </a:p>
                    <a:p>
                      <a:pPr marL="396875" indent="344488">
                        <a:buFont typeface="Wingdings" panose="05000000000000000000" pitchFamily="2" charset="2"/>
                        <a:buChar char="Ø"/>
                      </a:pPr>
                      <a:r>
                        <a:rPr lang="en-US" sz="2000" b="0" dirty="0">
                          <a:solidFill>
                            <a:schemeClr val="tx1"/>
                          </a:solidFill>
                        </a:rPr>
                        <a:t>atherectomy</a:t>
                      </a:r>
                    </a:p>
                    <a:p>
                      <a:pPr marL="0" indent="0">
                        <a:buFont typeface="Wingdings" panose="05000000000000000000" pitchFamily="2" charset="2"/>
                        <a:buNone/>
                      </a:pPr>
                      <a:endParaRPr lang="en-US" sz="2000" b="0" dirty="0">
                        <a:solidFill>
                          <a:schemeClr val="tx1"/>
                        </a:solidFill>
                        <a:ea typeface="MS Mincho" panose="02020609040205080304" pitchFamily="49" charset="-128"/>
                        <a:cs typeface="Times New Roman" panose="02020603050405020304" pitchFamily="18" charset="0"/>
                      </a:endParaRPr>
                    </a:p>
                    <a:p>
                      <a:pPr marL="0" marR="0" indent="342900">
                        <a:spcBef>
                          <a:spcPts val="0"/>
                        </a:spcBef>
                        <a:spcAft>
                          <a:spcPts val="0"/>
                        </a:spcAft>
                        <a:buFont typeface="Arial" panose="020B0604020202020204" pitchFamily="34" charset="0"/>
                        <a:buChar char="•"/>
                      </a:pPr>
                      <a:r>
                        <a:rPr lang="en-US" sz="2000" b="0" dirty="0">
                          <a:solidFill>
                            <a:schemeClr val="tx1"/>
                          </a:solidFill>
                          <a:ea typeface="MS Mincho" panose="02020609040205080304" pitchFamily="49" charset="-128"/>
                          <a:cs typeface="Times New Roman" panose="02020603050405020304" pitchFamily="18" charset="0"/>
                        </a:rPr>
                        <a:t>IVUS</a:t>
                      </a:r>
                      <a:endParaRPr lang="en-US" sz="1800" b="0" dirty="0">
                        <a:solidFill>
                          <a:schemeClr val="tx1"/>
                        </a:solidFill>
                        <a:ea typeface="MS Mincho" panose="02020609040205080304" pitchFamily="49" charset="-128"/>
                        <a:cs typeface="Times New Roman" panose="02020603050405020304" pitchFamily="18" charset="0"/>
                      </a:endParaRPr>
                    </a:p>
                    <a:p>
                      <a:pPr marL="0" marR="0" indent="342900">
                        <a:spcBef>
                          <a:spcPts val="0"/>
                        </a:spcBef>
                        <a:spcAft>
                          <a:spcPts val="0"/>
                        </a:spcAft>
                        <a:buFont typeface="Arial" panose="020B0604020202020204" pitchFamily="34" charset="0"/>
                        <a:buChar char="•"/>
                      </a:pPr>
                      <a:endParaRPr lang="en-US" sz="2000" b="0" dirty="0">
                        <a:solidFill>
                          <a:schemeClr val="tx1"/>
                        </a:solidFill>
                        <a:ea typeface="MS Mincho" panose="02020609040205080304" pitchFamily="49" charset="-128"/>
                        <a:cs typeface="Times New Roman" panose="02020603050405020304" pitchFamily="18" charset="0"/>
                      </a:endParaRPr>
                    </a:p>
                    <a:p>
                      <a:pPr marL="0" marR="0" indent="342900">
                        <a:spcBef>
                          <a:spcPts val="0"/>
                        </a:spcBef>
                        <a:spcAft>
                          <a:spcPts val="0"/>
                        </a:spcAft>
                        <a:buFont typeface="Arial" panose="020B0604020202020204" pitchFamily="34" charset="0"/>
                        <a:buChar char="•"/>
                      </a:pPr>
                      <a:r>
                        <a:rPr lang="en-US" sz="2000" b="0" dirty="0">
                          <a:solidFill>
                            <a:schemeClr val="tx1"/>
                          </a:solidFill>
                          <a:ea typeface="MS Mincho" panose="02020609040205080304" pitchFamily="49" charset="-128"/>
                          <a:cs typeface="Times New Roman" panose="02020603050405020304" pitchFamily="18" charset="0"/>
                        </a:rPr>
                        <a:t>pressure tracings</a:t>
                      </a:r>
                      <a:endParaRPr lang="en-US" sz="2000" b="0" dirty="0">
                        <a:solidFill>
                          <a:schemeClr val="tx1"/>
                        </a:solidFill>
                        <a:ea typeface="Times New Roman" panose="02020603050405020304" pitchFamily="18" charset="0"/>
                      </a:endParaRPr>
                    </a:p>
                  </a:txBody>
                  <a:tcPr>
                    <a:lnL w="12700" cap="flat" cmpd="sng" algn="ctr">
                      <a:solidFill>
                        <a:schemeClr val="bg1"/>
                      </a:solidFill>
                      <a:prstDash val="solid"/>
                      <a:round/>
                      <a:headEnd type="none" w="med" len="med"/>
                      <a:tailEnd type="none" w="med" len="med"/>
                    </a:lnL>
                    <a:solidFill>
                      <a:schemeClr val="accent2">
                        <a:lumMod val="40000"/>
                        <a:lumOff val="60000"/>
                      </a:schemeClr>
                    </a:solidFill>
                  </a:tcPr>
                </a:tc>
                <a:extLst>
                  <a:ext uri="{0D108BD9-81ED-4DB2-BD59-A6C34878D82A}">
                    <a16:rowId xmlns:a16="http://schemas.microsoft.com/office/drawing/2014/main" val="1933058448"/>
                  </a:ext>
                </a:extLst>
              </a:tr>
              <a:tr h="3095296">
                <a:tc>
                  <a:txBody>
                    <a:bodyPr/>
                    <a:lstStyle/>
                    <a:p>
                      <a:pPr marL="457200" marR="0" indent="-457200">
                        <a:spcBef>
                          <a:spcPts val="0"/>
                        </a:spcBef>
                        <a:spcAft>
                          <a:spcPts val="0"/>
                        </a:spcAft>
                      </a:pPr>
                      <a:r>
                        <a:rPr lang="en-US" sz="2400" b="0" u="sng" dirty="0">
                          <a:solidFill>
                            <a:srgbClr val="FF0000"/>
                          </a:solidFill>
                          <a:latin typeface="+mj-lt"/>
                          <a:ea typeface="MS Mincho" panose="02020609040205080304" pitchFamily="49" charset="-128"/>
                          <a:cs typeface="Times New Roman" panose="02020603050405020304" pitchFamily="18" charset="0"/>
                        </a:rPr>
                        <a:t>RIGHT HEART</a:t>
                      </a:r>
                      <a:endParaRPr lang="en-US" sz="2400" b="0" u="sng" dirty="0">
                        <a:solidFill>
                          <a:srgbClr val="FF0000"/>
                        </a:solidFill>
                        <a:latin typeface="+mj-lt"/>
                        <a:ea typeface="Times New Roman" panose="02020603050405020304" pitchFamily="18" charset="0"/>
                      </a:endParaRPr>
                    </a:p>
                    <a:p>
                      <a:pPr marL="457200" marR="0">
                        <a:spcBef>
                          <a:spcPts val="0"/>
                        </a:spcBef>
                        <a:spcAft>
                          <a:spcPts val="0"/>
                        </a:spcAft>
                      </a:pPr>
                      <a:endParaRPr lang="en-US" sz="2000" b="0" dirty="0">
                        <a:solidFill>
                          <a:schemeClr val="tx1"/>
                        </a:solidFill>
                        <a:ea typeface="MS Mincho" panose="02020609040205080304" pitchFamily="49" charset="-128"/>
                        <a:cs typeface="Times New Roman" panose="02020603050405020304" pitchFamily="18" charset="0"/>
                      </a:endParaRPr>
                    </a:p>
                    <a:p>
                      <a:pPr marL="284163" marR="0" indent="-284163">
                        <a:lnSpc>
                          <a:spcPct val="100000"/>
                        </a:lnSpc>
                        <a:spcBef>
                          <a:spcPts val="0"/>
                        </a:spcBef>
                        <a:spcAft>
                          <a:spcPts val="0"/>
                        </a:spcAft>
                        <a:buFont typeface="Arial" panose="020B0604020202020204" pitchFamily="34" charset="0"/>
                        <a:buChar char="•"/>
                      </a:pPr>
                      <a:r>
                        <a:rPr lang="en-US" sz="2000" b="0" dirty="0">
                          <a:solidFill>
                            <a:schemeClr val="tx1"/>
                          </a:solidFill>
                          <a:ea typeface="MS Mincho" panose="02020609040205080304" pitchFamily="49" charset="-128"/>
                          <a:cs typeface="Times New Roman" panose="02020603050405020304" pitchFamily="18" charset="0"/>
                        </a:rPr>
                        <a:t>blood samples (O</a:t>
                      </a:r>
                      <a:r>
                        <a:rPr lang="en-US" sz="2000" b="0" baseline="-25000" dirty="0">
                          <a:solidFill>
                            <a:schemeClr val="tx1"/>
                          </a:solidFill>
                          <a:ea typeface="MS Mincho" panose="02020609040205080304" pitchFamily="49" charset="-128"/>
                          <a:cs typeface="Times New Roman" panose="02020603050405020304" pitchFamily="18" charset="0"/>
                        </a:rPr>
                        <a:t>2</a:t>
                      </a:r>
                      <a:r>
                        <a:rPr lang="en-US" sz="2000" b="0" dirty="0">
                          <a:solidFill>
                            <a:schemeClr val="tx1"/>
                          </a:solidFill>
                          <a:ea typeface="MS Mincho" panose="02020609040205080304" pitchFamily="49" charset="-128"/>
                          <a:cs typeface="Times New Roman" panose="02020603050405020304" pitchFamily="18" charset="0"/>
                        </a:rPr>
                        <a:t> sat)</a:t>
                      </a:r>
                      <a:endParaRPr lang="en-US" sz="2000" b="0" dirty="0">
                        <a:solidFill>
                          <a:schemeClr val="tx1"/>
                        </a:solidFill>
                        <a:ea typeface="MS Mincho" panose="02020609040205080304" pitchFamily="49" charset="-128"/>
                      </a:endParaRPr>
                    </a:p>
                    <a:p>
                      <a:pPr marL="284163" marR="0" indent="-284163">
                        <a:lnSpc>
                          <a:spcPct val="100000"/>
                        </a:lnSpc>
                        <a:spcBef>
                          <a:spcPts val="0"/>
                        </a:spcBef>
                        <a:spcAft>
                          <a:spcPts val="0"/>
                        </a:spcAft>
                        <a:buFont typeface="Arial" panose="020B0604020202020204" pitchFamily="34" charset="0"/>
                        <a:buChar char="•"/>
                      </a:pPr>
                      <a:r>
                        <a:rPr lang="en-US" sz="2000" b="0" dirty="0">
                          <a:solidFill>
                            <a:schemeClr val="tx1"/>
                          </a:solidFill>
                          <a:ea typeface="MS Mincho" panose="02020609040205080304" pitchFamily="49" charset="-128"/>
                          <a:cs typeface="Times New Roman" panose="02020603050405020304" pitchFamily="18" charset="0"/>
                        </a:rPr>
                        <a:t>detect, diagnose &amp; repair shunt</a:t>
                      </a:r>
                    </a:p>
                    <a:p>
                      <a:pPr marL="284163" marR="0" indent="-284163">
                        <a:lnSpc>
                          <a:spcPct val="100000"/>
                        </a:lnSpc>
                        <a:spcBef>
                          <a:spcPts val="0"/>
                        </a:spcBef>
                        <a:spcAft>
                          <a:spcPts val="0"/>
                        </a:spcAft>
                        <a:buFont typeface="Arial" panose="020B0604020202020204" pitchFamily="34" charset="0"/>
                        <a:buChar char="•"/>
                      </a:pPr>
                      <a:r>
                        <a:rPr lang="en-US" sz="2000" b="0" dirty="0">
                          <a:solidFill>
                            <a:schemeClr val="tx1"/>
                          </a:solidFill>
                          <a:ea typeface="MS Mincho" panose="02020609040205080304" pitchFamily="49" charset="-128"/>
                          <a:cs typeface="Times New Roman" panose="02020603050405020304" pitchFamily="18" charset="0"/>
                        </a:rPr>
                        <a:t>calculate CO</a:t>
                      </a:r>
                    </a:p>
                    <a:p>
                      <a:pPr marL="284163" marR="0" indent="-284163">
                        <a:lnSpc>
                          <a:spcPct val="100000"/>
                        </a:lnSpc>
                        <a:spcBef>
                          <a:spcPts val="0"/>
                        </a:spcBef>
                        <a:spcAft>
                          <a:spcPts val="0"/>
                        </a:spcAft>
                        <a:buFont typeface="Arial" panose="020B0604020202020204" pitchFamily="34" charset="0"/>
                        <a:buChar char="•"/>
                      </a:pPr>
                      <a:r>
                        <a:rPr lang="en-US" sz="2000" b="0" dirty="0">
                          <a:solidFill>
                            <a:schemeClr val="tx1"/>
                          </a:solidFill>
                          <a:ea typeface="MS Mincho" panose="02020609040205080304" pitchFamily="49" charset="-128"/>
                          <a:cs typeface="Times New Roman" panose="02020603050405020304" pitchFamily="18" charset="0"/>
                        </a:rPr>
                        <a:t>endomyocardial biopsy </a:t>
                      </a:r>
                    </a:p>
                    <a:p>
                      <a:pPr marL="284163" marR="0" indent="-284163">
                        <a:lnSpc>
                          <a:spcPct val="100000"/>
                        </a:lnSpc>
                        <a:spcBef>
                          <a:spcPts val="0"/>
                        </a:spcBef>
                        <a:spcAft>
                          <a:spcPts val="0"/>
                        </a:spcAft>
                        <a:buFont typeface="Arial" panose="020B0604020202020204" pitchFamily="34" charset="0"/>
                        <a:buChar char="•"/>
                      </a:pPr>
                      <a:r>
                        <a:rPr lang="en-US" sz="2000" b="0" dirty="0">
                          <a:solidFill>
                            <a:schemeClr val="tx1"/>
                          </a:solidFill>
                          <a:ea typeface="MS Mincho" panose="02020609040205080304" pitchFamily="49" charset="-128"/>
                          <a:cs typeface="Times New Roman" panose="02020603050405020304" pitchFamily="18" charset="0"/>
                        </a:rPr>
                        <a:t>pulmonary angiography</a:t>
                      </a:r>
                      <a:endParaRPr lang="en-US" sz="2000" b="0" dirty="0">
                        <a:solidFill>
                          <a:schemeClr val="tx1"/>
                        </a:solidFill>
                        <a:ea typeface="MS Mincho" panose="02020609040205080304" pitchFamily="49" charset="-128"/>
                      </a:endParaRPr>
                    </a:p>
                    <a:p>
                      <a:pPr marL="284163" marR="0" indent="-284163">
                        <a:lnSpc>
                          <a:spcPct val="100000"/>
                        </a:lnSpc>
                        <a:spcBef>
                          <a:spcPts val="0"/>
                        </a:spcBef>
                        <a:spcAft>
                          <a:spcPts val="0"/>
                        </a:spcAft>
                        <a:buFont typeface="Arial" panose="020B0604020202020204" pitchFamily="34" charset="0"/>
                        <a:buChar char="•"/>
                      </a:pPr>
                      <a:r>
                        <a:rPr lang="en-US" sz="2000" b="0" dirty="0">
                          <a:solidFill>
                            <a:schemeClr val="tx1"/>
                          </a:solidFill>
                          <a:ea typeface="MS Mincho" panose="02020609040205080304" pitchFamily="49" charset="-128"/>
                          <a:cs typeface="Times New Roman" panose="02020603050405020304" pitchFamily="18" charset="0"/>
                        </a:rPr>
                        <a:t>right heart pressures</a:t>
                      </a:r>
                    </a:p>
                    <a:p>
                      <a:pPr marL="284163" marR="0" indent="-284163">
                        <a:lnSpc>
                          <a:spcPct val="100000"/>
                        </a:lnSpc>
                        <a:spcBef>
                          <a:spcPts val="0"/>
                        </a:spcBef>
                        <a:spcAft>
                          <a:spcPts val="0"/>
                        </a:spcAft>
                        <a:buFont typeface="Arial" panose="020B0604020202020204" pitchFamily="34" charset="0"/>
                        <a:buChar char="•"/>
                      </a:pPr>
                      <a:r>
                        <a:rPr lang="en-US" sz="2000" b="0" dirty="0">
                          <a:solidFill>
                            <a:schemeClr val="tx1"/>
                          </a:solidFill>
                          <a:ea typeface="MS Mincho" panose="02020609040205080304" pitchFamily="49" charset="-128"/>
                          <a:cs typeface="Times New Roman" panose="02020603050405020304" pitchFamily="18" charset="0"/>
                        </a:rPr>
                        <a:t>LAP (PCWP vs transeptal approach)</a:t>
                      </a:r>
                      <a:endParaRPr lang="en-US" sz="2000" b="0" dirty="0">
                        <a:solidFill>
                          <a:schemeClr val="tx1"/>
                        </a:solidFill>
                        <a:ea typeface="Times New Roman" panose="02020603050405020304" pitchFamily="18" charset="0"/>
                      </a:endParaRPr>
                    </a:p>
                    <a:p>
                      <a:pPr marL="284163" marR="0" indent="-284163">
                        <a:spcBef>
                          <a:spcPts val="0"/>
                        </a:spcBef>
                        <a:spcAft>
                          <a:spcPts val="0"/>
                        </a:spcAft>
                        <a:buFont typeface="Arial" panose="020B0604020202020204" pitchFamily="34" charset="0"/>
                        <a:buChar char="•"/>
                        <a:tabLst>
                          <a:tab pos="457200" algn="l"/>
                        </a:tabLst>
                      </a:pPr>
                      <a:endParaRPr lang="en-US" sz="2000" b="0" dirty="0">
                        <a:solidFill>
                          <a:schemeClr val="tx1"/>
                        </a:solidFill>
                        <a:ea typeface="Times New Roman" panose="02020603050405020304" pitchFamily="18"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accent1"/>
                    </a:solidFill>
                  </a:tcPr>
                </a:tc>
                <a:tc vMerge="1">
                  <a:txBody>
                    <a:bodyPr/>
                    <a:lstStyle/>
                    <a:p>
                      <a:pPr marL="284163" marR="0" indent="-284163">
                        <a:spcBef>
                          <a:spcPts val="0"/>
                        </a:spcBef>
                        <a:spcAft>
                          <a:spcPts val="0"/>
                        </a:spcAft>
                        <a:buFont typeface="Arial" panose="020B0604020202020204" pitchFamily="34" charset="0"/>
                        <a:buChar char="•"/>
                        <a:tabLst>
                          <a:tab pos="457200" algn="l"/>
                        </a:tabLst>
                      </a:pPr>
                      <a:endParaRPr lang="en-US" sz="1800" dirty="0">
                        <a:solidFill>
                          <a:schemeClr val="tx1"/>
                        </a:solidFill>
                        <a:ea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3937901842"/>
                  </a:ext>
                </a:extLst>
              </a:tr>
            </a:tbl>
          </a:graphicData>
        </a:graphic>
      </p:graphicFrame>
      <p:sp>
        <p:nvSpPr>
          <p:cNvPr id="7" name="TextBox 6">
            <a:extLst>
              <a:ext uri="{FF2B5EF4-FFF2-40B4-BE49-F238E27FC236}">
                <a16:creationId xmlns:a16="http://schemas.microsoft.com/office/drawing/2014/main" id="{26F1F690-737E-4B42-A681-133AEDDC406F}"/>
              </a:ext>
            </a:extLst>
          </p:cNvPr>
          <p:cNvSpPr txBox="1"/>
          <p:nvPr/>
        </p:nvSpPr>
        <p:spPr>
          <a:xfrm>
            <a:off x="8595361" y="3157492"/>
            <a:ext cx="3596639" cy="1631216"/>
          </a:xfrm>
          <a:prstGeom prst="rect">
            <a:avLst/>
          </a:prstGeom>
          <a:noFill/>
        </p:spPr>
        <p:txBody>
          <a:bodyPr wrap="square" rtlCol="0">
            <a:spAutoFit/>
          </a:bodyPr>
          <a:lstStyle/>
          <a:p>
            <a:pPr algn="ctr"/>
            <a:r>
              <a:rPr lang="en-US" sz="2000" dirty="0">
                <a:solidFill>
                  <a:srgbClr val="FF0000"/>
                </a:solidFill>
                <a:latin typeface="Gabriola" panose="04040605051002020D02" pitchFamily="82" charset="0"/>
              </a:rPr>
              <a:t>POP QUIZ!</a:t>
            </a:r>
          </a:p>
          <a:p>
            <a:pPr algn="ctr"/>
            <a:r>
              <a:rPr lang="en-US" sz="2000" dirty="0">
                <a:solidFill>
                  <a:srgbClr val="FF0000"/>
                </a:solidFill>
                <a:latin typeface="Gabriola" panose="04040605051002020D02" pitchFamily="82" charset="0"/>
              </a:rPr>
              <a:t>What is the best cath technique </a:t>
            </a:r>
          </a:p>
          <a:p>
            <a:pPr algn="ctr"/>
            <a:r>
              <a:rPr lang="en-US" sz="2000" dirty="0">
                <a:solidFill>
                  <a:srgbClr val="FF0000"/>
                </a:solidFill>
                <a:latin typeface="Gabriola" panose="04040605051002020D02" pitchFamily="82" charset="0"/>
              </a:rPr>
              <a:t>to evaluate LVFX?</a:t>
            </a:r>
          </a:p>
          <a:p>
            <a:pPr algn="ctr"/>
            <a:r>
              <a:rPr lang="en-US" sz="2000" dirty="0">
                <a:solidFill>
                  <a:srgbClr val="FF0000"/>
                </a:solidFill>
                <a:latin typeface="Gabriola" panose="04040605051002020D02" pitchFamily="82" charset="0"/>
              </a:rPr>
              <a:t>&amp;</a:t>
            </a:r>
          </a:p>
          <a:p>
            <a:pPr algn="ctr"/>
            <a:r>
              <a:rPr lang="en-US" sz="2000" dirty="0">
                <a:solidFill>
                  <a:srgbClr val="FF0000"/>
                </a:solidFill>
                <a:latin typeface="Gabriola" panose="04040605051002020D02" pitchFamily="82" charset="0"/>
              </a:rPr>
              <a:t> How is CO calculated?</a:t>
            </a:r>
          </a:p>
        </p:txBody>
      </p:sp>
    </p:spTree>
    <p:extLst>
      <p:ext uri="{BB962C8B-B14F-4D97-AF65-F5344CB8AC3E}">
        <p14:creationId xmlns:p14="http://schemas.microsoft.com/office/powerpoint/2010/main" val="2519403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04A06704-32EC-4679-AB40-EBDD8640D975}"/>
              </a:ext>
            </a:extLst>
          </p:cNvPr>
          <p:cNvPicPr>
            <a:picLocks noChangeAspect="1"/>
          </p:cNvPicPr>
          <p:nvPr/>
        </p:nvPicPr>
        <p:blipFill>
          <a:blip r:embed="rId2"/>
          <a:stretch>
            <a:fillRect/>
          </a:stretch>
        </p:blipFill>
        <p:spPr>
          <a:xfrm>
            <a:off x="8843398" y="4528678"/>
            <a:ext cx="1713072" cy="1678253"/>
          </a:xfrm>
          <a:prstGeom prst="rect">
            <a:avLst/>
          </a:prstGeom>
        </p:spPr>
      </p:pic>
      <p:sp>
        <p:nvSpPr>
          <p:cNvPr id="2" name="Slide Number Placeholder 1">
            <a:extLst>
              <a:ext uri="{FF2B5EF4-FFF2-40B4-BE49-F238E27FC236}">
                <a16:creationId xmlns:a16="http://schemas.microsoft.com/office/drawing/2014/main" id="{EC0FA199-560D-431F-AB77-15DF02BAFB53}"/>
              </a:ext>
            </a:extLst>
          </p:cNvPr>
          <p:cNvSpPr>
            <a:spLocks noGrp="1"/>
          </p:cNvSpPr>
          <p:nvPr>
            <p:ph type="sldNum" sz="quarter" idx="12"/>
          </p:nvPr>
        </p:nvSpPr>
        <p:spPr/>
        <p:txBody>
          <a:bodyPr/>
          <a:lstStyle/>
          <a:p>
            <a:fld id="{6D22F896-40B5-4ADD-8801-0D06FADFA095}" type="slidenum">
              <a:rPr lang="en-US" smtClean="0"/>
              <a:t>8</a:t>
            </a:fld>
            <a:endParaRPr lang="en-US" dirty="0"/>
          </a:p>
        </p:txBody>
      </p:sp>
      <p:sp>
        <p:nvSpPr>
          <p:cNvPr id="4" name="TextBox 3">
            <a:extLst>
              <a:ext uri="{FF2B5EF4-FFF2-40B4-BE49-F238E27FC236}">
                <a16:creationId xmlns:a16="http://schemas.microsoft.com/office/drawing/2014/main" id="{15B06100-EC8C-4C38-AFD5-1EE74DE82B8D}"/>
              </a:ext>
            </a:extLst>
          </p:cNvPr>
          <p:cNvSpPr txBox="1"/>
          <p:nvPr/>
        </p:nvSpPr>
        <p:spPr>
          <a:xfrm>
            <a:off x="664897" y="3866958"/>
            <a:ext cx="2922175" cy="1323439"/>
          </a:xfrm>
          <a:prstGeom prst="rect">
            <a:avLst/>
          </a:prstGeom>
          <a:noFill/>
        </p:spPr>
        <p:txBody>
          <a:bodyPr wrap="square" rtlCol="0">
            <a:spAutoFit/>
          </a:bodyPr>
          <a:lstStyle/>
          <a:p>
            <a:pPr algn="ctr"/>
            <a:r>
              <a:rPr lang="en-US" sz="2000" dirty="0">
                <a:solidFill>
                  <a:srgbClr val="FF0000"/>
                </a:solidFill>
                <a:latin typeface="Gabriola" panose="04040605051002020D02" pitchFamily="82" charset="0"/>
              </a:rPr>
              <a:t>POP QUIZ!</a:t>
            </a:r>
          </a:p>
          <a:p>
            <a:pPr algn="ctr"/>
            <a:r>
              <a:rPr lang="en-US" sz="2000" dirty="0">
                <a:solidFill>
                  <a:srgbClr val="FF0000"/>
                </a:solidFill>
                <a:latin typeface="Gabriola" panose="04040605051002020D02" pitchFamily="82" charset="0"/>
              </a:rPr>
              <a:t>Write out the names </a:t>
            </a:r>
          </a:p>
          <a:p>
            <a:pPr algn="ctr"/>
            <a:r>
              <a:rPr lang="en-US" sz="2000" dirty="0">
                <a:solidFill>
                  <a:srgbClr val="FF0000"/>
                </a:solidFill>
                <a:latin typeface="Gabriola" panose="04040605051002020D02" pitchFamily="82" charset="0"/>
              </a:rPr>
              <a:t>of the coronary arteries</a:t>
            </a:r>
          </a:p>
          <a:p>
            <a:pPr algn="ctr"/>
            <a:r>
              <a:rPr lang="en-US" sz="2000" dirty="0">
                <a:solidFill>
                  <a:srgbClr val="FF0000"/>
                </a:solidFill>
                <a:latin typeface="Gabriola" panose="04040605051002020D02" pitchFamily="82" charset="0"/>
              </a:rPr>
              <a:t>(assume a right dominant system).</a:t>
            </a:r>
          </a:p>
        </p:txBody>
      </p:sp>
      <p:sp>
        <p:nvSpPr>
          <p:cNvPr id="5" name="Rectangle 2">
            <a:extLst>
              <a:ext uri="{FF2B5EF4-FFF2-40B4-BE49-F238E27FC236}">
                <a16:creationId xmlns:a16="http://schemas.microsoft.com/office/drawing/2014/main" id="{B12CCACB-F757-48EE-BC23-7D763FA88FA2}"/>
              </a:ext>
            </a:extLst>
          </p:cNvPr>
          <p:cNvSpPr>
            <a:spLocks noChangeArrowheads="1"/>
          </p:cNvSpPr>
          <p:nvPr/>
        </p:nvSpPr>
        <p:spPr bwMode="auto">
          <a:xfrm>
            <a:off x="3939941" y="365819"/>
            <a:ext cx="164144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pic>
        <p:nvPicPr>
          <p:cNvPr id="3" name="Picture 2">
            <a:extLst>
              <a:ext uri="{FF2B5EF4-FFF2-40B4-BE49-F238E27FC236}">
                <a16:creationId xmlns:a16="http://schemas.microsoft.com/office/drawing/2014/main" id="{AFA6B08C-1398-453E-A5F3-1AC9761F7DF8}"/>
              </a:ext>
            </a:extLst>
          </p:cNvPr>
          <p:cNvPicPr>
            <a:picLocks noChangeAspect="1"/>
          </p:cNvPicPr>
          <p:nvPr/>
        </p:nvPicPr>
        <p:blipFill>
          <a:blip r:embed="rId3"/>
          <a:stretch>
            <a:fillRect/>
          </a:stretch>
        </p:blipFill>
        <p:spPr>
          <a:xfrm rot="6162112">
            <a:off x="-39687" y="-174036"/>
            <a:ext cx="3805245" cy="3761673"/>
          </a:xfrm>
          <a:prstGeom prst="rect">
            <a:avLst/>
          </a:prstGeom>
        </p:spPr>
      </p:pic>
      <p:pic>
        <p:nvPicPr>
          <p:cNvPr id="13" name="Picture 12">
            <a:extLst>
              <a:ext uri="{FF2B5EF4-FFF2-40B4-BE49-F238E27FC236}">
                <a16:creationId xmlns:a16="http://schemas.microsoft.com/office/drawing/2014/main" id="{4B3CE968-8D70-4BBA-916C-BB774A1E98D8}"/>
              </a:ext>
            </a:extLst>
          </p:cNvPr>
          <p:cNvPicPr>
            <a:picLocks noChangeAspect="1"/>
          </p:cNvPicPr>
          <p:nvPr/>
        </p:nvPicPr>
        <p:blipFill>
          <a:blip r:embed="rId4"/>
          <a:stretch>
            <a:fillRect/>
          </a:stretch>
        </p:blipFill>
        <p:spPr>
          <a:xfrm>
            <a:off x="9237537" y="1811499"/>
            <a:ext cx="2897653" cy="2806388"/>
          </a:xfrm>
          <a:prstGeom prst="rect">
            <a:avLst/>
          </a:prstGeom>
        </p:spPr>
      </p:pic>
      <p:pic>
        <p:nvPicPr>
          <p:cNvPr id="17" name="Picture 16">
            <a:extLst>
              <a:ext uri="{FF2B5EF4-FFF2-40B4-BE49-F238E27FC236}">
                <a16:creationId xmlns:a16="http://schemas.microsoft.com/office/drawing/2014/main" id="{3589C788-3CE3-4D6C-B4E8-1B138EEFF74E}"/>
              </a:ext>
            </a:extLst>
          </p:cNvPr>
          <p:cNvPicPr>
            <a:picLocks noChangeAspect="1"/>
          </p:cNvPicPr>
          <p:nvPr/>
        </p:nvPicPr>
        <p:blipFill>
          <a:blip r:embed="rId5"/>
          <a:stretch>
            <a:fillRect/>
          </a:stretch>
        </p:blipFill>
        <p:spPr>
          <a:xfrm>
            <a:off x="7547569" y="6714"/>
            <a:ext cx="2466975" cy="1809750"/>
          </a:xfrm>
          <a:prstGeom prst="rect">
            <a:avLst/>
          </a:prstGeom>
        </p:spPr>
      </p:pic>
      <p:pic>
        <p:nvPicPr>
          <p:cNvPr id="7" name="Picture 6">
            <a:extLst>
              <a:ext uri="{FF2B5EF4-FFF2-40B4-BE49-F238E27FC236}">
                <a16:creationId xmlns:a16="http://schemas.microsoft.com/office/drawing/2014/main" id="{E7D7DD4B-2767-99D5-1D66-1849EC92304B}"/>
              </a:ext>
            </a:extLst>
          </p:cNvPr>
          <p:cNvPicPr>
            <a:picLocks noChangeAspect="1"/>
          </p:cNvPicPr>
          <p:nvPr/>
        </p:nvPicPr>
        <p:blipFill>
          <a:blip r:embed="rId6"/>
          <a:stretch>
            <a:fillRect/>
          </a:stretch>
        </p:blipFill>
        <p:spPr>
          <a:xfrm>
            <a:off x="4219682" y="906624"/>
            <a:ext cx="3752635" cy="5044751"/>
          </a:xfrm>
          <a:prstGeom prst="rect">
            <a:avLst/>
          </a:prstGeom>
        </p:spPr>
      </p:pic>
      <p:pic>
        <p:nvPicPr>
          <p:cNvPr id="16" name="Picture 15">
            <a:extLst>
              <a:ext uri="{FF2B5EF4-FFF2-40B4-BE49-F238E27FC236}">
                <a16:creationId xmlns:a16="http://schemas.microsoft.com/office/drawing/2014/main" id="{A4E2A6B2-7349-3CA0-A698-AE43A16C7A92}"/>
              </a:ext>
            </a:extLst>
          </p:cNvPr>
          <p:cNvPicPr>
            <a:picLocks noChangeAspect="1"/>
          </p:cNvPicPr>
          <p:nvPr/>
        </p:nvPicPr>
        <p:blipFill>
          <a:blip r:embed="rId7"/>
          <a:stretch>
            <a:fillRect/>
          </a:stretch>
        </p:blipFill>
        <p:spPr>
          <a:xfrm>
            <a:off x="2345148" y="5560939"/>
            <a:ext cx="1105008" cy="780872"/>
          </a:xfrm>
          <a:prstGeom prst="rect">
            <a:avLst/>
          </a:prstGeom>
        </p:spPr>
      </p:pic>
    </p:spTree>
    <p:extLst>
      <p:ext uri="{BB962C8B-B14F-4D97-AF65-F5344CB8AC3E}">
        <p14:creationId xmlns:p14="http://schemas.microsoft.com/office/powerpoint/2010/main" val="4011198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70D5EFD-32F9-4F41-9CF8-87E8B670253A}"/>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3" name="Rectangle 2">
            <a:extLst>
              <a:ext uri="{FF2B5EF4-FFF2-40B4-BE49-F238E27FC236}">
                <a16:creationId xmlns:a16="http://schemas.microsoft.com/office/drawing/2014/main" id="{6B293183-BC51-4C5B-9952-6BA8150DA768}"/>
              </a:ext>
            </a:extLst>
          </p:cNvPr>
          <p:cNvSpPr>
            <a:spLocks noChangeArrowheads="1"/>
          </p:cNvSpPr>
          <p:nvPr/>
        </p:nvSpPr>
        <p:spPr bwMode="auto">
          <a:xfrm>
            <a:off x="3782728" y="1097279"/>
            <a:ext cx="141793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graphicFrame>
        <p:nvGraphicFramePr>
          <p:cNvPr id="4" name="Object 3">
            <a:extLst>
              <a:ext uri="{FF2B5EF4-FFF2-40B4-BE49-F238E27FC236}">
                <a16:creationId xmlns:a16="http://schemas.microsoft.com/office/drawing/2014/main" id="{8542CA7F-00BE-47FC-981A-94C050A9A90F}"/>
              </a:ext>
            </a:extLst>
          </p:cNvPr>
          <p:cNvGraphicFramePr>
            <a:graphicFrameLocks noChangeAspect="1"/>
          </p:cNvGraphicFramePr>
          <p:nvPr>
            <p:extLst>
              <p:ext uri="{D42A27DB-BD31-4B8C-83A1-F6EECF244321}">
                <p14:modId xmlns:p14="http://schemas.microsoft.com/office/powerpoint/2010/main" val="3611067741"/>
              </p:ext>
            </p:extLst>
          </p:nvPr>
        </p:nvGraphicFramePr>
        <p:xfrm>
          <a:off x="3333042" y="757969"/>
          <a:ext cx="5525915" cy="5002752"/>
        </p:xfrm>
        <a:graphic>
          <a:graphicData uri="http://schemas.openxmlformats.org/presentationml/2006/ole">
            <mc:AlternateContent xmlns:mc="http://schemas.openxmlformats.org/markup-compatibility/2006">
              <mc:Choice xmlns:v="urn:schemas-microsoft-com:vml" Requires="v">
                <p:oleObj name="Bitmap Image" r:id="rId2" imgW="3219480" imgH="2914560" progId="Paint.Picture">
                  <p:embed/>
                </p:oleObj>
              </mc:Choice>
              <mc:Fallback>
                <p:oleObj name="Bitmap Image" r:id="rId2" imgW="3219480" imgH="2914560" progId="Paint.Picture">
                  <p:embed/>
                  <p:pic>
                    <p:nvPicPr>
                      <p:cNvPr id="4" name="Object 3">
                        <a:extLst>
                          <a:ext uri="{FF2B5EF4-FFF2-40B4-BE49-F238E27FC236}">
                            <a16:creationId xmlns:a16="http://schemas.microsoft.com/office/drawing/2014/main" id="{8542CA7F-00BE-47FC-981A-94C050A9A90F}"/>
                          </a:ext>
                        </a:extLst>
                      </p:cNvPr>
                      <p:cNvPicPr>
                        <a:picLocks noChangeAspect="1" noChangeArrowheads="1"/>
                      </p:cNvPicPr>
                      <p:nvPr/>
                    </p:nvPicPr>
                    <p:blipFill>
                      <a:blip r:embed="rId3"/>
                      <a:srcRect/>
                      <a:stretch>
                        <a:fillRect/>
                      </a:stretch>
                    </p:blipFill>
                    <p:spPr bwMode="auto">
                      <a:xfrm>
                        <a:off x="3333042" y="757969"/>
                        <a:ext cx="5525915" cy="5002752"/>
                      </a:xfrm>
                      <a:prstGeom prst="rect">
                        <a:avLst/>
                      </a:prstGeom>
                      <a:noFill/>
                    </p:spPr>
                  </p:pic>
                </p:oleObj>
              </mc:Fallback>
            </mc:AlternateContent>
          </a:graphicData>
        </a:graphic>
      </p:graphicFrame>
      <p:sp>
        <p:nvSpPr>
          <p:cNvPr id="7" name="TextBox 6">
            <a:extLst>
              <a:ext uri="{FF2B5EF4-FFF2-40B4-BE49-F238E27FC236}">
                <a16:creationId xmlns:a16="http://schemas.microsoft.com/office/drawing/2014/main" id="{D8B4CC6D-67C3-499E-BEF7-A7B4F71A21A6}"/>
              </a:ext>
            </a:extLst>
          </p:cNvPr>
          <p:cNvSpPr txBox="1"/>
          <p:nvPr/>
        </p:nvSpPr>
        <p:spPr>
          <a:xfrm>
            <a:off x="9186646" y="834572"/>
            <a:ext cx="2247219" cy="1015663"/>
          </a:xfrm>
          <a:prstGeom prst="rect">
            <a:avLst/>
          </a:prstGeom>
          <a:noFill/>
        </p:spPr>
        <p:txBody>
          <a:bodyPr wrap="square" rtlCol="0">
            <a:spAutoFit/>
          </a:bodyPr>
          <a:lstStyle/>
          <a:p>
            <a:pPr algn="ctr"/>
            <a:r>
              <a:rPr lang="en-US" sz="2000" dirty="0">
                <a:solidFill>
                  <a:srgbClr val="FF0000"/>
                </a:solidFill>
                <a:latin typeface="Gabriola" panose="04040605051002020D02" pitchFamily="82" charset="0"/>
              </a:rPr>
              <a:t>POP QUIZ!</a:t>
            </a:r>
          </a:p>
          <a:p>
            <a:pPr algn="ctr"/>
            <a:r>
              <a:rPr lang="en-US" sz="2000" dirty="0">
                <a:solidFill>
                  <a:srgbClr val="FF0000"/>
                </a:solidFill>
                <a:latin typeface="Gabriola" panose="04040605051002020D02" pitchFamily="82" charset="0"/>
              </a:rPr>
              <a:t>Identify the </a:t>
            </a:r>
          </a:p>
          <a:p>
            <a:pPr algn="ctr"/>
            <a:r>
              <a:rPr lang="en-US" sz="2000" dirty="0">
                <a:solidFill>
                  <a:srgbClr val="FF0000"/>
                </a:solidFill>
                <a:latin typeface="Gabriola" panose="04040605051002020D02" pitchFamily="82" charset="0"/>
              </a:rPr>
              <a:t>pressure tracings #1 - 3.</a:t>
            </a:r>
          </a:p>
        </p:txBody>
      </p:sp>
    </p:spTree>
    <p:extLst>
      <p:ext uri="{BB962C8B-B14F-4D97-AF65-F5344CB8AC3E}">
        <p14:creationId xmlns:p14="http://schemas.microsoft.com/office/powerpoint/2010/main" val="187792333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CD649E082A6D408757A4E9A2C25346" ma:contentTypeVersion="13" ma:contentTypeDescription="Create a new document." ma:contentTypeScope="" ma:versionID="8d4ed35d35085092ed40ccfbb228fad2">
  <xsd:schema xmlns:xsd="http://www.w3.org/2001/XMLSchema" xmlns:xs="http://www.w3.org/2001/XMLSchema" xmlns:p="http://schemas.microsoft.com/office/2006/metadata/properties" xmlns:ns2="1d628898-7c92-4313-b589-f839b19a29e6" xmlns:ns3="564477d5-28bc-4281-951a-a6595459d476" targetNamespace="http://schemas.microsoft.com/office/2006/metadata/properties" ma:root="true" ma:fieldsID="1e4959d1ed7366c3f6fb63154d0dafa9" ns2:_="" ns3:_="">
    <xsd:import namespace="1d628898-7c92-4313-b589-f839b19a29e6"/>
    <xsd:import namespace="564477d5-28bc-4281-951a-a6595459d476"/>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628898-7c92-4313-b589-f839b19a29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fab9d10e-cf46-43c3-8dbe-852b4cfb5ddc"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4477d5-28bc-4281-951a-a6595459d47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8a014298-9250-4e8d-9453-de0460558e4e}" ma:internalName="TaxCatchAll" ma:showField="CatchAllData" ma:web="564477d5-28bc-4281-951a-a6595459d47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64477d5-28bc-4281-951a-a6595459d476" xsi:nil="true"/>
    <lcf76f155ced4ddcb4097134ff3c332f xmlns="1d628898-7c92-4313-b589-f839b19a29e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AE60EDC-CB60-446E-AA00-514BB32D8442}"/>
</file>

<file path=customXml/itemProps2.xml><?xml version="1.0" encoding="utf-8"?>
<ds:datastoreItem xmlns:ds="http://schemas.openxmlformats.org/officeDocument/2006/customXml" ds:itemID="{255FB563-9CFF-48A9-A9D7-84493E04E1C4}"/>
</file>

<file path=customXml/itemProps3.xml><?xml version="1.0" encoding="utf-8"?>
<ds:datastoreItem xmlns:ds="http://schemas.openxmlformats.org/officeDocument/2006/customXml" ds:itemID="{3B4C2B61-572F-45C0-A59A-40072CBEFBCB}"/>
</file>

<file path=docProps/app.xml><?xml version="1.0" encoding="utf-8"?>
<Properties xmlns="http://schemas.openxmlformats.org/officeDocument/2006/extended-properties" xmlns:vt="http://schemas.openxmlformats.org/officeDocument/2006/docPropsVTypes">
  <Template>Retrospect</Template>
  <TotalTime>11073</TotalTime>
  <Words>1195</Words>
  <Application>Microsoft Office PowerPoint</Application>
  <PresentationFormat>Widescreen</PresentationFormat>
  <Paragraphs>306</Paragraphs>
  <Slides>18</Slides>
  <Notes>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32" baseType="lpstr">
      <vt:lpstr>Ink Free</vt:lpstr>
      <vt:lpstr>Comic Sans MS</vt:lpstr>
      <vt:lpstr>Calibri Light</vt:lpstr>
      <vt:lpstr>Lucida Handwriting</vt:lpstr>
      <vt:lpstr>Wingdings</vt:lpstr>
      <vt:lpstr>Courier New</vt:lpstr>
      <vt:lpstr>Times New Roman</vt:lpstr>
      <vt:lpstr>Calibri</vt:lpstr>
      <vt:lpstr>Arial</vt:lpstr>
      <vt:lpstr>Juice ITC</vt:lpstr>
      <vt:lpstr>Gabriola</vt:lpstr>
      <vt:lpstr>MS Mincho</vt:lpstr>
      <vt:lpstr>Retrospect</vt:lpstr>
      <vt:lpstr>Bitmap Image</vt:lpstr>
      <vt:lpstr>ECHOCARDIOGRAPHY …From a Sonographer’s Perspective    THE NOTEBOOK 8 Chapter VII: Intro to Cardiac Catheterization</vt:lpstr>
      <vt:lpstr>PowerPoint Presentation</vt:lpstr>
      <vt:lpstr>PowerPoint Presentation</vt:lpstr>
      <vt:lpstr>VII. INTRO TO CARDIAC CATHETERIZATION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ECHOCARDIOGRAPHY… From a sonographer’s perspective:   the notebook 7</dc:title>
  <dc:creator>Susan DeWitt</dc:creator>
  <cp:lastModifiedBy>Greg Lockhart</cp:lastModifiedBy>
  <cp:revision>344</cp:revision>
  <dcterms:created xsi:type="dcterms:W3CDTF">2017-12-28T16:47:13Z</dcterms:created>
  <dcterms:modified xsi:type="dcterms:W3CDTF">2023-07-13T14:45:08Z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0x0101003BCD649E082A6D408757A4E9A2C25346</vt:lpwstr>
  </property>
</Properties>
</file>