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10.xml" ContentType="application/vnd.openxmlformats-officedocument.presentationml.comments+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3.xml" ContentType="application/vnd.openxmlformats-officedocument.presentationml.comments+xml"/>
  <Override PartName="/ppt/diagrams/layout2.xml" ContentType="application/vnd.openxmlformats-officedocument.drawingml.diagramLayout+xml"/>
  <Override PartName="/ppt/diagrams/quickStyle2.xml" ContentType="application/vnd.openxmlformats-officedocument.drawingml.diagramStyle+xml"/>
  <Override PartName="/ppt/notesMasters/notesMaster1.xml" ContentType="application/vnd.openxmlformats-officedocument.presentationml.notesMaster+xml"/>
  <Override PartName="/ppt/diagrams/drawing2.xml" ContentType="application/vnd.ms-office.drawingml.diagramDrawing+xml"/>
  <Override PartName="/ppt/comments/comment8.xml" ContentType="application/vnd.openxmlformats-officedocument.presentationml.comments+xml"/>
  <Override PartName="/ppt/comments/comment9.xml" ContentType="application/vnd.openxmlformats-officedocument.presentationml.comments+xml"/>
  <Override PartName="/ppt/handoutMasters/handoutMaster1.xml" ContentType="application/vnd.openxmlformats-officedocument.presentationml.handoutMaster+xml"/>
  <Override PartName="/ppt/diagrams/colors2.xml" ContentType="application/vnd.openxmlformats-officedocument.drawingml.diagramColors+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ppt/changesInfos/changesInfo1.xml" ContentType="application/vnd.ms-powerpoint.changesinfo+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4068" r:id="rId1"/>
  </p:sldMasterIdLst>
  <p:notesMasterIdLst>
    <p:notesMasterId r:id="rId19"/>
  </p:notesMasterIdLst>
  <p:handoutMasterIdLst>
    <p:handoutMasterId r:id="rId20"/>
  </p:handoutMasterIdLst>
  <p:sldIdLst>
    <p:sldId id="256" r:id="rId2"/>
    <p:sldId id="284" r:id="rId3"/>
    <p:sldId id="376" r:id="rId4"/>
    <p:sldId id="257" r:id="rId5"/>
    <p:sldId id="375" r:id="rId6"/>
    <p:sldId id="374" r:id="rId7"/>
    <p:sldId id="356" r:id="rId8"/>
    <p:sldId id="379" r:id="rId9"/>
    <p:sldId id="355" r:id="rId10"/>
    <p:sldId id="377" r:id="rId11"/>
    <p:sldId id="349" r:id="rId12"/>
    <p:sldId id="350" r:id="rId13"/>
    <p:sldId id="351" r:id="rId14"/>
    <p:sldId id="352" r:id="rId15"/>
    <p:sldId id="378" r:id="rId16"/>
    <p:sldId id="353" r:id="rId17"/>
    <p:sldId id="354" r:id="rId18"/>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Comic Sans MS" panose="030F0702030302020204" pitchFamily="66" charset="0"/>
      <p:regular r:id="rId27"/>
      <p:bold r:id="rId28"/>
      <p:italic r:id="rId29"/>
      <p:boldItalic r:id="rId30"/>
    </p:embeddedFont>
    <p:embeddedFont>
      <p:font typeface="Gabriola" panose="04040605051002020D02" pitchFamily="82" charset="0"/>
      <p:regular r:id="rId31"/>
    </p:embeddedFont>
    <p:embeddedFont>
      <p:font typeface="Jokerman" panose="04090605060D06020702" pitchFamily="82" charset="0"/>
      <p:regular r:id="rId32"/>
    </p:embeddedFont>
    <p:embeddedFont>
      <p:font typeface="Kristen ITC" panose="03050502040202030202" pitchFamily="66" charset="0"/>
      <p:regular r:id="rId33"/>
    </p:embeddedFont>
    <p:embeddedFont>
      <p:font typeface="Lucida Handwriting" panose="03010101010101010101" pitchFamily="66" charset="0"/>
      <p:regular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DeWitt" initials="SD" lastIdx="85" clrIdx="0">
    <p:extLst>
      <p:ext uri="{19B8F6BF-5375-455C-9EA6-DF929625EA0E}">
        <p15:presenceInfo xmlns:p15="http://schemas.microsoft.com/office/powerpoint/2012/main" userId="b92b7d1cfe4c6f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48" autoAdjust="0"/>
    <p:restoredTop sz="96374" autoAdjust="0"/>
  </p:normalViewPr>
  <p:slideViewPr>
    <p:cSldViewPr snapToGrid="0">
      <p:cViewPr varScale="1">
        <p:scale>
          <a:sx n="108" d="100"/>
          <a:sy n="108" d="100"/>
        </p:scale>
        <p:origin x="132" y="22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4" d="100"/>
          <a:sy n="84" d="100"/>
        </p:scale>
        <p:origin x="2976"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font" Target="fonts/font9.fntdata"/><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commentAuthors" Target="commentAuthors.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DeWitt" userId="b92b7d1cfe4c6f13" providerId="LiveId" clId="{75C7A148-2BB9-4DA4-8D14-F1236F397D8B}"/>
    <pc:docChg chg="undo redo custSel modSld">
      <pc:chgData name="Susan DeWitt" userId="b92b7d1cfe4c6f13" providerId="LiveId" clId="{75C7A148-2BB9-4DA4-8D14-F1236F397D8B}" dt="2022-09-07T13:01:34.814" v="614" actId="20577"/>
      <pc:docMkLst>
        <pc:docMk/>
      </pc:docMkLst>
      <pc:sldChg chg="modSp mod">
        <pc:chgData name="Susan DeWitt" userId="b92b7d1cfe4c6f13" providerId="LiveId" clId="{75C7A148-2BB9-4DA4-8D14-F1236F397D8B}" dt="2022-09-07T02:41:08.860" v="322" actId="20577"/>
        <pc:sldMkLst>
          <pc:docMk/>
          <pc:sldMk cId="2150544247" sldId="256"/>
        </pc:sldMkLst>
        <pc:spChg chg="mod">
          <ac:chgData name="Susan DeWitt" userId="b92b7d1cfe4c6f13" providerId="LiveId" clId="{75C7A148-2BB9-4DA4-8D14-F1236F397D8B}" dt="2022-09-07T02:41:08.860" v="322" actId="20577"/>
          <ac:spMkLst>
            <pc:docMk/>
            <pc:sldMk cId="2150544247" sldId="256"/>
            <ac:spMk id="2" creationId="{B1CA8A6B-8C94-4331-8DB0-5E9E68D8DF7B}"/>
          </ac:spMkLst>
        </pc:spChg>
      </pc:sldChg>
      <pc:sldChg chg="modSp mod">
        <pc:chgData name="Susan DeWitt" userId="b92b7d1cfe4c6f13" providerId="LiveId" clId="{75C7A148-2BB9-4DA4-8D14-F1236F397D8B}" dt="2022-09-07T03:24:10.736" v="582" actId="1076"/>
        <pc:sldMkLst>
          <pc:docMk/>
          <pc:sldMk cId="234291123" sldId="349"/>
        </pc:sldMkLst>
        <pc:spChg chg="mod">
          <ac:chgData name="Susan DeWitt" userId="b92b7d1cfe4c6f13" providerId="LiveId" clId="{75C7A148-2BB9-4DA4-8D14-F1236F397D8B}" dt="2022-09-07T03:22:51.625" v="581" actId="1076"/>
          <ac:spMkLst>
            <pc:docMk/>
            <pc:sldMk cId="234291123" sldId="349"/>
            <ac:spMk id="4" creationId="{9EB3BCF2-2F82-4F1E-A787-10E1CA73BF9B}"/>
          </ac:spMkLst>
        </pc:spChg>
        <pc:spChg chg="mod">
          <ac:chgData name="Susan DeWitt" userId="b92b7d1cfe4c6f13" providerId="LiveId" clId="{75C7A148-2BB9-4DA4-8D14-F1236F397D8B}" dt="2022-09-07T03:24:10.736" v="582" actId="1076"/>
          <ac:spMkLst>
            <pc:docMk/>
            <pc:sldMk cId="234291123" sldId="349"/>
            <ac:spMk id="5" creationId="{7375AD59-4275-467A-AB1B-E5300B3B7244}"/>
          </ac:spMkLst>
        </pc:spChg>
        <pc:graphicFrameChg chg="mod modGraphic">
          <ac:chgData name="Susan DeWitt" userId="b92b7d1cfe4c6f13" providerId="LiveId" clId="{75C7A148-2BB9-4DA4-8D14-F1236F397D8B}" dt="2022-09-07T03:22:48.399" v="579" actId="1076"/>
          <ac:graphicFrameMkLst>
            <pc:docMk/>
            <pc:sldMk cId="234291123" sldId="349"/>
            <ac:graphicFrameMk id="3" creationId="{8D38A7DC-EA38-44A0-ACF5-49B8330F881D}"/>
          </ac:graphicFrameMkLst>
        </pc:graphicFrameChg>
      </pc:sldChg>
      <pc:sldChg chg="modSp mod">
        <pc:chgData name="Susan DeWitt" userId="b92b7d1cfe4c6f13" providerId="LiveId" clId="{75C7A148-2BB9-4DA4-8D14-F1236F397D8B}" dt="2022-09-07T02:47:09.902" v="325" actId="1076"/>
        <pc:sldMkLst>
          <pc:docMk/>
          <pc:sldMk cId="3891591665" sldId="350"/>
        </pc:sldMkLst>
        <pc:spChg chg="mod">
          <ac:chgData name="Susan DeWitt" userId="b92b7d1cfe4c6f13" providerId="LiveId" clId="{75C7A148-2BB9-4DA4-8D14-F1236F397D8B}" dt="2022-09-07T02:46:58.644" v="324" actId="1076"/>
          <ac:spMkLst>
            <pc:docMk/>
            <pc:sldMk cId="3891591665" sldId="350"/>
            <ac:spMk id="5" creationId="{7375AD59-4275-467A-AB1B-E5300B3B7244}"/>
          </ac:spMkLst>
        </pc:spChg>
        <pc:graphicFrameChg chg="mod modGraphic">
          <ac:chgData name="Susan DeWitt" userId="b92b7d1cfe4c6f13" providerId="LiveId" clId="{75C7A148-2BB9-4DA4-8D14-F1236F397D8B}" dt="2022-09-07T02:47:09.902" v="325" actId="1076"/>
          <ac:graphicFrameMkLst>
            <pc:docMk/>
            <pc:sldMk cId="3891591665" sldId="350"/>
            <ac:graphicFrameMk id="3" creationId="{8D38A7DC-EA38-44A0-ACF5-49B8330F881D}"/>
          </ac:graphicFrameMkLst>
        </pc:graphicFrameChg>
      </pc:sldChg>
      <pc:sldChg chg="modSp mod">
        <pc:chgData name="Susan DeWitt" userId="b92b7d1cfe4c6f13" providerId="LiveId" clId="{75C7A148-2BB9-4DA4-8D14-F1236F397D8B}" dt="2022-09-07T03:24:43.322" v="589" actId="1076"/>
        <pc:sldMkLst>
          <pc:docMk/>
          <pc:sldMk cId="1331267907" sldId="351"/>
        </pc:sldMkLst>
        <pc:spChg chg="mod">
          <ac:chgData name="Susan DeWitt" userId="b92b7d1cfe4c6f13" providerId="LiveId" clId="{75C7A148-2BB9-4DA4-8D14-F1236F397D8B}" dt="2022-09-07T03:24:43.322" v="589" actId="1076"/>
          <ac:spMkLst>
            <pc:docMk/>
            <pc:sldMk cId="1331267907" sldId="351"/>
            <ac:spMk id="5" creationId="{7375AD59-4275-467A-AB1B-E5300B3B7244}"/>
          </ac:spMkLst>
        </pc:spChg>
        <pc:graphicFrameChg chg="mod modGraphic">
          <ac:chgData name="Susan DeWitt" userId="b92b7d1cfe4c6f13" providerId="LiveId" clId="{75C7A148-2BB9-4DA4-8D14-F1236F397D8B}" dt="2022-09-07T03:24:40.479" v="588" actId="1076"/>
          <ac:graphicFrameMkLst>
            <pc:docMk/>
            <pc:sldMk cId="1331267907" sldId="351"/>
            <ac:graphicFrameMk id="3" creationId="{8D38A7DC-EA38-44A0-ACF5-49B8330F881D}"/>
          </ac:graphicFrameMkLst>
        </pc:graphicFrameChg>
      </pc:sldChg>
      <pc:sldChg chg="addSp modSp mod setBg">
        <pc:chgData name="Susan DeWitt" userId="b92b7d1cfe4c6f13" providerId="LiveId" clId="{75C7A148-2BB9-4DA4-8D14-F1236F397D8B}" dt="2022-09-07T12:58:53.701" v="611" actId="114"/>
        <pc:sldMkLst>
          <pc:docMk/>
          <pc:sldMk cId="924739708" sldId="352"/>
        </pc:sldMkLst>
        <pc:spChg chg="add mod">
          <ac:chgData name="Susan DeWitt" userId="b92b7d1cfe4c6f13" providerId="LiveId" clId="{75C7A148-2BB9-4DA4-8D14-F1236F397D8B}" dt="2022-09-07T03:25:50.962" v="590" actId="1076"/>
          <ac:spMkLst>
            <pc:docMk/>
            <pc:sldMk cId="924739708" sldId="352"/>
            <ac:spMk id="4" creationId="{5229A52D-AD1B-ADAC-1EEE-AB32A45B556A}"/>
          </ac:spMkLst>
        </pc:spChg>
        <pc:spChg chg="mod">
          <ac:chgData name="Susan DeWitt" userId="b92b7d1cfe4c6f13" providerId="LiveId" clId="{75C7A148-2BB9-4DA4-8D14-F1236F397D8B}" dt="2022-09-07T12:58:35.821" v="608" actId="1076"/>
          <ac:spMkLst>
            <pc:docMk/>
            <pc:sldMk cId="924739708" sldId="352"/>
            <ac:spMk id="11" creationId="{08539D87-229D-48F0-BCF3-D818A7760950}"/>
          </ac:spMkLst>
        </pc:spChg>
        <pc:graphicFrameChg chg="mod modGraphic">
          <ac:chgData name="Susan DeWitt" userId="b92b7d1cfe4c6f13" providerId="LiveId" clId="{75C7A148-2BB9-4DA4-8D14-F1236F397D8B}" dt="2022-09-07T12:58:53.701" v="611" actId="114"/>
          <ac:graphicFrameMkLst>
            <pc:docMk/>
            <pc:sldMk cId="924739708" sldId="352"/>
            <ac:graphicFrameMk id="3" creationId="{8D38A7DC-EA38-44A0-ACF5-49B8330F881D}"/>
          </ac:graphicFrameMkLst>
        </pc:graphicFrameChg>
      </pc:sldChg>
      <pc:sldChg chg="modSp mod modCm">
        <pc:chgData name="Susan DeWitt" userId="b92b7d1cfe4c6f13" providerId="LiveId" clId="{75C7A148-2BB9-4DA4-8D14-F1236F397D8B}" dt="2022-09-07T03:26:49.825" v="591" actId="1076"/>
        <pc:sldMkLst>
          <pc:docMk/>
          <pc:sldMk cId="66947045" sldId="353"/>
        </pc:sldMkLst>
        <pc:spChg chg="mod">
          <ac:chgData name="Susan DeWitt" userId="b92b7d1cfe4c6f13" providerId="LiveId" clId="{75C7A148-2BB9-4DA4-8D14-F1236F397D8B}" dt="2022-09-07T03:26:49.825" v="591" actId="1076"/>
          <ac:spMkLst>
            <pc:docMk/>
            <pc:sldMk cId="66947045" sldId="353"/>
            <ac:spMk id="13" creationId="{CFFFAC12-6F60-490E-BC61-DDE41E0D5F31}"/>
          </ac:spMkLst>
        </pc:spChg>
        <pc:graphicFrameChg chg="mod">
          <ac:chgData name="Susan DeWitt" userId="b92b7d1cfe4c6f13" providerId="LiveId" clId="{75C7A148-2BB9-4DA4-8D14-F1236F397D8B}" dt="2022-09-07T03:18:19.119" v="530" actId="1076"/>
          <ac:graphicFrameMkLst>
            <pc:docMk/>
            <pc:sldMk cId="66947045" sldId="353"/>
            <ac:graphicFrameMk id="3" creationId="{8D38A7DC-EA38-44A0-ACF5-49B8330F881D}"/>
          </ac:graphicFrameMkLst>
        </pc:graphicFrameChg>
      </pc:sldChg>
      <pc:sldChg chg="modSp mod">
        <pc:chgData name="Susan DeWitt" userId="b92b7d1cfe4c6f13" providerId="LiveId" clId="{75C7A148-2BB9-4DA4-8D14-F1236F397D8B}" dt="2022-09-07T02:40:12.036" v="314" actId="1076"/>
        <pc:sldMkLst>
          <pc:docMk/>
          <pc:sldMk cId="3364110155" sldId="354"/>
        </pc:sldMkLst>
        <pc:spChg chg="mod">
          <ac:chgData name="Susan DeWitt" userId="b92b7d1cfe4c6f13" providerId="LiveId" clId="{75C7A148-2BB9-4DA4-8D14-F1236F397D8B}" dt="2022-09-07T02:40:12.036" v="314" actId="1076"/>
          <ac:spMkLst>
            <pc:docMk/>
            <pc:sldMk cId="3364110155" sldId="354"/>
            <ac:spMk id="11" creationId="{A14751E2-E812-40D8-8BCA-251D448E6188}"/>
          </ac:spMkLst>
        </pc:spChg>
        <pc:graphicFrameChg chg="mod modGraphic">
          <ac:chgData name="Susan DeWitt" userId="b92b7d1cfe4c6f13" providerId="LiveId" clId="{75C7A148-2BB9-4DA4-8D14-F1236F397D8B}" dt="2022-09-07T02:39:10.736" v="309" actId="1076"/>
          <ac:graphicFrameMkLst>
            <pc:docMk/>
            <pc:sldMk cId="3364110155" sldId="354"/>
            <ac:graphicFrameMk id="3" creationId="{8D38A7DC-EA38-44A0-ACF5-49B8330F881D}"/>
          </ac:graphicFrameMkLst>
        </pc:graphicFrameChg>
      </pc:sldChg>
      <pc:sldChg chg="modSp mod">
        <pc:chgData name="Susan DeWitt" userId="b92b7d1cfe4c6f13" providerId="LiveId" clId="{75C7A148-2BB9-4DA4-8D14-F1236F397D8B}" dt="2022-08-26T12:56:19.219" v="182" actId="20577"/>
        <pc:sldMkLst>
          <pc:docMk/>
          <pc:sldMk cId="1021821812" sldId="355"/>
        </pc:sldMkLst>
        <pc:spChg chg="mod">
          <ac:chgData name="Susan DeWitt" userId="b92b7d1cfe4c6f13" providerId="LiveId" clId="{75C7A148-2BB9-4DA4-8D14-F1236F397D8B}" dt="2022-08-26T12:56:19.219" v="182" actId="20577"/>
          <ac:spMkLst>
            <pc:docMk/>
            <pc:sldMk cId="1021821812" sldId="355"/>
            <ac:spMk id="5" creationId="{5DAE54C6-BA76-4C48-9301-75E21D7E4181}"/>
          </ac:spMkLst>
        </pc:spChg>
      </pc:sldChg>
      <pc:sldChg chg="modSp mod">
        <pc:chgData name="Susan DeWitt" userId="b92b7d1cfe4c6f13" providerId="LiveId" clId="{75C7A148-2BB9-4DA4-8D14-F1236F397D8B}" dt="2022-09-07T02:35:19.800" v="293" actId="1076"/>
        <pc:sldMkLst>
          <pc:docMk/>
          <pc:sldMk cId="3926070162" sldId="356"/>
        </pc:sldMkLst>
        <pc:graphicFrameChg chg="mod modGraphic">
          <ac:chgData name="Susan DeWitt" userId="b92b7d1cfe4c6f13" providerId="LiveId" clId="{75C7A148-2BB9-4DA4-8D14-F1236F397D8B}" dt="2022-09-07T02:35:19.800" v="293" actId="1076"/>
          <ac:graphicFrameMkLst>
            <pc:docMk/>
            <pc:sldMk cId="3926070162" sldId="356"/>
            <ac:graphicFrameMk id="3" creationId="{8D38A7DC-EA38-44A0-ACF5-49B8330F881D}"/>
          </ac:graphicFrameMkLst>
        </pc:graphicFrameChg>
      </pc:sldChg>
      <pc:sldChg chg="setBg">
        <pc:chgData name="Susan DeWitt" userId="b92b7d1cfe4c6f13" providerId="LiveId" clId="{75C7A148-2BB9-4DA4-8D14-F1236F397D8B}" dt="2022-08-26T13:10:47.341" v="241"/>
        <pc:sldMkLst>
          <pc:docMk/>
          <pc:sldMk cId="1098666804" sldId="374"/>
        </pc:sldMkLst>
      </pc:sldChg>
      <pc:sldChg chg="modSp mod">
        <pc:chgData name="Susan DeWitt" userId="b92b7d1cfe4c6f13" providerId="LiveId" clId="{75C7A148-2BB9-4DA4-8D14-F1236F397D8B}" dt="2022-09-07T12:57:02.919" v="601" actId="20577"/>
        <pc:sldMkLst>
          <pc:docMk/>
          <pc:sldMk cId="1229466323" sldId="377"/>
        </pc:sldMkLst>
        <pc:spChg chg="mod">
          <ac:chgData name="Susan DeWitt" userId="b92b7d1cfe4c6f13" providerId="LiveId" clId="{75C7A148-2BB9-4DA4-8D14-F1236F397D8B}" dt="2022-08-26T12:57:13.945" v="188" actId="14100"/>
          <ac:spMkLst>
            <pc:docMk/>
            <pc:sldMk cId="1229466323" sldId="377"/>
            <ac:spMk id="9" creationId="{6FE8CEB2-0407-4EF6-A131-F116A2EE6C2A}"/>
          </ac:spMkLst>
        </pc:spChg>
        <pc:graphicFrameChg chg="mod">
          <ac:chgData name="Susan DeWitt" userId="b92b7d1cfe4c6f13" providerId="LiveId" clId="{75C7A148-2BB9-4DA4-8D14-F1236F397D8B}" dt="2022-09-07T12:57:02.919" v="601" actId="20577"/>
          <ac:graphicFrameMkLst>
            <pc:docMk/>
            <pc:sldMk cId="1229466323" sldId="377"/>
            <ac:graphicFrameMk id="4" creationId="{CCADED47-866D-467E-9F15-1A1D1632146B}"/>
          </ac:graphicFrameMkLst>
        </pc:graphicFrameChg>
      </pc:sldChg>
      <pc:sldChg chg="modSp">
        <pc:chgData name="Susan DeWitt" userId="b92b7d1cfe4c6f13" providerId="LiveId" clId="{75C7A148-2BB9-4DA4-8D14-F1236F397D8B}" dt="2022-09-07T13:01:34.814" v="614" actId="20577"/>
        <pc:sldMkLst>
          <pc:docMk/>
          <pc:sldMk cId="1703877676" sldId="378"/>
        </pc:sldMkLst>
        <pc:graphicFrameChg chg="mod">
          <ac:chgData name="Susan DeWitt" userId="b92b7d1cfe4c6f13" providerId="LiveId" clId="{75C7A148-2BB9-4DA4-8D14-F1236F397D8B}" dt="2022-09-07T13:01:34.814" v="614" actId="20577"/>
          <ac:graphicFrameMkLst>
            <pc:docMk/>
            <pc:sldMk cId="1703877676" sldId="378"/>
            <ac:graphicFrameMk id="14" creationId="{36FE094A-C0AE-4766-8548-F04178AED561}"/>
          </ac:graphicFrameMkLst>
        </pc:graphicFrameChg>
      </pc:sldChg>
      <pc:sldChg chg="addSp delSp modSp mod addCm delCm modCm">
        <pc:chgData name="Susan DeWitt" userId="b92b7d1cfe4c6f13" providerId="LiveId" clId="{75C7A148-2BB9-4DA4-8D14-F1236F397D8B}" dt="2022-09-07T02:58:34.213" v="393" actId="20577"/>
        <pc:sldMkLst>
          <pc:docMk/>
          <pc:sldMk cId="4166145744" sldId="379"/>
        </pc:sldMkLst>
        <pc:spChg chg="mod">
          <ac:chgData name="Susan DeWitt" userId="b92b7d1cfe4c6f13" providerId="LiveId" clId="{75C7A148-2BB9-4DA4-8D14-F1236F397D8B}" dt="2022-08-26T12:55:37.268" v="164" actId="1076"/>
          <ac:spMkLst>
            <pc:docMk/>
            <pc:sldMk cId="4166145744" sldId="379"/>
            <ac:spMk id="5" creationId="{7375AD59-4275-467A-AB1B-E5300B3B7244}"/>
          </ac:spMkLst>
        </pc:spChg>
        <pc:graphicFrameChg chg="mod modGraphic">
          <ac:chgData name="Susan DeWitt" userId="b92b7d1cfe4c6f13" providerId="LiveId" clId="{75C7A148-2BB9-4DA4-8D14-F1236F397D8B}" dt="2022-09-07T02:58:34.213" v="393" actId="20577"/>
          <ac:graphicFrameMkLst>
            <pc:docMk/>
            <pc:sldMk cId="4166145744" sldId="379"/>
            <ac:graphicFrameMk id="3" creationId="{8D38A7DC-EA38-44A0-ACF5-49B8330F881D}"/>
          </ac:graphicFrameMkLst>
        </pc:graphicFrameChg>
        <pc:graphicFrameChg chg="add del mod">
          <ac:chgData name="Susan DeWitt" userId="b92b7d1cfe4c6f13" providerId="LiveId" clId="{75C7A148-2BB9-4DA4-8D14-F1236F397D8B}" dt="2022-08-26T12:52:31.493" v="63"/>
          <ac:graphicFrameMkLst>
            <pc:docMk/>
            <pc:sldMk cId="4166145744" sldId="379"/>
            <ac:graphicFrameMk id="4" creationId="{0491ADC1-649F-5D72-78C2-B85738042075}"/>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1-20T15:19:03.219" idx="79">
    <p:pos x="7465" y="65"/>
    <p:text>evaluate LVFX &amp; size</p:text>
    <p:extLst>
      <p:ext uri="{C676402C-5697-4E1C-873F-D02D1690AC5C}">
        <p15:threadingInfo xmlns:p15="http://schemas.microsoft.com/office/powerpoint/2012/main" timeZoneBias="30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05-22T10:45:15.390" idx="73">
    <p:pos x="7429" y="30"/>
    <p:text>RT3D in congenital heart disease is angled toward its ability to record and analyze the entire heart and complex spatial relationships.</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8-26T08:54:59.652" idx="85">
    <p:pos x="7492" y="34"/>
    <p:text>The images are gated to the patient's EKG &amp; respiration.</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5-22T11:07:12.299" idx="74">
    <p:pos x="7434" y="47"/>
    <p:text>A = 2D, b = 3D with z axis</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1-20T21:25:18.938" idx="82">
    <p:pos x="7450" y="58"/>
    <p:text>fewer 2D images are required for LVV reconstruction vs rapidly moving structures such as a valve that requires more 2D images.</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5-21T22:25:29.769" idx="69">
    <p:pos x="7461" y="47"/>
    <p:text>Most artifact is related to respiratory, EKG gating, and/or incorrect gain settings.</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5-21T22:30:25.880" idx="70">
    <p:pos x="7441" y="38"/>
    <p:text>1) Plastic fruit may look real, but it is hollow on the inside just like surface rendered 3DE.  This works okay for a fun, quick intrauterine picture of baby’s face, but not the heart.
2) The heart needs depth so it requires volume rendered 3DE.  The image is like a real piece of fruit that you can cut into.</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5-22T10:24:29.664" idx="71">
    <p:pos x="7464" y="48"/>
    <p:text>time!</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5-22T10:31:51.633" idx="83">
    <p:pos x="7418" y="53"/>
    <p:text>Improved quantification of the LV because the software tracks the endocardium rather than the Sonographer trying to trace the endocardium.</p:text>
    <p:extLst>
      <p:ext uri="{C676402C-5697-4E1C-873F-D02D1690AC5C}">
        <p15:threadingInfo xmlns:p15="http://schemas.microsoft.com/office/powerpoint/2012/main" timeZoneBias="2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2-01-16T19:06:06.332" idx="78">
    <p:pos x="7450" y="28"/>
    <p:text>Real time, or narrow, is used for valves.
Zoom, or magnified, displays smaller, magnified data at a higher resolution.
Wide angle is used for the ventricles.</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085CC9-F1B9-4B6A-80D4-7C900F1F7A3E}" type="doc">
      <dgm:prSet loTypeId="urn:microsoft.com/office/officeart/2005/8/layout/funnel1" loCatId="process" qsTypeId="urn:microsoft.com/office/officeart/2005/8/quickstyle/3d2" qsCatId="3D" csTypeId="urn:microsoft.com/office/officeart/2005/8/colors/colorful3" csCatId="colorful" phldr="1"/>
      <dgm:spPr/>
      <dgm:t>
        <a:bodyPr/>
        <a:lstStyle/>
        <a:p>
          <a:endParaRPr lang="en-US"/>
        </a:p>
      </dgm:t>
    </dgm:pt>
    <dgm:pt modelId="{1B6B5777-B5C5-411C-95E0-5C4F45C09276}">
      <dgm:prSet phldrT="[Text]"/>
      <dgm:spPr/>
      <dgm:t>
        <a:bodyPr/>
        <a:lstStyle/>
        <a:p>
          <a:pPr>
            <a:buFont typeface="Arial" panose="020B0604020202020204" pitchFamily="34" charset="0"/>
            <a:buChar char="•"/>
          </a:pPr>
          <a:r>
            <a:rPr lang="en-US" dirty="0">
              <a:solidFill>
                <a:schemeClr val="tx1"/>
              </a:solidFill>
            </a:rPr>
            <a:t>intrinsic quality &amp;  # of 2D images</a:t>
          </a:r>
        </a:p>
      </dgm:t>
    </dgm:pt>
    <dgm:pt modelId="{89CB85F6-AE09-48FE-9CC5-818F9004DC5A}" type="sibTrans" cxnId="{C334CEC8-8A82-4BD7-9489-307115BA3CC7}">
      <dgm:prSet/>
      <dgm:spPr/>
      <dgm:t>
        <a:bodyPr/>
        <a:lstStyle/>
        <a:p>
          <a:endParaRPr lang="en-US"/>
        </a:p>
      </dgm:t>
    </dgm:pt>
    <dgm:pt modelId="{2266C16C-740E-4EA8-8452-754393888342}" type="parTrans" cxnId="{C334CEC8-8A82-4BD7-9489-307115BA3CC7}">
      <dgm:prSet/>
      <dgm:spPr/>
      <dgm:t>
        <a:bodyPr/>
        <a:lstStyle/>
        <a:p>
          <a:endParaRPr lang="en-US"/>
        </a:p>
      </dgm:t>
    </dgm:pt>
    <dgm:pt modelId="{F1C680E9-C4A1-41C5-9685-4BD61B156A3F}">
      <dgm:prSet phldrT="[Tex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pPr>
            <a:buFont typeface="Arial" panose="020B0604020202020204" pitchFamily="34" charset="0"/>
            <a:buChar char="•"/>
          </a:pPr>
          <a:r>
            <a:rPr lang="en-US" dirty="0">
              <a:solidFill>
                <a:schemeClr val="tx1"/>
              </a:solidFill>
            </a:rPr>
            <a:t>ability to limit artifact</a:t>
          </a:r>
        </a:p>
      </dgm:t>
    </dgm:pt>
    <dgm:pt modelId="{C28D7D9E-F4E3-4D7C-B434-0A245B7E5611}" type="parTrans" cxnId="{3D135982-EC60-4E6C-8F42-435EEED53CDD}">
      <dgm:prSet/>
      <dgm:spPr/>
      <dgm:t>
        <a:bodyPr/>
        <a:lstStyle/>
        <a:p>
          <a:endParaRPr lang="en-US"/>
        </a:p>
      </dgm:t>
    </dgm:pt>
    <dgm:pt modelId="{24773922-5CF2-46E0-A980-969E16F08A33}" type="sibTrans" cxnId="{3D135982-EC60-4E6C-8F42-435EEED53CDD}">
      <dgm:prSet/>
      <dgm:spPr/>
      <dgm:t>
        <a:bodyPr/>
        <a:lstStyle/>
        <a:p>
          <a:endParaRPr lang="en-US"/>
        </a:p>
      </dgm:t>
    </dgm:pt>
    <dgm:pt modelId="{78B8FCF8-5E36-4E13-889A-8884DA52663C}">
      <dgm:prSet phldrT="[Text]"/>
      <dgm:spPr/>
      <dgm:t>
        <a:bodyPr/>
        <a:lstStyle/>
        <a:p>
          <a:pPr>
            <a:buFont typeface="Arial" panose="020B0604020202020204" pitchFamily="34" charset="0"/>
            <a:buChar char="•"/>
          </a:pPr>
          <a:r>
            <a:rPr lang="en-US" dirty="0">
              <a:solidFill>
                <a:schemeClr val="tx1"/>
              </a:solidFill>
            </a:rPr>
            <a:t>adequacy of EKG &amp; respiratory gating</a:t>
          </a:r>
        </a:p>
      </dgm:t>
    </dgm:pt>
    <dgm:pt modelId="{F99446DE-4F34-4525-B09C-4876CDA2F2E9}" type="parTrans" cxnId="{559429D5-27E2-41A7-A56A-503E2ED4A336}">
      <dgm:prSet/>
      <dgm:spPr/>
      <dgm:t>
        <a:bodyPr/>
        <a:lstStyle/>
        <a:p>
          <a:endParaRPr lang="en-US"/>
        </a:p>
      </dgm:t>
    </dgm:pt>
    <dgm:pt modelId="{B8D4BB00-56A4-4CC3-A979-CE95DA438F3C}" type="sibTrans" cxnId="{559429D5-27E2-41A7-A56A-503E2ED4A336}">
      <dgm:prSet/>
      <dgm:spPr/>
      <dgm:t>
        <a:bodyPr/>
        <a:lstStyle/>
        <a:p>
          <a:endParaRPr lang="en-US"/>
        </a:p>
      </dgm:t>
    </dgm:pt>
    <dgm:pt modelId="{D90E4ED2-C342-4981-82B0-6B461EC0E257}">
      <dgm:prSet phldrT="[Text]" custT="1"/>
      <dgm:spPr>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dgm:spPr>
      <dgm:t>
        <a:bodyPr/>
        <a:lstStyle/>
        <a:p>
          <a:pPr>
            <a:buFont typeface="Arial" panose="020B0604020202020204" pitchFamily="34" charset="0"/>
            <a:buChar char="•"/>
          </a:pPr>
          <a:r>
            <a:rPr lang="en-US" sz="4800" dirty="0">
              <a:solidFill>
                <a:srgbClr val="FF0000"/>
              </a:solidFill>
              <a:latin typeface="Kristen ITC" panose="03050502040202030202" pitchFamily="66" charset="0"/>
            </a:rPr>
            <a:t>3DE quality</a:t>
          </a:r>
        </a:p>
      </dgm:t>
    </dgm:pt>
    <dgm:pt modelId="{A9B1D398-0411-4CE7-BC2B-B9BF28931E5B}" type="parTrans" cxnId="{4A3DBD51-812F-47B1-9D28-432B628DB417}">
      <dgm:prSet/>
      <dgm:spPr/>
      <dgm:t>
        <a:bodyPr/>
        <a:lstStyle/>
        <a:p>
          <a:endParaRPr lang="en-US"/>
        </a:p>
      </dgm:t>
    </dgm:pt>
    <dgm:pt modelId="{28EB03CB-B65A-4073-9011-A25C1720E7FF}" type="sibTrans" cxnId="{4A3DBD51-812F-47B1-9D28-432B628DB417}">
      <dgm:prSet/>
      <dgm:spPr/>
      <dgm:t>
        <a:bodyPr/>
        <a:lstStyle/>
        <a:p>
          <a:endParaRPr lang="en-US"/>
        </a:p>
      </dgm:t>
    </dgm:pt>
    <dgm:pt modelId="{7F2C036B-40EA-4673-AA8D-F3D0378A6C83}" type="pres">
      <dgm:prSet presAssocID="{8A085CC9-F1B9-4B6A-80D4-7C900F1F7A3E}" presName="Name0" presStyleCnt="0">
        <dgm:presLayoutVars>
          <dgm:chMax val="4"/>
          <dgm:resizeHandles val="exact"/>
        </dgm:presLayoutVars>
      </dgm:prSet>
      <dgm:spPr/>
    </dgm:pt>
    <dgm:pt modelId="{FBA5E757-8CA4-4560-9995-37806F6F3EF6}" type="pres">
      <dgm:prSet presAssocID="{8A085CC9-F1B9-4B6A-80D4-7C900F1F7A3E}" presName="ellipse" presStyleLbl="trBgShp" presStyleIdx="0" presStyleCn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z="-152400" prstMaterial="metal">
          <a:bevelT w="88900" h="88900"/>
        </a:sp3d>
      </dgm:spPr>
    </dgm:pt>
    <dgm:pt modelId="{8AE7B4D2-CD74-4B19-AA25-FFB2A1FAC9EF}" type="pres">
      <dgm:prSet presAssocID="{8A085CC9-F1B9-4B6A-80D4-7C900F1F7A3E}" presName="arrow1" presStyleLbl="fgShp" presStyleIdx="0" presStyleCnt="1"/>
      <dgm:spPr>
        <a:solidFill>
          <a:schemeClr val="bg2">
            <a:lumMod val="75000"/>
          </a:schemeClr>
        </a:solidFill>
      </dgm:spPr>
    </dgm:pt>
    <dgm:pt modelId="{D32CD6F2-D32D-4AE7-A4F3-67A1525103B8}" type="pres">
      <dgm:prSet presAssocID="{8A085CC9-F1B9-4B6A-80D4-7C900F1F7A3E}" presName="rectangle" presStyleLbl="revTx" presStyleIdx="0" presStyleCnt="1" custAng="1219902">
        <dgm:presLayoutVars>
          <dgm:bulletEnabled val="1"/>
        </dgm:presLayoutVars>
      </dgm:prSet>
      <dgm:spPr/>
    </dgm:pt>
    <dgm:pt modelId="{CD4D1C6A-94B5-438D-AD44-9E3D19309CE4}" type="pres">
      <dgm:prSet presAssocID="{F1C680E9-C4A1-41C5-9685-4BD61B156A3F}" presName="item1" presStyleLbl="node1" presStyleIdx="0" presStyleCnt="3">
        <dgm:presLayoutVars>
          <dgm:bulletEnabled val="1"/>
        </dgm:presLayoutVars>
      </dgm:prSet>
      <dgm:spPr/>
    </dgm:pt>
    <dgm:pt modelId="{07CA0BEA-6789-4534-8794-CFD1D381047F}" type="pres">
      <dgm:prSet presAssocID="{78B8FCF8-5E36-4E13-889A-8884DA52663C}" presName="item2" presStyleLbl="node1" presStyleIdx="1" presStyleCnt="3" custLinFactNeighborX="-3903" custLinFactNeighborY="7248">
        <dgm:presLayoutVars>
          <dgm:bulletEnabled val="1"/>
        </dgm:presLayoutVars>
      </dgm:prSet>
      <dgm:spPr/>
    </dgm:pt>
    <dgm:pt modelId="{D45A9AA2-F768-4653-8207-18A36DDB1D6C}" type="pres">
      <dgm:prSet presAssocID="{D90E4ED2-C342-4981-82B0-6B461EC0E257}" presName="item3" presStyleLbl="node1" presStyleIdx="2" presStyleCnt="3">
        <dgm:presLayoutVars>
          <dgm:bulletEnabled val="1"/>
        </dgm:presLayoutVars>
      </dgm:prSet>
      <dgm:spPr/>
    </dgm:pt>
    <dgm:pt modelId="{12F60DB4-090F-495A-A316-1B4A8C5D89BC}" type="pres">
      <dgm:prSet presAssocID="{8A085CC9-F1B9-4B6A-80D4-7C900F1F7A3E}" presName="funnel" presStyleLbl="trAlignAcc1" presStyleIdx="0" presStyleCnt="1"/>
      <dgm:spPr/>
    </dgm:pt>
  </dgm:ptLst>
  <dgm:cxnLst>
    <dgm:cxn modelId="{CB78C111-ECC7-4AB1-B358-242FAC82E55F}" type="presOf" srcId="{D90E4ED2-C342-4981-82B0-6B461EC0E257}" destId="{D32CD6F2-D32D-4AE7-A4F3-67A1525103B8}" srcOrd="0" destOrd="0" presId="urn:microsoft.com/office/officeart/2005/8/layout/funnel1"/>
    <dgm:cxn modelId="{F6DAC31A-1318-4786-B52F-082EE602E917}" type="presOf" srcId="{F1C680E9-C4A1-41C5-9685-4BD61B156A3F}" destId="{07CA0BEA-6789-4534-8794-CFD1D381047F}" srcOrd="0" destOrd="0" presId="urn:microsoft.com/office/officeart/2005/8/layout/funnel1"/>
    <dgm:cxn modelId="{236E3B1C-149F-439C-8B7B-D565009E855F}" type="presOf" srcId="{78B8FCF8-5E36-4E13-889A-8884DA52663C}" destId="{CD4D1C6A-94B5-438D-AD44-9E3D19309CE4}" srcOrd="0" destOrd="0" presId="urn:microsoft.com/office/officeart/2005/8/layout/funnel1"/>
    <dgm:cxn modelId="{7F237D23-4C8A-49AA-A92D-3A26C970A911}" type="presOf" srcId="{1B6B5777-B5C5-411C-95E0-5C4F45C09276}" destId="{D45A9AA2-F768-4653-8207-18A36DDB1D6C}" srcOrd="0" destOrd="0" presId="urn:microsoft.com/office/officeart/2005/8/layout/funnel1"/>
    <dgm:cxn modelId="{495CAC64-7F4B-4481-86E5-DD57FE1FFA88}" type="presOf" srcId="{8A085CC9-F1B9-4B6A-80D4-7C900F1F7A3E}" destId="{7F2C036B-40EA-4673-AA8D-F3D0378A6C83}" srcOrd="0" destOrd="0" presId="urn:microsoft.com/office/officeart/2005/8/layout/funnel1"/>
    <dgm:cxn modelId="{4A3DBD51-812F-47B1-9D28-432B628DB417}" srcId="{8A085CC9-F1B9-4B6A-80D4-7C900F1F7A3E}" destId="{D90E4ED2-C342-4981-82B0-6B461EC0E257}" srcOrd="3" destOrd="0" parTransId="{A9B1D398-0411-4CE7-BC2B-B9BF28931E5B}" sibTransId="{28EB03CB-B65A-4073-9011-A25C1720E7FF}"/>
    <dgm:cxn modelId="{3D135982-EC60-4E6C-8F42-435EEED53CDD}" srcId="{8A085CC9-F1B9-4B6A-80D4-7C900F1F7A3E}" destId="{F1C680E9-C4A1-41C5-9685-4BD61B156A3F}" srcOrd="1" destOrd="0" parTransId="{C28D7D9E-F4E3-4D7C-B434-0A245B7E5611}" sibTransId="{24773922-5CF2-46E0-A980-969E16F08A33}"/>
    <dgm:cxn modelId="{C334CEC8-8A82-4BD7-9489-307115BA3CC7}" srcId="{8A085CC9-F1B9-4B6A-80D4-7C900F1F7A3E}" destId="{1B6B5777-B5C5-411C-95E0-5C4F45C09276}" srcOrd="0" destOrd="0" parTransId="{2266C16C-740E-4EA8-8452-754393888342}" sibTransId="{89CB85F6-AE09-48FE-9CC5-818F9004DC5A}"/>
    <dgm:cxn modelId="{559429D5-27E2-41A7-A56A-503E2ED4A336}" srcId="{8A085CC9-F1B9-4B6A-80D4-7C900F1F7A3E}" destId="{78B8FCF8-5E36-4E13-889A-8884DA52663C}" srcOrd="2" destOrd="0" parTransId="{F99446DE-4F34-4525-B09C-4876CDA2F2E9}" sibTransId="{B8D4BB00-56A4-4CC3-A979-CE95DA438F3C}"/>
    <dgm:cxn modelId="{AD86DBA0-AA22-439F-94BF-2ACF8FB15BC3}" type="presParOf" srcId="{7F2C036B-40EA-4673-AA8D-F3D0378A6C83}" destId="{FBA5E757-8CA4-4560-9995-37806F6F3EF6}" srcOrd="0" destOrd="0" presId="urn:microsoft.com/office/officeart/2005/8/layout/funnel1"/>
    <dgm:cxn modelId="{3DAB2835-411E-42E8-BD8C-AAABA2D425D9}" type="presParOf" srcId="{7F2C036B-40EA-4673-AA8D-F3D0378A6C83}" destId="{8AE7B4D2-CD74-4B19-AA25-FFB2A1FAC9EF}" srcOrd="1" destOrd="0" presId="urn:microsoft.com/office/officeart/2005/8/layout/funnel1"/>
    <dgm:cxn modelId="{035918B3-21FB-4471-AE7F-BC860DCBB387}" type="presParOf" srcId="{7F2C036B-40EA-4673-AA8D-F3D0378A6C83}" destId="{D32CD6F2-D32D-4AE7-A4F3-67A1525103B8}" srcOrd="2" destOrd="0" presId="urn:microsoft.com/office/officeart/2005/8/layout/funnel1"/>
    <dgm:cxn modelId="{FF78A2CD-3F11-43B0-A4DB-7FFA88B7EFD6}" type="presParOf" srcId="{7F2C036B-40EA-4673-AA8D-F3D0378A6C83}" destId="{CD4D1C6A-94B5-438D-AD44-9E3D19309CE4}" srcOrd="3" destOrd="0" presId="urn:microsoft.com/office/officeart/2005/8/layout/funnel1"/>
    <dgm:cxn modelId="{F3A4E4CF-640E-4F7B-9ECF-EA7428F9194B}" type="presParOf" srcId="{7F2C036B-40EA-4673-AA8D-F3D0378A6C83}" destId="{07CA0BEA-6789-4534-8794-CFD1D381047F}" srcOrd="4" destOrd="0" presId="urn:microsoft.com/office/officeart/2005/8/layout/funnel1"/>
    <dgm:cxn modelId="{D748C537-ED5A-4E49-B3C1-C2A372639DAF}" type="presParOf" srcId="{7F2C036B-40EA-4673-AA8D-F3D0378A6C83}" destId="{D45A9AA2-F768-4653-8207-18A36DDB1D6C}" srcOrd="5" destOrd="0" presId="urn:microsoft.com/office/officeart/2005/8/layout/funnel1"/>
    <dgm:cxn modelId="{7B18B366-4366-4F71-B1B9-26DCF00800D9}" type="presParOf" srcId="{7F2C036B-40EA-4673-AA8D-F3D0378A6C83}" destId="{12F60DB4-090F-495A-A316-1B4A8C5D89BC}"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930EEB-67F4-4F38-906C-B10E19A98BF6}" type="doc">
      <dgm:prSet loTypeId="urn:microsoft.com/office/officeart/2005/8/layout/lProcess3" loCatId="process" qsTypeId="urn:microsoft.com/office/officeart/2005/8/quickstyle/3d5" qsCatId="3D" csTypeId="urn:microsoft.com/office/officeart/2005/8/colors/accent1_4" csCatId="accent1" phldr="1"/>
      <dgm:spPr/>
      <dgm:t>
        <a:bodyPr/>
        <a:lstStyle/>
        <a:p>
          <a:endParaRPr lang="en-US"/>
        </a:p>
      </dgm:t>
    </dgm:pt>
    <dgm:pt modelId="{4669AB9E-C2F1-466D-9B75-B682B979C764}">
      <dgm:prSet phldrT="[Text]" custT="1"/>
      <dgm:spPr/>
      <dgm:t>
        <a:bodyPr/>
        <a:lstStyle/>
        <a:p>
          <a:r>
            <a:rPr lang="en-US" sz="1600" dirty="0"/>
            <a:t>simplify with the push of a button</a:t>
          </a:r>
        </a:p>
      </dgm:t>
    </dgm:pt>
    <dgm:pt modelId="{8F95DA52-AAD5-448E-9CD8-B4C44EE9E281}" type="parTrans" cxnId="{511D73B0-6CB5-4E7C-86E9-BDFF4F4DA028}">
      <dgm:prSet/>
      <dgm:spPr/>
      <dgm:t>
        <a:bodyPr/>
        <a:lstStyle/>
        <a:p>
          <a:endParaRPr lang="en-US"/>
        </a:p>
      </dgm:t>
    </dgm:pt>
    <dgm:pt modelId="{26D92301-A995-4934-B711-6F27CEF64A84}" type="sibTrans" cxnId="{511D73B0-6CB5-4E7C-86E9-BDFF4F4DA028}">
      <dgm:prSet/>
      <dgm:spPr/>
      <dgm:t>
        <a:bodyPr/>
        <a:lstStyle/>
        <a:p>
          <a:endParaRPr lang="en-US"/>
        </a:p>
      </dgm:t>
    </dgm:pt>
    <dgm:pt modelId="{D0A7803F-331B-4915-99FD-336F42272125}">
      <dgm:prSet phldrT="[Text]" custT="1"/>
      <dgm:spPr/>
      <dgm:t>
        <a:bodyPr/>
        <a:lstStyle/>
        <a:p>
          <a:r>
            <a:rPr lang="en-US" sz="1600" dirty="0"/>
            <a:t>faster acquisition</a:t>
          </a:r>
        </a:p>
      </dgm:t>
    </dgm:pt>
    <dgm:pt modelId="{7418EF64-17DB-461D-A5DC-734F5396F7E7}" type="parTrans" cxnId="{935B286D-259F-4A73-837D-1D1118F7DF3F}">
      <dgm:prSet/>
      <dgm:spPr/>
      <dgm:t>
        <a:bodyPr/>
        <a:lstStyle/>
        <a:p>
          <a:endParaRPr lang="en-US"/>
        </a:p>
      </dgm:t>
    </dgm:pt>
    <dgm:pt modelId="{87519055-00E5-4C21-B136-A00A64962C68}" type="sibTrans" cxnId="{935B286D-259F-4A73-837D-1D1118F7DF3F}">
      <dgm:prSet/>
      <dgm:spPr/>
      <dgm:t>
        <a:bodyPr/>
        <a:lstStyle/>
        <a:p>
          <a:endParaRPr lang="en-US"/>
        </a:p>
      </dgm:t>
    </dgm:pt>
    <dgm:pt modelId="{73D3FC0F-6D9A-41BE-9B0A-5CF9E545B3E4}">
      <dgm:prSet phldrT="[Text]" custT="1"/>
      <dgm:spPr/>
      <dgm:t>
        <a:bodyPr/>
        <a:lstStyle/>
        <a:p>
          <a:r>
            <a:rPr lang="en-US" sz="1600" dirty="0"/>
            <a:t>simultaneously          visualize multiple views </a:t>
          </a:r>
        </a:p>
      </dgm:t>
    </dgm:pt>
    <dgm:pt modelId="{BED459E3-D4B4-497D-860F-C7A3D4AE5BD8}" type="parTrans" cxnId="{ED25454F-79FC-447C-AD7D-6C32DC885882}">
      <dgm:prSet/>
      <dgm:spPr/>
      <dgm:t>
        <a:bodyPr/>
        <a:lstStyle/>
        <a:p>
          <a:endParaRPr lang="en-US"/>
        </a:p>
      </dgm:t>
    </dgm:pt>
    <dgm:pt modelId="{10AC9318-7D56-4619-BC94-8594023334BE}" type="sibTrans" cxnId="{ED25454F-79FC-447C-AD7D-6C32DC885882}">
      <dgm:prSet/>
      <dgm:spPr/>
      <dgm:t>
        <a:bodyPr/>
        <a:lstStyle/>
        <a:p>
          <a:endParaRPr lang="en-US"/>
        </a:p>
      </dgm:t>
    </dgm:pt>
    <dgm:pt modelId="{50777AE2-BD13-43D6-8DE4-D5519FD1E9D7}">
      <dgm:prSet phldrT="[Text]" custT="1"/>
      <dgm:spPr/>
      <dgm:t>
        <a:bodyPr/>
        <a:lstStyle/>
        <a:p>
          <a:r>
            <a:rPr lang="en-US" sz="1600" dirty="0"/>
            <a:t>3DE pixels  create depth</a:t>
          </a:r>
        </a:p>
      </dgm:t>
    </dgm:pt>
    <dgm:pt modelId="{4A7C70B3-A9B6-45F7-B4D1-3DB0166AF3F2}" type="parTrans" cxnId="{8D921083-2DC8-4C61-B7E2-8FC8879D6415}">
      <dgm:prSet/>
      <dgm:spPr/>
      <dgm:t>
        <a:bodyPr/>
        <a:lstStyle/>
        <a:p>
          <a:endParaRPr lang="en-US"/>
        </a:p>
      </dgm:t>
    </dgm:pt>
    <dgm:pt modelId="{C8F8C251-F4C2-4B4B-A5DA-B76E6133CC4E}" type="sibTrans" cxnId="{8D921083-2DC8-4C61-B7E2-8FC8879D6415}">
      <dgm:prSet/>
      <dgm:spPr/>
      <dgm:t>
        <a:bodyPr/>
        <a:lstStyle/>
        <a:p>
          <a:endParaRPr lang="en-US"/>
        </a:p>
      </dgm:t>
    </dgm:pt>
    <dgm:pt modelId="{AD810D47-0C16-4266-BDF6-F7FA23C57975}">
      <dgm:prSet phldrT="[Text]" custT="1"/>
      <dgm:spPr>
        <a:solidFill>
          <a:schemeClr val="bg2">
            <a:lumMod val="90000"/>
          </a:schemeClr>
        </a:solidFill>
      </dgm:spPr>
      <dgm:t>
        <a:bodyPr/>
        <a:lstStyle/>
        <a:p>
          <a:r>
            <a:rPr lang="en-US" sz="1600" dirty="0"/>
            <a:t>4C, zoom         MV &amp; TV</a:t>
          </a:r>
        </a:p>
      </dgm:t>
    </dgm:pt>
    <dgm:pt modelId="{97382248-18A5-4971-B78B-16BD42B91B75}" type="parTrans" cxnId="{4FBAE663-10F6-4FCA-8F3E-CA646715CB20}">
      <dgm:prSet/>
      <dgm:spPr/>
      <dgm:t>
        <a:bodyPr/>
        <a:lstStyle/>
        <a:p>
          <a:endParaRPr lang="en-US"/>
        </a:p>
      </dgm:t>
    </dgm:pt>
    <dgm:pt modelId="{BAFA2C5A-0FDF-4B7B-AD9D-9E04E42C0A1A}" type="sibTrans" cxnId="{4FBAE663-10F6-4FCA-8F3E-CA646715CB20}">
      <dgm:prSet/>
      <dgm:spPr/>
      <dgm:t>
        <a:bodyPr/>
        <a:lstStyle/>
        <a:p>
          <a:endParaRPr lang="en-US"/>
        </a:p>
      </dgm:t>
    </dgm:pt>
    <dgm:pt modelId="{10D0B73B-1962-45A9-B7B8-A7C832ABF4E3}">
      <dgm:prSet phldrT="[Text]" custT="1"/>
      <dgm:spPr/>
      <dgm:t>
        <a:bodyPr/>
        <a:lstStyle/>
        <a:p>
          <a:r>
            <a:rPr lang="en-US" sz="1600" dirty="0"/>
            <a:t>monitor device deployment </a:t>
          </a:r>
        </a:p>
      </dgm:t>
    </dgm:pt>
    <dgm:pt modelId="{51416FEA-B2B4-4B5F-B289-14296ACFA3C4}" type="parTrans" cxnId="{17678F52-28DB-448F-A014-F15BA2DFC571}">
      <dgm:prSet/>
      <dgm:spPr/>
      <dgm:t>
        <a:bodyPr/>
        <a:lstStyle/>
        <a:p>
          <a:endParaRPr lang="en-US"/>
        </a:p>
      </dgm:t>
    </dgm:pt>
    <dgm:pt modelId="{ACB4EF6D-89FD-4CB5-8170-79509F547110}" type="sibTrans" cxnId="{17678F52-28DB-448F-A014-F15BA2DFC571}">
      <dgm:prSet/>
      <dgm:spPr/>
      <dgm:t>
        <a:bodyPr/>
        <a:lstStyle/>
        <a:p>
          <a:endParaRPr lang="en-US"/>
        </a:p>
      </dgm:t>
    </dgm:pt>
    <dgm:pt modelId="{F8602367-1F6E-4B31-B087-220DD2DF765A}">
      <dgm:prSet phldrT="[Text]" custT="1"/>
      <dgm:spPr/>
      <dgm:t>
        <a:bodyPr/>
        <a:lstStyle/>
        <a:p>
          <a:r>
            <a:rPr lang="en-US" sz="1600" dirty="0"/>
            <a:t>improved resolution</a:t>
          </a:r>
        </a:p>
      </dgm:t>
    </dgm:pt>
    <dgm:pt modelId="{1335E98A-9B3C-4675-B667-0C1A76890B01}" type="parTrans" cxnId="{DC2BD899-9B08-49F4-9A04-8F8CE98C6A4F}">
      <dgm:prSet/>
      <dgm:spPr/>
      <dgm:t>
        <a:bodyPr/>
        <a:lstStyle/>
        <a:p>
          <a:endParaRPr lang="en-US"/>
        </a:p>
      </dgm:t>
    </dgm:pt>
    <dgm:pt modelId="{77513343-ABBD-4307-8FB8-11D41A5D1E3D}" type="sibTrans" cxnId="{DC2BD899-9B08-49F4-9A04-8F8CE98C6A4F}">
      <dgm:prSet/>
      <dgm:spPr/>
      <dgm:t>
        <a:bodyPr/>
        <a:lstStyle/>
        <a:p>
          <a:endParaRPr lang="en-US"/>
        </a:p>
      </dgm:t>
    </dgm:pt>
    <dgm:pt modelId="{F8DEB1B6-91B9-4E5F-BF40-A1ABD9ECFBF8}">
      <dgm:prSet phldrT="[Text]" custT="1"/>
      <dgm:spPr/>
      <dgm:t>
        <a:bodyPr/>
        <a:lstStyle/>
        <a:p>
          <a:r>
            <a:rPr lang="en-US" sz="1600" dirty="0"/>
            <a:t>orientation while training</a:t>
          </a:r>
        </a:p>
      </dgm:t>
    </dgm:pt>
    <dgm:pt modelId="{9F6FFFC5-740A-4292-B095-00B85FF410D4}" type="parTrans" cxnId="{C0D1CBB3-DB28-4100-83CA-B9E603267CC2}">
      <dgm:prSet/>
      <dgm:spPr/>
      <dgm:t>
        <a:bodyPr/>
        <a:lstStyle/>
        <a:p>
          <a:endParaRPr lang="en-US"/>
        </a:p>
      </dgm:t>
    </dgm:pt>
    <dgm:pt modelId="{D1D876A5-04C8-45D0-BD9B-DBE9844ECF84}" type="sibTrans" cxnId="{C0D1CBB3-DB28-4100-83CA-B9E603267CC2}">
      <dgm:prSet/>
      <dgm:spPr/>
      <dgm:t>
        <a:bodyPr/>
        <a:lstStyle/>
        <a:p>
          <a:endParaRPr lang="en-US"/>
        </a:p>
      </dgm:t>
    </dgm:pt>
    <dgm:pt modelId="{4D8C59FC-1137-4FE5-BB2D-0BFDE2DFACA7}">
      <dgm:prSet phldrT="[Text]" custT="1"/>
      <dgm:spPr/>
      <dgm:t>
        <a:bodyPr/>
        <a:lstStyle/>
        <a:p>
          <a:r>
            <a:rPr lang="en-US" sz="1600" dirty="0"/>
            <a:t>2D &amp; 3DE </a:t>
          </a:r>
        </a:p>
      </dgm:t>
    </dgm:pt>
    <dgm:pt modelId="{B12DD356-43F1-4B3F-89A8-BF5EFFA0AED6}" type="parTrans" cxnId="{D82658B1-08DE-479D-9ADF-4F050C171D91}">
      <dgm:prSet/>
      <dgm:spPr/>
      <dgm:t>
        <a:bodyPr/>
        <a:lstStyle/>
        <a:p>
          <a:endParaRPr lang="en-US"/>
        </a:p>
      </dgm:t>
    </dgm:pt>
    <dgm:pt modelId="{2DF8E016-91AC-49C3-8C7D-42048987891A}" type="sibTrans" cxnId="{D82658B1-08DE-479D-9ADF-4F050C171D91}">
      <dgm:prSet/>
      <dgm:spPr/>
      <dgm:t>
        <a:bodyPr/>
        <a:lstStyle/>
        <a:p>
          <a:endParaRPr lang="en-US"/>
        </a:p>
      </dgm:t>
    </dgm:pt>
    <dgm:pt modelId="{CB868C60-5C0A-4F5F-86A2-D06C4C0D9823}">
      <dgm:prSet phldrT="[Text]" custT="1"/>
      <dgm:spPr/>
      <dgm:t>
        <a:bodyPr/>
        <a:lstStyle/>
        <a:p>
          <a:r>
            <a:rPr lang="en-US" sz="1600" dirty="0"/>
            <a:t>amber </a:t>
          </a:r>
        </a:p>
      </dgm:t>
    </dgm:pt>
    <dgm:pt modelId="{D47F9C36-C035-4898-8DC6-8468FFE1D011}" type="parTrans" cxnId="{4991E313-A698-4840-9082-611201EFFC27}">
      <dgm:prSet/>
      <dgm:spPr/>
      <dgm:t>
        <a:bodyPr/>
        <a:lstStyle/>
        <a:p>
          <a:endParaRPr lang="en-US"/>
        </a:p>
      </dgm:t>
    </dgm:pt>
    <dgm:pt modelId="{3750B5BD-7D7A-4954-B5A6-15D202FC1A85}" type="sibTrans" cxnId="{4991E313-A698-4840-9082-611201EFFC27}">
      <dgm:prSet/>
      <dgm:spPr/>
      <dgm:t>
        <a:bodyPr/>
        <a:lstStyle/>
        <a:p>
          <a:endParaRPr lang="en-US"/>
        </a:p>
      </dgm:t>
    </dgm:pt>
    <dgm:pt modelId="{71ACFF15-9BD9-4AB5-BD21-28B6B6095584}">
      <dgm:prSet phldrT="[Text]" custT="1"/>
      <dgm:spPr/>
      <dgm:t>
        <a:bodyPr/>
        <a:lstStyle/>
        <a:p>
          <a:r>
            <a:rPr lang="en-US" sz="1600" dirty="0"/>
            <a:t>blue-gray</a:t>
          </a:r>
        </a:p>
      </dgm:t>
    </dgm:pt>
    <dgm:pt modelId="{097EB3B7-EEE5-40E1-A54F-CE598BA07BF5}" type="parTrans" cxnId="{E7E09F59-7C37-4474-902D-CC6519CA67E5}">
      <dgm:prSet/>
      <dgm:spPr/>
      <dgm:t>
        <a:bodyPr/>
        <a:lstStyle/>
        <a:p>
          <a:endParaRPr lang="en-US"/>
        </a:p>
      </dgm:t>
    </dgm:pt>
    <dgm:pt modelId="{53E7FF33-E3D9-4CFA-AC0A-58801CE2EE0A}" type="sibTrans" cxnId="{E7E09F59-7C37-4474-902D-CC6519CA67E5}">
      <dgm:prSet/>
      <dgm:spPr/>
      <dgm:t>
        <a:bodyPr/>
        <a:lstStyle/>
        <a:p>
          <a:endParaRPr lang="en-US"/>
        </a:p>
      </dgm:t>
    </dgm:pt>
    <dgm:pt modelId="{AB25FD58-D304-4502-B4BC-926AC36C0AC6}">
      <dgm:prSet phldrT="[Text]" custT="1"/>
      <dgm:spPr/>
      <dgm:t>
        <a:bodyPr/>
        <a:lstStyle/>
        <a:p>
          <a:r>
            <a:rPr lang="en-US" sz="1600" dirty="0"/>
            <a:t>observe both valves from SAX</a:t>
          </a:r>
        </a:p>
      </dgm:t>
    </dgm:pt>
    <dgm:pt modelId="{597BFAB5-AE5F-4BEC-B2B0-D1C5500E16E3}" type="parTrans" cxnId="{42F02659-E441-44FF-9939-75C1DC9C33FD}">
      <dgm:prSet/>
      <dgm:spPr/>
      <dgm:t>
        <a:bodyPr/>
        <a:lstStyle/>
        <a:p>
          <a:endParaRPr lang="en-US"/>
        </a:p>
      </dgm:t>
    </dgm:pt>
    <dgm:pt modelId="{8CBD6311-9EEB-4183-9089-0E134EC02B69}" type="sibTrans" cxnId="{42F02659-E441-44FF-9939-75C1DC9C33FD}">
      <dgm:prSet/>
      <dgm:spPr/>
      <dgm:t>
        <a:bodyPr/>
        <a:lstStyle/>
        <a:p>
          <a:endParaRPr lang="en-US"/>
        </a:p>
      </dgm:t>
    </dgm:pt>
    <dgm:pt modelId="{2F1AEE3D-6A65-4AC4-9562-EE8D659A597B}">
      <dgm:prSet phldrT="[Text]" custT="1"/>
      <dgm:spPr/>
      <dgm:t>
        <a:bodyPr/>
        <a:lstStyle/>
        <a:p>
          <a:r>
            <a:rPr lang="en-US" sz="1600" dirty="0"/>
            <a:t>observe valves from either side </a:t>
          </a:r>
        </a:p>
      </dgm:t>
    </dgm:pt>
    <dgm:pt modelId="{BC487D8F-6635-486A-89DE-84DD5C702296}" type="parTrans" cxnId="{3C895E82-48A5-4C61-AB18-3BE15605AB60}">
      <dgm:prSet/>
      <dgm:spPr/>
      <dgm:t>
        <a:bodyPr/>
        <a:lstStyle/>
        <a:p>
          <a:endParaRPr lang="en-US"/>
        </a:p>
      </dgm:t>
    </dgm:pt>
    <dgm:pt modelId="{58F1D50A-369B-4B0D-AFE9-EE3E0E5D645B}" type="sibTrans" cxnId="{3C895E82-48A5-4C61-AB18-3BE15605AB60}">
      <dgm:prSet/>
      <dgm:spPr/>
      <dgm:t>
        <a:bodyPr/>
        <a:lstStyle/>
        <a:p>
          <a:endParaRPr lang="en-US"/>
        </a:p>
      </dgm:t>
    </dgm:pt>
    <dgm:pt modelId="{917B08DE-4CEB-4D5D-9175-D2908010DF26}">
      <dgm:prSet phldrT="[Text]" custT="1"/>
      <dgm:spPr/>
      <dgm:t>
        <a:bodyPr/>
        <a:lstStyle/>
        <a:p>
          <a:r>
            <a:rPr lang="en-US" sz="1600" dirty="0"/>
            <a:t>pre/post   ASD repair</a:t>
          </a:r>
        </a:p>
      </dgm:t>
    </dgm:pt>
    <dgm:pt modelId="{D27B62C8-3FE9-45E7-BBB9-5073731A5D9B}" type="parTrans" cxnId="{2534980B-C8C5-47A5-8A82-DCD4ADBA892B}">
      <dgm:prSet/>
      <dgm:spPr/>
      <dgm:t>
        <a:bodyPr/>
        <a:lstStyle/>
        <a:p>
          <a:endParaRPr lang="en-US"/>
        </a:p>
      </dgm:t>
    </dgm:pt>
    <dgm:pt modelId="{898795D7-15C1-4AE1-9969-19A5F7D335AF}" type="sibTrans" cxnId="{2534980B-C8C5-47A5-8A82-DCD4ADBA892B}">
      <dgm:prSet/>
      <dgm:spPr/>
      <dgm:t>
        <a:bodyPr/>
        <a:lstStyle/>
        <a:p>
          <a:endParaRPr lang="en-US"/>
        </a:p>
      </dgm:t>
    </dgm:pt>
    <dgm:pt modelId="{4B58FC2A-5E0A-4944-A47D-F0DBCAA9EB22}">
      <dgm:prSet phldrT="[Text]" custT="1"/>
      <dgm:spPr/>
      <dgm:t>
        <a:bodyPr/>
        <a:lstStyle/>
        <a:p>
          <a:r>
            <a:rPr lang="en-US" sz="1600" dirty="0"/>
            <a:t>observe from            RA or LA </a:t>
          </a:r>
        </a:p>
      </dgm:t>
    </dgm:pt>
    <dgm:pt modelId="{787A4E69-8E4F-45B5-973F-811B1228AAEC}" type="parTrans" cxnId="{17347191-8DA2-4794-9341-F0F290A3E0CD}">
      <dgm:prSet/>
      <dgm:spPr/>
      <dgm:t>
        <a:bodyPr/>
        <a:lstStyle/>
        <a:p>
          <a:endParaRPr lang="en-US"/>
        </a:p>
      </dgm:t>
    </dgm:pt>
    <dgm:pt modelId="{D09A6EBB-F21A-434B-8314-49218FEF5FAF}" type="sibTrans" cxnId="{17347191-8DA2-4794-9341-F0F290A3E0CD}">
      <dgm:prSet/>
      <dgm:spPr/>
      <dgm:t>
        <a:bodyPr/>
        <a:lstStyle/>
        <a:p>
          <a:endParaRPr lang="en-US"/>
        </a:p>
      </dgm:t>
    </dgm:pt>
    <dgm:pt modelId="{49C67C17-059D-4181-8254-C8C8836EE9F7}">
      <dgm:prSet phldrT="[Text]" custT="1"/>
      <dgm:spPr/>
      <dgm:t>
        <a:bodyPr/>
        <a:lstStyle/>
        <a:p>
          <a:r>
            <a:rPr lang="en-US" sz="1600" dirty="0"/>
            <a:t>improve LV quantification</a:t>
          </a:r>
        </a:p>
      </dgm:t>
    </dgm:pt>
    <dgm:pt modelId="{62A36628-7F39-49BC-A944-93F3CAF8F852}" type="sibTrans" cxnId="{86D1EB65-310F-4267-80AC-666430870E09}">
      <dgm:prSet/>
      <dgm:spPr/>
      <dgm:t>
        <a:bodyPr/>
        <a:lstStyle/>
        <a:p>
          <a:endParaRPr lang="en-US"/>
        </a:p>
      </dgm:t>
    </dgm:pt>
    <dgm:pt modelId="{AE06F974-892B-4547-9FCF-B56C5154C9C9}" type="parTrans" cxnId="{86D1EB65-310F-4267-80AC-666430870E09}">
      <dgm:prSet/>
      <dgm:spPr/>
      <dgm:t>
        <a:bodyPr/>
        <a:lstStyle/>
        <a:p>
          <a:endParaRPr lang="en-US"/>
        </a:p>
      </dgm:t>
    </dgm:pt>
    <dgm:pt modelId="{E8F1B199-1069-48F8-97A9-8A247358A369}">
      <dgm:prSet phldrT="[Text]" custT="1"/>
      <dgm:spPr/>
      <dgm:t>
        <a:bodyPr/>
        <a:lstStyle/>
        <a:p>
          <a:r>
            <a:rPr lang="en-US" sz="1600" dirty="0"/>
            <a:t>software tracks endocardium</a:t>
          </a:r>
        </a:p>
      </dgm:t>
    </dgm:pt>
    <dgm:pt modelId="{A987FBD9-3B1F-4795-A653-D13832D81B9C}" type="sibTrans" cxnId="{D81132A5-775A-4085-8EB0-77DC8DA5C099}">
      <dgm:prSet/>
      <dgm:spPr/>
      <dgm:t>
        <a:bodyPr/>
        <a:lstStyle/>
        <a:p>
          <a:endParaRPr lang="en-US"/>
        </a:p>
      </dgm:t>
    </dgm:pt>
    <dgm:pt modelId="{9C5F02DF-4E53-4AEF-824B-A8AD0DA45E10}" type="parTrans" cxnId="{D81132A5-775A-4085-8EB0-77DC8DA5C099}">
      <dgm:prSet/>
      <dgm:spPr/>
      <dgm:t>
        <a:bodyPr/>
        <a:lstStyle/>
        <a:p>
          <a:endParaRPr lang="en-US"/>
        </a:p>
      </dgm:t>
    </dgm:pt>
    <dgm:pt modelId="{032AA0DD-080D-4CBB-A86A-7E38149DCEBD}">
      <dgm:prSet phldrT="[Text]" custT="1"/>
      <dgm:spPr/>
      <dgm:t>
        <a:bodyPr/>
        <a:lstStyle/>
        <a:p>
          <a:r>
            <a:rPr lang="en-US" sz="1600" dirty="0"/>
            <a:t>sonographer doesn’t trace</a:t>
          </a:r>
        </a:p>
      </dgm:t>
    </dgm:pt>
    <dgm:pt modelId="{D957118F-26A5-4199-BD59-54FC77CD74E3}" type="sibTrans" cxnId="{C2BE9F87-4B72-48C3-BD50-A0FE1EA4EB97}">
      <dgm:prSet/>
      <dgm:spPr/>
      <dgm:t>
        <a:bodyPr/>
        <a:lstStyle/>
        <a:p>
          <a:endParaRPr lang="en-US"/>
        </a:p>
      </dgm:t>
    </dgm:pt>
    <dgm:pt modelId="{704DF3B7-2322-49A3-944F-DD99E380E686}" type="parTrans" cxnId="{C2BE9F87-4B72-48C3-BD50-A0FE1EA4EB97}">
      <dgm:prSet/>
      <dgm:spPr/>
      <dgm:t>
        <a:bodyPr/>
        <a:lstStyle/>
        <a:p>
          <a:endParaRPr lang="en-US"/>
        </a:p>
      </dgm:t>
    </dgm:pt>
    <dgm:pt modelId="{463E23E2-8033-4996-8068-F29D50D043F0}" type="pres">
      <dgm:prSet presAssocID="{09930EEB-67F4-4F38-906C-B10E19A98BF6}" presName="Name0" presStyleCnt="0">
        <dgm:presLayoutVars>
          <dgm:chPref val="3"/>
          <dgm:dir/>
          <dgm:animLvl val="lvl"/>
          <dgm:resizeHandles/>
        </dgm:presLayoutVars>
      </dgm:prSet>
      <dgm:spPr/>
    </dgm:pt>
    <dgm:pt modelId="{0148EABF-2EA5-4216-B684-DD9DE55589F5}" type="pres">
      <dgm:prSet presAssocID="{4669AB9E-C2F1-466D-9B75-B682B979C764}" presName="horFlow" presStyleCnt="0"/>
      <dgm:spPr/>
    </dgm:pt>
    <dgm:pt modelId="{88664549-8D86-4DC3-97EC-E3F9C38CEDD9}" type="pres">
      <dgm:prSet presAssocID="{4669AB9E-C2F1-466D-9B75-B682B979C764}" presName="bigChev" presStyleLbl="node1" presStyleIdx="0" presStyleCnt="6"/>
      <dgm:spPr/>
    </dgm:pt>
    <dgm:pt modelId="{33ED2C93-FBB0-4755-8041-21176C5C90FD}" type="pres">
      <dgm:prSet presAssocID="{7418EF64-17DB-461D-A5DC-734F5396F7E7}" presName="parTrans" presStyleCnt="0"/>
      <dgm:spPr/>
    </dgm:pt>
    <dgm:pt modelId="{1A38B751-E405-4EAF-936C-F8B4D03E1207}" type="pres">
      <dgm:prSet presAssocID="{D0A7803F-331B-4915-99FD-336F42272125}" presName="node" presStyleLbl="alignAccFollowNode1" presStyleIdx="0" presStyleCnt="12">
        <dgm:presLayoutVars>
          <dgm:bulletEnabled val="1"/>
        </dgm:presLayoutVars>
      </dgm:prSet>
      <dgm:spPr/>
    </dgm:pt>
    <dgm:pt modelId="{F4841953-46B5-48BF-877D-5D664290CD5D}" type="pres">
      <dgm:prSet presAssocID="{87519055-00E5-4C21-B136-A00A64962C68}" presName="sibTrans" presStyleCnt="0"/>
      <dgm:spPr/>
    </dgm:pt>
    <dgm:pt modelId="{52020F90-61BC-4F64-96C5-2AFEBB11AE71}" type="pres">
      <dgm:prSet presAssocID="{F8602367-1F6E-4B31-B087-220DD2DF765A}" presName="node" presStyleLbl="alignAccFollowNode1" presStyleIdx="1" presStyleCnt="12">
        <dgm:presLayoutVars>
          <dgm:bulletEnabled val="1"/>
        </dgm:presLayoutVars>
      </dgm:prSet>
      <dgm:spPr/>
    </dgm:pt>
    <dgm:pt modelId="{B927143B-CE2D-41F3-84AF-0718F2FE3ABB}" type="pres">
      <dgm:prSet presAssocID="{4669AB9E-C2F1-466D-9B75-B682B979C764}" presName="vSp" presStyleCnt="0"/>
      <dgm:spPr/>
    </dgm:pt>
    <dgm:pt modelId="{EB416751-977E-4D9F-B5DE-17854E05811E}" type="pres">
      <dgm:prSet presAssocID="{73D3FC0F-6D9A-41BE-9B0A-5CF9E545B3E4}" presName="horFlow" presStyleCnt="0"/>
      <dgm:spPr/>
    </dgm:pt>
    <dgm:pt modelId="{E5F7AA31-6BA8-489E-B8BB-BECE0D173175}" type="pres">
      <dgm:prSet presAssocID="{73D3FC0F-6D9A-41BE-9B0A-5CF9E545B3E4}" presName="bigChev" presStyleLbl="node1" presStyleIdx="1" presStyleCnt="6"/>
      <dgm:spPr/>
    </dgm:pt>
    <dgm:pt modelId="{0F5D91BF-4136-4300-827A-2B37EAB27F4B}" type="pres">
      <dgm:prSet presAssocID="{B12DD356-43F1-4B3F-89A8-BF5EFFA0AED6}" presName="parTrans" presStyleCnt="0"/>
      <dgm:spPr/>
    </dgm:pt>
    <dgm:pt modelId="{EB00F153-4828-43A2-924C-32C9EE6C5AB3}" type="pres">
      <dgm:prSet presAssocID="{4D8C59FC-1137-4FE5-BB2D-0BFDE2DFACA7}" presName="node" presStyleLbl="alignAccFollowNode1" presStyleIdx="2" presStyleCnt="12">
        <dgm:presLayoutVars>
          <dgm:bulletEnabled val="1"/>
        </dgm:presLayoutVars>
      </dgm:prSet>
      <dgm:spPr/>
    </dgm:pt>
    <dgm:pt modelId="{5E3639C9-39DF-4789-AB85-6BA3EA8E5767}" type="pres">
      <dgm:prSet presAssocID="{2DF8E016-91AC-49C3-8C7D-42048987891A}" presName="sibTrans" presStyleCnt="0"/>
      <dgm:spPr/>
    </dgm:pt>
    <dgm:pt modelId="{E7721E2F-D349-48E9-9F0E-9ACE492BA8C0}" type="pres">
      <dgm:prSet presAssocID="{F8DEB1B6-91B9-4E5F-BF40-A1ABD9ECFBF8}" presName="node" presStyleLbl="alignAccFollowNode1" presStyleIdx="3" presStyleCnt="12">
        <dgm:presLayoutVars>
          <dgm:bulletEnabled val="1"/>
        </dgm:presLayoutVars>
      </dgm:prSet>
      <dgm:spPr/>
    </dgm:pt>
    <dgm:pt modelId="{7F304C86-15A9-487E-8A16-1B193C6AB1E3}" type="pres">
      <dgm:prSet presAssocID="{73D3FC0F-6D9A-41BE-9B0A-5CF9E545B3E4}" presName="vSp" presStyleCnt="0"/>
      <dgm:spPr/>
    </dgm:pt>
    <dgm:pt modelId="{7B3D8F14-6FBD-4328-9664-639168A57928}" type="pres">
      <dgm:prSet presAssocID="{50777AE2-BD13-43D6-8DE4-D5519FD1E9D7}" presName="horFlow" presStyleCnt="0"/>
      <dgm:spPr/>
    </dgm:pt>
    <dgm:pt modelId="{1683BBB2-8EE8-4AC5-A28E-1FAD9C800C46}" type="pres">
      <dgm:prSet presAssocID="{50777AE2-BD13-43D6-8DE4-D5519FD1E9D7}" presName="bigChev" presStyleLbl="node1" presStyleIdx="2" presStyleCnt="6"/>
      <dgm:spPr/>
    </dgm:pt>
    <dgm:pt modelId="{FC0764B7-2F30-40F1-96F8-066CDDC628D0}" type="pres">
      <dgm:prSet presAssocID="{D47F9C36-C035-4898-8DC6-8468FFE1D011}" presName="parTrans" presStyleCnt="0"/>
      <dgm:spPr/>
    </dgm:pt>
    <dgm:pt modelId="{48DAA22A-2C69-42DE-A304-DF7A8507E7E9}" type="pres">
      <dgm:prSet presAssocID="{CB868C60-5C0A-4F5F-86A2-D06C4C0D9823}" presName="node" presStyleLbl="alignAccFollowNode1" presStyleIdx="4" presStyleCnt="12">
        <dgm:presLayoutVars>
          <dgm:bulletEnabled val="1"/>
        </dgm:presLayoutVars>
      </dgm:prSet>
      <dgm:spPr/>
    </dgm:pt>
    <dgm:pt modelId="{442B0D0C-E3B1-4A63-A907-3AE5C8C12200}" type="pres">
      <dgm:prSet presAssocID="{3750B5BD-7D7A-4954-B5A6-15D202FC1A85}" presName="sibTrans" presStyleCnt="0"/>
      <dgm:spPr/>
    </dgm:pt>
    <dgm:pt modelId="{6DB435FD-B700-4523-9A20-13CE38010294}" type="pres">
      <dgm:prSet presAssocID="{71ACFF15-9BD9-4AB5-BD21-28B6B6095584}" presName="node" presStyleLbl="alignAccFollowNode1" presStyleIdx="5" presStyleCnt="12">
        <dgm:presLayoutVars>
          <dgm:bulletEnabled val="1"/>
        </dgm:presLayoutVars>
      </dgm:prSet>
      <dgm:spPr/>
    </dgm:pt>
    <dgm:pt modelId="{E8BAE2C5-46E5-40D7-85DE-9E4F7E70B368}" type="pres">
      <dgm:prSet presAssocID="{50777AE2-BD13-43D6-8DE4-D5519FD1E9D7}" presName="vSp" presStyleCnt="0"/>
      <dgm:spPr/>
    </dgm:pt>
    <dgm:pt modelId="{E0E9D346-0D34-47CB-A5E8-5FF0E3994824}" type="pres">
      <dgm:prSet presAssocID="{AD810D47-0C16-4266-BDF6-F7FA23C57975}" presName="horFlow" presStyleCnt="0"/>
      <dgm:spPr/>
    </dgm:pt>
    <dgm:pt modelId="{BFD06BE6-82F0-4FCC-940A-25DB41751889}" type="pres">
      <dgm:prSet presAssocID="{AD810D47-0C16-4266-BDF6-F7FA23C57975}" presName="bigChev" presStyleLbl="node1" presStyleIdx="3" presStyleCnt="6"/>
      <dgm:spPr/>
    </dgm:pt>
    <dgm:pt modelId="{2E85AA2E-E037-436B-926F-8015BDEEB44B}" type="pres">
      <dgm:prSet presAssocID="{597BFAB5-AE5F-4BEC-B2B0-D1C5500E16E3}" presName="parTrans" presStyleCnt="0"/>
      <dgm:spPr/>
    </dgm:pt>
    <dgm:pt modelId="{DCFCBD9A-E760-4B59-A981-EE45BEFF6B25}" type="pres">
      <dgm:prSet presAssocID="{AB25FD58-D304-4502-B4BC-926AC36C0AC6}" presName="node" presStyleLbl="alignAccFollowNode1" presStyleIdx="6" presStyleCnt="12">
        <dgm:presLayoutVars>
          <dgm:bulletEnabled val="1"/>
        </dgm:presLayoutVars>
      </dgm:prSet>
      <dgm:spPr/>
    </dgm:pt>
    <dgm:pt modelId="{F4F251FC-93FC-4B16-A41D-D2411868367A}" type="pres">
      <dgm:prSet presAssocID="{8CBD6311-9EEB-4183-9089-0E134EC02B69}" presName="sibTrans" presStyleCnt="0"/>
      <dgm:spPr/>
    </dgm:pt>
    <dgm:pt modelId="{206C828A-6FEC-4A32-B9F1-67F88AB0C543}" type="pres">
      <dgm:prSet presAssocID="{2F1AEE3D-6A65-4AC4-9562-EE8D659A597B}" presName="node" presStyleLbl="alignAccFollowNode1" presStyleIdx="7" presStyleCnt="12">
        <dgm:presLayoutVars>
          <dgm:bulletEnabled val="1"/>
        </dgm:presLayoutVars>
      </dgm:prSet>
      <dgm:spPr/>
    </dgm:pt>
    <dgm:pt modelId="{16AAE458-6743-4663-BA59-46303BE740D4}" type="pres">
      <dgm:prSet presAssocID="{AD810D47-0C16-4266-BDF6-F7FA23C57975}" presName="vSp" presStyleCnt="0"/>
      <dgm:spPr/>
    </dgm:pt>
    <dgm:pt modelId="{1B3AB3FA-12D1-47EE-9554-6D872E9C022B}" type="pres">
      <dgm:prSet presAssocID="{10D0B73B-1962-45A9-B7B8-A7C832ABF4E3}" presName="horFlow" presStyleCnt="0"/>
      <dgm:spPr/>
    </dgm:pt>
    <dgm:pt modelId="{CFE67E9F-D3F6-4A58-B311-224EA682642B}" type="pres">
      <dgm:prSet presAssocID="{10D0B73B-1962-45A9-B7B8-A7C832ABF4E3}" presName="bigChev" presStyleLbl="node1" presStyleIdx="4" presStyleCnt="6"/>
      <dgm:spPr/>
    </dgm:pt>
    <dgm:pt modelId="{CC614462-28B1-47D3-B9A7-F608EB46FFBE}" type="pres">
      <dgm:prSet presAssocID="{D27B62C8-3FE9-45E7-BBB9-5073731A5D9B}" presName="parTrans" presStyleCnt="0"/>
      <dgm:spPr/>
    </dgm:pt>
    <dgm:pt modelId="{815336C4-380D-414E-B02D-7130245496C9}" type="pres">
      <dgm:prSet presAssocID="{917B08DE-4CEB-4D5D-9175-D2908010DF26}" presName="node" presStyleLbl="alignAccFollowNode1" presStyleIdx="8" presStyleCnt="12">
        <dgm:presLayoutVars>
          <dgm:bulletEnabled val="1"/>
        </dgm:presLayoutVars>
      </dgm:prSet>
      <dgm:spPr/>
    </dgm:pt>
    <dgm:pt modelId="{ECCC1EE4-AB6B-4DF4-A37C-648F9E591CB0}" type="pres">
      <dgm:prSet presAssocID="{898795D7-15C1-4AE1-9969-19A5F7D335AF}" presName="sibTrans" presStyleCnt="0"/>
      <dgm:spPr/>
    </dgm:pt>
    <dgm:pt modelId="{94A1532F-DA11-4C5C-A3EB-ABA50B42CD74}" type="pres">
      <dgm:prSet presAssocID="{4B58FC2A-5E0A-4944-A47D-F0DBCAA9EB22}" presName="node" presStyleLbl="alignAccFollowNode1" presStyleIdx="9" presStyleCnt="12">
        <dgm:presLayoutVars>
          <dgm:bulletEnabled val="1"/>
        </dgm:presLayoutVars>
      </dgm:prSet>
      <dgm:spPr/>
    </dgm:pt>
    <dgm:pt modelId="{0CC6FD52-B9C2-4303-8AE4-4FCC165B6984}" type="pres">
      <dgm:prSet presAssocID="{10D0B73B-1962-45A9-B7B8-A7C832ABF4E3}" presName="vSp" presStyleCnt="0"/>
      <dgm:spPr/>
    </dgm:pt>
    <dgm:pt modelId="{E384AC86-96AA-4D7C-B8EC-6418F3EC728C}" type="pres">
      <dgm:prSet presAssocID="{49C67C17-059D-4181-8254-C8C8836EE9F7}" presName="horFlow" presStyleCnt="0"/>
      <dgm:spPr/>
    </dgm:pt>
    <dgm:pt modelId="{E49CDAC3-63EA-4CA6-8E23-3510EB3D325D}" type="pres">
      <dgm:prSet presAssocID="{49C67C17-059D-4181-8254-C8C8836EE9F7}" presName="bigChev" presStyleLbl="node1" presStyleIdx="5" presStyleCnt="6"/>
      <dgm:spPr/>
    </dgm:pt>
    <dgm:pt modelId="{AF46B729-E994-4141-813C-7AD02B9D6FD5}" type="pres">
      <dgm:prSet presAssocID="{9C5F02DF-4E53-4AEF-824B-A8AD0DA45E10}" presName="parTrans" presStyleCnt="0"/>
      <dgm:spPr/>
    </dgm:pt>
    <dgm:pt modelId="{8ED9E205-234B-43C0-AD6D-C76C0F4C910F}" type="pres">
      <dgm:prSet presAssocID="{E8F1B199-1069-48F8-97A9-8A247358A369}" presName="node" presStyleLbl="alignAccFollowNode1" presStyleIdx="10" presStyleCnt="12">
        <dgm:presLayoutVars>
          <dgm:bulletEnabled val="1"/>
        </dgm:presLayoutVars>
      </dgm:prSet>
      <dgm:spPr/>
    </dgm:pt>
    <dgm:pt modelId="{FEC06A39-0463-422E-B502-F4B0EC0FB8C5}" type="pres">
      <dgm:prSet presAssocID="{A987FBD9-3B1F-4795-A653-D13832D81B9C}" presName="sibTrans" presStyleCnt="0"/>
      <dgm:spPr/>
    </dgm:pt>
    <dgm:pt modelId="{7BEC1CDE-A5AD-48F3-891E-7E2BBFAF3BC7}" type="pres">
      <dgm:prSet presAssocID="{032AA0DD-080D-4CBB-A86A-7E38149DCEBD}" presName="node" presStyleLbl="alignAccFollowNode1" presStyleIdx="11" presStyleCnt="12">
        <dgm:presLayoutVars>
          <dgm:bulletEnabled val="1"/>
        </dgm:presLayoutVars>
      </dgm:prSet>
      <dgm:spPr/>
    </dgm:pt>
  </dgm:ptLst>
  <dgm:cxnLst>
    <dgm:cxn modelId="{22729401-37F1-411A-B733-38ED2AB57C7A}" type="presOf" srcId="{F8DEB1B6-91B9-4E5F-BF40-A1ABD9ECFBF8}" destId="{E7721E2F-D349-48E9-9F0E-9ACE492BA8C0}" srcOrd="0" destOrd="0" presId="urn:microsoft.com/office/officeart/2005/8/layout/lProcess3"/>
    <dgm:cxn modelId="{CF154D0A-1551-41FB-AE4D-584D1B25B905}" type="presOf" srcId="{AD810D47-0C16-4266-BDF6-F7FA23C57975}" destId="{BFD06BE6-82F0-4FCC-940A-25DB41751889}" srcOrd="0" destOrd="0" presId="urn:microsoft.com/office/officeart/2005/8/layout/lProcess3"/>
    <dgm:cxn modelId="{2534980B-C8C5-47A5-8A82-DCD4ADBA892B}" srcId="{10D0B73B-1962-45A9-B7B8-A7C832ABF4E3}" destId="{917B08DE-4CEB-4D5D-9175-D2908010DF26}" srcOrd="0" destOrd="0" parTransId="{D27B62C8-3FE9-45E7-BBB9-5073731A5D9B}" sibTransId="{898795D7-15C1-4AE1-9969-19A5F7D335AF}"/>
    <dgm:cxn modelId="{4991E313-A698-4840-9082-611201EFFC27}" srcId="{50777AE2-BD13-43D6-8DE4-D5519FD1E9D7}" destId="{CB868C60-5C0A-4F5F-86A2-D06C4C0D9823}" srcOrd="0" destOrd="0" parTransId="{D47F9C36-C035-4898-8DC6-8468FFE1D011}" sibTransId="{3750B5BD-7D7A-4954-B5A6-15D202FC1A85}"/>
    <dgm:cxn modelId="{1284A62F-39FE-49EC-AAF5-CD8F561EEF93}" type="presOf" srcId="{10D0B73B-1962-45A9-B7B8-A7C832ABF4E3}" destId="{CFE67E9F-D3F6-4A58-B311-224EA682642B}" srcOrd="0" destOrd="0" presId="urn:microsoft.com/office/officeart/2005/8/layout/lProcess3"/>
    <dgm:cxn modelId="{7C3DDC30-FA24-477D-9DC1-47A255065381}" type="presOf" srcId="{71ACFF15-9BD9-4AB5-BD21-28B6B6095584}" destId="{6DB435FD-B700-4523-9A20-13CE38010294}" srcOrd="0" destOrd="0" presId="urn:microsoft.com/office/officeart/2005/8/layout/lProcess3"/>
    <dgm:cxn modelId="{9E0F9137-F172-44AC-9959-8F2200251AE2}" type="presOf" srcId="{032AA0DD-080D-4CBB-A86A-7E38149DCEBD}" destId="{7BEC1CDE-A5AD-48F3-891E-7E2BBFAF3BC7}" srcOrd="0" destOrd="0" presId="urn:microsoft.com/office/officeart/2005/8/layout/lProcess3"/>
    <dgm:cxn modelId="{419ADC5C-5C6E-464A-AE8B-743B7ECF7C7E}" type="presOf" srcId="{73D3FC0F-6D9A-41BE-9B0A-5CF9E545B3E4}" destId="{E5F7AA31-6BA8-489E-B8BB-BECE0D173175}" srcOrd="0" destOrd="0" presId="urn:microsoft.com/office/officeart/2005/8/layout/lProcess3"/>
    <dgm:cxn modelId="{4FBAE663-10F6-4FCA-8F3E-CA646715CB20}" srcId="{09930EEB-67F4-4F38-906C-B10E19A98BF6}" destId="{AD810D47-0C16-4266-BDF6-F7FA23C57975}" srcOrd="3" destOrd="0" parTransId="{97382248-18A5-4971-B78B-16BD42B91B75}" sibTransId="{BAFA2C5A-0FDF-4B7B-AD9D-9E04E42C0A1A}"/>
    <dgm:cxn modelId="{86D1EB65-310F-4267-80AC-666430870E09}" srcId="{09930EEB-67F4-4F38-906C-B10E19A98BF6}" destId="{49C67C17-059D-4181-8254-C8C8836EE9F7}" srcOrd="5" destOrd="0" parTransId="{AE06F974-892B-4547-9FCF-B56C5154C9C9}" sibTransId="{62A36628-7F39-49BC-A944-93F3CAF8F852}"/>
    <dgm:cxn modelId="{64C90B68-217E-4FCD-9023-D69A3563B9A2}" type="presOf" srcId="{F8602367-1F6E-4B31-B087-220DD2DF765A}" destId="{52020F90-61BC-4F64-96C5-2AFEBB11AE71}" srcOrd="0" destOrd="0" presId="urn:microsoft.com/office/officeart/2005/8/layout/lProcess3"/>
    <dgm:cxn modelId="{935B286D-259F-4A73-837D-1D1118F7DF3F}" srcId="{4669AB9E-C2F1-466D-9B75-B682B979C764}" destId="{D0A7803F-331B-4915-99FD-336F42272125}" srcOrd="0" destOrd="0" parTransId="{7418EF64-17DB-461D-A5DC-734F5396F7E7}" sibTransId="{87519055-00E5-4C21-B136-A00A64962C68}"/>
    <dgm:cxn modelId="{ED25454F-79FC-447C-AD7D-6C32DC885882}" srcId="{09930EEB-67F4-4F38-906C-B10E19A98BF6}" destId="{73D3FC0F-6D9A-41BE-9B0A-5CF9E545B3E4}" srcOrd="1" destOrd="0" parTransId="{BED459E3-D4B4-497D-860F-C7A3D4AE5BD8}" sibTransId="{10AC9318-7D56-4619-BC94-8594023334BE}"/>
    <dgm:cxn modelId="{17678F52-28DB-448F-A014-F15BA2DFC571}" srcId="{09930EEB-67F4-4F38-906C-B10E19A98BF6}" destId="{10D0B73B-1962-45A9-B7B8-A7C832ABF4E3}" srcOrd="4" destOrd="0" parTransId="{51416FEA-B2B4-4B5F-B289-14296ACFA3C4}" sibTransId="{ACB4EF6D-89FD-4CB5-8170-79509F547110}"/>
    <dgm:cxn modelId="{843C0954-F816-442F-B327-287F47172222}" type="presOf" srcId="{4B58FC2A-5E0A-4944-A47D-F0DBCAA9EB22}" destId="{94A1532F-DA11-4C5C-A3EB-ABA50B42CD74}" srcOrd="0" destOrd="0" presId="urn:microsoft.com/office/officeart/2005/8/layout/lProcess3"/>
    <dgm:cxn modelId="{A5CC6157-F1A2-4FA7-A352-6CB2E03DFF43}" type="presOf" srcId="{CB868C60-5C0A-4F5F-86A2-D06C4C0D9823}" destId="{48DAA22A-2C69-42DE-A304-DF7A8507E7E9}" srcOrd="0" destOrd="0" presId="urn:microsoft.com/office/officeart/2005/8/layout/lProcess3"/>
    <dgm:cxn modelId="{42F02659-E441-44FF-9939-75C1DC9C33FD}" srcId="{AD810D47-0C16-4266-BDF6-F7FA23C57975}" destId="{AB25FD58-D304-4502-B4BC-926AC36C0AC6}" srcOrd="0" destOrd="0" parTransId="{597BFAB5-AE5F-4BEC-B2B0-D1C5500E16E3}" sibTransId="{8CBD6311-9EEB-4183-9089-0E134EC02B69}"/>
    <dgm:cxn modelId="{E7E09F59-7C37-4474-902D-CC6519CA67E5}" srcId="{50777AE2-BD13-43D6-8DE4-D5519FD1E9D7}" destId="{71ACFF15-9BD9-4AB5-BD21-28B6B6095584}" srcOrd="1" destOrd="0" parTransId="{097EB3B7-EEE5-40E1-A54F-CE598BA07BF5}" sibTransId="{53E7FF33-E3D9-4CFA-AC0A-58801CE2EE0A}"/>
    <dgm:cxn modelId="{9130BC7B-BDBF-428B-9134-90FBB2E48140}" type="presOf" srcId="{4D8C59FC-1137-4FE5-BB2D-0BFDE2DFACA7}" destId="{EB00F153-4828-43A2-924C-32C9EE6C5AB3}" srcOrd="0" destOrd="0" presId="urn:microsoft.com/office/officeart/2005/8/layout/lProcess3"/>
    <dgm:cxn modelId="{47F1EB7B-FB22-43AD-99FF-B7B5A7419678}" type="presOf" srcId="{2F1AEE3D-6A65-4AC4-9562-EE8D659A597B}" destId="{206C828A-6FEC-4A32-B9F1-67F88AB0C543}" srcOrd="0" destOrd="0" presId="urn:microsoft.com/office/officeart/2005/8/layout/lProcess3"/>
    <dgm:cxn modelId="{3C895E82-48A5-4C61-AB18-3BE15605AB60}" srcId="{AD810D47-0C16-4266-BDF6-F7FA23C57975}" destId="{2F1AEE3D-6A65-4AC4-9562-EE8D659A597B}" srcOrd="1" destOrd="0" parTransId="{BC487D8F-6635-486A-89DE-84DD5C702296}" sibTransId="{58F1D50A-369B-4B0D-AFE9-EE3E0E5D645B}"/>
    <dgm:cxn modelId="{8D921083-2DC8-4C61-B7E2-8FC8879D6415}" srcId="{09930EEB-67F4-4F38-906C-B10E19A98BF6}" destId="{50777AE2-BD13-43D6-8DE4-D5519FD1E9D7}" srcOrd="2" destOrd="0" parTransId="{4A7C70B3-A9B6-45F7-B4D1-3DB0166AF3F2}" sibTransId="{C8F8C251-F4C2-4B4B-A5DA-B76E6133CC4E}"/>
    <dgm:cxn modelId="{C2BE9F87-4B72-48C3-BD50-A0FE1EA4EB97}" srcId="{49C67C17-059D-4181-8254-C8C8836EE9F7}" destId="{032AA0DD-080D-4CBB-A86A-7E38149DCEBD}" srcOrd="1" destOrd="0" parTransId="{704DF3B7-2322-49A3-944F-DD99E380E686}" sibTransId="{D957118F-26A5-4199-BD59-54FC77CD74E3}"/>
    <dgm:cxn modelId="{41FA898E-1AEA-48FC-B47F-5B911664E4C0}" type="presOf" srcId="{09930EEB-67F4-4F38-906C-B10E19A98BF6}" destId="{463E23E2-8033-4996-8068-F29D50D043F0}" srcOrd="0" destOrd="0" presId="urn:microsoft.com/office/officeart/2005/8/layout/lProcess3"/>
    <dgm:cxn modelId="{80F8F28F-3687-4783-8DAD-DD6A9DD67643}" type="presOf" srcId="{917B08DE-4CEB-4D5D-9175-D2908010DF26}" destId="{815336C4-380D-414E-B02D-7130245496C9}" srcOrd="0" destOrd="0" presId="urn:microsoft.com/office/officeart/2005/8/layout/lProcess3"/>
    <dgm:cxn modelId="{AA6A6791-7731-4689-B5C1-EA015F0FB3C0}" type="presOf" srcId="{49C67C17-059D-4181-8254-C8C8836EE9F7}" destId="{E49CDAC3-63EA-4CA6-8E23-3510EB3D325D}" srcOrd="0" destOrd="0" presId="urn:microsoft.com/office/officeart/2005/8/layout/lProcess3"/>
    <dgm:cxn modelId="{17347191-8DA2-4794-9341-F0F290A3E0CD}" srcId="{10D0B73B-1962-45A9-B7B8-A7C832ABF4E3}" destId="{4B58FC2A-5E0A-4944-A47D-F0DBCAA9EB22}" srcOrd="1" destOrd="0" parTransId="{787A4E69-8E4F-45B5-973F-811B1228AAEC}" sibTransId="{D09A6EBB-F21A-434B-8314-49218FEF5FAF}"/>
    <dgm:cxn modelId="{EBB53C99-80E2-4D2F-B707-F63616909538}" type="presOf" srcId="{AB25FD58-D304-4502-B4BC-926AC36C0AC6}" destId="{DCFCBD9A-E760-4B59-A981-EE45BEFF6B25}" srcOrd="0" destOrd="0" presId="urn:microsoft.com/office/officeart/2005/8/layout/lProcess3"/>
    <dgm:cxn modelId="{DC2BD899-9B08-49F4-9A04-8F8CE98C6A4F}" srcId="{4669AB9E-C2F1-466D-9B75-B682B979C764}" destId="{F8602367-1F6E-4B31-B087-220DD2DF765A}" srcOrd="1" destOrd="0" parTransId="{1335E98A-9B3C-4675-B667-0C1A76890B01}" sibTransId="{77513343-ABBD-4307-8FB8-11D41A5D1E3D}"/>
    <dgm:cxn modelId="{D81132A5-775A-4085-8EB0-77DC8DA5C099}" srcId="{49C67C17-059D-4181-8254-C8C8836EE9F7}" destId="{E8F1B199-1069-48F8-97A9-8A247358A369}" srcOrd="0" destOrd="0" parTransId="{9C5F02DF-4E53-4AEF-824B-A8AD0DA45E10}" sibTransId="{A987FBD9-3B1F-4795-A653-D13832D81B9C}"/>
    <dgm:cxn modelId="{511D73B0-6CB5-4E7C-86E9-BDFF4F4DA028}" srcId="{09930EEB-67F4-4F38-906C-B10E19A98BF6}" destId="{4669AB9E-C2F1-466D-9B75-B682B979C764}" srcOrd="0" destOrd="0" parTransId="{8F95DA52-AAD5-448E-9CD8-B4C44EE9E281}" sibTransId="{26D92301-A995-4934-B711-6F27CEF64A84}"/>
    <dgm:cxn modelId="{D82658B1-08DE-479D-9ADF-4F050C171D91}" srcId="{73D3FC0F-6D9A-41BE-9B0A-5CF9E545B3E4}" destId="{4D8C59FC-1137-4FE5-BB2D-0BFDE2DFACA7}" srcOrd="0" destOrd="0" parTransId="{B12DD356-43F1-4B3F-89A8-BF5EFFA0AED6}" sibTransId="{2DF8E016-91AC-49C3-8C7D-42048987891A}"/>
    <dgm:cxn modelId="{C0D1CBB3-DB28-4100-83CA-B9E603267CC2}" srcId="{73D3FC0F-6D9A-41BE-9B0A-5CF9E545B3E4}" destId="{F8DEB1B6-91B9-4E5F-BF40-A1ABD9ECFBF8}" srcOrd="1" destOrd="0" parTransId="{9F6FFFC5-740A-4292-B095-00B85FF410D4}" sibTransId="{D1D876A5-04C8-45D0-BD9B-DBE9844ECF84}"/>
    <dgm:cxn modelId="{08718CD2-A66B-46B1-9D1C-38096024098E}" type="presOf" srcId="{4669AB9E-C2F1-466D-9B75-B682B979C764}" destId="{88664549-8D86-4DC3-97EC-E3F9C38CEDD9}" srcOrd="0" destOrd="0" presId="urn:microsoft.com/office/officeart/2005/8/layout/lProcess3"/>
    <dgm:cxn modelId="{046339DC-FFE5-4609-BFE6-F6A57B3F1C0B}" type="presOf" srcId="{50777AE2-BD13-43D6-8DE4-D5519FD1E9D7}" destId="{1683BBB2-8EE8-4AC5-A28E-1FAD9C800C46}" srcOrd="0" destOrd="0" presId="urn:microsoft.com/office/officeart/2005/8/layout/lProcess3"/>
    <dgm:cxn modelId="{F6459DE0-EAE8-4535-A17A-316E36A5CE0C}" type="presOf" srcId="{E8F1B199-1069-48F8-97A9-8A247358A369}" destId="{8ED9E205-234B-43C0-AD6D-C76C0F4C910F}" srcOrd="0" destOrd="0" presId="urn:microsoft.com/office/officeart/2005/8/layout/lProcess3"/>
    <dgm:cxn modelId="{ADE446F1-7CBB-496C-90EC-B181C196A16E}" type="presOf" srcId="{D0A7803F-331B-4915-99FD-336F42272125}" destId="{1A38B751-E405-4EAF-936C-F8B4D03E1207}" srcOrd="0" destOrd="0" presId="urn:microsoft.com/office/officeart/2005/8/layout/lProcess3"/>
    <dgm:cxn modelId="{BE15DEE4-5915-4865-B114-54F06BDC17DA}" type="presParOf" srcId="{463E23E2-8033-4996-8068-F29D50D043F0}" destId="{0148EABF-2EA5-4216-B684-DD9DE55589F5}" srcOrd="0" destOrd="0" presId="urn:microsoft.com/office/officeart/2005/8/layout/lProcess3"/>
    <dgm:cxn modelId="{BC4C697D-A22C-4A65-AFAC-35A3CA7C4AA8}" type="presParOf" srcId="{0148EABF-2EA5-4216-B684-DD9DE55589F5}" destId="{88664549-8D86-4DC3-97EC-E3F9C38CEDD9}" srcOrd="0" destOrd="0" presId="urn:microsoft.com/office/officeart/2005/8/layout/lProcess3"/>
    <dgm:cxn modelId="{348DE5B5-BAC9-4820-B95B-B488CF8E8C27}" type="presParOf" srcId="{0148EABF-2EA5-4216-B684-DD9DE55589F5}" destId="{33ED2C93-FBB0-4755-8041-21176C5C90FD}" srcOrd="1" destOrd="0" presId="urn:microsoft.com/office/officeart/2005/8/layout/lProcess3"/>
    <dgm:cxn modelId="{AF6B134D-2E92-4A2C-9075-08EF4664C0D9}" type="presParOf" srcId="{0148EABF-2EA5-4216-B684-DD9DE55589F5}" destId="{1A38B751-E405-4EAF-936C-F8B4D03E1207}" srcOrd="2" destOrd="0" presId="urn:microsoft.com/office/officeart/2005/8/layout/lProcess3"/>
    <dgm:cxn modelId="{E1986E6A-85A7-468C-96CD-DFBE1EAF8B41}" type="presParOf" srcId="{0148EABF-2EA5-4216-B684-DD9DE55589F5}" destId="{F4841953-46B5-48BF-877D-5D664290CD5D}" srcOrd="3" destOrd="0" presId="urn:microsoft.com/office/officeart/2005/8/layout/lProcess3"/>
    <dgm:cxn modelId="{B8258A59-701B-416D-B989-C6BF27214158}" type="presParOf" srcId="{0148EABF-2EA5-4216-B684-DD9DE55589F5}" destId="{52020F90-61BC-4F64-96C5-2AFEBB11AE71}" srcOrd="4" destOrd="0" presId="urn:microsoft.com/office/officeart/2005/8/layout/lProcess3"/>
    <dgm:cxn modelId="{4F3B99DC-36BD-4C56-A8CE-C74F8892600A}" type="presParOf" srcId="{463E23E2-8033-4996-8068-F29D50D043F0}" destId="{B927143B-CE2D-41F3-84AF-0718F2FE3ABB}" srcOrd="1" destOrd="0" presId="urn:microsoft.com/office/officeart/2005/8/layout/lProcess3"/>
    <dgm:cxn modelId="{211C5B01-0FDD-4521-8C81-24F0017A58CF}" type="presParOf" srcId="{463E23E2-8033-4996-8068-F29D50D043F0}" destId="{EB416751-977E-4D9F-B5DE-17854E05811E}" srcOrd="2" destOrd="0" presId="urn:microsoft.com/office/officeart/2005/8/layout/lProcess3"/>
    <dgm:cxn modelId="{CCF3D8B3-AE80-4704-B99F-9C35F0BC7B7D}" type="presParOf" srcId="{EB416751-977E-4D9F-B5DE-17854E05811E}" destId="{E5F7AA31-6BA8-489E-B8BB-BECE0D173175}" srcOrd="0" destOrd="0" presId="urn:microsoft.com/office/officeart/2005/8/layout/lProcess3"/>
    <dgm:cxn modelId="{2077D9EC-8E5F-441B-8F6C-9B3F1F7D6F0A}" type="presParOf" srcId="{EB416751-977E-4D9F-B5DE-17854E05811E}" destId="{0F5D91BF-4136-4300-827A-2B37EAB27F4B}" srcOrd="1" destOrd="0" presId="urn:microsoft.com/office/officeart/2005/8/layout/lProcess3"/>
    <dgm:cxn modelId="{C9820CF7-E5B0-4225-A524-8E7530F49D97}" type="presParOf" srcId="{EB416751-977E-4D9F-B5DE-17854E05811E}" destId="{EB00F153-4828-43A2-924C-32C9EE6C5AB3}" srcOrd="2" destOrd="0" presId="urn:microsoft.com/office/officeart/2005/8/layout/lProcess3"/>
    <dgm:cxn modelId="{C3CEF37E-AD5F-4CF8-8872-318183C14987}" type="presParOf" srcId="{EB416751-977E-4D9F-B5DE-17854E05811E}" destId="{5E3639C9-39DF-4789-AB85-6BA3EA8E5767}" srcOrd="3" destOrd="0" presId="urn:microsoft.com/office/officeart/2005/8/layout/lProcess3"/>
    <dgm:cxn modelId="{DA9ED59E-BE07-48AC-99D6-0D704B3ED838}" type="presParOf" srcId="{EB416751-977E-4D9F-B5DE-17854E05811E}" destId="{E7721E2F-D349-48E9-9F0E-9ACE492BA8C0}" srcOrd="4" destOrd="0" presId="urn:microsoft.com/office/officeart/2005/8/layout/lProcess3"/>
    <dgm:cxn modelId="{4AA8B566-D4CB-4696-A4BB-FA32D368CEA1}" type="presParOf" srcId="{463E23E2-8033-4996-8068-F29D50D043F0}" destId="{7F304C86-15A9-487E-8A16-1B193C6AB1E3}" srcOrd="3" destOrd="0" presId="urn:microsoft.com/office/officeart/2005/8/layout/lProcess3"/>
    <dgm:cxn modelId="{AAAED6E7-76B2-482C-A06B-8087B3E01058}" type="presParOf" srcId="{463E23E2-8033-4996-8068-F29D50D043F0}" destId="{7B3D8F14-6FBD-4328-9664-639168A57928}" srcOrd="4" destOrd="0" presId="urn:microsoft.com/office/officeart/2005/8/layout/lProcess3"/>
    <dgm:cxn modelId="{EDF1E2E7-41B6-4B3D-ABF1-32CC3FC38CD2}" type="presParOf" srcId="{7B3D8F14-6FBD-4328-9664-639168A57928}" destId="{1683BBB2-8EE8-4AC5-A28E-1FAD9C800C46}" srcOrd="0" destOrd="0" presId="urn:microsoft.com/office/officeart/2005/8/layout/lProcess3"/>
    <dgm:cxn modelId="{7562B023-19C6-452C-BD83-7299FB75EADA}" type="presParOf" srcId="{7B3D8F14-6FBD-4328-9664-639168A57928}" destId="{FC0764B7-2F30-40F1-96F8-066CDDC628D0}" srcOrd="1" destOrd="0" presId="urn:microsoft.com/office/officeart/2005/8/layout/lProcess3"/>
    <dgm:cxn modelId="{FC8D072B-D77F-4326-A086-21F46D6BE7AD}" type="presParOf" srcId="{7B3D8F14-6FBD-4328-9664-639168A57928}" destId="{48DAA22A-2C69-42DE-A304-DF7A8507E7E9}" srcOrd="2" destOrd="0" presId="urn:microsoft.com/office/officeart/2005/8/layout/lProcess3"/>
    <dgm:cxn modelId="{56150A04-345C-4D3A-A3AD-C1CEFA1146CC}" type="presParOf" srcId="{7B3D8F14-6FBD-4328-9664-639168A57928}" destId="{442B0D0C-E3B1-4A63-A907-3AE5C8C12200}" srcOrd="3" destOrd="0" presId="urn:microsoft.com/office/officeart/2005/8/layout/lProcess3"/>
    <dgm:cxn modelId="{75663272-9C31-4173-80C1-D17761D8D265}" type="presParOf" srcId="{7B3D8F14-6FBD-4328-9664-639168A57928}" destId="{6DB435FD-B700-4523-9A20-13CE38010294}" srcOrd="4" destOrd="0" presId="urn:microsoft.com/office/officeart/2005/8/layout/lProcess3"/>
    <dgm:cxn modelId="{A2B26E58-9A92-42A8-9D30-29A86DC87224}" type="presParOf" srcId="{463E23E2-8033-4996-8068-F29D50D043F0}" destId="{E8BAE2C5-46E5-40D7-85DE-9E4F7E70B368}" srcOrd="5" destOrd="0" presId="urn:microsoft.com/office/officeart/2005/8/layout/lProcess3"/>
    <dgm:cxn modelId="{9321852D-90AE-4601-BDE7-1618B29C0B8E}" type="presParOf" srcId="{463E23E2-8033-4996-8068-F29D50D043F0}" destId="{E0E9D346-0D34-47CB-A5E8-5FF0E3994824}" srcOrd="6" destOrd="0" presId="urn:microsoft.com/office/officeart/2005/8/layout/lProcess3"/>
    <dgm:cxn modelId="{3797FAE3-B886-49FC-AF71-40BDF2940600}" type="presParOf" srcId="{E0E9D346-0D34-47CB-A5E8-5FF0E3994824}" destId="{BFD06BE6-82F0-4FCC-940A-25DB41751889}" srcOrd="0" destOrd="0" presId="urn:microsoft.com/office/officeart/2005/8/layout/lProcess3"/>
    <dgm:cxn modelId="{2E93093A-CDB7-4E77-B06F-8A55F4ACBFE3}" type="presParOf" srcId="{E0E9D346-0D34-47CB-A5E8-5FF0E3994824}" destId="{2E85AA2E-E037-436B-926F-8015BDEEB44B}" srcOrd="1" destOrd="0" presId="urn:microsoft.com/office/officeart/2005/8/layout/lProcess3"/>
    <dgm:cxn modelId="{69E1DB7B-6F31-4C03-AF13-837612145BCB}" type="presParOf" srcId="{E0E9D346-0D34-47CB-A5E8-5FF0E3994824}" destId="{DCFCBD9A-E760-4B59-A981-EE45BEFF6B25}" srcOrd="2" destOrd="0" presId="urn:microsoft.com/office/officeart/2005/8/layout/lProcess3"/>
    <dgm:cxn modelId="{C429F921-54E3-4EE0-88B6-311E11621A41}" type="presParOf" srcId="{E0E9D346-0D34-47CB-A5E8-5FF0E3994824}" destId="{F4F251FC-93FC-4B16-A41D-D2411868367A}" srcOrd="3" destOrd="0" presId="urn:microsoft.com/office/officeart/2005/8/layout/lProcess3"/>
    <dgm:cxn modelId="{DC8D554C-65FC-4DA3-9ED7-635F3CEA0352}" type="presParOf" srcId="{E0E9D346-0D34-47CB-A5E8-5FF0E3994824}" destId="{206C828A-6FEC-4A32-B9F1-67F88AB0C543}" srcOrd="4" destOrd="0" presId="urn:microsoft.com/office/officeart/2005/8/layout/lProcess3"/>
    <dgm:cxn modelId="{E7EE0266-0EFF-4590-826C-E85966E1DFFA}" type="presParOf" srcId="{463E23E2-8033-4996-8068-F29D50D043F0}" destId="{16AAE458-6743-4663-BA59-46303BE740D4}" srcOrd="7" destOrd="0" presId="urn:microsoft.com/office/officeart/2005/8/layout/lProcess3"/>
    <dgm:cxn modelId="{F6AB9D41-D0FA-4A80-9A74-3B12187243E3}" type="presParOf" srcId="{463E23E2-8033-4996-8068-F29D50D043F0}" destId="{1B3AB3FA-12D1-47EE-9554-6D872E9C022B}" srcOrd="8" destOrd="0" presId="urn:microsoft.com/office/officeart/2005/8/layout/lProcess3"/>
    <dgm:cxn modelId="{A601B2DC-C7FF-4B81-AED2-7D0DD7550D93}" type="presParOf" srcId="{1B3AB3FA-12D1-47EE-9554-6D872E9C022B}" destId="{CFE67E9F-D3F6-4A58-B311-224EA682642B}" srcOrd="0" destOrd="0" presId="urn:microsoft.com/office/officeart/2005/8/layout/lProcess3"/>
    <dgm:cxn modelId="{B49F30F2-33DB-45C4-9921-B58050EB13BB}" type="presParOf" srcId="{1B3AB3FA-12D1-47EE-9554-6D872E9C022B}" destId="{CC614462-28B1-47D3-B9A7-F608EB46FFBE}" srcOrd="1" destOrd="0" presId="urn:microsoft.com/office/officeart/2005/8/layout/lProcess3"/>
    <dgm:cxn modelId="{00FC5195-B907-49B6-9686-814C2CA8B2A5}" type="presParOf" srcId="{1B3AB3FA-12D1-47EE-9554-6D872E9C022B}" destId="{815336C4-380D-414E-B02D-7130245496C9}" srcOrd="2" destOrd="0" presId="urn:microsoft.com/office/officeart/2005/8/layout/lProcess3"/>
    <dgm:cxn modelId="{1F6FE954-7FBB-4AAF-9470-212E67FCB1C6}" type="presParOf" srcId="{1B3AB3FA-12D1-47EE-9554-6D872E9C022B}" destId="{ECCC1EE4-AB6B-4DF4-A37C-648F9E591CB0}" srcOrd="3" destOrd="0" presId="urn:microsoft.com/office/officeart/2005/8/layout/lProcess3"/>
    <dgm:cxn modelId="{CEB996E4-2F88-410F-BABD-5735935E83DD}" type="presParOf" srcId="{1B3AB3FA-12D1-47EE-9554-6D872E9C022B}" destId="{94A1532F-DA11-4C5C-A3EB-ABA50B42CD74}" srcOrd="4" destOrd="0" presId="urn:microsoft.com/office/officeart/2005/8/layout/lProcess3"/>
    <dgm:cxn modelId="{5D7ADE34-FC4E-4CE4-9238-0D6D230623F5}" type="presParOf" srcId="{463E23E2-8033-4996-8068-F29D50D043F0}" destId="{0CC6FD52-B9C2-4303-8AE4-4FCC165B6984}" srcOrd="9" destOrd="0" presId="urn:microsoft.com/office/officeart/2005/8/layout/lProcess3"/>
    <dgm:cxn modelId="{13B7EC8A-1ED1-4B3A-BBE4-6FF4FEBFB80F}" type="presParOf" srcId="{463E23E2-8033-4996-8068-F29D50D043F0}" destId="{E384AC86-96AA-4D7C-B8EC-6418F3EC728C}" srcOrd="10" destOrd="0" presId="urn:microsoft.com/office/officeart/2005/8/layout/lProcess3"/>
    <dgm:cxn modelId="{D26ABBB4-1846-4100-8EF9-E237D873082B}" type="presParOf" srcId="{E384AC86-96AA-4D7C-B8EC-6418F3EC728C}" destId="{E49CDAC3-63EA-4CA6-8E23-3510EB3D325D}" srcOrd="0" destOrd="0" presId="urn:microsoft.com/office/officeart/2005/8/layout/lProcess3"/>
    <dgm:cxn modelId="{9C161EB0-594C-4D41-A743-66AE1D976A03}" type="presParOf" srcId="{E384AC86-96AA-4D7C-B8EC-6418F3EC728C}" destId="{AF46B729-E994-4141-813C-7AD02B9D6FD5}" srcOrd="1" destOrd="0" presId="urn:microsoft.com/office/officeart/2005/8/layout/lProcess3"/>
    <dgm:cxn modelId="{DFC51ADB-A087-490D-AC89-7CB694259751}" type="presParOf" srcId="{E384AC86-96AA-4D7C-B8EC-6418F3EC728C}" destId="{8ED9E205-234B-43C0-AD6D-C76C0F4C910F}" srcOrd="2" destOrd="0" presId="urn:microsoft.com/office/officeart/2005/8/layout/lProcess3"/>
    <dgm:cxn modelId="{D31CD01A-30E1-4026-8026-A51194C3E045}" type="presParOf" srcId="{E384AC86-96AA-4D7C-B8EC-6418F3EC728C}" destId="{FEC06A39-0463-422E-B502-F4B0EC0FB8C5}" srcOrd="3" destOrd="0" presId="urn:microsoft.com/office/officeart/2005/8/layout/lProcess3"/>
    <dgm:cxn modelId="{156F3F4B-C8C9-4175-B70A-54268F367AFF}" type="presParOf" srcId="{E384AC86-96AA-4D7C-B8EC-6418F3EC728C}" destId="{7BEC1CDE-A5AD-48F3-891E-7E2BBFAF3BC7}"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5E757-8CA4-4560-9995-37806F6F3EF6}">
      <dsp:nvSpPr>
        <dsp:cNvPr id="0" name=""/>
        <dsp:cNvSpPr/>
      </dsp:nvSpPr>
      <dsp:spPr>
        <a:xfrm>
          <a:off x="1793803" y="232263"/>
          <a:ext cx="4609540" cy="1600832"/>
        </a:xfrm>
        <a:prstGeom prst="ellipse">
          <a:avLst/>
        </a:prstGeom>
        <a:solidFill>
          <a:schemeClr val="accent2">
            <a:tint val="50000"/>
            <a:alpha val="40000"/>
            <a:hueOff val="0"/>
            <a:satOff val="0"/>
            <a:lumOff val="0"/>
            <a:alphaOff val="0"/>
          </a:schemeClr>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z="-152400" prstMaterial="metal">
          <a:bevelT w="88900" h="88900"/>
        </a:sp3d>
      </dsp:spPr>
      <dsp:style>
        <a:lnRef idx="0">
          <a:scrgbClr r="0" g="0" b="0"/>
        </a:lnRef>
        <a:fillRef idx="1">
          <a:scrgbClr r="0" g="0" b="0"/>
        </a:fillRef>
        <a:effectRef idx="0">
          <a:scrgbClr r="0" g="0" b="0"/>
        </a:effectRef>
        <a:fontRef idx="minor"/>
      </dsp:style>
    </dsp:sp>
    <dsp:sp modelId="{8AE7B4D2-CD74-4B19-AA25-FFB2A1FAC9EF}">
      <dsp:nvSpPr>
        <dsp:cNvPr id="0" name=""/>
        <dsp:cNvSpPr/>
      </dsp:nvSpPr>
      <dsp:spPr>
        <a:xfrm>
          <a:off x="3659059" y="4152160"/>
          <a:ext cx="893321" cy="571726"/>
        </a:xfrm>
        <a:prstGeom prst="downArrow">
          <a:avLst/>
        </a:prstGeom>
        <a:solidFill>
          <a:schemeClr val="bg2">
            <a:lumMod val="75000"/>
          </a:schemeClr>
        </a:soli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32CD6F2-D32D-4AE7-A4F3-67A1525103B8}">
      <dsp:nvSpPr>
        <dsp:cNvPr id="0" name=""/>
        <dsp:cNvSpPr/>
      </dsp:nvSpPr>
      <dsp:spPr>
        <a:xfrm rot="1219902">
          <a:off x="1961748" y="4609540"/>
          <a:ext cx="4287945" cy="1071986"/>
        </a:xfrm>
        <a:prstGeom prst="rect">
          <a:avLst/>
        </a:prstGeom>
        <a:noFill/>
        <a:ln w="34925">
          <a:solidFill>
            <a:srgbClr val="FFFFFF"/>
          </a:solidFill>
        </a:ln>
        <a:effectLst>
          <a:outerShdw blurRad="317500" dir="2700000" algn="ctr" rotWithShape="0">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dsp:spPr>
      <dsp:style>
        <a:lnRef idx="0">
          <a:scrgbClr r="0" g="0" b="0"/>
        </a:lnRef>
        <a:fillRef idx="0">
          <a:scrgbClr r="0" g="0" b="0"/>
        </a:fillRef>
        <a:effectRef idx="0">
          <a:scrgbClr r="0" g="0" b="0"/>
        </a:effectRef>
        <a:fontRef idx="minor"/>
      </dsp:style>
      <dsp:txBody>
        <a:bodyPr spcFirstLastPara="0" vert="horz" wrap="square" lIns="341376" tIns="341376" rIns="341376" bIns="341376" numCol="1" spcCol="1270" anchor="ctr" anchorCtr="0">
          <a:noAutofit/>
        </a:bodyPr>
        <a:lstStyle/>
        <a:p>
          <a:pPr marL="0" lvl="0" indent="0" algn="ctr" defTabSz="2133600">
            <a:lnSpc>
              <a:spcPct val="90000"/>
            </a:lnSpc>
            <a:spcBef>
              <a:spcPct val="0"/>
            </a:spcBef>
            <a:spcAft>
              <a:spcPct val="35000"/>
            </a:spcAft>
            <a:buFont typeface="Arial" panose="020B0604020202020204" pitchFamily="34" charset="0"/>
            <a:buNone/>
          </a:pPr>
          <a:r>
            <a:rPr lang="en-US" sz="4800" kern="1200" dirty="0">
              <a:solidFill>
                <a:srgbClr val="FF0000"/>
              </a:solidFill>
              <a:latin typeface="Kristen ITC" panose="03050502040202030202" pitchFamily="66" charset="0"/>
            </a:rPr>
            <a:t>3DE quality</a:t>
          </a:r>
        </a:p>
      </dsp:txBody>
      <dsp:txXfrm>
        <a:off x="1961748" y="4609540"/>
        <a:ext cx="4287945" cy="1071986"/>
      </dsp:txXfrm>
    </dsp:sp>
    <dsp:sp modelId="{CD4D1C6A-94B5-438D-AD44-9E3D19309CE4}">
      <dsp:nvSpPr>
        <dsp:cNvPr id="0" name=""/>
        <dsp:cNvSpPr/>
      </dsp:nvSpPr>
      <dsp:spPr>
        <a:xfrm>
          <a:off x="3469675" y="1956732"/>
          <a:ext cx="1607979" cy="1607979"/>
        </a:xfrm>
        <a:prstGeom prst="ellipse">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Font typeface="Arial" panose="020B0604020202020204" pitchFamily="34" charset="0"/>
            <a:buNone/>
          </a:pPr>
          <a:r>
            <a:rPr lang="en-US" sz="1900" kern="1200" dirty="0">
              <a:solidFill>
                <a:schemeClr val="tx1"/>
              </a:solidFill>
            </a:rPr>
            <a:t>adequacy of EKG &amp; respiratory gating</a:t>
          </a:r>
        </a:p>
      </dsp:txBody>
      <dsp:txXfrm>
        <a:off x="3705158" y="2192215"/>
        <a:ext cx="1137013" cy="1137013"/>
      </dsp:txXfrm>
    </dsp:sp>
    <dsp:sp modelId="{07CA0BEA-6789-4534-8794-CFD1D381047F}">
      <dsp:nvSpPr>
        <dsp:cNvPr id="0" name=""/>
        <dsp:cNvSpPr/>
      </dsp:nvSpPr>
      <dsp:spPr>
        <a:xfrm>
          <a:off x="2256317" y="866936"/>
          <a:ext cx="1607979" cy="1607979"/>
        </a:xfrm>
        <a:prstGeom prst="ellipse">
          <a:avLst/>
        </a:prstGeom>
        <a:gradFill rotWithShape="0">
          <a:gsLst>
            <a:gs pos="0">
              <a:schemeClr val="accent3">
                <a:hueOff val="214284"/>
                <a:satOff val="-24046"/>
                <a:lumOff val="4118"/>
                <a:alphaOff val="0"/>
                <a:shade val="85000"/>
                <a:satMod val="130000"/>
              </a:schemeClr>
            </a:gs>
            <a:gs pos="34000">
              <a:schemeClr val="accent3">
                <a:hueOff val="214284"/>
                <a:satOff val="-24046"/>
                <a:lumOff val="4118"/>
                <a:alphaOff val="0"/>
                <a:shade val="87000"/>
                <a:satMod val="125000"/>
              </a:schemeClr>
            </a:gs>
            <a:gs pos="70000">
              <a:schemeClr val="accent3">
                <a:hueOff val="214284"/>
                <a:satOff val="-24046"/>
                <a:lumOff val="4118"/>
                <a:alphaOff val="0"/>
                <a:tint val="100000"/>
                <a:shade val="90000"/>
                <a:satMod val="130000"/>
              </a:schemeClr>
            </a:gs>
            <a:gs pos="100000">
              <a:schemeClr val="accent3">
                <a:hueOff val="214284"/>
                <a:satOff val="-24046"/>
                <a:lumOff val="4118"/>
                <a:alphaOff val="0"/>
                <a:tint val="100000"/>
                <a:shade val="100000"/>
                <a:satMod val="110000"/>
              </a:schemeClr>
            </a:gs>
          </a:gsLst>
          <a:path path="circle">
            <a:fillToRect l="100000" t="100000" r="100000" b="100000"/>
          </a:path>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Font typeface="Arial" panose="020B0604020202020204" pitchFamily="34" charset="0"/>
            <a:buNone/>
          </a:pPr>
          <a:r>
            <a:rPr lang="en-US" sz="1900" kern="1200" dirty="0">
              <a:solidFill>
                <a:schemeClr val="tx1"/>
              </a:solidFill>
            </a:rPr>
            <a:t>ability to limit artifact</a:t>
          </a:r>
        </a:p>
      </dsp:txBody>
      <dsp:txXfrm>
        <a:off x="2491800" y="1102419"/>
        <a:ext cx="1137013" cy="1137013"/>
      </dsp:txXfrm>
    </dsp:sp>
    <dsp:sp modelId="{D45A9AA2-F768-4653-8207-18A36DDB1D6C}">
      <dsp:nvSpPr>
        <dsp:cNvPr id="0" name=""/>
        <dsp:cNvSpPr/>
      </dsp:nvSpPr>
      <dsp:spPr>
        <a:xfrm>
          <a:off x="3962789" y="361616"/>
          <a:ext cx="1607979" cy="1607979"/>
        </a:xfrm>
        <a:prstGeom prst="ellipse">
          <a:avLst/>
        </a:prstGeom>
        <a:gradFill rotWithShape="0">
          <a:gsLst>
            <a:gs pos="0">
              <a:schemeClr val="accent3">
                <a:hueOff val="428568"/>
                <a:satOff val="-48092"/>
                <a:lumOff val="8236"/>
                <a:alphaOff val="0"/>
                <a:shade val="85000"/>
                <a:satMod val="130000"/>
              </a:schemeClr>
            </a:gs>
            <a:gs pos="34000">
              <a:schemeClr val="accent3">
                <a:hueOff val="428568"/>
                <a:satOff val="-48092"/>
                <a:lumOff val="8236"/>
                <a:alphaOff val="0"/>
                <a:shade val="87000"/>
                <a:satMod val="125000"/>
              </a:schemeClr>
            </a:gs>
            <a:gs pos="70000">
              <a:schemeClr val="accent3">
                <a:hueOff val="428568"/>
                <a:satOff val="-48092"/>
                <a:lumOff val="8236"/>
                <a:alphaOff val="0"/>
                <a:tint val="100000"/>
                <a:shade val="90000"/>
                <a:satMod val="130000"/>
              </a:schemeClr>
            </a:gs>
            <a:gs pos="100000">
              <a:schemeClr val="accent3">
                <a:hueOff val="428568"/>
                <a:satOff val="-48092"/>
                <a:lumOff val="8236"/>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Font typeface="Arial" panose="020B0604020202020204" pitchFamily="34" charset="0"/>
            <a:buNone/>
          </a:pPr>
          <a:r>
            <a:rPr lang="en-US" sz="1900" kern="1200" dirty="0">
              <a:solidFill>
                <a:schemeClr val="tx1"/>
              </a:solidFill>
            </a:rPr>
            <a:t>intrinsic quality &amp;  # of 2D images</a:t>
          </a:r>
        </a:p>
      </dsp:txBody>
      <dsp:txXfrm>
        <a:off x="4198272" y="597099"/>
        <a:ext cx="1137013" cy="1137013"/>
      </dsp:txXfrm>
    </dsp:sp>
    <dsp:sp modelId="{12F60DB4-090F-495A-A316-1B4A8C5D89BC}">
      <dsp:nvSpPr>
        <dsp:cNvPr id="0" name=""/>
        <dsp:cNvSpPr/>
      </dsp:nvSpPr>
      <dsp:spPr>
        <a:xfrm>
          <a:off x="1604419" y="35732"/>
          <a:ext cx="5002602" cy="4002082"/>
        </a:xfrm>
        <a:prstGeom prst="funnel">
          <a:avLst/>
        </a:prstGeom>
        <a:solidFill>
          <a:schemeClr val="lt1">
            <a:alpha val="4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64549-8D86-4DC3-97EC-E3F9C38CEDD9}">
      <dsp:nvSpPr>
        <dsp:cNvPr id="0" name=""/>
        <dsp:cNvSpPr/>
      </dsp:nvSpPr>
      <dsp:spPr>
        <a:xfrm>
          <a:off x="2585277" y="3163"/>
          <a:ext cx="2407767" cy="963107"/>
        </a:xfrm>
        <a:prstGeom prst="chevron">
          <a:avLst/>
        </a:prstGeom>
        <a:solidFill>
          <a:schemeClr val="accent1">
            <a:shade val="5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simplify with the push of a button</a:t>
          </a:r>
        </a:p>
      </dsp:txBody>
      <dsp:txXfrm>
        <a:off x="3066831" y="3163"/>
        <a:ext cx="1444660" cy="963107"/>
      </dsp:txXfrm>
    </dsp:sp>
    <dsp:sp modelId="{1A38B751-E405-4EAF-936C-F8B4D03E1207}">
      <dsp:nvSpPr>
        <dsp:cNvPr id="0" name=""/>
        <dsp:cNvSpPr/>
      </dsp:nvSpPr>
      <dsp:spPr>
        <a:xfrm>
          <a:off x="4680035" y="85027"/>
          <a:ext cx="1998447" cy="799378"/>
        </a:xfrm>
        <a:prstGeom prst="chevron">
          <a:avLst/>
        </a:prstGeom>
        <a:solidFill>
          <a:schemeClr val="accent1">
            <a:alpha val="90000"/>
            <a:tint val="55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faster acquisition</a:t>
          </a:r>
        </a:p>
      </dsp:txBody>
      <dsp:txXfrm>
        <a:off x="5079724" y="85027"/>
        <a:ext cx="1199069" cy="799378"/>
      </dsp:txXfrm>
    </dsp:sp>
    <dsp:sp modelId="{52020F90-61BC-4F64-96C5-2AFEBB11AE71}">
      <dsp:nvSpPr>
        <dsp:cNvPr id="0" name=""/>
        <dsp:cNvSpPr/>
      </dsp:nvSpPr>
      <dsp:spPr>
        <a:xfrm>
          <a:off x="6398700" y="85027"/>
          <a:ext cx="1998447" cy="799378"/>
        </a:xfrm>
        <a:prstGeom prst="chevron">
          <a:avLst/>
        </a:prstGeom>
        <a:solidFill>
          <a:schemeClr val="accent1">
            <a:alpha val="90000"/>
            <a:tint val="55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improved resolution</a:t>
          </a:r>
        </a:p>
      </dsp:txBody>
      <dsp:txXfrm>
        <a:off x="6798389" y="85027"/>
        <a:ext cx="1199069" cy="799378"/>
      </dsp:txXfrm>
    </dsp:sp>
    <dsp:sp modelId="{E5F7AA31-6BA8-489E-B8BB-BECE0D173175}">
      <dsp:nvSpPr>
        <dsp:cNvPr id="0" name=""/>
        <dsp:cNvSpPr/>
      </dsp:nvSpPr>
      <dsp:spPr>
        <a:xfrm>
          <a:off x="2585277" y="1101105"/>
          <a:ext cx="2407767" cy="963107"/>
        </a:xfrm>
        <a:prstGeom prst="chevron">
          <a:avLst/>
        </a:prstGeom>
        <a:solidFill>
          <a:schemeClr val="accent1">
            <a:shade val="50000"/>
            <a:hueOff val="99904"/>
            <a:satOff val="-4953"/>
            <a:lumOff val="1456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simultaneously          visualize multiple views </a:t>
          </a:r>
        </a:p>
      </dsp:txBody>
      <dsp:txXfrm>
        <a:off x="3066831" y="1101105"/>
        <a:ext cx="1444660" cy="963107"/>
      </dsp:txXfrm>
    </dsp:sp>
    <dsp:sp modelId="{EB00F153-4828-43A2-924C-32C9EE6C5AB3}">
      <dsp:nvSpPr>
        <dsp:cNvPr id="0" name=""/>
        <dsp:cNvSpPr/>
      </dsp:nvSpPr>
      <dsp:spPr>
        <a:xfrm>
          <a:off x="4680035" y="1182969"/>
          <a:ext cx="1998447" cy="799378"/>
        </a:xfrm>
        <a:prstGeom prst="chevron">
          <a:avLst/>
        </a:prstGeom>
        <a:solidFill>
          <a:schemeClr val="accent1">
            <a:alpha val="90000"/>
            <a:tint val="55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2D &amp; 3DE </a:t>
          </a:r>
        </a:p>
      </dsp:txBody>
      <dsp:txXfrm>
        <a:off x="5079724" y="1182969"/>
        <a:ext cx="1199069" cy="799378"/>
      </dsp:txXfrm>
    </dsp:sp>
    <dsp:sp modelId="{E7721E2F-D349-48E9-9F0E-9ACE492BA8C0}">
      <dsp:nvSpPr>
        <dsp:cNvPr id="0" name=""/>
        <dsp:cNvSpPr/>
      </dsp:nvSpPr>
      <dsp:spPr>
        <a:xfrm>
          <a:off x="6398700" y="1182969"/>
          <a:ext cx="1998447" cy="799378"/>
        </a:xfrm>
        <a:prstGeom prst="chevron">
          <a:avLst/>
        </a:prstGeom>
        <a:solidFill>
          <a:schemeClr val="accent1">
            <a:alpha val="90000"/>
            <a:tint val="55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orientation while training</a:t>
          </a:r>
        </a:p>
      </dsp:txBody>
      <dsp:txXfrm>
        <a:off x="6798389" y="1182969"/>
        <a:ext cx="1199069" cy="799378"/>
      </dsp:txXfrm>
    </dsp:sp>
    <dsp:sp modelId="{1683BBB2-8EE8-4AC5-A28E-1FAD9C800C46}">
      <dsp:nvSpPr>
        <dsp:cNvPr id="0" name=""/>
        <dsp:cNvSpPr/>
      </dsp:nvSpPr>
      <dsp:spPr>
        <a:xfrm>
          <a:off x="2585277" y="2199047"/>
          <a:ext cx="2407767" cy="963107"/>
        </a:xfrm>
        <a:prstGeom prst="chevron">
          <a:avLst/>
        </a:prstGeom>
        <a:solidFill>
          <a:schemeClr val="accent1">
            <a:shade val="50000"/>
            <a:hueOff val="199808"/>
            <a:satOff val="-9906"/>
            <a:lumOff val="2912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3DE pixels  create depth</a:t>
          </a:r>
        </a:p>
      </dsp:txBody>
      <dsp:txXfrm>
        <a:off x="3066831" y="2199047"/>
        <a:ext cx="1444660" cy="963107"/>
      </dsp:txXfrm>
    </dsp:sp>
    <dsp:sp modelId="{48DAA22A-2C69-42DE-A304-DF7A8507E7E9}">
      <dsp:nvSpPr>
        <dsp:cNvPr id="0" name=""/>
        <dsp:cNvSpPr/>
      </dsp:nvSpPr>
      <dsp:spPr>
        <a:xfrm>
          <a:off x="4680035" y="2280911"/>
          <a:ext cx="1998447" cy="799378"/>
        </a:xfrm>
        <a:prstGeom prst="chevron">
          <a:avLst/>
        </a:prstGeom>
        <a:solidFill>
          <a:schemeClr val="accent1">
            <a:alpha val="90000"/>
            <a:tint val="55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amber </a:t>
          </a:r>
        </a:p>
      </dsp:txBody>
      <dsp:txXfrm>
        <a:off x="5079724" y="2280911"/>
        <a:ext cx="1199069" cy="799378"/>
      </dsp:txXfrm>
    </dsp:sp>
    <dsp:sp modelId="{6DB435FD-B700-4523-9A20-13CE38010294}">
      <dsp:nvSpPr>
        <dsp:cNvPr id="0" name=""/>
        <dsp:cNvSpPr/>
      </dsp:nvSpPr>
      <dsp:spPr>
        <a:xfrm>
          <a:off x="6398700" y="2280911"/>
          <a:ext cx="1998447" cy="799378"/>
        </a:xfrm>
        <a:prstGeom prst="chevron">
          <a:avLst/>
        </a:prstGeom>
        <a:solidFill>
          <a:schemeClr val="accent1">
            <a:alpha val="90000"/>
            <a:tint val="55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blue-gray</a:t>
          </a:r>
        </a:p>
      </dsp:txBody>
      <dsp:txXfrm>
        <a:off x="6798389" y="2280911"/>
        <a:ext cx="1199069" cy="799378"/>
      </dsp:txXfrm>
    </dsp:sp>
    <dsp:sp modelId="{BFD06BE6-82F0-4FCC-940A-25DB41751889}">
      <dsp:nvSpPr>
        <dsp:cNvPr id="0" name=""/>
        <dsp:cNvSpPr/>
      </dsp:nvSpPr>
      <dsp:spPr>
        <a:xfrm>
          <a:off x="2585277" y="3296990"/>
          <a:ext cx="2407767" cy="963107"/>
        </a:xfrm>
        <a:prstGeom prst="chevron">
          <a:avLst/>
        </a:prstGeom>
        <a:solidFill>
          <a:schemeClr val="bg2">
            <a:lumMod val="9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4C, zoom         MV &amp; TV</a:t>
          </a:r>
        </a:p>
      </dsp:txBody>
      <dsp:txXfrm>
        <a:off x="3066831" y="3296990"/>
        <a:ext cx="1444660" cy="963107"/>
      </dsp:txXfrm>
    </dsp:sp>
    <dsp:sp modelId="{DCFCBD9A-E760-4B59-A981-EE45BEFF6B25}">
      <dsp:nvSpPr>
        <dsp:cNvPr id="0" name=""/>
        <dsp:cNvSpPr/>
      </dsp:nvSpPr>
      <dsp:spPr>
        <a:xfrm>
          <a:off x="4680035" y="3378854"/>
          <a:ext cx="1998447" cy="799378"/>
        </a:xfrm>
        <a:prstGeom prst="chevron">
          <a:avLst/>
        </a:prstGeom>
        <a:solidFill>
          <a:schemeClr val="accent1">
            <a:alpha val="90000"/>
            <a:tint val="55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observe both valves from SAX</a:t>
          </a:r>
        </a:p>
      </dsp:txBody>
      <dsp:txXfrm>
        <a:off x="5079724" y="3378854"/>
        <a:ext cx="1199069" cy="799378"/>
      </dsp:txXfrm>
    </dsp:sp>
    <dsp:sp modelId="{206C828A-6FEC-4A32-B9F1-67F88AB0C543}">
      <dsp:nvSpPr>
        <dsp:cNvPr id="0" name=""/>
        <dsp:cNvSpPr/>
      </dsp:nvSpPr>
      <dsp:spPr>
        <a:xfrm>
          <a:off x="6398700" y="3378854"/>
          <a:ext cx="1998447" cy="799378"/>
        </a:xfrm>
        <a:prstGeom prst="chevron">
          <a:avLst/>
        </a:prstGeom>
        <a:solidFill>
          <a:schemeClr val="accent1">
            <a:alpha val="90000"/>
            <a:tint val="55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observe valves from either side </a:t>
          </a:r>
        </a:p>
      </dsp:txBody>
      <dsp:txXfrm>
        <a:off x="6798389" y="3378854"/>
        <a:ext cx="1199069" cy="799378"/>
      </dsp:txXfrm>
    </dsp:sp>
    <dsp:sp modelId="{CFE67E9F-D3F6-4A58-B311-224EA682642B}">
      <dsp:nvSpPr>
        <dsp:cNvPr id="0" name=""/>
        <dsp:cNvSpPr/>
      </dsp:nvSpPr>
      <dsp:spPr>
        <a:xfrm>
          <a:off x="2585277" y="4394932"/>
          <a:ext cx="2407767" cy="963107"/>
        </a:xfrm>
        <a:prstGeom prst="chevron">
          <a:avLst/>
        </a:prstGeom>
        <a:solidFill>
          <a:schemeClr val="accent1">
            <a:shade val="50000"/>
            <a:hueOff val="199808"/>
            <a:satOff val="-9906"/>
            <a:lumOff val="2912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monitor device deployment </a:t>
          </a:r>
        </a:p>
      </dsp:txBody>
      <dsp:txXfrm>
        <a:off x="3066831" y="4394932"/>
        <a:ext cx="1444660" cy="963107"/>
      </dsp:txXfrm>
    </dsp:sp>
    <dsp:sp modelId="{815336C4-380D-414E-B02D-7130245496C9}">
      <dsp:nvSpPr>
        <dsp:cNvPr id="0" name=""/>
        <dsp:cNvSpPr/>
      </dsp:nvSpPr>
      <dsp:spPr>
        <a:xfrm>
          <a:off x="4680035" y="4476796"/>
          <a:ext cx="1998447" cy="799378"/>
        </a:xfrm>
        <a:prstGeom prst="chevron">
          <a:avLst/>
        </a:prstGeom>
        <a:solidFill>
          <a:schemeClr val="accent1">
            <a:alpha val="90000"/>
            <a:tint val="55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pre/post   ASD repair</a:t>
          </a:r>
        </a:p>
      </dsp:txBody>
      <dsp:txXfrm>
        <a:off x="5079724" y="4476796"/>
        <a:ext cx="1199069" cy="799378"/>
      </dsp:txXfrm>
    </dsp:sp>
    <dsp:sp modelId="{94A1532F-DA11-4C5C-A3EB-ABA50B42CD74}">
      <dsp:nvSpPr>
        <dsp:cNvPr id="0" name=""/>
        <dsp:cNvSpPr/>
      </dsp:nvSpPr>
      <dsp:spPr>
        <a:xfrm>
          <a:off x="6398700" y="4476796"/>
          <a:ext cx="1998447" cy="799378"/>
        </a:xfrm>
        <a:prstGeom prst="chevron">
          <a:avLst/>
        </a:prstGeom>
        <a:solidFill>
          <a:schemeClr val="accent1">
            <a:alpha val="90000"/>
            <a:tint val="55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observe from            RA or LA </a:t>
          </a:r>
        </a:p>
      </dsp:txBody>
      <dsp:txXfrm>
        <a:off x="6798389" y="4476796"/>
        <a:ext cx="1199069" cy="799378"/>
      </dsp:txXfrm>
    </dsp:sp>
    <dsp:sp modelId="{E49CDAC3-63EA-4CA6-8E23-3510EB3D325D}">
      <dsp:nvSpPr>
        <dsp:cNvPr id="0" name=""/>
        <dsp:cNvSpPr/>
      </dsp:nvSpPr>
      <dsp:spPr>
        <a:xfrm>
          <a:off x="2585277" y="5492874"/>
          <a:ext cx="2407767" cy="963107"/>
        </a:xfrm>
        <a:prstGeom prst="chevron">
          <a:avLst/>
        </a:prstGeom>
        <a:solidFill>
          <a:schemeClr val="accent1">
            <a:shade val="50000"/>
            <a:hueOff val="99904"/>
            <a:satOff val="-4953"/>
            <a:lumOff val="1456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improve LV quantification</a:t>
          </a:r>
        </a:p>
      </dsp:txBody>
      <dsp:txXfrm>
        <a:off x="3066831" y="5492874"/>
        <a:ext cx="1444660" cy="963107"/>
      </dsp:txXfrm>
    </dsp:sp>
    <dsp:sp modelId="{8ED9E205-234B-43C0-AD6D-C76C0F4C910F}">
      <dsp:nvSpPr>
        <dsp:cNvPr id="0" name=""/>
        <dsp:cNvSpPr/>
      </dsp:nvSpPr>
      <dsp:spPr>
        <a:xfrm>
          <a:off x="4680035" y="5574738"/>
          <a:ext cx="1998447" cy="799378"/>
        </a:xfrm>
        <a:prstGeom prst="chevron">
          <a:avLst/>
        </a:prstGeom>
        <a:solidFill>
          <a:schemeClr val="accent1">
            <a:alpha val="90000"/>
            <a:tint val="55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software tracks endocardium</a:t>
          </a:r>
        </a:p>
      </dsp:txBody>
      <dsp:txXfrm>
        <a:off x="5079724" y="5574738"/>
        <a:ext cx="1199069" cy="799378"/>
      </dsp:txXfrm>
    </dsp:sp>
    <dsp:sp modelId="{7BEC1CDE-A5AD-48F3-891E-7E2BBFAF3BC7}">
      <dsp:nvSpPr>
        <dsp:cNvPr id="0" name=""/>
        <dsp:cNvSpPr/>
      </dsp:nvSpPr>
      <dsp:spPr>
        <a:xfrm>
          <a:off x="6398700" y="5574738"/>
          <a:ext cx="1998447" cy="799378"/>
        </a:xfrm>
        <a:prstGeom prst="chevron">
          <a:avLst/>
        </a:prstGeom>
        <a:solidFill>
          <a:schemeClr val="accent1">
            <a:alpha val="90000"/>
            <a:tint val="55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sonographer doesn’t trace</a:t>
          </a:r>
        </a:p>
      </dsp:txBody>
      <dsp:txXfrm>
        <a:off x="6798389" y="5574738"/>
        <a:ext cx="1199069" cy="799378"/>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A25AAD-ABF7-4D23-B261-F9EA27FA76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19A64D9-BD6F-4D58-B528-D1C65E5F5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CC004C-FC03-495C-8A65-5C493F91A699}" type="datetimeFigureOut">
              <a:rPr lang="en-US" smtClean="0"/>
              <a:t>7/13/2023</a:t>
            </a:fld>
            <a:endParaRPr lang="en-US" dirty="0"/>
          </a:p>
        </p:txBody>
      </p:sp>
      <p:sp>
        <p:nvSpPr>
          <p:cNvPr id="4" name="Footer Placeholder 3">
            <a:extLst>
              <a:ext uri="{FF2B5EF4-FFF2-40B4-BE49-F238E27FC236}">
                <a16:creationId xmlns:a16="http://schemas.microsoft.com/office/drawing/2014/main" id="{300C6245-565F-4F4B-B36E-1B27F103E7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664BA6-CDB3-42E1-9DC5-511572A59E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BFAB67-10CA-4935-AD98-D76276D49D5C}" type="slidenum">
              <a:rPr lang="en-US" smtClean="0"/>
              <a:t>‹#›</a:t>
            </a:fld>
            <a:endParaRPr lang="en-US" dirty="0"/>
          </a:p>
        </p:txBody>
      </p:sp>
    </p:spTree>
    <p:extLst>
      <p:ext uri="{BB962C8B-B14F-4D97-AF65-F5344CB8AC3E}">
        <p14:creationId xmlns:p14="http://schemas.microsoft.com/office/powerpoint/2010/main" val="197681692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416C3-9DBA-4494-A89B-636DC9017B44}" type="datetimeFigureOut">
              <a:rPr lang="en-US" smtClean="0"/>
              <a:t>7/13/2023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E61600-98FB-4B99-BED3-4BE2299A9BB0}" type="slidenum">
              <a:rPr lang="en-US" smtClean="0"/>
              <a:t>‹#›</a:t>
            </a:fld>
            <a:endParaRPr lang="en-US" dirty="0"/>
          </a:p>
        </p:txBody>
      </p:sp>
    </p:spTree>
    <p:extLst>
      <p:ext uri="{BB962C8B-B14F-4D97-AF65-F5344CB8AC3E}">
        <p14:creationId xmlns:p14="http://schemas.microsoft.com/office/powerpoint/2010/main" val="58154405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B1E61600-98FB-4B99-BED3-4BE2299A9BB0}" type="slidenum">
              <a:rPr lang="en-US" smtClean="0"/>
              <a:t>11</a:t>
            </a:fld>
            <a:endParaRPr lang="en-US" dirty="0"/>
          </a:p>
        </p:txBody>
      </p:sp>
    </p:spTree>
    <p:extLst>
      <p:ext uri="{BB962C8B-B14F-4D97-AF65-F5344CB8AC3E}">
        <p14:creationId xmlns:p14="http://schemas.microsoft.com/office/powerpoint/2010/main" val="3155494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US" dirty="0"/>
          </a:p>
        </p:txBody>
      </p:sp>
      <p:sp>
        <p:nvSpPr>
          <p:cNvPr id="5" name="Slide Number Placeholder 4"/>
          <p:cNvSpPr>
            <a:spLocks noGrp="1"/>
          </p:cNvSpPr>
          <p:nvPr>
            <p:ph type="sldNum" sz="quarter" idx="5"/>
          </p:nvPr>
        </p:nvSpPr>
        <p:spPr/>
        <p:txBody>
          <a:bodyPr/>
          <a:lstStyle/>
          <a:p>
            <a:fld id="{B1E61600-98FB-4B99-BED3-4BE2299A9BB0}" type="slidenum">
              <a:rPr lang="en-US" smtClean="0"/>
              <a:t>15</a:t>
            </a:fld>
            <a:endParaRPr lang="en-US" dirty="0"/>
          </a:p>
        </p:txBody>
      </p:sp>
    </p:spTree>
    <p:extLst>
      <p:ext uri="{BB962C8B-B14F-4D97-AF65-F5344CB8AC3E}">
        <p14:creationId xmlns:p14="http://schemas.microsoft.com/office/powerpoint/2010/main" val="3010520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2927A9-A646-4169-8762-678137923815}"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53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5EEDE-65DD-47C9-BD57-B6443499C13F}"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414142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5EEDE-65DD-47C9-BD57-B6443499C13F}"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6369135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8D0C3-30D3-47DB-A20D-E652D19BA9AB}"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6963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5EEDE-65DD-47C9-BD57-B6443499C13F}"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2900901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4E3E5-D9C9-47A3-A240-87B648E8DAA9}"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017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D5EEDE-65DD-47C9-BD57-B6443499C13F}" type="datetime1">
              <a:rPr lang="en-US" smtClean="0"/>
              <a:t>7/13/2023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201046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D5EEDE-65DD-47C9-BD57-B6443499C13F}" type="datetime1">
              <a:rPr lang="en-US" smtClean="0"/>
              <a:t>7/13/2023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6845954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896439-E89A-448D-B19E-86B32BD5D111}" type="datetime1">
              <a:rPr lang="en-US" smtClean="0"/>
              <a:t>7/13/2023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1188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B9C08C-4337-4810-B0A1-13169AE03AB9}" type="datetime1">
              <a:rPr lang="en-US" smtClean="0"/>
              <a:t>7/13/2023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5895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D5EEDE-65DD-47C9-BD57-B6443499C13F}" type="datetime1">
              <a:rPr lang="en-US" smtClean="0"/>
              <a:t>7/13/2023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272454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9D8051-2E28-464D-B34A-05B0C6761E5E}" type="datetime1">
              <a:rPr lang="en-US" smtClean="0"/>
              <a:t>7/13/2023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8877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D5EEDE-65DD-47C9-BD57-B6443499C13F}" type="datetime1">
              <a:rPr lang="en-US" smtClean="0"/>
              <a:t>7/13/2023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16925"/>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 id="2147484080"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4.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comments" Target="../comments/comment8.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www.echonotebook.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8A6B-8C94-4331-8DB0-5E9E68D8DF7B}"/>
              </a:ext>
            </a:extLst>
          </p:cNvPr>
          <p:cNvSpPr>
            <a:spLocks noGrp="1"/>
          </p:cNvSpPr>
          <p:nvPr>
            <p:ph type="ctrTitle"/>
          </p:nvPr>
        </p:nvSpPr>
        <p:spPr>
          <a:xfrm>
            <a:off x="2461986" y="1524983"/>
            <a:ext cx="8579242" cy="1904017"/>
          </a:xfrm>
        </p:spPr>
        <p:txBody>
          <a:bodyPr>
            <a:normAutofit fontScale="90000"/>
          </a:bodyPr>
          <a:lstStyle/>
          <a:p>
            <a:r>
              <a:rPr lang="en-US" sz="3600" dirty="0">
                <a:solidFill>
                  <a:schemeClr val="tx1"/>
                </a:solidFill>
              </a:rPr>
              <a:t>ECHOCARDIOGRAPHY</a:t>
            </a:r>
            <a:br>
              <a:rPr lang="en-US" sz="3600" dirty="0">
                <a:solidFill>
                  <a:schemeClr val="tx1"/>
                </a:solidFill>
              </a:rPr>
            </a:br>
            <a:r>
              <a:rPr lang="en-US" sz="1800" cap="none" dirty="0">
                <a:solidFill>
                  <a:schemeClr val="tx1"/>
                </a:solidFill>
                <a:latin typeface="Lucida Handwriting" panose="03010101010101010101" pitchFamily="66" charset="0"/>
              </a:rPr>
              <a:t>…From a Sonographer’s Perspective </a:t>
            </a:r>
            <a:br>
              <a:rPr lang="en-US" sz="1800" dirty="0">
                <a:solidFill>
                  <a:schemeClr val="tx1"/>
                </a:solidFill>
                <a:latin typeface="Lucida Handwriting" panose="03010101010101010101" pitchFamily="66" charset="0"/>
              </a:rPr>
            </a:br>
            <a:r>
              <a:rPr lang="en-US" sz="2200" dirty="0">
                <a:solidFill>
                  <a:schemeClr val="tx1"/>
                </a:solidFill>
              </a:rPr>
              <a:t> </a:t>
            </a:r>
            <a:br>
              <a:rPr lang="en-US" sz="1800" dirty="0">
                <a:solidFill>
                  <a:schemeClr val="tx1"/>
                </a:solidFill>
              </a:rPr>
            </a:br>
            <a:r>
              <a:rPr lang="en-US" sz="4400" dirty="0">
                <a:solidFill>
                  <a:schemeClr val="tx1"/>
                </a:solidFill>
              </a:rPr>
              <a:t>THE NOTEBOOK 8</a:t>
            </a:r>
            <a:br>
              <a:rPr lang="en-US" sz="4400" dirty="0">
                <a:solidFill>
                  <a:schemeClr val="tx1"/>
                </a:solidFill>
              </a:rPr>
            </a:br>
            <a:r>
              <a:rPr lang="en-US" sz="3600" cap="none" dirty="0">
                <a:solidFill>
                  <a:schemeClr val="tx1"/>
                </a:solidFill>
              </a:rPr>
              <a:t>Chapter XX:  Intro to 3D Echo &amp; Real-time 3D/4DE</a:t>
            </a:r>
            <a:endParaRPr lang="en-US" sz="5400" dirty="0">
              <a:solidFill>
                <a:schemeClr val="tx1"/>
              </a:solidFill>
            </a:endParaRPr>
          </a:p>
        </p:txBody>
      </p:sp>
      <p:sp>
        <p:nvSpPr>
          <p:cNvPr id="3" name="Subtitle 2">
            <a:extLst>
              <a:ext uri="{FF2B5EF4-FFF2-40B4-BE49-F238E27FC236}">
                <a16:creationId xmlns:a16="http://schemas.microsoft.com/office/drawing/2014/main" id="{A5FB623B-2497-4841-97B0-41CDAFD603D4}"/>
              </a:ext>
            </a:extLst>
          </p:cNvPr>
          <p:cNvSpPr>
            <a:spLocks noGrp="1"/>
          </p:cNvSpPr>
          <p:nvPr>
            <p:ph type="subTitle" idx="1"/>
          </p:nvPr>
        </p:nvSpPr>
        <p:spPr>
          <a:xfrm>
            <a:off x="2777991" y="3929013"/>
            <a:ext cx="8689976" cy="450642"/>
          </a:xfrm>
        </p:spPr>
        <p:txBody>
          <a:bodyPr>
            <a:normAutofit/>
          </a:bodyPr>
          <a:lstStyle/>
          <a:p>
            <a:r>
              <a:rPr lang="en-US" cap="none" dirty="0">
                <a:solidFill>
                  <a:schemeClr val="accent3">
                    <a:lumMod val="60000"/>
                    <a:lumOff val="40000"/>
                  </a:schemeClr>
                </a:solidFill>
              </a:rPr>
              <a:t>                                         </a:t>
            </a:r>
            <a:r>
              <a:rPr lang="en-US" sz="2000" cap="none" dirty="0">
                <a:solidFill>
                  <a:schemeClr val="tx1"/>
                </a:solidFill>
              </a:rPr>
              <a:t>Susan King DeWitt, BS, RDCS, RCS</a:t>
            </a:r>
          </a:p>
          <a:p>
            <a:endParaRPr lang="en-US" dirty="0"/>
          </a:p>
        </p:txBody>
      </p:sp>
      <p:sp>
        <p:nvSpPr>
          <p:cNvPr id="4" name="Slide Number Placeholder 3">
            <a:extLst>
              <a:ext uri="{FF2B5EF4-FFF2-40B4-BE49-F238E27FC236}">
                <a16:creationId xmlns:a16="http://schemas.microsoft.com/office/drawing/2014/main" id="{98D5ABEC-2837-4109-8D2D-F5C67AE0CCB2}"/>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150544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A91871-A726-4D09-A364-46F6E522463F}"/>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9" name="TextBox 8">
            <a:extLst>
              <a:ext uri="{FF2B5EF4-FFF2-40B4-BE49-F238E27FC236}">
                <a16:creationId xmlns:a16="http://schemas.microsoft.com/office/drawing/2014/main" id="{6FE8CEB2-0407-4EF6-A131-F116A2EE6C2A}"/>
              </a:ext>
            </a:extLst>
          </p:cNvPr>
          <p:cNvSpPr txBox="1"/>
          <p:nvPr/>
        </p:nvSpPr>
        <p:spPr>
          <a:xfrm>
            <a:off x="8167520" y="3190791"/>
            <a:ext cx="2834156" cy="1323439"/>
          </a:xfrm>
          <a:prstGeom prst="rect">
            <a:avLst/>
          </a:prstGeom>
          <a:noFill/>
        </p:spPr>
        <p:txBody>
          <a:bodyPr wrap="square" rtlCol="0">
            <a:spAutoFit/>
          </a:bodyPr>
          <a:lstStyle/>
          <a:p>
            <a:pPr algn="ctr"/>
            <a:r>
              <a:rPr lang="en-US" sz="2000" dirty="0">
                <a:latin typeface="Gabriola" panose="04040605051002020D02" pitchFamily="82" charset="0"/>
              </a:rPr>
              <a:t>POP QUIZ!</a:t>
            </a:r>
          </a:p>
          <a:p>
            <a:pPr algn="ctr"/>
            <a:r>
              <a:rPr lang="en-US" sz="2000" dirty="0">
                <a:latin typeface="Gabriola" panose="04040605051002020D02" pitchFamily="82" charset="0"/>
              </a:rPr>
              <a:t>Does LVV reconstruction </a:t>
            </a:r>
          </a:p>
          <a:p>
            <a:pPr algn="ctr"/>
            <a:r>
              <a:rPr lang="en-US" sz="2000" dirty="0">
                <a:latin typeface="Gabriola" panose="04040605051002020D02" pitchFamily="82" charset="0"/>
              </a:rPr>
              <a:t>require fewer or more 2D images </a:t>
            </a:r>
          </a:p>
          <a:p>
            <a:pPr algn="ctr"/>
            <a:r>
              <a:rPr lang="en-US" sz="2000" dirty="0">
                <a:latin typeface="Gabriola" panose="04040605051002020D02" pitchFamily="82" charset="0"/>
              </a:rPr>
              <a:t>than what a valve requires?</a:t>
            </a:r>
          </a:p>
        </p:txBody>
      </p:sp>
      <p:graphicFrame>
        <p:nvGraphicFramePr>
          <p:cNvPr id="4" name="Diagram 3">
            <a:extLst>
              <a:ext uri="{FF2B5EF4-FFF2-40B4-BE49-F238E27FC236}">
                <a16:creationId xmlns:a16="http://schemas.microsoft.com/office/drawing/2014/main" id="{CCADED47-866D-467E-9F15-1A1D1632146B}"/>
              </a:ext>
            </a:extLst>
          </p:cNvPr>
          <p:cNvGraphicFramePr/>
          <p:nvPr>
            <p:extLst>
              <p:ext uri="{D42A27DB-BD31-4B8C-83A1-F6EECF244321}">
                <p14:modId xmlns:p14="http://schemas.microsoft.com/office/powerpoint/2010/main" val="1390649932"/>
              </p:ext>
            </p:extLst>
          </p:nvPr>
        </p:nvGraphicFramePr>
        <p:xfrm>
          <a:off x="1990279" y="405756"/>
          <a:ext cx="8211441" cy="5717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9466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555D2E-037A-4FA4-B8B7-79C694CBFFF2}"/>
              </a:ext>
            </a:extLst>
          </p:cNvPr>
          <p:cNvSpPr>
            <a:spLocks noGrp="1"/>
          </p:cNvSpPr>
          <p:nvPr>
            <p:ph type="sldNum" sz="quarter" idx="12"/>
          </p:nvPr>
        </p:nvSpPr>
        <p:spPr/>
        <p:txBody>
          <a:bodyPr/>
          <a:lstStyle/>
          <a:p>
            <a:fld id="{6D22F896-40B5-4ADD-8801-0D06FADFA095}" type="slidenum">
              <a:rPr lang="en-US" smtClean="0"/>
              <a:t>11</a:t>
            </a:fld>
            <a:endParaRPr lang="en-US" dirty="0"/>
          </a:p>
        </p:txBody>
      </p:sp>
      <p:graphicFrame>
        <p:nvGraphicFramePr>
          <p:cNvPr id="3" name="Table 2">
            <a:extLst>
              <a:ext uri="{FF2B5EF4-FFF2-40B4-BE49-F238E27FC236}">
                <a16:creationId xmlns:a16="http://schemas.microsoft.com/office/drawing/2014/main" id="{8D38A7DC-EA38-44A0-ACF5-49B8330F881D}"/>
              </a:ext>
            </a:extLst>
          </p:cNvPr>
          <p:cNvGraphicFramePr>
            <a:graphicFrameLocks noGrp="1"/>
          </p:cNvGraphicFramePr>
          <p:nvPr>
            <p:extLst>
              <p:ext uri="{D42A27DB-BD31-4B8C-83A1-F6EECF244321}">
                <p14:modId xmlns:p14="http://schemas.microsoft.com/office/powerpoint/2010/main" val="374745353"/>
              </p:ext>
            </p:extLst>
          </p:nvPr>
        </p:nvGraphicFramePr>
        <p:xfrm>
          <a:off x="2602136" y="556659"/>
          <a:ext cx="6987726" cy="4053840"/>
        </p:xfrm>
        <a:graphic>
          <a:graphicData uri="http://schemas.openxmlformats.org/drawingml/2006/table">
            <a:tbl>
              <a:tblPr firstRow="1" bandRow="1">
                <a:effectLst>
                  <a:innerShdw blurRad="114300">
                    <a:prstClr val="black"/>
                  </a:innerShdw>
                </a:effectLst>
                <a:tableStyleId>{37CE84F3-28C3-443E-9E96-99CF82512B78}</a:tableStyleId>
              </a:tblPr>
              <a:tblGrid>
                <a:gridCol w="6987726">
                  <a:extLst>
                    <a:ext uri="{9D8B030D-6E8A-4147-A177-3AD203B41FA5}">
                      <a16:colId xmlns:a16="http://schemas.microsoft.com/office/drawing/2014/main" val="1306086594"/>
                    </a:ext>
                  </a:extLst>
                </a:gridCol>
              </a:tblGrid>
              <a:tr h="332826">
                <a:tc>
                  <a:txBody>
                    <a:bodyPr/>
                    <a:lstStyle/>
                    <a:p>
                      <a:pPr algn="ctr"/>
                      <a:r>
                        <a:rPr lang="en-US" sz="2400" b="0" dirty="0">
                          <a:solidFill>
                            <a:srgbClr val="FF0000"/>
                          </a:solidFill>
                          <a:latin typeface="+mj-lt"/>
                        </a:rPr>
                        <a:t>3DE</a:t>
                      </a:r>
                    </a:p>
                  </a:txBody>
                  <a:tcPr>
                    <a:lnB w="12700" cap="flat" cmpd="sng" algn="ctr">
                      <a:noFill/>
                      <a:prstDash val="solid"/>
                      <a:round/>
                      <a:headEnd type="none" w="med" len="med"/>
                      <a:tailEnd type="none" w="med" len="med"/>
                    </a:lnB>
                    <a:solidFill>
                      <a:schemeClr val="accent1"/>
                    </a:solidFill>
                  </a:tcPr>
                </a:tc>
                <a:extLst>
                  <a:ext uri="{0D108BD9-81ED-4DB2-BD59-A6C34878D82A}">
                    <a16:rowId xmlns:a16="http://schemas.microsoft.com/office/drawing/2014/main" val="2266222648"/>
                  </a:ext>
                </a:extLst>
              </a:tr>
              <a:tr h="1962638">
                <a:tc>
                  <a:txBody>
                    <a:bodyPr/>
                    <a:lstStyle/>
                    <a:p>
                      <a:pPr marL="0" indent="0">
                        <a:buFont typeface="Arial" panose="020B0604020202020204" pitchFamily="34" charset="0"/>
                        <a:buNone/>
                      </a:pPr>
                      <a:r>
                        <a:rPr lang="en-US" sz="2000" b="1" kern="1200" dirty="0">
                          <a:solidFill>
                            <a:schemeClr val="tx1"/>
                          </a:solidFill>
                          <a:effectLst/>
                          <a:latin typeface="+mj-lt"/>
                          <a:ea typeface="+mn-ea"/>
                          <a:cs typeface="+mn-cs"/>
                        </a:rPr>
                        <a:t>TECHNICAL FACTORS</a:t>
                      </a:r>
                    </a:p>
                    <a:p>
                      <a:pPr marL="0" indent="0">
                        <a:buFont typeface="Arial" panose="020B0604020202020204" pitchFamily="34" charset="0"/>
                        <a:buNone/>
                      </a:pPr>
                      <a:endParaRPr lang="en-US" sz="2000" b="1" kern="1200" dirty="0">
                        <a:solidFill>
                          <a:schemeClr val="tx1"/>
                        </a:solidFill>
                        <a:effectLst/>
                        <a:latin typeface="+mj-lt"/>
                        <a:ea typeface="+mn-ea"/>
                        <a:cs typeface="+mn-cs"/>
                      </a:endParaRPr>
                    </a:p>
                    <a:p>
                      <a:pPr marL="285750" indent="-285750">
                        <a:lnSpc>
                          <a:spcPct val="100000"/>
                        </a:lnSpc>
                        <a:buFont typeface="Arial" panose="020B0604020202020204" pitchFamily="34" charset="0"/>
                        <a:buChar char="•"/>
                      </a:pPr>
                      <a:r>
                        <a:rPr lang="en-US" sz="2000" kern="1200" dirty="0">
                          <a:solidFill>
                            <a:schemeClr val="tx1"/>
                          </a:solidFill>
                          <a:effectLst/>
                          <a:latin typeface="+mn-lt"/>
                          <a:ea typeface="+mn-ea"/>
                          <a:cs typeface="+mn-cs"/>
                        </a:rPr>
                        <a:t>similar to 2D echo </a:t>
                      </a:r>
                    </a:p>
                    <a:p>
                      <a:pPr marL="285750" indent="-285750">
                        <a:lnSpc>
                          <a:spcPct val="150000"/>
                        </a:lnSpc>
                        <a:buFont typeface="Arial" panose="020B0604020202020204" pitchFamily="34" charset="0"/>
                        <a:buChar char="•"/>
                      </a:pPr>
                      <a:r>
                        <a:rPr lang="en-US" sz="2000" kern="1200" dirty="0">
                          <a:solidFill>
                            <a:schemeClr val="tx1"/>
                          </a:solidFill>
                          <a:effectLst/>
                          <a:latin typeface="+mn-lt"/>
                          <a:ea typeface="+mn-ea"/>
                          <a:cs typeface="+mn-cs"/>
                        </a:rPr>
                        <a:t>avoid artifact   </a:t>
                      </a:r>
                    </a:p>
                    <a:p>
                      <a:pPr marL="285750" indent="-285750">
                        <a:lnSpc>
                          <a:spcPct val="150000"/>
                        </a:lnSpc>
                        <a:buFont typeface="Arial" panose="020B0604020202020204" pitchFamily="34" charset="0"/>
                        <a:buChar char="•"/>
                      </a:pPr>
                      <a:r>
                        <a:rPr lang="en-US" sz="2000" kern="1200" dirty="0">
                          <a:solidFill>
                            <a:schemeClr val="tx1"/>
                          </a:solidFill>
                          <a:effectLst/>
                          <a:latin typeface="+mn-lt"/>
                          <a:ea typeface="+mn-ea"/>
                          <a:cs typeface="+mn-cs"/>
                        </a:rPr>
                        <a:t>optimal gain settings</a:t>
                      </a:r>
                    </a:p>
                    <a:p>
                      <a:pPr marL="285750" indent="-285750">
                        <a:lnSpc>
                          <a:spcPct val="150000"/>
                        </a:lnSpc>
                        <a:buFont typeface="Arial" panose="020B0604020202020204" pitchFamily="34" charset="0"/>
                        <a:buChar char="•"/>
                      </a:pPr>
                      <a:r>
                        <a:rPr lang="en-US" sz="2000" kern="1200" dirty="0">
                          <a:solidFill>
                            <a:schemeClr val="tx1"/>
                          </a:solidFill>
                          <a:effectLst/>
                          <a:latin typeface="+mn-lt"/>
                          <a:ea typeface="+mn-ea"/>
                          <a:cs typeface="+mn-cs"/>
                        </a:rPr>
                        <a:t>use gating to obtain volumetric data</a:t>
                      </a:r>
                    </a:p>
                    <a:p>
                      <a:pPr marL="285750" indent="-285750">
                        <a:lnSpc>
                          <a:spcPct val="150000"/>
                        </a:lnSpc>
                        <a:buFont typeface="Arial" panose="020B0604020202020204" pitchFamily="34" charset="0"/>
                        <a:buChar char="•"/>
                      </a:pPr>
                      <a:r>
                        <a:rPr lang="en-US" sz="2000" kern="1200" dirty="0">
                          <a:solidFill>
                            <a:schemeClr val="tx1"/>
                          </a:solidFill>
                          <a:effectLst/>
                          <a:latin typeface="+mn-lt"/>
                          <a:ea typeface="+mn-ea"/>
                          <a:cs typeface="+mn-cs"/>
                        </a:rPr>
                        <a:t>biggest challenge </a:t>
                      </a:r>
                      <a:r>
                        <a:rPr lang="en-US" sz="2000" kern="1200" dirty="0">
                          <a:solidFill>
                            <a:schemeClr val="tx1"/>
                          </a:solidFill>
                          <a:effectLst/>
                          <a:latin typeface="+mn-lt"/>
                          <a:ea typeface="+mn-ea"/>
                          <a:cs typeface="+mn-cs"/>
                          <a:sym typeface="Wingdings" panose="05000000000000000000" pitchFamily="2" charset="2"/>
                        </a:rPr>
                        <a:t> </a:t>
                      </a:r>
                      <a:r>
                        <a:rPr lang="en-US" sz="2000" kern="1200" dirty="0">
                          <a:solidFill>
                            <a:schemeClr val="tx1"/>
                          </a:solidFill>
                          <a:effectLst/>
                          <a:latin typeface="+mn-lt"/>
                          <a:ea typeface="+mn-ea"/>
                          <a:cs typeface="+mn-cs"/>
                        </a:rPr>
                        <a:t>respiratory difficulties &amp;/or arrhythmias</a:t>
                      </a:r>
                    </a:p>
                    <a:p>
                      <a:pPr marL="285750" indent="-285750">
                        <a:lnSpc>
                          <a:spcPct val="150000"/>
                        </a:lnSpc>
                        <a:buFont typeface="Arial" panose="020B0604020202020204" pitchFamily="34" charset="0"/>
                        <a:buChar char="•"/>
                      </a:pPr>
                      <a:r>
                        <a:rPr lang="en-US" sz="2000" kern="1200" dirty="0">
                          <a:solidFill>
                            <a:schemeClr val="tx1"/>
                          </a:solidFill>
                          <a:effectLst/>
                          <a:latin typeface="+mn-lt"/>
                          <a:ea typeface="+mn-ea"/>
                          <a:cs typeface="+mn-cs"/>
                        </a:rPr>
                        <a:t>segmentation</a:t>
                      </a:r>
                    </a:p>
                    <a:p>
                      <a:pPr marL="285750" indent="-285750">
                        <a:buFont typeface="Arial" panose="020B0604020202020204" pitchFamily="34" charset="0"/>
                        <a:buChar char="•"/>
                      </a:pPr>
                      <a:endParaRPr lang="en-US" sz="2000" kern="1200" dirty="0">
                        <a:solidFill>
                          <a:schemeClr val="bg1"/>
                        </a:solidFill>
                        <a:effectLst/>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456073998"/>
                  </a:ext>
                </a:extLst>
              </a:tr>
            </a:tbl>
          </a:graphicData>
        </a:graphic>
      </p:graphicFrame>
      <p:sp>
        <p:nvSpPr>
          <p:cNvPr id="5" name="TextBox 4">
            <a:extLst>
              <a:ext uri="{FF2B5EF4-FFF2-40B4-BE49-F238E27FC236}">
                <a16:creationId xmlns:a16="http://schemas.microsoft.com/office/drawing/2014/main" id="{7375AD59-4275-467A-AB1B-E5300B3B7244}"/>
              </a:ext>
            </a:extLst>
          </p:cNvPr>
          <p:cNvSpPr txBox="1"/>
          <p:nvPr/>
        </p:nvSpPr>
        <p:spPr>
          <a:xfrm>
            <a:off x="6620019" y="4965936"/>
            <a:ext cx="2969843" cy="707886"/>
          </a:xfrm>
          <a:prstGeom prst="rect">
            <a:avLst/>
          </a:prstGeom>
          <a:noFill/>
        </p:spPr>
        <p:txBody>
          <a:bodyPr wrap="square" rtlCol="0">
            <a:spAutoFit/>
          </a:bodyPr>
          <a:lstStyle/>
          <a:p>
            <a:pPr algn="ctr"/>
            <a:r>
              <a:rPr lang="en-US" sz="2000" dirty="0">
                <a:latin typeface="Gabriola" panose="04040605051002020D02" pitchFamily="82" charset="0"/>
              </a:rPr>
              <a:t>POP QUIZ!</a:t>
            </a:r>
          </a:p>
          <a:p>
            <a:pPr algn="ctr"/>
            <a:r>
              <a:rPr lang="en-US" sz="2000" dirty="0">
                <a:latin typeface="Gabriola" panose="04040605051002020D02" pitchFamily="82" charset="0"/>
              </a:rPr>
              <a:t>What is most artifact related to?</a:t>
            </a:r>
          </a:p>
        </p:txBody>
      </p:sp>
      <p:sp>
        <p:nvSpPr>
          <p:cNvPr id="7" name="Rectangle 3">
            <a:extLst>
              <a:ext uri="{FF2B5EF4-FFF2-40B4-BE49-F238E27FC236}">
                <a16:creationId xmlns:a16="http://schemas.microsoft.com/office/drawing/2014/main" id="{3C7F4548-A6BE-471F-B8A6-85A9AB829765}"/>
              </a:ext>
            </a:extLst>
          </p:cNvPr>
          <p:cNvSpPr>
            <a:spLocks noChangeArrowheads="1"/>
          </p:cNvSpPr>
          <p:nvPr/>
        </p:nvSpPr>
        <p:spPr bwMode="auto">
          <a:xfrm>
            <a:off x="1447800" y="-5139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dirty="0"/>
          </a:p>
        </p:txBody>
      </p:sp>
      <p:sp>
        <p:nvSpPr>
          <p:cNvPr id="8" name="Rectangle 4">
            <a:extLst>
              <a:ext uri="{FF2B5EF4-FFF2-40B4-BE49-F238E27FC236}">
                <a16:creationId xmlns:a16="http://schemas.microsoft.com/office/drawing/2014/main" id="{9A4CD529-41D6-4E76-85BE-CDDD2858B4D7}"/>
              </a:ext>
            </a:extLst>
          </p:cNvPr>
          <p:cNvSpPr>
            <a:spLocks noChangeArrowheads="1"/>
          </p:cNvSpPr>
          <p:nvPr/>
        </p:nvSpPr>
        <p:spPr bwMode="auto">
          <a:xfrm>
            <a:off x="1447800" y="20060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mic Sans MS" panose="030F0702030302020204" pitchFamily="66"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B6ADB40D-B9B1-49DE-86B4-10B7BD241EFE}"/>
              </a:ext>
            </a:extLst>
          </p:cNvPr>
          <p:cNvSpPr>
            <a:spLocks noChangeArrowheads="1"/>
          </p:cNvSpPr>
          <p:nvPr/>
        </p:nvSpPr>
        <p:spPr bwMode="auto">
          <a:xfrm>
            <a:off x="1447800" y="36252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mic Sans MS" panose="030F070203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8216E39A-1E8E-44BF-AB4C-CBC20B13D607}"/>
              </a:ext>
            </a:extLst>
          </p:cNvPr>
          <p:cNvSpPr>
            <a:spLocks noChangeArrowheads="1"/>
          </p:cNvSpPr>
          <p:nvPr/>
        </p:nvSpPr>
        <p:spPr bwMode="auto">
          <a:xfrm>
            <a:off x="7065722" y="14464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2" name="Rectangle 4">
            <a:extLst>
              <a:ext uri="{FF2B5EF4-FFF2-40B4-BE49-F238E27FC236}">
                <a16:creationId xmlns:a16="http://schemas.microsoft.com/office/drawing/2014/main" id="{72180E4D-63AE-4A87-ADDE-D7BDD3429C16}"/>
              </a:ext>
            </a:extLst>
          </p:cNvPr>
          <p:cNvSpPr>
            <a:spLocks noChangeArrowheads="1"/>
          </p:cNvSpPr>
          <p:nvPr/>
        </p:nvSpPr>
        <p:spPr bwMode="auto">
          <a:xfrm>
            <a:off x="6096000" y="32327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4" name="Heart 3">
            <a:extLst>
              <a:ext uri="{FF2B5EF4-FFF2-40B4-BE49-F238E27FC236}">
                <a16:creationId xmlns:a16="http://schemas.microsoft.com/office/drawing/2014/main" id="{9EB3BCF2-2F82-4F1E-A787-10E1CA73BF9B}"/>
              </a:ext>
            </a:extLst>
          </p:cNvPr>
          <p:cNvSpPr/>
          <p:nvPr/>
        </p:nvSpPr>
        <p:spPr>
          <a:xfrm>
            <a:off x="7825340" y="1233270"/>
            <a:ext cx="1490072" cy="1350309"/>
          </a:xfrm>
          <a:prstGeom prst="heart">
            <a:avLst/>
          </a:prstGeom>
          <a:solidFill>
            <a:srgbClr val="FF0000"/>
          </a:solidFill>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4291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555D2E-037A-4FA4-B8B7-79C694CBFFF2}"/>
              </a:ext>
            </a:extLst>
          </p:cNvPr>
          <p:cNvSpPr>
            <a:spLocks noGrp="1"/>
          </p:cNvSpPr>
          <p:nvPr>
            <p:ph type="sldNum" sz="quarter" idx="12"/>
          </p:nvPr>
        </p:nvSpPr>
        <p:spPr/>
        <p:txBody>
          <a:bodyPr/>
          <a:lstStyle/>
          <a:p>
            <a:fld id="{6D22F896-40B5-4ADD-8801-0D06FADFA095}" type="slidenum">
              <a:rPr lang="en-US" smtClean="0"/>
              <a:t>12</a:t>
            </a:fld>
            <a:endParaRPr lang="en-US" dirty="0"/>
          </a:p>
        </p:txBody>
      </p:sp>
      <p:graphicFrame>
        <p:nvGraphicFramePr>
          <p:cNvPr id="3" name="Table 2">
            <a:extLst>
              <a:ext uri="{FF2B5EF4-FFF2-40B4-BE49-F238E27FC236}">
                <a16:creationId xmlns:a16="http://schemas.microsoft.com/office/drawing/2014/main" id="{8D38A7DC-EA38-44A0-ACF5-49B8330F881D}"/>
              </a:ext>
            </a:extLst>
          </p:cNvPr>
          <p:cNvGraphicFramePr>
            <a:graphicFrameLocks noGrp="1"/>
          </p:cNvGraphicFramePr>
          <p:nvPr>
            <p:extLst>
              <p:ext uri="{D42A27DB-BD31-4B8C-83A1-F6EECF244321}">
                <p14:modId xmlns:p14="http://schemas.microsoft.com/office/powerpoint/2010/main" val="435913763"/>
              </p:ext>
            </p:extLst>
          </p:nvPr>
        </p:nvGraphicFramePr>
        <p:xfrm>
          <a:off x="712420" y="1214620"/>
          <a:ext cx="10767159" cy="5120640"/>
        </p:xfrm>
        <a:graphic>
          <a:graphicData uri="http://schemas.openxmlformats.org/drawingml/2006/table">
            <a:tbl>
              <a:tblPr firstRow="1" bandRow="1">
                <a:effectLst>
                  <a:innerShdw blurRad="114300">
                    <a:prstClr val="black"/>
                  </a:innerShdw>
                </a:effectLst>
                <a:tableStyleId>{37CE84F3-28C3-443E-9E96-99CF82512B78}</a:tableStyleId>
              </a:tblPr>
              <a:tblGrid>
                <a:gridCol w="10767159">
                  <a:extLst>
                    <a:ext uri="{9D8B030D-6E8A-4147-A177-3AD203B41FA5}">
                      <a16:colId xmlns:a16="http://schemas.microsoft.com/office/drawing/2014/main" val="1306086594"/>
                    </a:ext>
                  </a:extLst>
                </a:gridCol>
              </a:tblGrid>
              <a:tr h="378546">
                <a:tc>
                  <a:txBody>
                    <a:bodyPr/>
                    <a:lstStyle/>
                    <a:p>
                      <a:pPr algn="ctr"/>
                      <a:r>
                        <a:rPr lang="en-US" sz="2400" b="0" dirty="0">
                          <a:solidFill>
                            <a:srgbClr val="FF0000"/>
                          </a:solidFill>
                          <a:latin typeface="+mj-lt"/>
                        </a:rPr>
                        <a:t>3DE</a:t>
                      </a:r>
                    </a:p>
                  </a:txBody>
                  <a:tcPr>
                    <a:lnB w="12700" cap="flat" cmpd="sng" algn="ctr">
                      <a:noFill/>
                      <a:prstDash val="solid"/>
                      <a:round/>
                      <a:headEnd type="none" w="med" len="med"/>
                      <a:tailEnd type="none" w="med" len="med"/>
                    </a:lnB>
                    <a:solidFill>
                      <a:schemeClr val="accent1"/>
                    </a:solidFill>
                  </a:tcPr>
                </a:tc>
                <a:extLst>
                  <a:ext uri="{0D108BD9-81ED-4DB2-BD59-A6C34878D82A}">
                    <a16:rowId xmlns:a16="http://schemas.microsoft.com/office/drawing/2014/main" val="2266222648"/>
                  </a:ext>
                </a:extLst>
              </a:tr>
              <a:tr h="1962638">
                <a:tc>
                  <a:txBody>
                    <a:bodyPr/>
                    <a:lstStyle/>
                    <a:p>
                      <a:pPr marL="0" indent="0">
                        <a:buFont typeface="Arial" panose="020B0604020202020204" pitchFamily="34" charset="0"/>
                        <a:buNone/>
                      </a:pPr>
                      <a:r>
                        <a:rPr lang="en-US" sz="2000" b="1" kern="1200" dirty="0">
                          <a:solidFill>
                            <a:schemeClr val="bg1"/>
                          </a:solidFill>
                          <a:effectLst/>
                          <a:latin typeface="+mj-lt"/>
                          <a:ea typeface="+mn-ea"/>
                          <a:cs typeface="+mn-cs"/>
                        </a:rPr>
                        <a:t>PROTOCOL</a:t>
                      </a:r>
                    </a:p>
                    <a:p>
                      <a:endParaRPr lang="en-US" sz="2000" kern="1200" dirty="0">
                        <a:solidFill>
                          <a:schemeClr val="bg1"/>
                        </a:solidFill>
                        <a:effectLst/>
                        <a:latin typeface="+mn-lt"/>
                        <a:ea typeface="+mn-ea"/>
                        <a:cs typeface="+mn-cs"/>
                      </a:endParaRPr>
                    </a:p>
                    <a:p>
                      <a:pPr marL="285750" indent="-285750">
                        <a:lnSpc>
                          <a:spcPct val="100000"/>
                        </a:lnSpc>
                        <a:buFont typeface="Arial" panose="020B0604020202020204" pitchFamily="34" charset="0"/>
                        <a:buChar char="•"/>
                      </a:pPr>
                      <a:r>
                        <a:rPr lang="en-US" sz="2000" kern="1200" dirty="0">
                          <a:solidFill>
                            <a:schemeClr val="bg1"/>
                          </a:solidFill>
                          <a:effectLst/>
                          <a:latin typeface="+mn-lt"/>
                          <a:ea typeface="+mn-ea"/>
                          <a:cs typeface="+mn-cs"/>
                        </a:rPr>
                        <a:t>similar to 2D study </a:t>
                      </a:r>
                    </a:p>
                    <a:p>
                      <a:pPr marL="285750" indent="-285750">
                        <a:lnSpc>
                          <a:spcPct val="100000"/>
                        </a:lnSpc>
                        <a:buFont typeface="Arial" panose="020B0604020202020204" pitchFamily="34" charset="0"/>
                        <a:buChar char="•"/>
                      </a:pPr>
                      <a:r>
                        <a:rPr lang="en-US" sz="2000" kern="1200" dirty="0">
                          <a:solidFill>
                            <a:schemeClr val="bg1"/>
                          </a:solidFill>
                          <a:effectLst/>
                          <a:latin typeface="+mn-lt"/>
                          <a:ea typeface="+mn-ea"/>
                          <a:cs typeface="+mn-cs"/>
                        </a:rPr>
                        <a:t>ventricular function, valvular morphology &amp; hemodynamic status</a:t>
                      </a:r>
                    </a:p>
                    <a:p>
                      <a:pPr marL="285750" indent="-285750">
                        <a:lnSpc>
                          <a:spcPct val="100000"/>
                        </a:lnSpc>
                        <a:buFont typeface="Arial" panose="020B0604020202020204" pitchFamily="34" charset="0"/>
                        <a:buChar char="•"/>
                      </a:pPr>
                      <a:r>
                        <a:rPr lang="en-US" sz="2000" kern="1200" dirty="0">
                          <a:solidFill>
                            <a:schemeClr val="bg1"/>
                          </a:solidFill>
                          <a:effectLst/>
                          <a:latin typeface="+mn-lt"/>
                          <a:ea typeface="+mn-ea"/>
                          <a:cs typeface="+mn-cs"/>
                        </a:rPr>
                        <a:t>inherently volumetric</a:t>
                      </a:r>
                    </a:p>
                    <a:p>
                      <a:pPr marL="285750" indent="-285750">
                        <a:lnSpc>
                          <a:spcPct val="100000"/>
                        </a:lnSpc>
                        <a:buFont typeface="Arial" panose="020B0604020202020204" pitchFamily="34" charset="0"/>
                        <a:buChar char="•"/>
                      </a:pPr>
                      <a:r>
                        <a:rPr lang="en-US" sz="2000" kern="1200" dirty="0">
                          <a:solidFill>
                            <a:schemeClr val="bg1"/>
                          </a:solidFill>
                          <a:effectLst/>
                          <a:latin typeface="+mn-lt"/>
                          <a:ea typeface="+mn-ea"/>
                          <a:cs typeface="+mn-cs"/>
                        </a:rPr>
                        <a:t>surface rendered vs volume rendered </a:t>
                      </a:r>
                    </a:p>
                    <a:p>
                      <a:pPr marL="285750" indent="-285750">
                        <a:lnSpc>
                          <a:spcPct val="100000"/>
                        </a:lnSpc>
                        <a:buFont typeface="Arial" panose="020B0604020202020204" pitchFamily="34" charset="0"/>
                        <a:buChar char="•"/>
                      </a:pPr>
                      <a:r>
                        <a:rPr lang="en-US" sz="2000" kern="1200" dirty="0">
                          <a:solidFill>
                            <a:schemeClr val="bg1"/>
                          </a:solidFill>
                          <a:effectLst/>
                          <a:latin typeface="+mn-lt"/>
                          <a:ea typeface="+mn-ea"/>
                          <a:cs typeface="+mn-cs"/>
                        </a:rPr>
                        <a:t>each plane can be viewed from two sides that represent opposite perspectives</a:t>
                      </a:r>
                    </a:p>
                    <a:p>
                      <a:pPr marL="285750" indent="-285750">
                        <a:buFont typeface="Arial" panose="020B0604020202020204" pitchFamily="34" charset="0"/>
                        <a:buChar char="•"/>
                      </a:pPr>
                      <a:endParaRPr lang="en-US" sz="2000" kern="1200" dirty="0">
                        <a:solidFill>
                          <a:schemeClr val="bg1"/>
                        </a:solidFill>
                        <a:effectLst/>
                        <a:latin typeface="+mn-lt"/>
                        <a:ea typeface="+mn-ea"/>
                        <a:cs typeface="+mn-cs"/>
                      </a:endParaRPr>
                    </a:p>
                    <a:p>
                      <a:pPr marL="685800" indent="-400050">
                        <a:buFont typeface="Wingdings" panose="05000000000000000000" pitchFamily="2" charset="2"/>
                        <a:buChar char="ü"/>
                      </a:pPr>
                      <a:r>
                        <a:rPr lang="en-US" sz="2000" kern="1200" dirty="0">
                          <a:solidFill>
                            <a:schemeClr val="bg1"/>
                          </a:solidFill>
                          <a:effectLst/>
                          <a:latin typeface="+mn-lt"/>
                          <a:ea typeface="+mn-ea"/>
                          <a:cs typeface="+mn-cs"/>
                        </a:rPr>
                        <a:t>sagittal plane (LAX) viewed from left or right</a:t>
                      </a:r>
                    </a:p>
                    <a:p>
                      <a:pPr marL="685800" indent="-400050">
                        <a:buFont typeface="Wingdings" panose="05000000000000000000" pitchFamily="2" charset="2"/>
                        <a:buChar char="ü"/>
                      </a:pPr>
                      <a:r>
                        <a:rPr lang="en-US" sz="2000" kern="1200" dirty="0">
                          <a:solidFill>
                            <a:schemeClr val="bg1"/>
                          </a:solidFill>
                          <a:effectLst/>
                          <a:latin typeface="+mn-lt"/>
                          <a:ea typeface="+mn-ea"/>
                          <a:cs typeface="+mn-cs"/>
                        </a:rPr>
                        <a:t>coronal plane (4C) viewed from above or below</a:t>
                      </a:r>
                    </a:p>
                    <a:p>
                      <a:pPr marL="685800" indent="-400050">
                        <a:buFont typeface="Wingdings" panose="05000000000000000000" pitchFamily="2" charset="2"/>
                        <a:buChar char="ü"/>
                      </a:pPr>
                      <a:r>
                        <a:rPr lang="en-US" sz="2000" kern="1200" dirty="0">
                          <a:solidFill>
                            <a:schemeClr val="bg1"/>
                          </a:solidFill>
                          <a:effectLst/>
                          <a:latin typeface="+mn-lt"/>
                          <a:ea typeface="+mn-ea"/>
                          <a:cs typeface="+mn-cs"/>
                        </a:rPr>
                        <a:t>transverse plane (SAX) viewed from apex or base</a:t>
                      </a:r>
                    </a:p>
                    <a:p>
                      <a:r>
                        <a:rPr lang="en-US" sz="2000" kern="1200" dirty="0">
                          <a:solidFill>
                            <a:schemeClr val="bg1"/>
                          </a:solidFill>
                          <a:effectLst/>
                          <a:latin typeface="+mn-lt"/>
                          <a:ea typeface="+mn-ea"/>
                          <a:cs typeface="+mn-cs"/>
                        </a:rPr>
                        <a:t> </a:t>
                      </a:r>
                    </a:p>
                    <a:p>
                      <a:pPr marL="285750" indent="-285750">
                        <a:buFont typeface="Arial" panose="020B0604020202020204" pitchFamily="34" charset="0"/>
                        <a:buChar char="•"/>
                      </a:pPr>
                      <a:r>
                        <a:rPr lang="en-US" sz="2000" kern="1200" dirty="0">
                          <a:solidFill>
                            <a:schemeClr val="bg1"/>
                          </a:solidFill>
                          <a:effectLst/>
                          <a:latin typeface="+mn-lt"/>
                          <a:ea typeface="+mn-ea"/>
                          <a:cs typeface="+mn-cs"/>
                        </a:rPr>
                        <a:t>complete 3DE study vs selective, focused study </a:t>
                      </a:r>
                      <a:r>
                        <a:rPr lang="en-US" sz="2000" b="1" kern="1200" dirty="0">
                          <a:solidFill>
                            <a:schemeClr val="bg1"/>
                          </a:solidFill>
                          <a:effectLst/>
                          <a:latin typeface="+mn-lt"/>
                          <a:ea typeface="+mn-ea"/>
                          <a:cs typeface="+mn-cs"/>
                        </a:rPr>
                        <a:t> </a:t>
                      </a:r>
                      <a:endParaRPr lang="en-US" sz="2000" kern="1200" dirty="0">
                        <a:solidFill>
                          <a:schemeClr val="bg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dirty="0">
                          <a:solidFill>
                            <a:schemeClr val="bg1"/>
                          </a:solidFill>
                          <a:effectLst/>
                          <a:latin typeface="+mn-lt"/>
                          <a:ea typeface="+mn-ea"/>
                          <a:cs typeface="+mn-cs"/>
                        </a:rPr>
                        <a:t>acquisition &amp; data processing </a:t>
                      </a:r>
                      <a:r>
                        <a:rPr lang="en-US" sz="2000" kern="1200" dirty="0">
                          <a:solidFill>
                            <a:schemeClr val="bg1"/>
                          </a:solidFill>
                          <a:effectLst/>
                          <a:latin typeface="+mn-lt"/>
                          <a:ea typeface="+mn-ea"/>
                          <a:cs typeface="+mn-cs"/>
                          <a:sym typeface="Wingdings" panose="05000000000000000000" pitchFamily="2" charset="2"/>
                        </a:rPr>
                        <a:t>to calculate LVEF via 3D volume set depend on ultrasound system</a:t>
                      </a:r>
                    </a:p>
                    <a:p>
                      <a:pPr marL="285750" indent="-285750">
                        <a:buFont typeface="Arial" panose="020B0604020202020204" pitchFamily="34" charset="0"/>
                        <a:buChar char="•"/>
                      </a:pPr>
                      <a:endParaRPr lang="en-US" sz="2000" kern="1200" dirty="0">
                        <a:solidFill>
                          <a:schemeClr val="bg1"/>
                        </a:solidFill>
                        <a:effectLst/>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456073998"/>
                  </a:ext>
                </a:extLst>
              </a:tr>
            </a:tbl>
          </a:graphicData>
        </a:graphic>
      </p:graphicFrame>
      <p:sp>
        <p:nvSpPr>
          <p:cNvPr id="5" name="TextBox 4">
            <a:extLst>
              <a:ext uri="{FF2B5EF4-FFF2-40B4-BE49-F238E27FC236}">
                <a16:creationId xmlns:a16="http://schemas.microsoft.com/office/drawing/2014/main" id="{7375AD59-4275-467A-AB1B-E5300B3B7244}"/>
              </a:ext>
            </a:extLst>
          </p:cNvPr>
          <p:cNvSpPr txBox="1"/>
          <p:nvPr/>
        </p:nvSpPr>
        <p:spPr>
          <a:xfrm>
            <a:off x="6289187" y="232522"/>
            <a:ext cx="5190392" cy="707886"/>
          </a:xfrm>
          <a:prstGeom prst="rect">
            <a:avLst/>
          </a:prstGeom>
          <a:noFill/>
        </p:spPr>
        <p:txBody>
          <a:bodyPr wrap="square" rtlCol="0">
            <a:spAutoFit/>
          </a:bodyPr>
          <a:lstStyle/>
          <a:p>
            <a:pPr algn="ctr"/>
            <a:r>
              <a:rPr lang="en-US" sz="2000" dirty="0">
                <a:latin typeface="Gabriola" panose="04040605051002020D02" pitchFamily="82" charset="0"/>
              </a:rPr>
              <a:t>POP QUIZ!</a:t>
            </a:r>
          </a:p>
          <a:p>
            <a:pPr algn="ctr"/>
            <a:r>
              <a:rPr lang="en-US" sz="2000" dirty="0">
                <a:latin typeface="Gabriola" panose="04040605051002020D02" pitchFamily="82" charset="0"/>
              </a:rPr>
              <a:t>What is the difference between surface &amp; volume rendered 3DE?</a:t>
            </a:r>
          </a:p>
        </p:txBody>
      </p:sp>
      <p:sp>
        <p:nvSpPr>
          <p:cNvPr id="7" name="Rectangle 3">
            <a:extLst>
              <a:ext uri="{FF2B5EF4-FFF2-40B4-BE49-F238E27FC236}">
                <a16:creationId xmlns:a16="http://schemas.microsoft.com/office/drawing/2014/main" id="{3C7F4548-A6BE-471F-B8A6-85A9AB829765}"/>
              </a:ext>
            </a:extLst>
          </p:cNvPr>
          <p:cNvSpPr>
            <a:spLocks noChangeArrowheads="1"/>
          </p:cNvSpPr>
          <p:nvPr/>
        </p:nvSpPr>
        <p:spPr bwMode="auto">
          <a:xfrm>
            <a:off x="1447800" y="-5139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dirty="0"/>
          </a:p>
        </p:txBody>
      </p:sp>
      <p:sp>
        <p:nvSpPr>
          <p:cNvPr id="8" name="Rectangle 4">
            <a:extLst>
              <a:ext uri="{FF2B5EF4-FFF2-40B4-BE49-F238E27FC236}">
                <a16:creationId xmlns:a16="http://schemas.microsoft.com/office/drawing/2014/main" id="{9A4CD529-41D6-4E76-85BE-CDDD2858B4D7}"/>
              </a:ext>
            </a:extLst>
          </p:cNvPr>
          <p:cNvSpPr>
            <a:spLocks noChangeArrowheads="1"/>
          </p:cNvSpPr>
          <p:nvPr/>
        </p:nvSpPr>
        <p:spPr bwMode="auto">
          <a:xfrm>
            <a:off x="1447800" y="20060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mic Sans MS" panose="030F0702030302020204" pitchFamily="66"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B6ADB40D-B9B1-49DE-86B4-10B7BD241EFE}"/>
              </a:ext>
            </a:extLst>
          </p:cNvPr>
          <p:cNvSpPr>
            <a:spLocks noChangeArrowheads="1"/>
          </p:cNvSpPr>
          <p:nvPr/>
        </p:nvSpPr>
        <p:spPr bwMode="auto">
          <a:xfrm>
            <a:off x="1447800" y="36252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mic Sans MS" panose="030F070203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8216E39A-1E8E-44BF-AB4C-CBC20B13D607}"/>
              </a:ext>
            </a:extLst>
          </p:cNvPr>
          <p:cNvSpPr>
            <a:spLocks noChangeArrowheads="1"/>
          </p:cNvSpPr>
          <p:nvPr/>
        </p:nvSpPr>
        <p:spPr bwMode="auto">
          <a:xfrm>
            <a:off x="7065722" y="14464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2" name="Rectangle 4">
            <a:extLst>
              <a:ext uri="{FF2B5EF4-FFF2-40B4-BE49-F238E27FC236}">
                <a16:creationId xmlns:a16="http://schemas.microsoft.com/office/drawing/2014/main" id="{72180E4D-63AE-4A87-ADDE-D7BDD3429C16}"/>
              </a:ext>
            </a:extLst>
          </p:cNvPr>
          <p:cNvSpPr>
            <a:spLocks noChangeArrowheads="1"/>
          </p:cNvSpPr>
          <p:nvPr/>
        </p:nvSpPr>
        <p:spPr bwMode="auto">
          <a:xfrm>
            <a:off x="6096000" y="32327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3891591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555D2E-037A-4FA4-B8B7-79C694CBFFF2}"/>
              </a:ext>
            </a:extLst>
          </p:cNvPr>
          <p:cNvSpPr>
            <a:spLocks noGrp="1"/>
          </p:cNvSpPr>
          <p:nvPr>
            <p:ph type="sldNum" sz="quarter" idx="12"/>
          </p:nvPr>
        </p:nvSpPr>
        <p:spPr/>
        <p:txBody>
          <a:bodyPr/>
          <a:lstStyle/>
          <a:p>
            <a:fld id="{6D22F896-40B5-4ADD-8801-0D06FADFA095}" type="slidenum">
              <a:rPr lang="en-US" smtClean="0"/>
              <a:t>13</a:t>
            </a:fld>
            <a:endParaRPr lang="en-US" dirty="0"/>
          </a:p>
        </p:txBody>
      </p:sp>
      <p:graphicFrame>
        <p:nvGraphicFramePr>
          <p:cNvPr id="3" name="Table 2">
            <a:extLst>
              <a:ext uri="{FF2B5EF4-FFF2-40B4-BE49-F238E27FC236}">
                <a16:creationId xmlns:a16="http://schemas.microsoft.com/office/drawing/2014/main" id="{8D38A7DC-EA38-44A0-ACF5-49B8330F881D}"/>
              </a:ext>
            </a:extLst>
          </p:cNvPr>
          <p:cNvGraphicFramePr>
            <a:graphicFrameLocks noGrp="1"/>
          </p:cNvGraphicFramePr>
          <p:nvPr>
            <p:extLst>
              <p:ext uri="{D42A27DB-BD31-4B8C-83A1-F6EECF244321}">
                <p14:modId xmlns:p14="http://schemas.microsoft.com/office/powerpoint/2010/main" val="3079218521"/>
              </p:ext>
            </p:extLst>
          </p:nvPr>
        </p:nvGraphicFramePr>
        <p:xfrm>
          <a:off x="2787372" y="648477"/>
          <a:ext cx="6617255" cy="4328160"/>
        </p:xfrm>
        <a:graphic>
          <a:graphicData uri="http://schemas.openxmlformats.org/drawingml/2006/table">
            <a:tbl>
              <a:tblPr firstRow="1" bandRow="1">
                <a:effectLst>
                  <a:innerShdw blurRad="114300">
                    <a:prstClr val="black"/>
                  </a:innerShdw>
                </a:effectLst>
                <a:tableStyleId>{37CE84F3-28C3-443E-9E96-99CF82512B78}</a:tableStyleId>
              </a:tblPr>
              <a:tblGrid>
                <a:gridCol w="6617255">
                  <a:extLst>
                    <a:ext uri="{9D8B030D-6E8A-4147-A177-3AD203B41FA5}">
                      <a16:colId xmlns:a16="http://schemas.microsoft.com/office/drawing/2014/main" val="1306086594"/>
                    </a:ext>
                  </a:extLst>
                </a:gridCol>
              </a:tblGrid>
              <a:tr h="450638">
                <a:tc>
                  <a:txBody>
                    <a:bodyPr/>
                    <a:lstStyle/>
                    <a:p>
                      <a:r>
                        <a:rPr lang="en-US" sz="3200" b="0" dirty="0">
                          <a:solidFill>
                            <a:srgbClr val="FF0000"/>
                          </a:solidFill>
                          <a:latin typeface="+mj-lt"/>
                        </a:rPr>
                        <a:t>RT3D/4DE</a:t>
                      </a:r>
                    </a:p>
                  </a:txBody>
                  <a:tcPr>
                    <a:solidFill>
                      <a:schemeClr val="accent1"/>
                    </a:solidFill>
                  </a:tcPr>
                </a:tc>
                <a:extLst>
                  <a:ext uri="{0D108BD9-81ED-4DB2-BD59-A6C34878D82A}">
                    <a16:rowId xmlns:a16="http://schemas.microsoft.com/office/drawing/2014/main" val="2266222648"/>
                  </a:ext>
                </a:extLst>
              </a:tr>
              <a:tr h="3567447">
                <a:tc>
                  <a:txBody>
                    <a:bodyPr/>
                    <a:lstStyle/>
                    <a:p>
                      <a:pPr marL="0" indent="0">
                        <a:buFont typeface="Arial" panose="020B0604020202020204" pitchFamily="34" charset="0"/>
                        <a:buNone/>
                      </a:pPr>
                      <a:r>
                        <a:rPr lang="en-US" sz="2000" b="1" u="none" kern="1200" dirty="0">
                          <a:solidFill>
                            <a:schemeClr val="tx1"/>
                          </a:solidFill>
                          <a:effectLst/>
                          <a:latin typeface="+mj-lt"/>
                          <a:ea typeface="+mn-ea"/>
                          <a:cs typeface="+mn-cs"/>
                        </a:rPr>
                        <a:t>HISTORY &amp; DEFINITION</a:t>
                      </a:r>
                    </a:p>
                    <a:p>
                      <a:pPr marL="0" indent="0">
                        <a:buFont typeface="Arial" panose="020B0604020202020204" pitchFamily="34" charset="0"/>
                        <a:buNone/>
                      </a:pPr>
                      <a:endParaRPr lang="en-US" sz="2000" kern="1200" dirty="0">
                        <a:solidFill>
                          <a:schemeClr val="tx1"/>
                        </a:solidFill>
                        <a:effectLst/>
                        <a:latin typeface="+mn-lt"/>
                        <a:ea typeface="+mn-ea"/>
                        <a:cs typeface="+mn-cs"/>
                      </a:endParaRPr>
                    </a:p>
                    <a:p>
                      <a:pPr marL="285750" indent="-285750">
                        <a:buFont typeface="Arial" panose="020B0604020202020204" pitchFamily="34" charset="0"/>
                        <a:buChar char="•"/>
                      </a:pPr>
                      <a:r>
                        <a:rPr lang="en-US" sz="2000" kern="1200" dirty="0">
                          <a:solidFill>
                            <a:schemeClr val="tx1"/>
                          </a:solidFill>
                          <a:effectLst/>
                          <a:latin typeface="+mn-lt"/>
                          <a:ea typeface="+mn-ea"/>
                          <a:cs typeface="+mn-cs"/>
                        </a:rPr>
                        <a:t>Duke Univ developed first </a:t>
                      </a:r>
                      <a:r>
                        <a:rPr lang="en-US" sz="2000" b="0" kern="1200" dirty="0">
                          <a:solidFill>
                            <a:schemeClr val="tx1"/>
                          </a:solidFill>
                          <a:effectLst/>
                          <a:latin typeface="+mn-lt"/>
                          <a:ea typeface="+mn-ea"/>
                          <a:cs typeface="+mn-cs"/>
                        </a:rPr>
                        <a:t>RT3D </a:t>
                      </a:r>
                      <a:r>
                        <a:rPr lang="en-US" sz="2000" kern="1200" dirty="0">
                          <a:solidFill>
                            <a:schemeClr val="tx1"/>
                          </a:solidFill>
                          <a:effectLst/>
                          <a:latin typeface="+mn-lt"/>
                          <a:ea typeface="+mn-ea"/>
                          <a:cs typeface="+mn-cs"/>
                        </a:rPr>
                        <a:t>scanner in the 90s</a:t>
                      </a:r>
                    </a:p>
                    <a:p>
                      <a:pPr marL="285750" indent="-285750">
                        <a:buFont typeface="Arial" panose="020B0604020202020204" pitchFamily="34" charset="0"/>
                        <a:buChar char="•"/>
                      </a:pPr>
                      <a:endParaRPr lang="en-US" sz="2000" kern="1200" dirty="0">
                        <a:solidFill>
                          <a:schemeClr val="tx1"/>
                        </a:solidFill>
                        <a:effectLst/>
                        <a:latin typeface="+mn-lt"/>
                        <a:ea typeface="+mn-ea"/>
                        <a:cs typeface="+mn-cs"/>
                      </a:endParaRPr>
                    </a:p>
                    <a:p>
                      <a:pPr marL="285750" indent="-285750">
                        <a:buFont typeface="Arial" panose="020B0604020202020204" pitchFamily="34" charset="0"/>
                        <a:buChar char="•"/>
                      </a:pPr>
                      <a:r>
                        <a:rPr lang="en-US" sz="2000" kern="1200" dirty="0">
                          <a:solidFill>
                            <a:schemeClr val="tx1"/>
                          </a:solidFill>
                          <a:effectLst/>
                          <a:latin typeface="+mn-lt"/>
                          <a:ea typeface="+mn-ea"/>
                          <a:cs typeface="+mn-cs"/>
                        </a:rPr>
                        <a:t>depicts real-time cardiac motion</a:t>
                      </a:r>
                    </a:p>
                    <a:p>
                      <a:pPr marL="285750" indent="-285750">
                        <a:buFont typeface="Arial" panose="020B0604020202020204" pitchFamily="34" charset="0"/>
                        <a:buChar char="•"/>
                      </a:pPr>
                      <a:endParaRPr lang="en-US" sz="2000" kern="1200" dirty="0">
                        <a:solidFill>
                          <a:schemeClr val="tx1"/>
                        </a:solidFill>
                        <a:effectLst/>
                        <a:latin typeface="+mn-lt"/>
                        <a:ea typeface="+mn-ea"/>
                        <a:cs typeface="+mn-cs"/>
                      </a:endParaRPr>
                    </a:p>
                    <a:p>
                      <a:pPr marL="285750" indent="-285750">
                        <a:buFont typeface="Arial" panose="020B0604020202020204" pitchFamily="34" charset="0"/>
                        <a:buChar char="•"/>
                      </a:pPr>
                      <a:r>
                        <a:rPr lang="en-US" sz="2000" kern="1200" dirty="0">
                          <a:solidFill>
                            <a:schemeClr val="tx1"/>
                          </a:solidFill>
                          <a:effectLst/>
                          <a:latin typeface="+mn-lt"/>
                          <a:ea typeface="+mn-ea"/>
                          <a:cs typeface="+mn-cs"/>
                        </a:rPr>
                        <a:t>able to acquire volumetric data at adequate frame rates</a:t>
                      </a:r>
                    </a:p>
                    <a:p>
                      <a:pPr marL="285750" indent="-285750">
                        <a:buFont typeface="Arial" panose="020B0604020202020204" pitchFamily="34" charset="0"/>
                        <a:buChar char="•"/>
                      </a:pPr>
                      <a:endParaRPr lang="en-US" sz="2000" kern="1200" dirty="0">
                        <a:solidFill>
                          <a:schemeClr val="tx1"/>
                        </a:solidFill>
                        <a:effectLst/>
                        <a:latin typeface="+mn-lt"/>
                        <a:ea typeface="+mn-ea"/>
                        <a:cs typeface="+mn-cs"/>
                      </a:endParaRPr>
                    </a:p>
                    <a:p>
                      <a:pPr marL="285750" indent="-285750">
                        <a:buFont typeface="Arial" panose="020B0604020202020204" pitchFamily="34" charset="0"/>
                        <a:buChar char="•"/>
                      </a:pPr>
                      <a:r>
                        <a:rPr lang="en-US" sz="2000" kern="1200" dirty="0">
                          <a:solidFill>
                            <a:schemeClr val="tx1"/>
                          </a:solidFill>
                          <a:effectLst/>
                          <a:latin typeface="+mn-lt"/>
                          <a:ea typeface="+mn-ea"/>
                          <a:cs typeface="+mn-cs"/>
                        </a:rPr>
                        <a:t>added 4</a:t>
                      </a:r>
                      <a:r>
                        <a:rPr lang="en-US" sz="2000" kern="1200" baseline="30000" dirty="0">
                          <a:solidFill>
                            <a:schemeClr val="tx1"/>
                          </a:solidFill>
                          <a:effectLst/>
                          <a:latin typeface="+mn-lt"/>
                          <a:ea typeface="+mn-ea"/>
                          <a:cs typeface="+mn-cs"/>
                        </a:rPr>
                        <a:t>th</a:t>
                      </a:r>
                      <a:r>
                        <a:rPr lang="en-US" sz="2000" kern="1200" dirty="0">
                          <a:solidFill>
                            <a:schemeClr val="tx1"/>
                          </a:solidFill>
                          <a:effectLst/>
                          <a:latin typeface="+mn-lt"/>
                          <a:ea typeface="+mn-ea"/>
                          <a:cs typeface="+mn-cs"/>
                        </a:rPr>
                        <a:t> dimension </a:t>
                      </a:r>
                    </a:p>
                    <a:p>
                      <a:pPr marL="285750" indent="-285750">
                        <a:buFont typeface="Arial" panose="020B0604020202020204" pitchFamily="34" charset="0"/>
                        <a:buChar char="•"/>
                      </a:pPr>
                      <a:endParaRPr lang="en-US" sz="2000" b="0" i="1" kern="1200" dirty="0">
                        <a:solidFill>
                          <a:schemeClr val="tx1"/>
                        </a:solidFill>
                        <a:effectLst/>
                        <a:latin typeface="+mn-lt"/>
                        <a:ea typeface="+mn-ea"/>
                        <a:cs typeface="+mn-cs"/>
                      </a:endParaRPr>
                    </a:p>
                    <a:p>
                      <a:pPr marL="285750" indent="-285750">
                        <a:buFont typeface="Arial" panose="020B0604020202020204" pitchFamily="34" charset="0"/>
                        <a:buChar char="•"/>
                      </a:pPr>
                      <a:r>
                        <a:rPr lang="en-US" sz="2000" kern="1200" dirty="0">
                          <a:solidFill>
                            <a:schemeClr val="tx1"/>
                          </a:solidFill>
                          <a:effectLst/>
                          <a:latin typeface="+mn-lt"/>
                          <a:ea typeface="+mn-ea"/>
                          <a:cs typeface="+mn-cs"/>
                        </a:rPr>
                        <a:t>RT3D &amp; 4DE—interchangeable terms</a:t>
                      </a:r>
                    </a:p>
                    <a:p>
                      <a:pPr marL="0" indent="0">
                        <a:buFont typeface="Arial" panose="020B0604020202020204" pitchFamily="34" charset="0"/>
                        <a:buNone/>
                      </a:pPr>
                      <a:endParaRPr lang="en-US" sz="2000" kern="1200" dirty="0">
                        <a:solidFill>
                          <a:schemeClr val="tx1"/>
                        </a:solidFill>
                        <a:effectLst/>
                        <a:latin typeface="+mn-lt"/>
                        <a:ea typeface="+mn-ea"/>
                        <a:cs typeface="+mn-cs"/>
                      </a:endParaRPr>
                    </a:p>
                  </a:txBody>
                  <a:tcPr>
                    <a:solidFill>
                      <a:schemeClr val="accent2"/>
                    </a:solidFill>
                  </a:tcPr>
                </a:tc>
                <a:extLst>
                  <a:ext uri="{0D108BD9-81ED-4DB2-BD59-A6C34878D82A}">
                    <a16:rowId xmlns:a16="http://schemas.microsoft.com/office/drawing/2014/main" val="456073998"/>
                  </a:ext>
                </a:extLst>
              </a:tr>
            </a:tbl>
          </a:graphicData>
        </a:graphic>
      </p:graphicFrame>
      <p:sp>
        <p:nvSpPr>
          <p:cNvPr id="5" name="TextBox 4">
            <a:extLst>
              <a:ext uri="{FF2B5EF4-FFF2-40B4-BE49-F238E27FC236}">
                <a16:creationId xmlns:a16="http://schemas.microsoft.com/office/drawing/2014/main" id="{7375AD59-4275-467A-AB1B-E5300B3B7244}"/>
              </a:ext>
            </a:extLst>
          </p:cNvPr>
          <p:cNvSpPr txBox="1"/>
          <p:nvPr/>
        </p:nvSpPr>
        <p:spPr>
          <a:xfrm>
            <a:off x="7074407" y="5244502"/>
            <a:ext cx="2330220" cy="707886"/>
          </a:xfrm>
          <a:prstGeom prst="rect">
            <a:avLst/>
          </a:prstGeom>
          <a:noFill/>
        </p:spPr>
        <p:txBody>
          <a:bodyPr wrap="square" rtlCol="0">
            <a:spAutoFit/>
          </a:bodyPr>
          <a:lstStyle/>
          <a:p>
            <a:pPr algn="ctr"/>
            <a:r>
              <a:rPr lang="en-US" sz="2000" dirty="0">
                <a:latin typeface="Gabriola" panose="04040605051002020D02" pitchFamily="82" charset="0"/>
              </a:rPr>
              <a:t>POP QUIZ!</a:t>
            </a:r>
          </a:p>
          <a:p>
            <a:pPr algn="ctr"/>
            <a:r>
              <a:rPr lang="en-US" sz="2000" dirty="0">
                <a:latin typeface="Gabriola" panose="04040605051002020D02" pitchFamily="82" charset="0"/>
              </a:rPr>
              <a:t>What is the 4</a:t>
            </a:r>
            <a:r>
              <a:rPr lang="en-US" sz="2000" baseline="30000" dirty="0">
                <a:latin typeface="Gabriola" panose="04040605051002020D02" pitchFamily="82" charset="0"/>
              </a:rPr>
              <a:t>th</a:t>
            </a:r>
            <a:r>
              <a:rPr lang="en-US" sz="2000" dirty="0">
                <a:latin typeface="Gabriola" panose="04040605051002020D02" pitchFamily="82" charset="0"/>
              </a:rPr>
              <a:t> dimension?</a:t>
            </a:r>
          </a:p>
        </p:txBody>
      </p:sp>
      <p:sp>
        <p:nvSpPr>
          <p:cNvPr id="7" name="Rectangle 3">
            <a:extLst>
              <a:ext uri="{FF2B5EF4-FFF2-40B4-BE49-F238E27FC236}">
                <a16:creationId xmlns:a16="http://schemas.microsoft.com/office/drawing/2014/main" id="{3C7F4548-A6BE-471F-B8A6-85A9AB829765}"/>
              </a:ext>
            </a:extLst>
          </p:cNvPr>
          <p:cNvSpPr>
            <a:spLocks noChangeArrowheads="1"/>
          </p:cNvSpPr>
          <p:nvPr/>
        </p:nvSpPr>
        <p:spPr bwMode="auto">
          <a:xfrm>
            <a:off x="1447800" y="-5139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dirty="0"/>
          </a:p>
        </p:txBody>
      </p:sp>
      <p:sp>
        <p:nvSpPr>
          <p:cNvPr id="8" name="Rectangle 4">
            <a:extLst>
              <a:ext uri="{FF2B5EF4-FFF2-40B4-BE49-F238E27FC236}">
                <a16:creationId xmlns:a16="http://schemas.microsoft.com/office/drawing/2014/main" id="{9A4CD529-41D6-4E76-85BE-CDDD2858B4D7}"/>
              </a:ext>
            </a:extLst>
          </p:cNvPr>
          <p:cNvSpPr>
            <a:spLocks noChangeArrowheads="1"/>
          </p:cNvSpPr>
          <p:nvPr/>
        </p:nvSpPr>
        <p:spPr bwMode="auto">
          <a:xfrm>
            <a:off x="1447800" y="20060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mic Sans MS" panose="030F0702030302020204" pitchFamily="66"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B6ADB40D-B9B1-49DE-86B4-10B7BD241EFE}"/>
              </a:ext>
            </a:extLst>
          </p:cNvPr>
          <p:cNvSpPr>
            <a:spLocks noChangeArrowheads="1"/>
          </p:cNvSpPr>
          <p:nvPr/>
        </p:nvSpPr>
        <p:spPr bwMode="auto">
          <a:xfrm>
            <a:off x="1447800" y="36252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mic Sans MS" panose="030F070203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8216E39A-1E8E-44BF-AB4C-CBC20B13D607}"/>
              </a:ext>
            </a:extLst>
          </p:cNvPr>
          <p:cNvSpPr>
            <a:spLocks noChangeArrowheads="1"/>
          </p:cNvSpPr>
          <p:nvPr/>
        </p:nvSpPr>
        <p:spPr bwMode="auto">
          <a:xfrm>
            <a:off x="7065722" y="14464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2" name="Rectangle 4">
            <a:extLst>
              <a:ext uri="{FF2B5EF4-FFF2-40B4-BE49-F238E27FC236}">
                <a16:creationId xmlns:a16="http://schemas.microsoft.com/office/drawing/2014/main" id="{72180E4D-63AE-4A87-ADDE-D7BDD3429C16}"/>
              </a:ext>
            </a:extLst>
          </p:cNvPr>
          <p:cNvSpPr>
            <a:spLocks noChangeArrowheads="1"/>
          </p:cNvSpPr>
          <p:nvPr/>
        </p:nvSpPr>
        <p:spPr bwMode="auto">
          <a:xfrm>
            <a:off x="6096000" y="32327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1331267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555D2E-037A-4FA4-B8B7-79C694CBFFF2}"/>
              </a:ext>
            </a:extLst>
          </p:cNvPr>
          <p:cNvSpPr>
            <a:spLocks noGrp="1"/>
          </p:cNvSpPr>
          <p:nvPr>
            <p:ph type="sldNum" sz="quarter" idx="12"/>
          </p:nvPr>
        </p:nvSpPr>
        <p:spPr/>
        <p:txBody>
          <a:bodyPr/>
          <a:lstStyle/>
          <a:p>
            <a:fld id="{6D22F896-40B5-4ADD-8801-0D06FADFA095}" type="slidenum">
              <a:rPr lang="en-US" smtClean="0"/>
              <a:t>14</a:t>
            </a:fld>
            <a:endParaRPr lang="en-US" dirty="0"/>
          </a:p>
        </p:txBody>
      </p:sp>
      <p:graphicFrame>
        <p:nvGraphicFramePr>
          <p:cNvPr id="3" name="Table 2">
            <a:extLst>
              <a:ext uri="{FF2B5EF4-FFF2-40B4-BE49-F238E27FC236}">
                <a16:creationId xmlns:a16="http://schemas.microsoft.com/office/drawing/2014/main" id="{8D38A7DC-EA38-44A0-ACF5-49B8330F881D}"/>
              </a:ext>
            </a:extLst>
          </p:cNvPr>
          <p:cNvGraphicFramePr>
            <a:graphicFrameLocks noGrp="1"/>
          </p:cNvGraphicFramePr>
          <p:nvPr>
            <p:extLst>
              <p:ext uri="{D42A27DB-BD31-4B8C-83A1-F6EECF244321}">
                <p14:modId xmlns:p14="http://schemas.microsoft.com/office/powerpoint/2010/main" val="1946943395"/>
              </p:ext>
            </p:extLst>
          </p:nvPr>
        </p:nvGraphicFramePr>
        <p:xfrm>
          <a:off x="3892623" y="368259"/>
          <a:ext cx="6531118" cy="5638800"/>
        </p:xfrm>
        <a:graphic>
          <a:graphicData uri="http://schemas.openxmlformats.org/drawingml/2006/table">
            <a:tbl>
              <a:tblPr firstRow="1" bandRow="1">
                <a:effectLst>
                  <a:innerShdw blurRad="114300">
                    <a:prstClr val="black"/>
                  </a:innerShdw>
                </a:effectLst>
                <a:tableStyleId>{37CE84F3-28C3-443E-9E96-99CF82512B78}</a:tableStyleId>
              </a:tblPr>
              <a:tblGrid>
                <a:gridCol w="6531118">
                  <a:extLst>
                    <a:ext uri="{9D8B030D-6E8A-4147-A177-3AD203B41FA5}">
                      <a16:colId xmlns:a16="http://schemas.microsoft.com/office/drawing/2014/main" val="1306086594"/>
                    </a:ext>
                  </a:extLst>
                </a:gridCol>
              </a:tblGrid>
              <a:tr h="422835">
                <a:tc>
                  <a:txBody>
                    <a:bodyPr/>
                    <a:lstStyle/>
                    <a:p>
                      <a:pPr algn="ctr"/>
                      <a:r>
                        <a:rPr lang="en-US" sz="2400" b="0" dirty="0">
                          <a:solidFill>
                            <a:srgbClr val="FF0000"/>
                          </a:solidFill>
                          <a:latin typeface="+mj-lt"/>
                        </a:rPr>
                        <a:t>RT3D/4DE</a:t>
                      </a:r>
                    </a:p>
                  </a:txBody>
                  <a:tcPr>
                    <a:solidFill>
                      <a:schemeClr val="accent1"/>
                    </a:solidFill>
                  </a:tcPr>
                </a:tc>
                <a:extLst>
                  <a:ext uri="{0D108BD9-81ED-4DB2-BD59-A6C34878D82A}">
                    <a16:rowId xmlns:a16="http://schemas.microsoft.com/office/drawing/2014/main" val="2266222648"/>
                  </a:ext>
                </a:extLst>
              </a:tr>
              <a:tr h="3971963">
                <a:tc>
                  <a:txBody>
                    <a:bodyPr/>
                    <a:lstStyle/>
                    <a:p>
                      <a:r>
                        <a:rPr lang="en-US" sz="2000" b="1" kern="1200" dirty="0">
                          <a:solidFill>
                            <a:schemeClr val="tx1"/>
                          </a:solidFill>
                          <a:effectLst/>
                          <a:latin typeface="+mj-lt"/>
                          <a:ea typeface="+mn-ea"/>
                          <a:cs typeface="+mn-cs"/>
                        </a:rPr>
                        <a:t>FURTHER ADVANCES</a:t>
                      </a:r>
                    </a:p>
                    <a:p>
                      <a:endParaRPr lang="en-US" sz="2000" b="1" kern="1200" dirty="0">
                        <a:solidFill>
                          <a:schemeClr val="tx1"/>
                        </a:solidFill>
                        <a:effectLst/>
                        <a:latin typeface="+mn-lt"/>
                        <a:ea typeface="+mn-ea"/>
                        <a:cs typeface="+mn-cs"/>
                      </a:endParaRPr>
                    </a:p>
                    <a:p>
                      <a:pPr marL="285750" indent="-285750">
                        <a:buFont typeface="Arial" panose="020B0604020202020204" pitchFamily="34" charset="0"/>
                        <a:buChar char="•"/>
                      </a:pPr>
                      <a:r>
                        <a:rPr lang="en-US" sz="2000" kern="1200" dirty="0">
                          <a:solidFill>
                            <a:schemeClr val="tx1"/>
                          </a:solidFill>
                          <a:effectLst/>
                          <a:latin typeface="+mn-lt"/>
                          <a:ea typeface="+mn-ea"/>
                          <a:cs typeface="+mn-cs"/>
                        </a:rPr>
                        <a:t>led to RT3D commercialization </a:t>
                      </a:r>
                    </a:p>
                    <a:p>
                      <a:pPr marL="285750" indent="-285750">
                        <a:buFont typeface="Arial" panose="020B0604020202020204" pitchFamily="34" charset="0"/>
                        <a:buChar char="•"/>
                      </a:pPr>
                      <a:endParaRPr lang="en-US" sz="2000" kern="1200" dirty="0">
                        <a:solidFill>
                          <a:schemeClr val="tx1"/>
                        </a:solidFill>
                        <a:effectLst/>
                        <a:latin typeface="+mn-lt"/>
                        <a:ea typeface="+mn-ea"/>
                        <a:cs typeface="+mn-cs"/>
                      </a:endParaRPr>
                    </a:p>
                    <a:p>
                      <a:pPr marL="285750" indent="-285750">
                        <a:buFont typeface="Arial" panose="020B0604020202020204" pitchFamily="34" charset="0"/>
                        <a:buChar char="•"/>
                      </a:pPr>
                      <a:r>
                        <a:rPr lang="en-US" sz="2000" kern="1200" dirty="0">
                          <a:solidFill>
                            <a:schemeClr val="tx1"/>
                          </a:solidFill>
                          <a:effectLst/>
                          <a:latin typeface="+mn-lt"/>
                          <a:ea typeface="+mn-ea"/>
                          <a:cs typeface="+mn-cs"/>
                        </a:rPr>
                        <a:t>matrix-array transducer technology</a:t>
                      </a:r>
                      <a:endParaRPr lang="en-US" sz="2000" i="1" kern="1200" dirty="0">
                        <a:solidFill>
                          <a:schemeClr val="tx1"/>
                        </a:solidFill>
                        <a:effectLst/>
                        <a:latin typeface="+mn-lt"/>
                        <a:ea typeface="+mn-ea"/>
                        <a:cs typeface="+mn-cs"/>
                      </a:endParaRPr>
                    </a:p>
                    <a:p>
                      <a:r>
                        <a:rPr lang="en-US" sz="1400" kern="1200" dirty="0">
                          <a:solidFill>
                            <a:schemeClr val="tx1"/>
                          </a:solidFill>
                          <a:effectLst/>
                          <a:latin typeface="+mn-lt"/>
                          <a:ea typeface="+mn-ea"/>
                          <a:cs typeface="+mn-cs"/>
                        </a:rPr>
                        <a:t> </a:t>
                      </a:r>
                    </a:p>
                    <a:p>
                      <a:pPr marL="688975" indent="-401638">
                        <a:buFont typeface="Wingdings" panose="05000000000000000000" pitchFamily="2" charset="2"/>
                        <a:buChar char="ü"/>
                      </a:pPr>
                      <a:r>
                        <a:rPr lang="en-US" sz="2000" kern="1200" dirty="0">
                          <a:solidFill>
                            <a:schemeClr val="tx1"/>
                          </a:solidFill>
                          <a:effectLst/>
                          <a:latin typeface="+mn-lt"/>
                          <a:ea typeface="+mn-ea"/>
                          <a:cs typeface="+mn-cs"/>
                        </a:rPr>
                        <a:t>improved resolution</a:t>
                      </a:r>
                    </a:p>
                    <a:p>
                      <a:pPr marL="688975" indent="-401638">
                        <a:buFont typeface="Wingdings" panose="05000000000000000000" pitchFamily="2" charset="2"/>
                        <a:buChar char="ü"/>
                      </a:pPr>
                      <a:r>
                        <a:rPr lang="en-US" sz="2000" kern="1200" dirty="0">
                          <a:solidFill>
                            <a:schemeClr val="tx1"/>
                          </a:solidFill>
                          <a:effectLst/>
                          <a:latin typeface="+mn-lt"/>
                          <a:ea typeface="+mn-ea"/>
                          <a:cs typeface="+mn-cs"/>
                        </a:rPr>
                        <a:t>smaller footprint</a:t>
                      </a:r>
                    </a:p>
                    <a:p>
                      <a:pPr marL="688975" indent="-401638">
                        <a:buFont typeface="Wingdings" panose="05000000000000000000" pitchFamily="2" charset="2"/>
                        <a:buChar char="ü"/>
                      </a:pPr>
                      <a:r>
                        <a:rPr lang="en-US" sz="2000" kern="1200" dirty="0">
                          <a:solidFill>
                            <a:schemeClr val="tx1"/>
                          </a:solidFill>
                          <a:effectLst/>
                          <a:latin typeface="+mn-lt"/>
                          <a:ea typeface="+mn-ea"/>
                          <a:cs typeface="+mn-cs"/>
                        </a:rPr>
                        <a:t>improved side lobe suppression</a:t>
                      </a:r>
                    </a:p>
                    <a:p>
                      <a:pPr marL="688975" indent="-401638">
                        <a:buFont typeface="Wingdings" panose="05000000000000000000" pitchFamily="2" charset="2"/>
                        <a:buChar char="ü"/>
                      </a:pPr>
                      <a:r>
                        <a:rPr lang="en-US" sz="2000" kern="1200" dirty="0">
                          <a:solidFill>
                            <a:schemeClr val="tx1"/>
                          </a:solidFill>
                          <a:effectLst/>
                          <a:latin typeface="+mn-lt"/>
                          <a:ea typeface="+mn-ea"/>
                          <a:cs typeface="+mn-cs"/>
                        </a:rPr>
                        <a:t>greater sensitivity &amp; penetration</a:t>
                      </a:r>
                    </a:p>
                    <a:p>
                      <a:pPr marL="688975" indent="-401638">
                        <a:buFont typeface="Wingdings" panose="05000000000000000000" pitchFamily="2" charset="2"/>
                        <a:buChar char="ü"/>
                      </a:pPr>
                      <a:r>
                        <a:rPr lang="en-US" sz="2000" kern="1200" dirty="0">
                          <a:solidFill>
                            <a:schemeClr val="tx1"/>
                          </a:solidFill>
                          <a:effectLst/>
                          <a:latin typeface="+mn-lt"/>
                          <a:ea typeface="+mn-ea"/>
                          <a:cs typeface="+mn-cs"/>
                        </a:rPr>
                        <a:t>harmonic capabilities </a:t>
                      </a:r>
                    </a:p>
                    <a:p>
                      <a:pPr marL="688975" indent="-401638">
                        <a:buFont typeface="Wingdings" panose="05000000000000000000" pitchFamily="2" charset="2"/>
                        <a:buChar char="ü"/>
                      </a:pPr>
                      <a:r>
                        <a:rPr lang="en-US" sz="2000" kern="1200" dirty="0">
                          <a:solidFill>
                            <a:schemeClr val="tx1"/>
                          </a:solidFill>
                          <a:effectLst/>
                          <a:latin typeface="+mn-lt"/>
                          <a:ea typeface="+mn-ea"/>
                          <a:cs typeface="+mn-cs"/>
                        </a:rPr>
                        <a:t>display online 3D column-rendered images or               2 - 3 simultaneous orthogonal 2D imaging planes</a:t>
                      </a:r>
                    </a:p>
                    <a:p>
                      <a:pPr marL="688975" indent="-401638">
                        <a:buFont typeface="Wingdings" panose="05000000000000000000" pitchFamily="2" charset="2"/>
                        <a:buChar char="ü"/>
                      </a:pPr>
                      <a:endParaRPr lang="en-US" sz="2000" i="1" kern="1200" dirty="0">
                        <a:solidFill>
                          <a:schemeClr val="tx1"/>
                        </a:solidFill>
                        <a:effectLst/>
                        <a:latin typeface="+mn-lt"/>
                        <a:ea typeface="+mn-ea"/>
                        <a:cs typeface="+mn-cs"/>
                      </a:endParaRPr>
                    </a:p>
                    <a:p>
                      <a:pPr marL="287337" indent="0" algn="ctr">
                        <a:buFont typeface="Wingdings" panose="05000000000000000000" pitchFamily="2" charset="2"/>
                        <a:buNone/>
                      </a:pPr>
                      <a:r>
                        <a:rPr lang="en-US" sz="2000" i="0" kern="1200" dirty="0">
                          <a:solidFill>
                            <a:srgbClr val="FF0000"/>
                          </a:solidFill>
                          <a:effectLst/>
                          <a:latin typeface="Kristen ITC" panose="03050502040202030202" pitchFamily="66" charset="0"/>
                          <a:ea typeface="+mn-ea"/>
                          <a:cs typeface="+mn-cs"/>
                        </a:rPr>
                        <a:t>All-in-one 2D/RT3D transducer…</a:t>
                      </a:r>
                    </a:p>
                    <a:p>
                      <a:pPr marL="287337" indent="0" algn="ctr">
                        <a:buFont typeface="Wingdings" panose="05000000000000000000" pitchFamily="2" charset="2"/>
                        <a:buNone/>
                      </a:pPr>
                      <a:r>
                        <a:rPr lang="en-US" sz="2000" i="0" kern="1200" dirty="0">
                          <a:solidFill>
                            <a:srgbClr val="FF0000"/>
                          </a:solidFill>
                          <a:effectLst/>
                          <a:latin typeface="Kristen ITC" panose="03050502040202030202" pitchFamily="66" charset="0"/>
                          <a:ea typeface="+mn-ea"/>
                          <a:cs typeface="+mn-cs"/>
                        </a:rPr>
                        <a:t>a one-stop shop!</a:t>
                      </a:r>
                    </a:p>
                    <a:p>
                      <a:pPr>
                        <a:lnSpc>
                          <a:spcPct val="100000"/>
                        </a:lnSpc>
                      </a:pPr>
                      <a:endParaRPr lang="en-US" sz="2000" b="1" i="1" kern="1200" dirty="0">
                        <a:solidFill>
                          <a:schemeClr val="tx1"/>
                        </a:solidFill>
                        <a:effectLst/>
                        <a:latin typeface="+mj-lt"/>
                        <a:ea typeface="+mn-ea"/>
                        <a:cs typeface="+mn-cs"/>
                      </a:endParaRPr>
                    </a:p>
                  </a:txBody>
                  <a:tcPr>
                    <a:solidFill>
                      <a:schemeClr val="tx2">
                        <a:lumMod val="40000"/>
                        <a:lumOff val="60000"/>
                      </a:schemeClr>
                    </a:solidFill>
                  </a:tcPr>
                </a:tc>
                <a:extLst>
                  <a:ext uri="{0D108BD9-81ED-4DB2-BD59-A6C34878D82A}">
                    <a16:rowId xmlns:a16="http://schemas.microsoft.com/office/drawing/2014/main" val="456073998"/>
                  </a:ext>
                </a:extLst>
              </a:tr>
            </a:tbl>
          </a:graphicData>
        </a:graphic>
      </p:graphicFrame>
      <p:sp>
        <p:nvSpPr>
          <p:cNvPr id="7" name="Rectangle 3">
            <a:extLst>
              <a:ext uri="{FF2B5EF4-FFF2-40B4-BE49-F238E27FC236}">
                <a16:creationId xmlns:a16="http://schemas.microsoft.com/office/drawing/2014/main" id="{3C7F4548-A6BE-471F-B8A6-85A9AB829765}"/>
              </a:ext>
            </a:extLst>
          </p:cNvPr>
          <p:cNvSpPr>
            <a:spLocks noChangeArrowheads="1"/>
          </p:cNvSpPr>
          <p:nvPr/>
        </p:nvSpPr>
        <p:spPr bwMode="auto">
          <a:xfrm>
            <a:off x="1447800" y="-5139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dirty="0"/>
          </a:p>
        </p:txBody>
      </p:sp>
      <p:sp>
        <p:nvSpPr>
          <p:cNvPr id="8" name="Rectangle 4">
            <a:extLst>
              <a:ext uri="{FF2B5EF4-FFF2-40B4-BE49-F238E27FC236}">
                <a16:creationId xmlns:a16="http://schemas.microsoft.com/office/drawing/2014/main" id="{9A4CD529-41D6-4E76-85BE-CDDD2858B4D7}"/>
              </a:ext>
            </a:extLst>
          </p:cNvPr>
          <p:cNvSpPr>
            <a:spLocks noChangeArrowheads="1"/>
          </p:cNvSpPr>
          <p:nvPr/>
        </p:nvSpPr>
        <p:spPr bwMode="auto">
          <a:xfrm>
            <a:off x="1447800" y="20060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mic Sans MS" panose="030F0702030302020204" pitchFamily="66"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B6ADB40D-B9B1-49DE-86B4-10B7BD241EFE}"/>
              </a:ext>
            </a:extLst>
          </p:cNvPr>
          <p:cNvSpPr>
            <a:spLocks noChangeArrowheads="1"/>
          </p:cNvSpPr>
          <p:nvPr/>
        </p:nvSpPr>
        <p:spPr bwMode="auto">
          <a:xfrm>
            <a:off x="1447800" y="36252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mic Sans MS" panose="030F070203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8216E39A-1E8E-44BF-AB4C-CBC20B13D607}"/>
              </a:ext>
            </a:extLst>
          </p:cNvPr>
          <p:cNvSpPr>
            <a:spLocks noChangeArrowheads="1"/>
          </p:cNvSpPr>
          <p:nvPr/>
        </p:nvSpPr>
        <p:spPr bwMode="auto">
          <a:xfrm>
            <a:off x="7065722" y="14464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2" name="Rectangle 4">
            <a:extLst>
              <a:ext uri="{FF2B5EF4-FFF2-40B4-BE49-F238E27FC236}">
                <a16:creationId xmlns:a16="http://schemas.microsoft.com/office/drawing/2014/main" id="{72180E4D-63AE-4A87-ADDE-D7BDD3429C16}"/>
              </a:ext>
            </a:extLst>
          </p:cNvPr>
          <p:cNvSpPr>
            <a:spLocks noChangeArrowheads="1"/>
          </p:cNvSpPr>
          <p:nvPr/>
        </p:nvSpPr>
        <p:spPr bwMode="auto">
          <a:xfrm>
            <a:off x="6096000" y="32327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1" name="Arrow: Right 10">
            <a:extLst>
              <a:ext uri="{FF2B5EF4-FFF2-40B4-BE49-F238E27FC236}">
                <a16:creationId xmlns:a16="http://schemas.microsoft.com/office/drawing/2014/main" id="{08539D87-229D-48F0-BCF3-D818A7760950}"/>
              </a:ext>
            </a:extLst>
          </p:cNvPr>
          <p:cNvSpPr/>
          <p:nvPr/>
        </p:nvSpPr>
        <p:spPr>
          <a:xfrm>
            <a:off x="9936710" y="4938441"/>
            <a:ext cx="1136376" cy="854393"/>
          </a:xfrm>
          <a:prstGeom prst="rightArrow">
            <a:avLst/>
          </a:prstGeom>
          <a:solidFill>
            <a:srgbClr val="FF0000"/>
          </a:solidFill>
          <a:ln w="3810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5229A52D-AD1B-ADAC-1EEE-AB32A45B556A}"/>
              </a:ext>
            </a:extLst>
          </p:cNvPr>
          <p:cNvSpPr txBox="1"/>
          <p:nvPr/>
        </p:nvSpPr>
        <p:spPr>
          <a:xfrm rot="20685624">
            <a:off x="503292" y="2318695"/>
            <a:ext cx="3531397" cy="1200329"/>
          </a:xfrm>
          <a:prstGeom prst="rect">
            <a:avLst/>
          </a:prstGeom>
          <a:noFill/>
        </p:spPr>
        <p:txBody>
          <a:bodyPr wrap="square" rtlCol="0">
            <a:spAutoFit/>
            <a:scene3d>
              <a:camera prst="perspectiveRelaxedModerately"/>
              <a:lightRig rig="threePt" dir="t"/>
            </a:scene3d>
          </a:bodyPr>
          <a:lstStyle/>
          <a:p>
            <a:r>
              <a:rPr lang="en-US" sz="7200" dirty="0">
                <a:solidFill>
                  <a:srgbClr val="FF0000"/>
                </a:solidFill>
                <a:effectLst>
                  <a:outerShdw blurRad="60007" dist="310007" dir="7680000" sy="30000" kx="1300200" algn="ctr" rotWithShape="0">
                    <a:prstClr val="black">
                      <a:alpha val="32000"/>
                    </a:prstClr>
                  </a:outerShdw>
                </a:effectLst>
                <a:latin typeface="Kristen ITC" panose="03050502040202030202" pitchFamily="66" charset="0"/>
              </a:rPr>
              <a:t>perks!!!</a:t>
            </a:r>
            <a:endParaRPr lang="en-US" sz="7200" dirty="0">
              <a:effectLst>
                <a:outerShdw blurRad="60007" dist="310007" dir="7680000" sy="30000" kx="1300200" algn="ctr" rotWithShape="0">
                  <a:prstClr val="black">
                    <a:alpha val="32000"/>
                  </a:prstClr>
                </a:outerShdw>
              </a:effectLst>
            </a:endParaRPr>
          </a:p>
        </p:txBody>
      </p:sp>
    </p:spTree>
    <p:extLst>
      <p:ext uri="{BB962C8B-B14F-4D97-AF65-F5344CB8AC3E}">
        <p14:creationId xmlns:p14="http://schemas.microsoft.com/office/powerpoint/2010/main" val="924739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555D2E-037A-4FA4-B8B7-79C694CBFFF2}"/>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5" name="TextBox 4">
            <a:extLst>
              <a:ext uri="{FF2B5EF4-FFF2-40B4-BE49-F238E27FC236}">
                <a16:creationId xmlns:a16="http://schemas.microsoft.com/office/drawing/2014/main" id="{7375AD59-4275-467A-AB1B-E5300B3B7244}"/>
              </a:ext>
            </a:extLst>
          </p:cNvPr>
          <p:cNvSpPr txBox="1"/>
          <p:nvPr/>
        </p:nvSpPr>
        <p:spPr>
          <a:xfrm>
            <a:off x="9117756" y="5027010"/>
            <a:ext cx="2168313" cy="1015663"/>
          </a:xfrm>
          <a:prstGeom prst="rect">
            <a:avLst/>
          </a:prstGeom>
          <a:noFill/>
        </p:spPr>
        <p:txBody>
          <a:bodyPr wrap="square" rtlCol="0">
            <a:spAutoFit/>
          </a:bodyPr>
          <a:lstStyle/>
          <a:p>
            <a:pPr algn="ctr"/>
            <a:r>
              <a:rPr lang="en-US" sz="2000" dirty="0">
                <a:latin typeface="Gabriola" panose="04040605051002020D02" pitchFamily="82" charset="0"/>
              </a:rPr>
              <a:t>POP QUIZ!</a:t>
            </a:r>
          </a:p>
          <a:p>
            <a:pPr algn="ctr"/>
            <a:r>
              <a:rPr lang="en-US" sz="2000" dirty="0">
                <a:latin typeface="Gabriola" panose="04040605051002020D02" pitchFamily="82" charset="0"/>
              </a:rPr>
              <a:t>How does 4DE improve </a:t>
            </a:r>
          </a:p>
          <a:p>
            <a:pPr algn="ctr"/>
            <a:r>
              <a:rPr lang="en-US" sz="2000" dirty="0">
                <a:latin typeface="Gabriola" panose="04040605051002020D02" pitchFamily="82" charset="0"/>
              </a:rPr>
              <a:t>LV quantification?</a:t>
            </a:r>
          </a:p>
        </p:txBody>
      </p:sp>
      <p:sp>
        <p:nvSpPr>
          <p:cNvPr id="7" name="Rectangle 3">
            <a:extLst>
              <a:ext uri="{FF2B5EF4-FFF2-40B4-BE49-F238E27FC236}">
                <a16:creationId xmlns:a16="http://schemas.microsoft.com/office/drawing/2014/main" id="{3C7F4548-A6BE-471F-B8A6-85A9AB829765}"/>
              </a:ext>
            </a:extLst>
          </p:cNvPr>
          <p:cNvSpPr>
            <a:spLocks noChangeArrowheads="1"/>
          </p:cNvSpPr>
          <p:nvPr/>
        </p:nvSpPr>
        <p:spPr bwMode="auto">
          <a:xfrm>
            <a:off x="1447800" y="-74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dirty="0"/>
          </a:p>
        </p:txBody>
      </p:sp>
      <p:sp>
        <p:nvSpPr>
          <p:cNvPr id="8" name="Rectangle 4">
            <a:extLst>
              <a:ext uri="{FF2B5EF4-FFF2-40B4-BE49-F238E27FC236}">
                <a16:creationId xmlns:a16="http://schemas.microsoft.com/office/drawing/2014/main" id="{9A4CD529-41D6-4E76-85BE-CDDD2858B4D7}"/>
              </a:ext>
            </a:extLst>
          </p:cNvPr>
          <p:cNvSpPr>
            <a:spLocks noChangeArrowheads="1"/>
          </p:cNvSpPr>
          <p:nvPr/>
        </p:nvSpPr>
        <p:spPr bwMode="auto">
          <a:xfrm>
            <a:off x="1447800" y="20060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mic Sans MS" panose="030F0702030302020204" pitchFamily="66"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B6ADB40D-B9B1-49DE-86B4-10B7BD241EFE}"/>
              </a:ext>
            </a:extLst>
          </p:cNvPr>
          <p:cNvSpPr>
            <a:spLocks noChangeArrowheads="1"/>
          </p:cNvSpPr>
          <p:nvPr/>
        </p:nvSpPr>
        <p:spPr bwMode="auto">
          <a:xfrm>
            <a:off x="1447800" y="36252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mic Sans MS" panose="030F070203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8216E39A-1E8E-44BF-AB4C-CBC20B13D607}"/>
              </a:ext>
            </a:extLst>
          </p:cNvPr>
          <p:cNvSpPr>
            <a:spLocks noChangeArrowheads="1"/>
          </p:cNvSpPr>
          <p:nvPr/>
        </p:nvSpPr>
        <p:spPr bwMode="auto">
          <a:xfrm>
            <a:off x="7065722" y="14464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2" name="Rectangle 4">
            <a:extLst>
              <a:ext uri="{FF2B5EF4-FFF2-40B4-BE49-F238E27FC236}">
                <a16:creationId xmlns:a16="http://schemas.microsoft.com/office/drawing/2014/main" id="{72180E4D-63AE-4A87-ADDE-D7BDD3429C16}"/>
              </a:ext>
            </a:extLst>
          </p:cNvPr>
          <p:cNvSpPr>
            <a:spLocks noChangeArrowheads="1"/>
          </p:cNvSpPr>
          <p:nvPr/>
        </p:nvSpPr>
        <p:spPr bwMode="auto">
          <a:xfrm>
            <a:off x="6096000" y="32327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14" name="Diagram 13">
            <a:extLst>
              <a:ext uri="{FF2B5EF4-FFF2-40B4-BE49-F238E27FC236}">
                <a16:creationId xmlns:a16="http://schemas.microsoft.com/office/drawing/2014/main" id="{36FE094A-C0AE-4766-8548-F04178AED561}"/>
              </a:ext>
            </a:extLst>
          </p:cNvPr>
          <p:cNvGraphicFramePr/>
          <p:nvPr>
            <p:extLst>
              <p:ext uri="{D42A27DB-BD31-4B8C-83A1-F6EECF244321}">
                <p14:modId xmlns:p14="http://schemas.microsoft.com/office/powerpoint/2010/main" val="2358701544"/>
              </p:ext>
            </p:extLst>
          </p:nvPr>
        </p:nvGraphicFramePr>
        <p:xfrm>
          <a:off x="604787" y="301106"/>
          <a:ext cx="10982425" cy="64591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Box 15">
            <a:extLst>
              <a:ext uri="{FF2B5EF4-FFF2-40B4-BE49-F238E27FC236}">
                <a16:creationId xmlns:a16="http://schemas.microsoft.com/office/drawing/2014/main" id="{40EEBE00-D80C-445E-AC6E-B244CC62CB47}"/>
              </a:ext>
            </a:extLst>
          </p:cNvPr>
          <p:cNvSpPr txBox="1"/>
          <p:nvPr/>
        </p:nvSpPr>
        <p:spPr>
          <a:xfrm>
            <a:off x="187701" y="301106"/>
            <a:ext cx="3338941" cy="2813975"/>
          </a:xfrm>
          <a:prstGeom prst="rect">
            <a:avLst/>
          </a:prstGeom>
          <a:noFill/>
        </p:spPr>
        <p:txBody>
          <a:bodyPr wrap="square">
            <a:spAutoFit/>
          </a:bodyPr>
          <a:lstStyle/>
          <a:p>
            <a:pPr marL="0" indent="0" algn="ctr">
              <a:lnSpc>
                <a:spcPct val="150000"/>
              </a:lnSpc>
              <a:buFont typeface="Courier New" panose="02070309020205020404" pitchFamily="49" charset="0"/>
              <a:buNone/>
            </a:pPr>
            <a:r>
              <a:rPr lang="en-US" sz="2400" i="1" kern="1200" dirty="0">
                <a:effectLst/>
                <a:latin typeface="Kristen ITC" panose="03050502040202030202" pitchFamily="66" charset="0"/>
              </a:rPr>
              <a:t>More about </a:t>
            </a:r>
          </a:p>
          <a:p>
            <a:pPr marL="0" indent="0" algn="ctr">
              <a:lnSpc>
                <a:spcPct val="150000"/>
              </a:lnSpc>
              <a:buFont typeface="Courier New" panose="02070309020205020404" pitchFamily="49" charset="0"/>
              <a:buNone/>
            </a:pPr>
            <a:r>
              <a:rPr lang="en-US" sz="2400" i="1" kern="1200" dirty="0">
                <a:effectLst/>
                <a:latin typeface="Kristen ITC" panose="03050502040202030202" pitchFamily="66" charset="0"/>
              </a:rPr>
              <a:t>the all-in-one </a:t>
            </a:r>
          </a:p>
          <a:p>
            <a:pPr marL="0" indent="0" algn="ctr">
              <a:lnSpc>
                <a:spcPct val="150000"/>
              </a:lnSpc>
              <a:buFont typeface="Courier New" panose="02070309020205020404" pitchFamily="49" charset="0"/>
              <a:buNone/>
            </a:pPr>
            <a:r>
              <a:rPr lang="en-US" sz="2400" i="1" kern="1200" dirty="0">
                <a:effectLst/>
                <a:latin typeface="Kristen ITC" panose="03050502040202030202" pitchFamily="66" charset="0"/>
              </a:rPr>
              <a:t>2D/</a:t>
            </a:r>
            <a:r>
              <a:rPr lang="en-US" sz="2400" i="1" dirty="0">
                <a:latin typeface="Kristen ITC" panose="03050502040202030202" pitchFamily="66" charset="0"/>
              </a:rPr>
              <a:t>RT3D</a:t>
            </a:r>
            <a:r>
              <a:rPr lang="en-US" sz="2400" i="1" kern="1200" dirty="0">
                <a:effectLst/>
                <a:latin typeface="Kristen ITC" panose="03050502040202030202" pitchFamily="66" charset="0"/>
              </a:rPr>
              <a:t> transducer…</a:t>
            </a:r>
          </a:p>
          <a:p>
            <a:pPr marL="0" indent="0" algn="ctr">
              <a:lnSpc>
                <a:spcPct val="150000"/>
              </a:lnSpc>
              <a:buFont typeface="Courier New" panose="02070309020205020404" pitchFamily="49" charset="0"/>
              <a:buNone/>
            </a:pPr>
            <a:r>
              <a:rPr lang="en-US" sz="2400" i="1" kern="1200" dirty="0">
                <a:effectLst/>
                <a:latin typeface="Kristen ITC" panose="03050502040202030202" pitchFamily="66" charset="0"/>
              </a:rPr>
              <a:t>a one-stop shop!</a:t>
            </a:r>
          </a:p>
        </p:txBody>
      </p:sp>
    </p:spTree>
    <p:extLst>
      <p:ext uri="{BB962C8B-B14F-4D97-AF65-F5344CB8AC3E}">
        <p14:creationId xmlns:p14="http://schemas.microsoft.com/office/powerpoint/2010/main" val="1703877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555D2E-037A-4FA4-B8B7-79C694CBFFF2}"/>
              </a:ext>
            </a:extLst>
          </p:cNvPr>
          <p:cNvSpPr>
            <a:spLocks noGrp="1"/>
          </p:cNvSpPr>
          <p:nvPr>
            <p:ph type="sldNum" sz="quarter" idx="12"/>
          </p:nvPr>
        </p:nvSpPr>
        <p:spPr/>
        <p:txBody>
          <a:bodyPr/>
          <a:lstStyle/>
          <a:p>
            <a:fld id="{6D22F896-40B5-4ADD-8801-0D06FADFA095}" type="slidenum">
              <a:rPr lang="en-US" smtClean="0"/>
              <a:t>16</a:t>
            </a:fld>
            <a:endParaRPr lang="en-US" dirty="0"/>
          </a:p>
        </p:txBody>
      </p:sp>
      <p:graphicFrame>
        <p:nvGraphicFramePr>
          <p:cNvPr id="3" name="Table 2">
            <a:extLst>
              <a:ext uri="{FF2B5EF4-FFF2-40B4-BE49-F238E27FC236}">
                <a16:creationId xmlns:a16="http://schemas.microsoft.com/office/drawing/2014/main" id="{8D38A7DC-EA38-44A0-ACF5-49B8330F881D}"/>
              </a:ext>
            </a:extLst>
          </p:cNvPr>
          <p:cNvGraphicFramePr>
            <a:graphicFrameLocks noGrp="1"/>
          </p:cNvGraphicFramePr>
          <p:nvPr>
            <p:extLst>
              <p:ext uri="{D42A27DB-BD31-4B8C-83A1-F6EECF244321}">
                <p14:modId xmlns:p14="http://schemas.microsoft.com/office/powerpoint/2010/main" val="809831146"/>
              </p:ext>
            </p:extLst>
          </p:nvPr>
        </p:nvGraphicFramePr>
        <p:xfrm>
          <a:off x="3072017" y="626708"/>
          <a:ext cx="3878202" cy="5212080"/>
        </p:xfrm>
        <a:graphic>
          <a:graphicData uri="http://schemas.openxmlformats.org/drawingml/2006/table">
            <a:tbl>
              <a:tblPr firstRow="1" bandRow="1">
                <a:effectLst>
                  <a:innerShdw blurRad="114300">
                    <a:prstClr val="black"/>
                  </a:innerShdw>
                </a:effectLst>
                <a:tableStyleId>{37CE84F3-28C3-443E-9E96-99CF82512B78}</a:tableStyleId>
              </a:tblPr>
              <a:tblGrid>
                <a:gridCol w="3878202">
                  <a:extLst>
                    <a:ext uri="{9D8B030D-6E8A-4147-A177-3AD203B41FA5}">
                      <a16:colId xmlns:a16="http://schemas.microsoft.com/office/drawing/2014/main" val="1306086594"/>
                    </a:ext>
                  </a:extLst>
                </a:gridCol>
              </a:tblGrid>
              <a:tr h="332426">
                <a:tc>
                  <a:txBody>
                    <a:bodyPr/>
                    <a:lstStyle/>
                    <a:p>
                      <a:pPr algn="ctr"/>
                      <a:r>
                        <a:rPr lang="en-US" sz="2400" b="0" dirty="0">
                          <a:solidFill>
                            <a:srgbClr val="FF0000"/>
                          </a:solidFill>
                          <a:latin typeface="+mj-lt"/>
                        </a:rPr>
                        <a:t>RT3D/4DE</a:t>
                      </a:r>
                    </a:p>
                  </a:txBody>
                  <a:tcPr>
                    <a:solidFill>
                      <a:schemeClr val="accent1"/>
                    </a:solidFill>
                  </a:tcPr>
                </a:tc>
                <a:extLst>
                  <a:ext uri="{0D108BD9-81ED-4DB2-BD59-A6C34878D82A}">
                    <a16:rowId xmlns:a16="http://schemas.microsoft.com/office/drawing/2014/main" val="2266222648"/>
                  </a:ext>
                </a:extLst>
              </a:tr>
              <a:tr h="2106727">
                <a:tc>
                  <a:txBody>
                    <a:bodyPr/>
                    <a:lstStyle/>
                    <a:p>
                      <a:r>
                        <a:rPr lang="en-US" sz="2000" b="1" kern="1200" dirty="0">
                          <a:solidFill>
                            <a:schemeClr val="tx1"/>
                          </a:solidFill>
                          <a:effectLst/>
                          <a:latin typeface="+mj-lt"/>
                          <a:ea typeface="+mn-ea"/>
                          <a:cs typeface="+mn-cs"/>
                        </a:rPr>
                        <a:t>ACQUISITION MODES</a:t>
                      </a:r>
                    </a:p>
                    <a:p>
                      <a:endParaRPr lang="en-US" sz="2000" b="1" kern="1200" dirty="0">
                        <a:solidFill>
                          <a:schemeClr val="tx1"/>
                        </a:solidFill>
                        <a:effectLst/>
                        <a:latin typeface="+mj-lt"/>
                        <a:ea typeface="+mn-ea"/>
                        <a:cs typeface="+mn-cs"/>
                      </a:endParaRPr>
                    </a:p>
                    <a:p>
                      <a:pPr marL="285750" indent="-285750">
                        <a:buFont typeface="Arial" panose="020B0604020202020204" pitchFamily="34" charset="0"/>
                        <a:buChar char="•"/>
                      </a:pPr>
                      <a:r>
                        <a:rPr lang="en-US" sz="2000" i="0" kern="1200" dirty="0">
                          <a:solidFill>
                            <a:schemeClr val="tx1"/>
                          </a:solidFill>
                          <a:effectLst/>
                          <a:latin typeface="+mn-lt"/>
                          <a:ea typeface="+mn-ea"/>
                          <a:cs typeface="+mn-cs"/>
                        </a:rPr>
                        <a:t>3 acquisition modes</a:t>
                      </a:r>
                    </a:p>
                    <a:p>
                      <a:pPr marL="285750" indent="-285750">
                        <a:buFont typeface="Arial" panose="020B0604020202020204" pitchFamily="34" charset="0"/>
                        <a:buChar char="•"/>
                      </a:pPr>
                      <a:endParaRPr lang="en-US" sz="2000" i="0" kern="1200" dirty="0">
                        <a:solidFill>
                          <a:schemeClr val="tx1"/>
                        </a:solidFill>
                        <a:effectLst/>
                        <a:latin typeface="+mn-lt"/>
                        <a:ea typeface="+mn-ea"/>
                        <a:cs typeface="+mn-cs"/>
                      </a:endParaRPr>
                    </a:p>
                    <a:p>
                      <a:pPr marL="285750" indent="-285750">
                        <a:buFont typeface="Arial" panose="020B0604020202020204" pitchFamily="34" charset="0"/>
                        <a:buChar char="•"/>
                      </a:pPr>
                      <a:r>
                        <a:rPr lang="en-US" sz="2000" i="0" kern="1200" dirty="0">
                          <a:solidFill>
                            <a:schemeClr val="tx1"/>
                          </a:solidFill>
                          <a:effectLst/>
                          <a:latin typeface="+mn-lt"/>
                          <a:ea typeface="+mn-ea"/>
                          <a:cs typeface="+mn-cs"/>
                        </a:rPr>
                        <a:t>image acquisition depends on structure being examined</a:t>
                      </a:r>
                    </a:p>
                    <a:p>
                      <a:r>
                        <a:rPr lang="en-US" sz="2000" i="1" kern="1200" dirty="0">
                          <a:solidFill>
                            <a:schemeClr val="tx1"/>
                          </a:solidFill>
                          <a:effectLst/>
                          <a:latin typeface="+mn-lt"/>
                          <a:ea typeface="+mn-ea"/>
                          <a:cs typeface="+mn-cs"/>
                        </a:rPr>
                        <a:t> </a:t>
                      </a:r>
                    </a:p>
                    <a:p>
                      <a:pPr marL="688975" indent="-401638">
                        <a:buFont typeface="Wingdings" panose="05000000000000000000" pitchFamily="2" charset="2"/>
                        <a:buChar char="v"/>
                      </a:pPr>
                      <a:r>
                        <a:rPr lang="en-US" sz="2000" kern="1200" dirty="0">
                          <a:solidFill>
                            <a:schemeClr val="tx1"/>
                          </a:solidFill>
                          <a:effectLst/>
                          <a:latin typeface="+mn-lt"/>
                          <a:ea typeface="+mn-ea"/>
                          <a:cs typeface="+mn-cs"/>
                        </a:rPr>
                        <a:t>real-time or narrow</a:t>
                      </a:r>
                    </a:p>
                    <a:p>
                      <a:pPr marL="688975" indent="-401638">
                        <a:buFont typeface="Wingdings" panose="05000000000000000000" pitchFamily="2" charset="2"/>
                        <a:buChar char="v"/>
                      </a:pPr>
                      <a:r>
                        <a:rPr lang="en-US" sz="2000" kern="1200" dirty="0">
                          <a:solidFill>
                            <a:schemeClr val="tx1"/>
                          </a:solidFill>
                          <a:effectLst/>
                          <a:latin typeface="+mn-lt"/>
                          <a:ea typeface="+mn-ea"/>
                          <a:cs typeface="+mn-cs"/>
                        </a:rPr>
                        <a:t>zoom or magnified</a:t>
                      </a:r>
                    </a:p>
                    <a:p>
                      <a:pPr marL="688975" indent="-401638">
                        <a:buFont typeface="Wingdings" panose="05000000000000000000" pitchFamily="2" charset="2"/>
                        <a:buChar char="v"/>
                      </a:pPr>
                      <a:r>
                        <a:rPr lang="en-US" sz="2000" kern="1200" dirty="0">
                          <a:solidFill>
                            <a:schemeClr val="tx1"/>
                          </a:solidFill>
                          <a:effectLst/>
                          <a:latin typeface="+mn-lt"/>
                          <a:ea typeface="+mn-ea"/>
                          <a:cs typeface="+mn-cs"/>
                        </a:rPr>
                        <a:t>wide angle</a:t>
                      </a:r>
                    </a:p>
                    <a:p>
                      <a:endParaRPr lang="en-US" sz="2000" kern="1200" dirty="0">
                        <a:solidFill>
                          <a:schemeClr val="tx1"/>
                        </a:solidFill>
                        <a:effectLst/>
                        <a:latin typeface="+mn-lt"/>
                        <a:ea typeface="+mn-ea"/>
                        <a:cs typeface="+mn-cs"/>
                      </a:endParaRPr>
                    </a:p>
                  </a:txBody>
                  <a:tcPr>
                    <a:lnR w="3175" cap="flat" cmpd="sng" algn="ctr">
                      <a:solidFill>
                        <a:schemeClr val="bg1"/>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456073998"/>
                  </a:ext>
                </a:extLst>
              </a:tr>
              <a:tr h="783607">
                <a:tc>
                  <a:txBody>
                    <a:bodyPr/>
                    <a:lstStyle/>
                    <a:p>
                      <a:r>
                        <a:rPr lang="en-US" sz="2000" b="1" kern="1200" dirty="0">
                          <a:solidFill>
                            <a:schemeClr val="tx1"/>
                          </a:solidFill>
                          <a:effectLst/>
                          <a:latin typeface="+mj-lt"/>
                          <a:ea typeface="+mn-ea"/>
                          <a:cs typeface="+mn-cs"/>
                        </a:rPr>
                        <a:t>ANALYSIS METHODS</a:t>
                      </a:r>
                    </a:p>
                    <a:p>
                      <a:pPr marL="285750" indent="-285750">
                        <a:buFont typeface="Arial" panose="020B0604020202020204" pitchFamily="34" charset="0"/>
                        <a:buChar char="•"/>
                      </a:pPr>
                      <a:endParaRPr lang="en-US" sz="2000" kern="1200" dirty="0">
                        <a:solidFill>
                          <a:schemeClr val="tx1"/>
                        </a:solidFill>
                        <a:effectLst/>
                        <a:latin typeface="+mn-lt"/>
                        <a:ea typeface="+mn-ea"/>
                        <a:cs typeface="+mn-cs"/>
                      </a:endParaRPr>
                    </a:p>
                    <a:p>
                      <a:pPr marL="285750" indent="-285750">
                        <a:buFont typeface="Arial" panose="020B0604020202020204" pitchFamily="34" charset="0"/>
                        <a:buChar char="•"/>
                      </a:pPr>
                      <a:r>
                        <a:rPr lang="en-US" sz="2000" kern="1200" dirty="0">
                          <a:solidFill>
                            <a:schemeClr val="tx1"/>
                          </a:solidFill>
                          <a:effectLst/>
                          <a:latin typeface="+mn-lt"/>
                          <a:ea typeface="+mn-ea"/>
                          <a:cs typeface="+mn-cs"/>
                        </a:rPr>
                        <a:t>offline or online</a:t>
                      </a:r>
                    </a:p>
                    <a:p>
                      <a:pPr marL="285750" indent="-285750">
                        <a:buFont typeface="Arial" panose="020B0604020202020204" pitchFamily="34" charset="0"/>
                        <a:buChar char="•"/>
                      </a:pPr>
                      <a:endParaRPr lang="en-US" sz="2000" kern="1200" dirty="0">
                        <a:solidFill>
                          <a:schemeClr val="tx1"/>
                        </a:solidFill>
                        <a:effectLst/>
                        <a:latin typeface="+mn-lt"/>
                        <a:ea typeface="+mn-ea"/>
                        <a:cs typeface="+mn-cs"/>
                      </a:endParaRPr>
                    </a:p>
                  </a:txBody>
                  <a:tcPr>
                    <a:lnR w="3175" cap="flat" cmpd="sng" algn="ctr">
                      <a:solidFill>
                        <a:schemeClr val="bg1"/>
                      </a:solidFill>
                      <a:prstDash val="solid"/>
                      <a:round/>
                      <a:headEnd type="none" w="med" len="med"/>
                      <a:tailEnd type="none" w="med" len="med"/>
                    </a:lnR>
                    <a:solidFill>
                      <a:schemeClr val="bg2">
                        <a:lumMod val="75000"/>
                      </a:schemeClr>
                    </a:solidFill>
                  </a:tcPr>
                </a:tc>
                <a:extLst>
                  <a:ext uri="{0D108BD9-81ED-4DB2-BD59-A6C34878D82A}">
                    <a16:rowId xmlns:a16="http://schemas.microsoft.com/office/drawing/2014/main" val="450871562"/>
                  </a:ext>
                </a:extLst>
              </a:tr>
            </a:tbl>
          </a:graphicData>
        </a:graphic>
      </p:graphicFrame>
      <p:sp>
        <p:nvSpPr>
          <p:cNvPr id="7" name="Rectangle 3">
            <a:extLst>
              <a:ext uri="{FF2B5EF4-FFF2-40B4-BE49-F238E27FC236}">
                <a16:creationId xmlns:a16="http://schemas.microsoft.com/office/drawing/2014/main" id="{3C7F4548-A6BE-471F-B8A6-85A9AB829765}"/>
              </a:ext>
            </a:extLst>
          </p:cNvPr>
          <p:cNvSpPr>
            <a:spLocks noChangeArrowheads="1"/>
          </p:cNvSpPr>
          <p:nvPr/>
        </p:nvSpPr>
        <p:spPr bwMode="auto">
          <a:xfrm>
            <a:off x="1447800" y="-5139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dirty="0"/>
          </a:p>
        </p:txBody>
      </p:sp>
      <p:sp>
        <p:nvSpPr>
          <p:cNvPr id="8" name="Rectangle 4">
            <a:extLst>
              <a:ext uri="{FF2B5EF4-FFF2-40B4-BE49-F238E27FC236}">
                <a16:creationId xmlns:a16="http://schemas.microsoft.com/office/drawing/2014/main" id="{9A4CD529-41D6-4E76-85BE-CDDD2858B4D7}"/>
              </a:ext>
            </a:extLst>
          </p:cNvPr>
          <p:cNvSpPr>
            <a:spLocks noChangeArrowheads="1"/>
          </p:cNvSpPr>
          <p:nvPr/>
        </p:nvSpPr>
        <p:spPr bwMode="auto">
          <a:xfrm>
            <a:off x="1447800" y="20060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mic Sans MS" panose="030F0702030302020204" pitchFamily="66"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B6ADB40D-B9B1-49DE-86B4-10B7BD241EFE}"/>
              </a:ext>
            </a:extLst>
          </p:cNvPr>
          <p:cNvSpPr>
            <a:spLocks noChangeArrowheads="1"/>
          </p:cNvSpPr>
          <p:nvPr/>
        </p:nvSpPr>
        <p:spPr bwMode="auto">
          <a:xfrm>
            <a:off x="1447800" y="36252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mic Sans MS" panose="030F070203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8216E39A-1E8E-44BF-AB4C-CBC20B13D607}"/>
              </a:ext>
            </a:extLst>
          </p:cNvPr>
          <p:cNvSpPr>
            <a:spLocks noChangeArrowheads="1"/>
          </p:cNvSpPr>
          <p:nvPr/>
        </p:nvSpPr>
        <p:spPr bwMode="auto">
          <a:xfrm>
            <a:off x="7065722" y="14464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2" name="Rectangle 4">
            <a:extLst>
              <a:ext uri="{FF2B5EF4-FFF2-40B4-BE49-F238E27FC236}">
                <a16:creationId xmlns:a16="http://schemas.microsoft.com/office/drawing/2014/main" id="{72180E4D-63AE-4A87-ADDE-D7BDD3429C16}"/>
              </a:ext>
            </a:extLst>
          </p:cNvPr>
          <p:cNvSpPr>
            <a:spLocks noChangeArrowheads="1"/>
          </p:cNvSpPr>
          <p:nvPr/>
        </p:nvSpPr>
        <p:spPr bwMode="auto">
          <a:xfrm>
            <a:off x="6096000" y="32327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3" name="TextBox 12">
            <a:extLst>
              <a:ext uri="{FF2B5EF4-FFF2-40B4-BE49-F238E27FC236}">
                <a16:creationId xmlns:a16="http://schemas.microsoft.com/office/drawing/2014/main" id="{CFFFAC12-6F60-490E-BC61-DDE41E0D5F31}"/>
              </a:ext>
            </a:extLst>
          </p:cNvPr>
          <p:cNvSpPr txBox="1"/>
          <p:nvPr/>
        </p:nvSpPr>
        <p:spPr>
          <a:xfrm>
            <a:off x="7228493" y="3117420"/>
            <a:ext cx="2745709" cy="1015663"/>
          </a:xfrm>
          <a:prstGeom prst="rect">
            <a:avLst/>
          </a:prstGeom>
          <a:noFill/>
        </p:spPr>
        <p:txBody>
          <a:bodyPr wrap="square">
            <a:spAutoFit/>
          </a:bodyPr>
          <a:lstStyle/>
          <a:p>
            <a:pPr algn="ctr"/>
            <a:r>
              <a:rPr lang="en-US" sz="2000" dirty="0">
                <a:latin typeface="Gabriola" panose="04040605051002020D02" pitchFamily="82" charset="0"/>
              </a:rPr>
              <a:t>POP QUIZ!</a:t>
            </a:r>
          </a:p>
          <a:p>
            <a:pPr algn="ctr"/>
            <a:r>
              <a:rPr lang="en-US" sz="2000" dirty="0">
                <a:latin typeface="Gabriola" panose="04040605051002020D02" pitchFamily="82" charset="0"/>
              </a:rPr>
              <a:t>Compare narrow vs zoom vs wide angle acquisition.</a:t>
            </a:r>
          </a:p>
        </p:txBody>
      </p:sp>
    </p:spTree>
    <p:extLst>
      <p:ext uri="{BB962C8B-B14F-4D97-AF65-F5344CB8AC3E}">
        <p14:creationId xmlns:p14="http://schemas.microsoft.com/office/powerpoint/2010/main" val="66947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555D2E-037A-4FA4-B8B7-79C694CBFFF2}"/>
              </a:ext>
            </a:extLst>
          </p:cNvPr>
          <p:cNvSpPr>
            <a:spLocks noGrp="1"/>
          </p:cNvSpPr>
          <p:nvPr>
            <p:ph type="sldNum" sz="quarter" idx="12"/>
          </p:nvPr>
        </p:nvSpPr>
        <p:spPr/>
        <p:txBody>
          <a:bodyPr/>
          <a:lstStyle/>
          <a:p>
            <a:fld id="{6D22F896-40B5-4ADD-8801-0D06FADFA095}" type="slidenum">
              <a:rPr lang="en-US" smtClean="0"/>
              <a:t>17</a:t>
            </a:fld>
            <a:endParaRPr lang="en-US" dirty="0"/>
          </a:p>
        </p:txBody>
      </p:sp>
      <p:graphicFrame>
        <p:nvGraphicFramePr>
          <p:cNvPr id="3" name="Table 2">
            <a:extLst>
              <a:ext uri="{FF2B5EF4-FFF2-40B4-BE49-F238E27FC236}">
                <a16:creationId xmlns:a16="http://schemas.microsoft.com/office/drawing/2014/main" id="{8D38A7DC-EA38-44A0-ACF5-49B8330F881D}"/>
              </a:ext>
            </a:extLst>
          </p:cNvPr>
          <p:cNvGraphicFramePr>
            <a:graphicFrameLocks noGrp="1"/>
          </p:cNvGraphicFramePr>
          <p:nvPr>
            <p:extLst>
              <p:ext uri="{D42A27DB-BD31-4B8C-83A1-F6EECF244321}">
                <p14:modId xmlns:p14="http://schemas.microsoft.com/office/powerpoint/2010/main" val="814882155"/>
              </p:ext>
            </p:extLst>
          </p:nvPr>
        </p:nvGraphicFramePr>
        <p:xfrm>
          <a:off x="212436" y="177202"/>
          <a:ext cx="9057305" cy="6035040"/>
        </p:xfrm>
        <a:graphic>
          <a:graphicData uri="http://schemas.openxmlformats.org/drawingml/2006/table">
            <a:tbl>
              <a:tblPr firstRow="1" bandRow="1">
                <a:effectLst>
                  <a:innerShdw blurRad="114300">
                    <a:prstClr val="black"/>
                  </a:innerShdw>
                </a:effectLst>
                <a:tableStyleId>{37CE84F3-28C3-443E-9E96-99CF82512B78}</a:tableStyleId>
              </a:tblPr>
              <a:tblGrid>
                <a:gridCol w="4922982">
                  <a:extLst>
                    <a:ext uri="{9D8B030D-6E8A-4147-A177-3AD203B41FA5}">
                      <a16:colId xmlns:a16="http://schemas.microsoft.com/office/drawing/2014/main" val="1306086594"/>
                    </a:ext>
                  </a:extLst>
                </a:gridCol>
                <a:gridCol w="4134323">
                  <a:extLst>
                    <a:ext uri="{9D8B030D-6E8A-4147-A177-3AD203B41FA5}">
                      <a16:colId xmlns:a16="http://schemas.microsoft.com/office/drawing/2014/main" val="694814808"/>
                    </a:ext>
                  </a:extLst>
                </a:gridCol>
              </a:tblGrid>
              <a:tr h="211905">
                <a:tc gridSpan="2">
                  <a:txBody>
                    <a:bodyPr/>
                    <a:lstStyle/>
                    <a:p>
                      <a:pPr algn="ctr"/>
                      <a:r>
                        <a:rPr lang="en-US" sz="2400" b="0" dirty="0">
                          <a:solidFill>
                            <a:srgbClr val="FF0000"/>
                          </a:solidFill>
                          <a:latin typeface="+mj-lt"/>
                        </a:rPr>
                        <a:t>RT3D/4DE</a:t>
                      </a:r>
                    </a:p>
                  </a:txBody>
                  <a:tcPr>
                    <a:solidFill>
                      <a:schemeClr val="accent1"/>
                    </a:solidFill>
                  </a:tcPr>
                </a:tc>
                <a:tc hMerge="1">
                  <a:txBody>
                    <a:bodyPr/>
                    <a:lstStyle/>
                    <a:p>
                      <a:endParaRPr lang="en-US" sz="3200" b="0" dirty="0">
                        <a:solidFill>
                          <a:schemeClr val="bg1"/>
                        </a:solidFill>
                        <a:latin typeface="+mj-lt"/>
                      </a:endParaRPr>
                    </a:p>
                  </a:txBody>
                  <a:tcPr>
                    <a:solidFill>
                      <a:srgbClr val="FF0000"/>
                    </a:solidFill>
                  </a:tcPr>
                </a:tc>
                <a:extLst>
                  <a:ext uri="{0D108BD9-81ED-4DB2-BD59-A6C34878D82A}">
                    <a16:rowId xmlns:a16="http://schemas.microsoft.com/office/drawing/2014/main" val="2266222648"/>
                  </a:ext>
                </a:extLst>
              </a:tr>
              <a:tr h="3468721">
                <a:tc>
                  <a:txBody>
                    <a:bodyPr/>
                    <a:lstStyle/>
                    <a:p>
                      <a:pPr marL="0" indent="0">
                        <a:buFont typeface="Arial" panose="020B0604020202020204" pitchFamily="34" charset="0"/>
                        <a:buNone/>
                      </a:pPr>
                      <a:r>
                        <a:rPr lang="en-US" sz="2000" b="1" kern="1200" dirty="0">
                          <a:solidFill>
                            <a:schemeClr val="tx1"/>
                          </a:solidFill>
                          <a:effectLst/>
                          <a:latin typeface="+mj-lt"/>
                          <a:ea typeface="+mn-ea"/>
                          <a:cs typeface="+mn-cs"/>
                        </a:rPr>
                        <a:t>CLINICAL APPLICATIONS</a:t>
                      </a:r>
                    </a:p>
                    <a:p>
                      <a:pPr marL="0" indent="0">
                        <a:buFont typeface="Arial" panose="020B0604020202020204" pitchFamily="34" charset="0"/>
                        <a:buNone/>
                      </a:pPr>
                      <a:endParaRPr lang="en-US" sz="2000" b="1" kern="1200" dirty="0">
                        <a:solidFill>
                          <a:schemeClr val="tx1"/>
                        </a:solidFill>
                        <a:effectLst/>
                        <a:latin typeface="+mj-lt"/>
                        <a:ea typeface="+mn-ea"/>
                        <a:cs typeface="+mn-cs"/>
                      </a:endParaRPr>
                    </a:p>
                    <a:p>
                      <a:pPr marL="342900" indent="-342900">
                        <a:buFont typeface="Wingdings" panose="05000000000000000000" pitchFamily="2" charset="2"/>
                        <a:buChar char="ü"/>
                      </a:pPr>
                      <a:r>
                        <a:rPr lang="en-US" sz="2000" b="0" kern="1200" dirty="0">
                          <a:solidFill>
                            <a:schemeClr val="tx1"/>
                          </a:solidFill>
                          <a:effectLst/>
                          <a:latin typeface="+mn-lt"/>
                          <a:ea typeface="+mn-ea"/>
                          <a:cs typeface="+mn-cs"/>
                        </a:rPr>
                        <a:t>evaluate cardiac chambers</a:t>
                      </a:r>
                    </a:p>
                    <a:p>
                      <a:pPr marL="285750" indent="-285750">
                        <a:buFont typeface="Arial" panose="020B0604020202020204" pitchFamily="34" charset="0"/>
                        <a:buChar char="•"/>
                      </a:pPr>
                      <a:endParaRPr lang="en-US" sz="2000" b="0" kern="1200" dirty="0">
                        <a:solidFill>
                          <a:schemeClr val="tx1"/>
                        </a:solidFill>
                        <a:effectLst/>
                        <a:latin typeface="+mn-lt"/>
                        <a:ea typeface="+mn-ea"/>
                        <a:cs typeface="+mn-cs"/>
                      </a:endParaRPr>
                    </a:p>
                    <a:p>
                      <a:pPr marL="681038" indent="-342900">
                        <a:buFont typeface="Arial" panose="020B0604020202020204" pitchFamily="34" charset="0"/>
                        <a:buChar char="•"/>
                        <a:tabLst>
                          <a:tab pos="627063" algn="l"/>
                        </a:tabLst>
                      </a:pPr>
                      <a:r>
                        <a:rPr lang="en-US" sz="2000" b="0" kern="1200" dirty="0">
                          <a:solidFill>
                            <a:schemeClr val="tx1"/>
                          </a:solidFill>
                          <a:effectLst/>
                          <a:latin typeface="+mn-lt"/>
                          <a:ea typeface="+mn-ea"/>
                          <a:cs typeface="+mn-cs"/>
                        </a:rPr>
                        <a:t>LV chamber &amp; mass </a:t>
                      </a:r>
                      <a:r>
                        <a:rPr lang="en-US" sz="2000" b="0" kern="1200" dirty="0">
                          <a:solidFill>
                            <a:schemeClr val="tx1"/>
                          </a:solidFill>
                          <a:effectLst/>
                          <a:latin typeface="+mn-lt"/>
                          <a:ea typeface="+mn-ea"/>
                          <a:cs typeface="+mn-cs"/>
                          <a:sym typeface="Wingdings" panose="05000000000000000000" pitchFamily="2" charset="2"/>
                        </a:rPr>
                        <a:t> </a:t>
                      </a:r>
                      <a:r>
                        <a:rPr lang="en-US" sz="2000" b="0" kern="1200" dirty="0">
                          <a:solidFill>
                            <a:schemeClr val="tx1"/>
                          </a:solidFill>
                          <a:effectLst/>
                          <a:latin typeface="+mn-lt"/>
                          <a:ea typeface="+mn-ea"/>
                          <a:cs typeface="+mn-cs"/>
                        </a:rPr>
                        <a:t>LVV</a:t>
                      </a:r>
                    </a:p>
                    <a:p>
                      <a:pPr marL="681038" indent="-342900">
                        <a:buFont typeface="Arial" panose="020B0604020202020204" pitchFamily="34" charset="0"/>
                        <a:buChar char="•"/>
                        <a:tabLst>
                          <a:tab pos="627063" algn="l"/>
                        </a:tabLst>
                      </a:pPr>
                      <a:r>
                        <a:rPr lang="en-US" sz="2000" b="0" kern="1200" dirty="0">
                          <a:solidFill>
                            <a:schemeClr val="tx1"/>
                          </a:solidFill>
                          <a:effectLst/>
                          <a:latin typeface="+mn-lt"/>
                          <a:ea typeface="+mn-ea"/>
                          <a:cs typeface="+mn-cs"/>
                        </a:rPr>
                        <a:t>global function &amp; regional wall motion</a:t>
                      </a:r>
                    </a:p>
                    <a:p>
                      <a:pPr marL="681038" indent="-342900">
                        <a:buFont typeface="Arial" panose="020B0604020202020204" pitchFamily="34" charset="0"/>
                        <a:buChar char="•"/>
                        <a:tabLst>
                          <a:tab pos="627063" algn="l"/>
                        </a:tabLst>
                      </a:pPr>
                      <a:r>
                        <a:rPr lang="en-US" sz="2000" b="0" kern="1200" dirty="0">
                          <a:solidFill>
                            <a:schemeClr val="tx1"/>
                          </a:solidFill>
                          <a:effectLst/>
                          <a:latin typeface="+mn-lt"/>
                          <a:ea typeface="+mn-ea"/>
                          <a:cs typeface="+mn-cs"/>
                        </a:rPr>
                        <a:t>remodeled ventricle post MI</a:t>
                      </a:r>
                    </a:p>
                    <a:p>
                      <a:pPr marL="681038" indent="-342900">
                        <a:buFont typeface="Arial" panose="020B0604020202020204" pitchFamily="34" charset="0"/>
                        <a:buChar char="•"/>
                        <a:tabLst>
                          <a:tab pos="627063" algn="l"/>
                        </a:tabLst>
                      </a:pPr>
                      <a:r>
                        <a:rPr lang="en-US" sz="2000" b="0" kern="1200" dirty="0">
                          <a:solidFill>
                            <a:schemeClr val="tx1"/>
                          </a:solidFill>
                          <a:effectLst/>
                          <a:latin typeface="+mn-lt"/>
                          <a:ea typeface="+mn-ea"/>
                          <a:cs typeface="+mn-cs"/>
                        </a:rPr>
                        <a:t>contrast if needed</a:t>
                      </a:r>
                    </a:p>
                    <a:p>
                      <a:pPr marL="681038" indent="-342900">
                        <a:buFont typeface="Arial" panose="020B0604020202020204" pitchFamily="34" charset="0"/>
                        <a:buChar char="•"/>
                        <a:tabLst>
                          <a:tab pos="627063" algn="l"/>
                        </a:tabLst>
                      </a:pPr>
                      <a:r>
                        <a:rPr lang="en-US" sz="2000" b="0" kern="1200" dirty="0">
                          <a:solidFill>
                            <a:schemeClr val="tx1"/>
                          </a:solidFill>
                          <a:effectLst/>
                          <a:latin typeface="+mn-lt"/>
                          <a:ea typeface="+mn-ea"/>
                          <a:cs typeface="+mn-cs"/>
                        </a:rPr>
                        <a:t>exercise &amp; pharmacological SE</a:t>
                      </a:r>
                    </a:p>
                    <a:p>
                      <a:pPr marL="681038" indent="-342900">
                        <a:buFont typeface="Arial" panose="020B0604020202020204" pitchFamily="34" charset="0"/>
                        <a:buChar char="•"/>
                        <a:tabLst>
                          <a:tab pos="627063" algn="l"/>
                        </a:tabLst>
                      </a:pPr>
                      <a:r>
                        <a:rPr lang="en-US" sz="2000" b="0" kern="1200" dirty="0">
                          <a:solidFill>
                            <a:schemeClr val="tx1"/>
                          </a:solidFill>
                          <a:effectLst/>
                          <a:latin typeface="+mn-lt"/>
                          <a:ea typeface="+mn-ea"/>
                          <a:cs typeface="+mn-cs"/>
                        </a:rPr>
                        <a:t>RV chamber size, RVV &amp; function</a:t>
                      </a:r>
                    </a:p>
                    <a:p>
                      <a:pPr marL="681038" indent="-342900">
                        <a:buFont typeface="Arial" panose="020B0604020202020204" pitchFamily="34" charset="0"/>
                        <a:buChar char="•"/>
                        <a:tabLst>
                          <a:tab pos="627063" algn="l"/>
                        </a:tabLst>
                      </a:pPr>
                      <a:r>
                        <a:rPr lang="en-US" sz="2000" b="0" kern="1200" dirty="0">
                          <a:solidFill>
                            <a:schemeClr val="tx1"/>
                          </a:solidFill>
                          <a:effectLst/>
                          <a:latin typeface="+mn-lt"/>
                          <a:ea typeface="+mn-ea"/>
                          <a:cs typeface="+mn-cs"/>
                        </a:rPr>
                        <a:t>LAV</a:t>
                      </a:r>
                    </a:p>
                    <a:p>
                      <a:pPr marL="0" indent="0">
                        <a:buFont typeface="Wingdings" panose="05000000000000000000" pitchFamily="2" charset="2"/>
                        <a:buNone/>
                      </a:pPr>
                      <a:endParaRPr lang="en-US" sz="2000" b="0" kern="1200" dirty="0">
                        <a:solidFill>
                          <a:schemeClr val="tx1"/>
                        </a:solidFill>
                        <a:effectLst/>
                        <a:latin typeface="+mn-lt"/>
                        <a:ea typeface="+mn-ea"/>
                        <a:cs typeface="+mn-cs"/>
                      </a:endParaRPr>
                    </a:p>
                    <a:p>
                      <a:pPr marL="342900" indent="-342900">
                        <a:buFont typeface="Wingdings" panose="05000000000000000000" pitchFamily="2" charset="2"/>
                        <a:buChar char="ü"/>
                      </a:pPr>
                      <a:r>
                        <a:rPr lang="en-US" sz="2000" b="0" kern="1200" dirty="0">
                          <a:solidFill>
                            <a:schemeClr val="tx1"/>
                          </a:solidFill>
                          <a:effectLst/>
                          <a:latin typeface="+mn-lt"/>
                          <a:ea typeface="+mn-ea"/>
                          <a:cs typeface="+mn-cs"/>
                        </a:rPr>
                        <a:t>valve function</a:t>
                      </a:r>
                    </a:p>
                    <a:p>
                      <a:pPr marL="285750" indent="-285750">
                        <a:buFont typeface="Arial" panose="020B0604020202020204" pitchFamily="34" charset="0"/>
                        <a:buChar char="•"/>
                      </a:pPr>
                      <a:endParaRPr lang="en-US" sz="2000" b="0" kern="1200" dirty="0">
                        <a:solidFill>
                          <a:schemeClr val="tx1"/>
                        </a:solidFill>
                        <a:effectLst/>
                        <a:latin typeface="+mn-lt"/>
                        <a:ea typeface="+mn-ea"/>
                        <a:cs typeface="+mn-cs"/>
                      </a:endParaRPr>
                    </a:p>
                    <a:p>
                      <a:pPr marL="681038" indent="-342900">
                        <a:buFont typeface="Arial" panose="020B0604020202020204" pitchFamily="34" charset="0"/>
                        <a:buChar char="•"/>
                      </a:pPr>
                      <a:r>
                        <a:rPr lang="en-US" sz="2000" b="0" kern="1200" dirty="0">
                          <a:solidFill>
                            <a:schemeClr val="tx1"/>
                          </a:solidFill>
                          <a:effectLst/>
                          <a:latin typeface="+mn-lt"/>
                          <a:ea typeface="+mn-ea"/>
                          <a:cs typeface="+mn-cs"/>
                        </a:rPr>
                        <a:t>valve shape, structure &amp; flow</a:t>
                      </a:r>
                    </a:p>
                    <a:p>
                      <a:pPr marL="681038" indent="-342900">
                        <a:buFont typeface="Arial" panose="020B0604020202020204" pitchFamily="34" charset="0"/>
                        <a:buChar char="•"/>
                      </a:pPr>
                      <a:r>
                        <a:rPr lang="en-US" sz="2000" b="0" kern="1200" dirty="0">
                          <a:solidFill>
                            <a:schemeClr val="tx1"/>
                          </a:solidFill>
                          <a:effectLst/>
                          <a:latin typeface="+mn-lt"/>
                          <a:ea typeface="+mn-ea"/>
                          <a:cs typeface="+mn-cs"/>
                        </a:rPr>
                        <a:t>surgical guide</a:t>
                      </a:r>
                    </a:p>
                    <a:p>
                      <a:pPr marL="285750" indent="-285750">
                        <a:buFont typeface="Arial" panose="020B0604020202020204" pitchFamily="34" charset="0"/>
                        <a:buChar char="•"/>
                      </a:pPr>
                      <a:endParaRPr lang="en-US" sz="2000" b="0" kern="1200" dirty="0">
                        <a:solidFill>
                          <a:schemeClr val="tx1"/>
                        </a:solidFill>
                        <a:effectLst/>
                        <a:latin typeface="+mj-lt"/>
                        <a:ea typeface="+mn-ea"/>
                        <a:cs typeface="+mn-cs"/>
                      </a:endParaRPr>
                    </a:p>
                  </a:txBody>
                  <a:tcPr>
                    <a:lnR w="12700" cap="flat" cmpd="sng" algn="ctr">
                      <a:solidFill>
                        <a:schemeClr val="tx2">
                          <a:lumMod val="50000"/>
                        </a:schemeClr>
                      </a:solidFill>
                      <a:prstDash val="solid"/>
                      <a:round/>
                      <a:headEnd type="none" w="med" len="med"/>
                      <a:tailEnd type="none" w="med" len="med"/>
                    </a:lnR>
                    <a:solidFill>
                      <a:schemeClr val="tx2">
                        <a:lumMod val="20000"/>
                        <a:lumOff val="80000"/>
                      </a:schemeClr>
                    </a:solidFill>
                  </a:tcPr>
                </a:tc>
                <a:tc>
                  <a:txBody>
                    <a:bodyPr/>
                    <a:lstStyle/>
                    <a:p>
                      <a:pPr marL="342900" indent="-342900">
                        <a:buFont typeface="Wingdings" panose="05000000000000000000" pitchFamily="2" charset="2"/>
                        <a:buChar char="ü"/>
                      </a:pPr>
                      <a:endParaRPr lang="en-US" sz="2000" b="0" kern="1200" dirty="0">
                        <a:solidFill>
                          <a:schemeClr val="tx1"/>
                        </a:solidFill>
                        <a:effectLst/>
                        <a:latin typeface="+mj-lt"/>
                        <a:ea typeface="+mn-ea"/>
                        <a:cs typeface="+mn-cs"/>
                      </a:endParaRPr>
                    </a:p>
                    <a:p>
                      <a:pPr marL="342900" indent="-342900">
                        <a:buFont typeface="Wingdings" panose="05000000000000000000" pitchFamily="2" charset="2"/>
                        <a:buChar char="ü"/>
                      </a:pPr>
                      <a:endParaRPr lang="en-US" sz="2000" b="0" kern="1200" dirty="0">
                        <a:solidFill>
                          <a:schemeClr val="tx1"/>
                        </a:solidFill>
                        <a:effectLst/>
                        <a:latin typeface="+mn-lt"/>
                        <a:ea typeface="+mn-ea"/>
                        <a:cs typeface="+mn-cs"/>
                      </a:endParaRPr>
                    </a:p>
                    <a:p>
                      <a:pPr marL="342900" indent="-342900">
                        <a:buFont typeface="Wingdings" panose="05000000000000000000" pitchFamily="2" charset="2"/>
                        <a:buChar char="ü"/>
                      </a:pPr>
                      <a:r>
                        <a:rPr lang="en-US" sz="2000" b="0" kern="1200" dirty="0">
                          <a:solidFill>
                            <a:schemeClr val="tx1"/>
                          </a:solidFill>
                          <a:effectLst/>
                          <a:latin typeface="+mn-lt"/>
                          <a:ea typeface="+mn-ea"/>
                          <a:cs typeface="+mn-cs"/>
                        </a:rPr>
                        <a:t>CHD</a:t>
                      </a:r>
                    </a:p>
                    <a:p>
                      <a:pPr marL="287338" indent="0">
                        <a:buFont typeface="Wingdings" panose="05000000000000000000" pitchFamily="2" charset="2"/>
                        <a:buNone/>
                      </a:pPr>
                      <a:endParaRPr lang="en-US" sz="2000" b="0" kern="1200" dirty="0">
                        <a:solidFill>
                          <a:schemeClr val="tx1"/>
                        </a:solidFill>
                        <a:effectLst/>
                        <a:latin typeface="+mn-lt"/>
                        <a:ea typeface="+mn-ea"/>
                        <a:cs typeface="+mn-cs"/>
                      </a:endParaRPr>
                    </a:p>
                    <a:p>
                      <a:pPr marL="628650" indent="-341313">
                        <a:buFont typeface="Arial" panose="020B0604020202020204" pitchFamily="34" charset="0"/>
                        <a:buChar char="•"/>
                      </a:pPr>
                      <a:r>
                        <a:rPr lang="en-US" sz="2000" b="0" kern="1200" dirty="0">
                          <a:solidFill>
                            <a:schemeClr val="tx1"/>
                          </a:solidFill>
                          <a:effectLst/>
                          <a:latin typeface="+mn-lt"/>
                          <a:ea typeface="+mn-ea"/>
                          <a:cs typeface="+mn-cs"/>
                        </a:rPr>
                        <a:t>faster exam </a:t>
                      </a:r>
                      <a:r>
                        <a:rPr lang="en-US" sz="2000" b="0" kern="1200" dirty="0">
                          <a:solidFill>
                            <a:schemeClr val="tx1"/>
                          </a:solidFill>
                          <a:effectLst/>
                          <a:latin typeface="+mn-lt"/>
                          <a:ea typeface="+mn-ea"/>
                          <a:cs typeface="+mn-cs"/>
                          <a:sym typeface="Wingdings" panose="05000000000000000000" pitchFamily="2" charset="2"/>
                        </a:rPr>
                        <a:t> </a:t>
                      </a:r>
                      <a:r>
                        <a:rPr lang="en-US" sz="2000" b="0" kern="1200" dirty="0">
                          <a:solidFill>
                            <a:schemeClr val="tx1"/>
                          </a:solidFill>
                          <a:effectLst/>
                          <a:latin typeface="+mn-lt"/>
                          <a:ea typeface="+mn-ea"/>
                          <a:cs typeface="+mn-cs"/>
                        </a:rPr>
                        <a:t>less sedation</a:t>
                      </a:r>
                    </a:p>
                    <a:p>
                      <a:pPr marL="628650" indent="-341313">
                        <a:buFont typeface="Arial" panose="020B0604020202020204" pitchFamily="34" charset="0"/>
                        <a:buChar char="•"/>
                      </a:pPr>
                      <a:r>
                        <a:rPr lang="en-US" sz="2000" b="0" kern="1200" dirty="0">
                          <a:solidFill>
                            <a:schemeClr val="tx1"/>
                          </a:solidFill>
                          <a:effectLst/>
                          <a:latin typeface="+mn-lt"/>
                          <a:ea typeface="+mn-ea"/>
                          <a:cs typeface="+mn-cs"/>
                        </a:rPr>
                        <a:t>surgical guide</a:t>
                      </a:r>
                    </a:p>
                    <a:p>
                      <a:pPr marL="628650" indent="-341313">
                        <a:buFont typeface="Arial" panose="020B0604020202020204" pitchFamily="34" charset="0"/>
                        <a:buChar char="•"/>
                      </a:pPr>
                      <a:r>
                        <a:rPr lang="en-US" sz="2000" b="0" kern="1200" dirty="0">
                          <a:solidFill>
                            <a:schemeClr val="tx1"/>
                          </a:solidFill>
                          <a:effectLst/>
                          <a:latin typeface="+mn-lt"/>
                          <a:ea typeface="+mn-ea"/>
                          <a:cs typeface="+mn-cs"/>
                        </a:rPr>
                        <a:t>ventricular size &amp; function via dimension, volume, mass &amp; EF</a:t>
                      </a:r>
                    </a:p>
                    <a:p>
                      <a:pPr marL="630238" indent="-342900">
                        <a:buFont typeface="Wingdings" panose="05000000000000000000" pitchFamily="2" charset="2"/>
                        <a:buChar char="§"/>
                      </a:pPr>
                      <a:endParaRPr lang="en-US" sz="2000" b="0" kern="1200" dirty="0">
                        <a:solidFill>
                          <a:schemeClr val="tx1"/>
                        </a:solidFill>
                        <a:effectLst/>
                        <a:latin typeface="+mn-lt"/>
                        <a:ea typeface="+mn-ea"/>
                        <a:cs typeface="+mn-cs"/>
                      </a:endParaRPr>
                    </a:p>
                    <a:p>
                      <a:pPr marL="342900" indent="-342900">
                        <a:buFont typeface="Wingdings" panose="05000000000000000000" pitchFamily="2" charset="2"/>
                        <a:buChar char="ü"/>
                      </a:pPr>
                      <a:r>
                        <a:rPr lang="en-US" sz="2000" b="0" kern="1200" dirty="0">
                          <a:solidFill>
                            <a:schemeClr val="tx1"/>
                          </a:solidFill>
                          <a:effectLst/>
                          <a:latin typeface="+mn-lt"/>
                          <a:ea typeface="+mn-ea"/>
                          <a:cs typeface="+mn-cs"/>
                        </a:rPr>
                        <a:t>intraoperative apps</a:t>
                      </a:r>
                    </a:p>
                    <a:p>
                      <a:pPr marL="287338" indent="-287338">
                        <a:buFont typeface="Arial" panose="020B0604020202020204" pitchFamily="34" charset="0"/>
                        <a:buChar char="•"/>
                      </a:pPr>
                      <a:endParaRPr lang="en-US" sz="2000" b="0" kern="1200" dirty="0">
                        <a:solidFill>
                          <a:schemeClr val="tx1"/>
                        </a:solidFill>
                        <a:effectLst/>
                        <a:latin typeface="+mn-lt"/>
                        <a:ea typeface="+mn-ea"/>
                        <a:cs typeface="+mn-cs"/>
                      </a:endParaRPr>
                    </a:p>
                    <a:p>
                      <a:pPr marL="342900" indent="-342900">
                        <a:buFont typeface="Wingdings" panose="05000000000000000000" pitchFamily="2" charset="2"/>
                        <a:buChar char="ü"/>
                      </a:pPr>
                      <a:r>
                        <a:rPr lang="en-US" sz="2000" b="0" kern="1200" dirty="0">
                          <a:solidFill>
                            <a:schemeClr val="tx1"/>
                          </a:solidFill>
                          <a:effectLst/>
                          <a:latin typeface="+mn-lt"/>
                          <a:ea typeface="+mn-ea"/>
                          <a:cs typeface="+mn-cs"/>
                        </a:rPr>
                        <a:t>contrast echo</a:t>
                      </a:r>
                    </a:p>
                    <a:p>
                      <a:pPr marL="573088" indent="-285750">
                        <a:buFont typeface="Arial" panose="020B0604020202020204" pitchFamily="34" charset="0"/>
                        <a:buChar char="•"/>
                      </a:pPr>
                      <a:endParaRPr lang="en-US" sz="2000" b="0" kern="1200" dirty="0">
                        <a:solidFill>
                          <a:schemeClr val="tx1"/>
                        </a:solidFill>
                        <a:effectLst/>
                        <a:latin typeface="+mn-lt"/>
                        <a:ea typeface="+mn-ea"/>
                        <a:cs typeface="+mn-cs"/>
                      </a:endParaRPr>
                    </a:p>
                    <a:p>
                      <a:pPr marL="628650" indent="-341313">
                        <a:buFont typeface="Arial" panose="020B0604020202020204" pitchFamily="34" charset="0"/>
                        <a:buChar char="•"/>
                      </a:pPr>
                      <a:r>
                        <a:rPr lang="en-US" sz="2000" b="0" kern="1200" dirty="0">
                          <a:solidFill>
                            <a:schemeClr val="tx1"/>
                          </a:solidFill>
                          <a:effectLst/>
                          <a:latin typeface="+mn-lt"/>
                          <a:ea typeface="+mn-ea"/>
                          <a:cs typeface="+mn-cs"/>
                        </a:rPr>
                        <a:t>LVV</a:t>
                      </a:r>
                    </a:p>
                    <a:p>
                      <a:pPr marL="628650" indent="-341313">
                        <a:buFont typeface="Arial" panose="020B0604020202020204" pitchFamily="34" charset="0"/>
                        <a:buChar char="•"/>
                      </a:pPr>
                      <a:r>
                        <a:rPr lang="en-US" sz="2000" b="0" kern="1200" dirty="0">
                          <a:solidFill>
                            <a:schemeClr val="tx1"/>
                          </a:solidFill>
                          <a:effectLst/>
                          <a:latin typeface="+mn-lt"/>
                          <a:ea typeface="+mn-ea"/>
                          <a:cs typeface="+mn-cs"/>
                        </a:rPr>
                        <a:t>surface identification</a:t>
                      </a:r>
                    </a:p>
                    <a:p>
                      <a:pPr marL="628650" indent="-341313">
                        <a:buFont typeface="Arial" panose="020B0604020202020204" pitchFamily="34" charset="0"/>
                        <a:buChar char="•"/>
                      </a:pPr>
                      <a:r>
                        <a:rPr lang="en-US" sz="2000" b="0" kern="1200" dirty="0">
                          <a:solidFill>
                            <a:schemeClr val="tx1"/>
                          </a:solidFill>
                          <a:effectLst/>
                          <a:latin typeface="+mn-lt"/>
                          <a:ea typeface="+mn-ea"/>
                          <a:cs typeface="+mn-cs"/>
                        </a:rPr>
                        <a:t>volume</a:t>
                      </a:r>
                    </a:p>
                    <a:p>
                      <a:pPr marL="628650" indent="-341313">
                        <a:buFont typeface="Arial" panose="020B0604020202020204" pitchFamily="34" charset="0"/>
                        <a:buChar char="•"/>
                      </a:pPr>
                      <a:r>
                        <a:rPr lang="en-US" sz="2000" b="0" kern="1200" dirty="0">
                          <a:solidFill>
                            <a:schemeClr val="tx1"/>
                          </a:solidFill>
                          <a:effectLst/>
                          <a:latin typeface="+mn-lt"/>
                          <a:ea typeface="+mn-ea"/>
                          <a:cs typeface="+mn-cs"/>
                        </a:rPr>
                        <a:t>LVEF</a:t>
                      </a:r>
                    </a:p>
                    <a:p>
                      <a:pPr marL="573088" indent="-285750">
                        <a:buFont typeface="Wingdings" panose="05000000000000000000" pitchFamily="2" charset="2"/>
                        <a:buChar char="ü"/>
                      </a:pPr>
                      <a:endParaRPr lang="en-US" sz="2000" b="0" kern="1200" dirty="0">
                        <a:solidFill>
                          <a:schemeClr val="tx1"/>
                        </a:solidFill>
                        <a:effectLst/>
                        <a:latin typeface="+mj-lt"/>
                        <a:ea typeface="+mn-ea"/>
                        <a:cs typeface="+mn-cs"/>
                      </a:endParaRPr>
                    </a:p>
                  </a:txBody>
                  <a:tcPr>
                    <a:lnL w="12700" cap="flat" cmpd="sng" algn="ctr">
                      <a:solidFill>
                        <a:schemeClr val="tx2">
                          <a:lumMod val="50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solidFill>
                      <a:schemeClr val="tx2">
                        <a:lumMod val="20000"/>
                        <a:lumOff val="80000"/>
                      </a:schemeClr>
                    </a:solidFill>
                  </a:tcPr>
                </a:tc>
                <a:extLst>
                  <a:ext uri="{0D108BD9-81ED-4DB2-BD59-A6C34878D82A}">
                    <a16:rowId xmlns:a16="http://schemas.microsoft.com/office/drawing/2014/main" val="456073998"/>
                  </a:ext>
                </a:extLst>
              </a:tr>
            </a:tbl>
          </a:graphicData>
        </a:graphic>
      </p:graphicFrame>
      <p:sp>
        <p:nvSpPr>
          <p:cNvPr id="7" name="Rectangle 3">
            <a:extLst>
              <a:ext uri="{FF2B5EF4-FFF2-40B4-BE49-F238E27FC236}">
                <a16:creationId xmlns:a16="http://schemas.microsoft.com/office/drawing/2014/main" id="{3C7F4548-A6BE-471F-B8A6-85A9AB829765}"/>
              </a:ext>
            </a:extLst>
          </p:cNvPr>
          <p:cNvSpPr>
            <a:spLocks noChangeArrowheads="1"/>
          </p:cNvSpPr>
          <p:nvPr/>
        </p:nvSpPr>
        <p:spPr bwMode="auto">
          <a:xfrm>
            <a:off x="1447800" y="-5139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dirty="0"/>
          </a:p>
        </p:txBody>
      </p:sp>
      <p:sp>
        <p:nvSpPr>
          <p:cNvPr id="8" name="Rectangle 4">
            <a:extLst>
              <a:ext uri="{FF2B5EF4-FFF2-40B4-BE49-F238E27FC236}">
                <a16:creationId xmlns:a16="http://schemas.microsoft.com/office/drawing/2014/main" id="{9A4CD529-41D6-4E76-85BE-CDDD2858B4D7}"/>
              </a:ext>
            </a:extLst>
          </p:cNvPr>
          <p:cNvSpPr>
            <a:spLocks noChangeArrowheads="1"/>
          </p:cNvSpPr>
          <p:nvPr/>
        </p:nvSpPr>
        <p:spPr bwMode="auto">
          <a:xfrm>
            <a:off x="1447800" y="20060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mic Sans MS" panose="030F0702030302020204" pitchFamily="66"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B6ADB40D-B9B1-49DE-86B4-10B7BD241EFE}"/>
              </a:ext>
            </a:extLst>
          </p:cNvPr>
          <p:cNvSpPr>
            <a:spLocks noChangeArrowheads="1"/>
          </p:cNvSpPr>
          <p:nvPr/>
        </p:nvSpPr>
        <p:spPr bwMode="auto">
          <a:xfrm>
            <a:off x="1447800" y="36252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mic Sans MS" panose="030F070203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8216E39A-1E8E-44BF-AB4C-CBC20B13D607}"/>
              </a:ext>
            </a:extLst>
          </p:cNvPr>
          <p:cNvSpPr>
            <a:spLocks noChangeArrowheads="1"/>
          </p:cNvSpPr>
          <p:nvPr/>
        </p:nvSpPr>
        <p:spPr bwMode="auto">
          <a:xfrm>
            <a:off x="7065722" y="14464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2" name="Rectangle 4">
            <a:extLst>
              <a:ext uri="{FF2B5EF4-FFF2-40B4-BE49-F238E27FC236}">
                <a16:creationId xmlns:a16="http://schemas.microsoft.com/office/drawing/2014/main" id="{72180E4D-63AE-4A87-ADDE-D7BDD3429C16}"/>
              </a:ext>
            </a:extLst>
          </p:cNvPr>
          <p:cNvSpPr>
            <a:spLocks noChangeArrowheads="1"/>
          </p:cNvSpPr>
          <p:nvPr/>
        </p:nvSpPr>
        <p:spPr bwMode="auto">
          <a:xfrm>
            <a:off x="6096000" y="32327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1" name="TextBox 10">
            <a:extLst>
              <a:ext uri="{FF2B5EF4-FFF2-40B4-BE49-F238E27FC236}">
                <a16:creationId xmlns:a16="http://schemas.microsoft.com/office/drawing/2014/main" id="{A14751E2-E812-40D8-8BCA-251D448E6188}"/>
              </a:ext>
            </a:extLst>
          </p:cNvPr>
          <p:cNvSpPr txBox="1"/>
          <p:nvPr/>
        </p:nvSpPr>
        <p:spPr>
          <a:xfrm>
            <a:off x="9269741" y="645758"/>
            <a:ext cx="2922259" cy="1015663"/>
          </a:xfrm>
          <a:prstGeom prst="rect">
            <a:avLst/>
          </a:prstGeom>
          <a:noFill/>
        </p:spPr>
        <p:txBody>
          <a:bodyPr wrap="square" rtlCol="0">
            <a:spAutoFit/>
          </a:bodyPr>
          <a:lstStyle/>
          <a:p>
            <a:pPr algn="ctr"/>
            <a:r>
              <a:rPr lang="en-US" sz="2000" dirty="0">
                <a:latin typeface="Gabriola" panose="04040605051002020D02" pitchFamily="82" charset="0"/>
              </a:rPr>
              <a:t>POP QUIZ!</a:t>
            </a:r>
          </a:p>
          <a:p>
            <a:pPr algn="ctr"/>
            <a:r>
              <a:rPr lang="en-US" sz="2000" dirty="0">
                <a:latin typeface="Gabriola" panose="04040605051002020D02" pitchFamily="82" charset="0"/>
              </a:rPr>
              <a:t>What makes RT3D super useful</a:t>
            </a:r>
          </a:p>
          <a:p>
            <a:pPr algn="ctr"/>
            <a:r>
              <a:rPr lang="en-US" sz="2000" dirty="0">
                <a:latin typeface="Gabriola" panose="04040605051002020D02" pitchFamily="82" charset="0"/>
              </a:rPr>
              <a:t>in the assessment of CHD?</a:t>
            </a:r>
          </a:p>
        </p:txBody>
      </p:sp>
    </p:spTree>
    <p:extLst>
      <p:ext uri="{BB962C8B-B14F-4D97-AF65-F5344CB8AC3E}">
        <p14:creationId xmlns:p14="http://schemas.microsoft.com/office/powerpoint/2010/main" val="3364110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2BCF11-2C81-4CA4-95C3-838D265BCFC3}"/>
              </a:ext>
            </a:extLst>
          </p:cNvPr>
          <p:cNvSpPr>
            <a:spLocks noGrp="1"/>
          </p:cNvSpPr>
          <p:nvPr>
            <p:ph type="sldNum" sz="quarter" idx="12"/>
          </p:nvPr>
        </p:nvSpPr>
        <p:spPr/>
        <p:txBody>
          <a:bodyPr/>
          <a:lstStyle/>
          <a:p>
            <a:fld id="{6D22F896-40B5-4ADD-8801-0D06FADFA095}" type="slidenum">
              <a:rPr lang="en-US" smtClean="0"/>
              <a:t>2</a:t>
            </a:fld>
            <a:endParaRPr lang="en-US" dirty="0"/>
          </a:p>
        </p:txBody>
      </p:sp>
      <p:sp>
        <p:nvSpPr>
          <p:cNvPr id="3" name="Rectangle 2">
            <a:extLst>
              <a:ext uri="{FF2B5EF4-FFF2-40B4-BE49-F238E27FC236}">
                <a16:creationId xmlns:a16="http://schemas.microsoft.com/office/drawing/2014/main" id="{B28F7D4C-92A5-44E6-8EB4-A32F61DF46A7}"/>
              </a:ext>
            </a:extLst>
          </p:cNvPr>
          <p:cNvSpPr/>
          <p:nvPr/>
        </p:nvSpPr>
        <p:spPr>
          <a:xfrm>
            <a:off x="1198245" y="1613118"/>
            <a:ext cx="9795510" cy="363176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algn="ctr"/>
            <a:r>
              <a:rPr lang="en-US" sz="2400" dirty="0">
                <a:solidFill>
                  <a:srgbClr val="FF0000"/>
                </a:solidFill>
                <a:latin typeface="Kristen ITC" panose="03050502040202030202" pitchFamily="66" charset="0"/>
              </a:rPr>
              <a:t>COPYRIGHT INFRINGEMENT IS A SERIOUS CRIME. </a:t>
            </a:r>
          </a:p>
          <a:p>
            <a:pPr algn="ctr"/>
            <a:endParaRPr lang="en-US" sz="1200" dirty="0">
              <a:solidFill>
                <a:srgbClr val="FF0000"/>
              </a:solidFill>
              <a:latin typeface="Jokerman" panose="04090605060D06020702" pitchFamily="82" charset="0"/>
            </a:endParaRPr>
          </a:p>
          <a:p>
            <a:pPr algn="ctr"/>
            <a:r>
              <a:rPr lang="en-US" sz="1600" dirty="0">
                <a:latin typeface="Lucida Handwriting" pitchFamily="66" charset="0"/>
              </a:rPr>
              <a:t>Please respect my U.S. Copyright &amp; hard work—do not copy/distribute/edit.</a:t>
            </a:r>
          </a:p>
          <a:p>
            <a:pPr algn="ctr"/>
            <a:endParaRPr lang="en-US" sz="1200" dirty="0">
              <a:latin typeface="Lucida Handwriting" pitchFamily="66" charset="0"/>
            </a:endParaRPr>
          </a:p>
          <a:p>
            <a:pPr algn="ctr"/>
            <a:endParaRPr lang="en-US" sz="1200" dirty="0"/>
          </a:p>
          <a:p>
            <a:pPr marL="0" marR="0" algn="just">
              <a:spcBef>
                <a:spcPts val="0"/>
              </a:spcBef>
              <a:spcAft>
                <a:spcPts val="0"/>
              </a:spcAft>
              <a:tabLst>
                <a:tab pos="3200400" algn="l"/>
                <a:tab pos="3486150" algn="l"/>
              </a:tabLst>
            </a:pPr>
            <a:r>
              <a:rPr lang="en-US" sz="1400" kern="1200" dirty="0">
                <a:effectLst/>
                <a:ea typeface="MS Mincho" panose="02020609040205080304" pitchFamily="49" charset="-128"/>
                <a:cs typeface="Times New Roman" panose="02020603050405020304" pitchFamily="18" charset="0"/>
              </a:rPr>
              <a:t>Copyright © 1996, 2002, 2009, 2010, 2011, 2018, 2022.  All rights reserved.  Library of Congress Catalog Card Numbers:  TX0006951179 and TX0008635753.</a:t>
            </a:r>
            <a:endParaRPr lang="en-US" sz="1400" dirty="0">
              <a:effectLst/>
              <a:ea typeface="Times New Roman" panose="02020603050405020304" pitchFamily="18" charset="0"/>
            </a:endParaRPr>
          </a:p>
          <a:p>
            <a:pPr marL="0" marR="0" algn="just">
              <a:spcBef>
                <a:spcPts val="0"/>
              </a:spcBef>
              <a:spcAft>
                <a:spcPts val="0"/>
              </a:spcAft>
              <a:tabLst>
                <a:tab pos="2834640" algn="l"/>
                <a:tab pos="3200400" algn="l"/>
                <a:tab pos="3486150" algn="l"/>
              </a:tabLst>
            </a:pPr>
            <a:r>
              <a:rPr lang="en-US" sz="1400" kern="1200" dirty="0">
                <a:effectLst/>
                <a:ea typeface="MS Mincho" panose="02020609040205080304" pitchFamily="49" charset="-128"/>
                <a:cs typeface="Times New Roman" panose="02020603050405020304" pitchFamily="18" charset="0"/>
              </a:rPr>
              <a:t> </a:t>
            </a:r>
            <a:endParaRPr lang="en-US" sz="1400" dirty="0">
              <a:effectLst/>
              <a:ea typeface="Times New Roman" panose="02020603050405020304" pitchFamily="18" charset="0"/>
            </a:endParaRPr>
          </a:p>
          <a:p>
            <a:pPr marL="0" marR="0" algn="just">
              <a:spcBef>
                <a:spcPts val="0"/>
              </a:spcBef>
              <a:spcAft>
                <a:spcPts val="0"/>
              </a:spcAft>
              <a:tabLst>
                <a:tab pos="2834640" algn="l"/>
                <a:tab pos="3200400" algn="l"/>
                <a:tab pos="3486150" algn="l"/>
              </a:tabLst>
            </a:pPr>
            <a:r>
              <a:rPr lang="en-US" sz="1400" kern="1200" dirty="0">
                <a:effectLst/>
                <a:ea typeface="MS Mincho" panose="02020609040205080304" pitchFamily="49" charset="-128"/>
                <a:cs typeface="Times New Roman" panose="02020603050405020304" pitchFamily="18" charset="0"/>
              </a:rPr>
              <a:t>No part of this publication may be published, shared, edited, voiced over, reproduced, stored in a retrieval system, or transmitted, in any form or by any means, electronic, mechanical, photocopying, recording, or otherwise.  </a:t>
            </a:r>
            <a:endParaRPr lang="en-US" sz="1400" dirty="0">
              <a:effectLst/>
              <a:ea typeface="Times New Roman" panose="02020603050405020304" pitchFamily="18" charset="0"/>
            </a:endParaRPr>
          </a:p>
          <a:p>
            <a:pPr marL="0" marR="0" algn="just">
              <a:spcBef>
                <a:spcPts val="0"/>
              </a:spcBef>
              <a:spcAft>
                <a:spcPts val="0"/>
              </a:spcAft>
              <a:tabLst>
                <a:tab pos="2834640" algn="l"/>
                <a:tab pos="3200400" algn="l"/>
                <a:tab pos="3486150" algn="l"/>
              </a:tabLst>
            </a:pPr>
            <a:r>
              <a:rPr lang="en-US" sz="1400" kern="1200" dirty="0">
                <a:effectLst/>
                <a:ea typeface="MS Mincho" panose="02020609040205080304" pitchFamily="49" charset="-128"/>
                <a:cs typeface="Times New Roman" panose="02020603050405020304" pitchFamily="18" charset="0"/>
              </a:rPr>
              <a:t> </a:t>
            </a:r>
            <a:endParaRPr lang="en-US" sz="1400" dirty="0">
              <a:effectLst/>
              <a:ea typeface="Times New Roman" panose="02020603050405020304" pitchFamily="18" charset="0"/>
            </a:endParaRPr>
          </a:p>
          <a:p>
            <a:pPr marL="0" marR="0" algn="just">
              <a:spcBef>
                <a:spcPts val="0"/>
              </a:spcBef>
              <a:spcAft>
                <a:spcPts val="0"/>
              </a:spcAft>
              <a:tabLst>
                <a:tab pos="2834640" algn="l"/>
                <a:tab pos="3486150" algn="l"/>
              </a:tabLst>
            </a:pPr>
            <a:r>
              <a:rPr lang="en-US" sz="1400" kern="1200" dirty="0">
                <a:effectLst/>
                <a:ea typeface="MS Mincho" panose="02020609040205080304" pitchFamily="49" charset="-128"/>
                <a:cs typeface="Times New Roman" panose="02020603050405020304" pitchFamily="18" charset="0"/>
              </a:rPr>
              <a:t>The information in this material is designed to provide education in the field of echocardiography and related topics.  It was written, edited, and published by Susan King DeWitt, Author, LLC—a registered cardiac sonographer, not a physician, professional editor, or publishing company. This material does not guarantee a passing grade on the registry exam(s); however, it does discuss most of the test material. References provided do not constitute endorsement of any websites or other sources.  Readers should be aware the information and websites listed may change.</a:t>
            </a:r>
            <a:endParaRPr lang="en-US" sz="1400" dirty="0">
              <a:effectLst/>
              <a:ea typeface="Times New Roman" panose="02020603050405020304" pitchFamily="18" charset="0"/>
            </a:endParaRPr>
          </a:p>
        </p:txBody>
      </p:sp>
    </p:spTree>
    <p:extLst>
      <p:ext uri="{BB962C8B-B14F-4D97-AF65-F5344CB8AC3E}">
        <p14:creationId xmlns:p14="http://schemas.microsoft.com/office/powerpoint/2010/main" val="3526272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2BCF11-2C81-4CA4-95C3-838D265BCFC3}"/>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6" name="TextBox 5">
            <a:extLst>
              <a:ext uri="{FF2B5EF4-FFF2-40B4-BE49-F238E27FC236}">
                <a16:creationId xmlns:a16="http://schemas.microsoft.com/office/drawing/2014/main" id="{D1327856-BBA6-41F2-93CD-1403DF591E07}"/>
              </a:ext>
            </a:extLst>
          </p:cNvPr>
          <p:cNvSpPr txBox="1"/>
          <p:nvPr/>
        </p:nvSpPr>
        <p:spPr>
          <a:xfrm>
            <a:off x="748273" y="1643896"/>
            <a:ext cx="10695454" cy="357020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0" marR="0" algn="ctr">
              <a:spcBef>
                <a:spcPts val="0"/>
              </a:spcBef>
              <a:spcAft>
                <a:spcPts val="0"/>
              </a:spcAft>
            </a:pPr>
            <a:r>
              <a:rPr lang="en-US" sz="3200" dirty="0">
                <a:solidFill>
                  <a:schemeClr val="accent1">
                    <a:lumMod val="40000"/>
                    <a:lumOff val="60000"/>
                  </a:schemeClr>
                </a:solidFill>
                <a:effectLst/>
                <a:latin typeface="Comic Sans MS" panose="030F0702030302020204" pitchFamily="66" charset="0"/>
                <a:ea typeface="MS Mincho" panose="02020609040205080304" pitchFamily="49" charset="-128"/>
              </a:rPr>
              <a:t>ECHO…THE NOTEBOOK 8 &amp; THE WORKBOOK 8</a:t>
            </a:r>
            <a:endParaRPr lang="en-US" sz="3200" dirty="0">
              <a:solidFill>
                <a:schemeClr val="accent1">
                  <a:lumMod val="40000"/>
                  <a:lumOff val="60000"/>
                </a:schemeClr>
              </a:solidFill>
              <a:effectLst/>
              <a:latin typeface="Courier New" panose="02070309020205020404" pitchFamily="49" charset="0"/>
              <a:ea typeface="Times New Roman" panose="02020603050405020304" pitchFamily="18" charset="0"/>
            </a:endParaRPr>
          </a:p>
          <a:p>
            <a:pPr marL="0" marR="0" algn="ctr">
              <a:spcBef>
                <a:spcPts val="0"/>
              </a:spcBef>
              <a:spcAft>
                <a:spcPts val="0"/>
              </a:spcAft>
            </a:pPr>
            <a:endParaRPr lang="en-US" sz="2000" dirty="0">
              <a:solidFill>
                <a:schemeClr val="accent1">
                  <a:lumMod val="40000"/>
                  <a:lumOff val="60000"/>
                </a:schemeClr>
              </a:solidFill>
              <a:effectLst/>
              <a:latin typeface="Comic Sans MS" panose="030F0702030302020204" pitchFamily="66" charset="0"/>
              <a:ea typeface="MS Mincho" panose="02020609040205080304" pitchFamily="49" charset="-128"/>
            </a:endParaRPr>
          </a:p>
          <a:p>
            <a:pPr marL="0" marR="0" algn="ctr">
              <a:spcBef>
                <a:spcPts val="0"/>
              </a:spcBef>
              <a:spcAft>
                <a:spcPts val="0"/>
              </a:spcAft>
            </a:pPr>
            <a:r>
              <a:rPr lang="en-US" sz="2000" dirty="0">
                <a:solidFill>
                  <a:schemeClr val="accent1">
                    <a:lumMod val="40000"/>
                    <a:lumOff val="60000"/>
                  </a:schemeClr>
                </a:solidFill>
                <a:effectLst/>
                <a:latin typeface="Comic Sans MS" panose="030F0702030302020204" pitchFamily="66" charset="0"/>
                <a:ea typeface="MS Mincho" panose="02020609040205080304" pitchFamily="49" charset="-128"/>
              </a:rPr>
              <a:t>are currently approved by the </a:t>
            </a:r>
          </a:p>
          <a:p>
            <a:pPr marL="0" marR="0" algn="ctr">
              <a:spcBef>
                <a:spcPts val="0"/>
              </a:spcBef>
              <a:spcAft>
                <a:spcPts val="0"/>
              </a:spcAft>
            </a:pPr>
            <a:r>
              <a:rPr lang="en-US" sz="2000" dirty="0">
                <a:solidFill>
                  <a:schemeClr val="accent1">
                    <a:lumMod val="40000"/>
                    <a:lumOff val="60000"/>
                  </a:schemeClr>
                </a:solidFill>
                <a:effectLst/>
                <a:latin typeface="Comic Sans MS" panose="030F0702030302020204" pitchFamily="66" charset="0"/>
                <a:ea typeface="MS Mincho" panose="02020609040205080304" pitchFamily="49" charset="-128"/>
              </a:rPr>
              <a:t>Society of Diagnostic Medical Sonography (SDMS) </a:t>
            </a:r>
            <a:endParaRPr lang="en-US" sz="2000" dirty="0">
              <a:solidFill>
                <a:schemeClr val="accent1">
                  <a:lumMod val="40000"/>
                  <a:lumOff val="60000"/>
                </a:schemeClr>
              </a:solidFill>
              <a:effectLst/>
              <a:latin typeface="Courier New" panose="02070309020205020404" pitchFamily="49" charset="0"/>
              <a:ea typeface="Times New Roman" panose="02020603050405020304" pitchFamily="18" charset="0"/>
            </a:endParaRPr>
          </a:p>
          <a:p>
            <a:pPr marL="0" marR="0" algn="ctr">
              <a:spcBef>
                <a:spcPts val="0"/>
              </a:spcBef>
              <a:spcAft>
                <a:spcPts val="0"/>
              </a:spcAft>
            </a:pPr>
            <a:r>
              <a:rPr lang="en-US" sz="2000" dirty="0">
                <a:solidFill>
                  <a:schemeClr val="accent1">
                    <a:lumMod val="40000"/>
                    <a:lumOff val="60000"/>
                  </a:schemeClr>
                </a:solidFill>
                <a:effectLst/>
                <a:latin typeface="Comic Sans MS" panose="030F0702030302020204" pitchFamily="66" charset="0"/>
                <a:ea typeface="MS Mincho" panose="02020609040205080304" pitchFamily="49" charset="-128"/>
              </a:rPr>
              <a:t>as a self-instructional activity </a:t>
            </a:r>
            <a:r>
              <a:rPr lang="en-US" sz="2000" dirty="0">
                <a:solidFill>
                  <a:schemeClr val="accent1">
                    <a:lumMod val="40000"/>
                    <a:lumOff val="60000"/>
                  </a:schemeClr>
                </a:solidFill>
                <a:latin typeface="Comic Sans MS" panose="030F0702030302020204" pitchFamily="66" charset="0"/>
                <a:ea typeface="MS Mincho" panose="02020609040205080304" pitchFamily="49" charset="-128"/>
              </a:rPr>
              <a:t>f</a:t>
            </a:r>
            <a:r>
              <a:rPr lang="en-US" sz="2000" dirty="0">
                <a:solidFill>
                  <a:schemeClr val="accent1">
                    <a:lumMod val="40000"/>
                    <a:lumOff val="60000"/>
                  </a:schemeClr>
                </a:solidFill>
                <a:effectLst/>
                <a:latin typeface="Comic Sans MS" panose="030F0702030302020204" pitchFamily="66" charset="0"/>
                <a:ea typeface="MS Mincho" panose="02020609040205080304" pitchFamily="49" charset="-128"/>
              </a:rPr>
              <a:t>or</a:t>
            </a:r>
            <a:endParaRPr lang="en-US" sz="1800" dirty="0">
              <a:solidFill>
                <a:schemeClr val="accent1">
                  <a:lumMod val="40000"/>
                  <a:lumOff val="60000"/>
                </a:schemeClr>
              </a:solidFill>
              <a:effectLst/>
              <a:latin typeface="Comic Sans MS" panose="030F0702030302020204" pitchFamily="66" charset="0"/>
              <a:ea typeface="MS Mincho" panose="02020609040205080304" pitchFamily="49" charset="-128"/>
            </a:endParaRPr>
          </a:p>
          <a:p>
            <a:pPr marL="0" marR="0" algn="ctr">
              <a:spcBef>
                <a:spcPts val="0"/>
              </a:spcBef>
              <a:spcAft>
                <a:spcPts val="0"/>
              </a:spcAft>
            </a:pPr>
            <a:endParaRPr lang="en-US" sz="2000" dirty="0">
              <a:solidFill>
                <a:schemeClr val="accent1">
                  <a:lumMod val="40000"/>
                  <a:lumOff val="60000"/>
                </a:schemeClr>
              </a:solidFill>
              <a:effectLst/>
              <a:latin typeface="Courier New" panose="02070309020205020404" pitchFamily="49" charset="0"/>
              <a:ea typeface="Times New Roman" panose="02020603050405020304" pitchFamily="18" charset="0"/>
            </a:endParaRPr>
          </a:p>
          <a:p>
            <a:pPr marL="0" marR="0" algn="ctr">
              <a:spcBef>
                <a:spcPts val="0"/>
              </a:spcBef>
              <a:spcAft>
                <a:spcPts val="0"/>
              </a:spcAft>
            </a:pPr>
            <a:r>
              <a:rPr lang="en-US" sz="4800" dirty="0">
                <a:solidFill>
                  <a:schemeClr val="tx1">
                    <a:lumMod val="65000"/>
                    <a:lumOff val="35000"/>
                  </a:schemeClr>
                </a:solidFill>
                <a:effectLst/>
                <a:latin typeface="Kristen ITC" panose="03050502040202030202" pitchFamily="66" charset="0"/>
                <a:ea typeface="MS Mincho" panose="02020609040205080304" pitchFamily="49" charset="-128"/>
              </a:rPr>
              <a:t>31 CME CREDITS</a:t>
            </a:r>
            <a:endParaRPr lang="en-US" dirty="0">
              <a:solidFill>
                <a:schemeClr val="tx1">
                  <a:lumMod val="65000"/>
                  <a:lumOff val="35000"/>
                </a:schemeClr>
              </a:solidFill>
              <a:effectLst/>
              <a:latin typeface="Kristen ITC" panose="03050502040202030202" pitchFamily="66" charset="0"/>
              <a:ea typeface="Times New Roman" panose="02020603050405020304" pitchFamily="18" charset="0"/>
            </a:endParaRPr>
          </a:p>
          <a:p>
            <a:pPr marL="0" marR="0" algn="ctr">
              <a:spcBef>
                <a:spcPts val="0"/>
              </a:spcBef>
              <a:spcAft>
                <a:spcPts val="0"/>
              </a:spcAft>
            </a:pPr>
            <a:r>
              <a:rPr lang="en-US" sz="800" dirty="0">
                <a:solidFill>
                  <a:schemeClr val="accent1">
                    <a:lumMod val="40000"/>
                    <a:lumOff val="60000"/>
                  </a:schemeClr>
                </a:solidFill>
                <a:effectLst/>
                <a:latin typeface="Comic Sans MS" panose="030F0702030302020204" pitchFamily="66" charset="0"/>
                <a:ea typeface="MS Mincho" panose="02020609040205080304" pitchFamily="49" charset="-128"/>
              </a:rPr>
              <a:t> </a:t>
            </a:r>
            <a:endParaRPr lang="en-US" sz="2000" dirty="0">
              <a:solidFill>
                <a:schemeClr val="accent1">
                  <a:lumMod val="40000"/>
                  <a:lumOff val="60000"/>
                </a:schemeClr>
              </a:solidFill>
              <a:effectLst/>
              <a:latin typeface="Courier New" panose="02070309020205020404" pitchFamily="49" charset="0"/>
              <a:ea typeface="Times New Roman" panose="02020603050405020304" pitchFamily="18" charset="0"/>
            </a:endParaRPr>
          </a:p>
          <a:p>
            <a:pPr marL="0" marR="0" algn="ctr">
              <a:spcBef>
                <a:spcPts val="0"/>
              </a:spcBef>
              <a:spcAft>
                <a:spcPts val="0"/>
              </a:spcAft>
            </a:pPr>
            <a:endParaRPr lang="en-US" sz="2000" i="1" dirty="0">
              <a:solidFill>
                <a:schemeClr val="accent1">
                  <a:lumMod val="40000"/>
                  <a:lumOff val="60000"/>
                </a:schemeClr>
              </a:solidFill>
              <a:effectLst/>
              <a:latin typeface="Courier New" panose="02070309020205020404" pitchFamily="49" charset="0"/>
              <a:ea typeface="MS Mincho" panose="02020609040205080304" pitchFamily="49" charset="-128"/>
            </a:endParaRPr>
          </a:p>
          <a:p>
            <a:pPr marL="0" marR="0" algn="ctr">
              <a:spcBef>
                <a:spcPts val="0"/>
              </a:spcBef>
              <a:spcAft>
                <a:spcPts val="0"/>
              </a:spcAft>
            </a:pPr>
            <a:r>
              <a:rPr lang="en-US" sz="1800" dirty="0">
                <a:solidFill>
                  <a:schemeClr val="accent1">
                    <a:lumMod val="40000"/>
                    <a:lumOff val="60000"/>
                  </a:schemeClr>
                </a:solidFill>
                <a:effectLst/>
                <a:latin typeface="Comic Sans MS" panose="030F0702030302020204" pitchFamily="66" charset="0"/>
                <a:ea typeface="MS Mincho" panose="02020609040205080304" pitchFamily="49" charset="-128"/>
              </a:rPr>
              <a:t>Please refer to </a:t>
            </a:r>
            <a:r>
              <a:rPr lang="en-US" sz="1800" u="sng" dirty="0">
                <a:solidFill>
                  <a:schemeClr val="accent1">
                    <a:lumMod val="40000"/>
                    <a:lumOff val="60000"/>
                  </a:schemeClr>
                </a:solidFill>
                <a:effectLst/>
                <a:latin typeface="Comic Sans MS" panose="030F0702030302020204" pitchFamily="66" charset="0"/>
                <a:ea typeface="MS Mincho" panose="02020609040205080304" pitchFamily="49" charset="-128"/>
                <a:hlinkClick r:id="rId2">
                  <a:extLst>
                    <a:ext uri="{A12FA001-AC4F-418D-AE19-62706E023703}">
                      <ahyp:hlinkClr xmlns:ahyp="http://schemas.microsoft.com/office/drawing/2018/hyperlinkcolor" val="tx"/>
                    </a:ext>
                  </a:extLst>
                </a:hlinkClick>
              </a:rPr>
              <a:t>www.echonotebook.com</a:t>
            </a:r>
            <a:r>
              <a:rPr lang="en-US" sz="1800" dirty="0">
                <a:solidFill>
                  <a:schemeClr val="accent1">
                    <a:lumMod val="40000"/>
                    <a:lumOff val="60000"/>
                  </a:schemeClr>
                </a:solidFill>
                <a:effectLst/>
                <a:latin typeface="Comic Sans MS" panose="030F0702030302020204" pitchFamily="66" charset="0"/>
                <a:ea typeface="MS Mincho" panose="02020609040205080304" pitchFamily="49" charset="-128"/>
              </a:rPr>
              <a:t> for </a:t>
            </a:r>
            <a:r>
              <a:rPr lang="en-US" sz="1800">
                <a:solidFill>
                  <a:schemeClr val="accent1">
                    <a:lumMod val="40000"/>
                    <a:lumOff val="60000"/>
                  </a:schemeClr>
                </a:solidFill>
                <a:effectLst/>
                <a:latin typeface="Comic Sans MS" panose="030F0702030302020204" pitchFamily="66" charset="0"/>
                <a:ea typeface="MS Mincho" panose="02020609040205080304" pitchFamily="49" charset="-128"/>
              </a:rPr>
              <a:t>more details</a:t>
            </a:r>
            <a:r>
              <a:rPr lang="en-US">
                <a:solidFill>
                  <a:schemeClr val="accent1">
                    <a:lumMod val="40000"/>
                    <a:lumOff val="60000"/>
                  </a:schemeClr>
                </a:solidFill>
                <a:latin typeface="Comic Sans MS" panose="030F0702030302020204" pitchFamily="66" charset="0"/>
                <a:ea typeface="MS Mincho" panose="02020609040205080304" pitchFamily="49" charset="-128"/>
              </a:rPr>
              <a:t>!</a:t>
            </a:r>
            <a:endParaRPr lang="en-US" sz="2000" dirty="0">
              <a:solidFill>
                <a:srgbClr val="FF0000"/>
              </a:solidFill>
              <a:effectLst/>
              <a:latin typeface="Courier New" panose="02070309020205020404" pitchFamily="49" charset="0"/>
              <a:ea typeface="Times New Roman" panose="02020603050405020304" pitchFamily="18" charset="0"/>
            </a:endParaRPr>
          </a:p>
        </p:txBody>
      </p:sp>
    </p:spTree>
    <p:extLst>
      <p:ext uri="{BB962C8B-B14F-4D97-AF65-F5344CB8AC3E}">
        <p14:creationId xmlns:p14="http://schemas.microsoft.com/office/powerpoint/2010/main" val="3454241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0E8D-80D4-4AA1-99D8-508CA7525F8F}"/>
              </a:ext>
            </a:extLst>
          </p:cNvPr>
          <p:cNvSpPr>
            <a:spLocks noGrp="1"/>
          </p:cNvSpPr>
          <p:nvPr>
            <p:ph type="title"/>
          </p:nvPr>
        </p:nvSpPr>
        <p:spPr>
          <a:xfrm>
            <a:off x="1155803" y="977151"/>
            <a:ext cx="10056680" cy="707760"/>
          </a:xfrm>
        </p:spPr>
        <p:txBody>
          <a:bodyPr>
            <a:noAutofit/>
          </a:bodyPr>
          <a:lstStyle/>
          <a:p>
            <a:pPr algn="l"/>
            <a:r>
              <a:rPr lang="en-US" sz="3600" dirty="0">
                <a:solidFill>
                  <a:schemeClr val="tx1"/>
                </a:solidFill>
              </a:rPr>
              <a:t>XX.  Intro to 3D Echo (3DE) &amp; Real-time 3D (RT3D/4DE)</a:t>
            </a:r>
          </a:p>
        </p:txBody>
      </p:sp>
      <p:sp>
        <p:nvSpPr>
          <p:cNvPr id="4" name="Slide Number Placeholder 3">
            <a:extLst>
              <a:ext uri="{FF2B5EF4-FFF2-40B4-BE49-F238E27FC236}">
                <a16:creationId xmlns:a16="http://schemas.microsoft.com/office/drawing/2014/main" id="{1755F882-FCD1-4F82-838A-C5B1BCC9A1FD}"/>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5" name="Rectangle 4">
            <a:extLst>
              <a:ext uri="{FF2B5EF4-FFF2-40B4-BE49-F238E27FC236}">
                <a16:creationId xmlns:a16="http://schemas.microsoft.com/office/drawing/2014/main" id="{F5C63D99-C554-4833-B4A1-BA9490898E6E}"/>
              </a:ext>
            </a:extLst>
          </p:cNvPr>
          <p:cNvSpPr/>
          <p:nvPr/>
        </p:nvSpPr>
        <p:spPr>
          <a:xfrm>
            <a:off x="2304406" y="2718571"/>
            <a:ext cx="9265920" cy="307777"/>
          </a:xfrm>
          <a:prstGeom prst="rect">
            <a:avLst/>
          </a:prstGeom>
        </p:spPr>
        <p:txBody>
          <a:bodyPr wrap="square">
            <a:spAutoFit/>
          </a:bodyPr>
          <a:lstStyle/>
          <a:p>
            <a:pPr marL="457200" marR="0" indent="-228600">
              <a:spcBef>
                <a:spcPts val="0"/>
              </a:spcBef>
              <a:spcAft>
                <a:spcPts val="0"/>
              </a:spcAft>
            </a:pPr>
            <a:r>
              <a:rPr lang="en-US" sz="1400" dirty="0">
                <a:ea typeface="Times New Roman" panose="02020603050405020304" pitchFamily="18" charset="0"/>
              </a:rPr>
              <a:t> </a:t>
            </a:r>
            <a:endParaRPr lang="en-US" sz="1600" dirty="0">
              <a:effectLst/>
              <a:ea typeface="Times New Roman" panose="02020603050405020304" pitchFamily="18" charset="0"/>
            </a:endParaRPr>
          </a:p>
        </p:txBody>
      </p:sp>
      <p:sp>
        <p:nvSpPr>
          <p:cNvPr id="6" name="Rectangle 5">
            <a:extLst>
              <a:ext uri="{FF2B5EF4-FFF2-40B4-BE49-F238E27FC236}">
                <a16:creationId xmlns:a16="http://schemas.microsoft.com/office/drawing/2014/main" id="{4E9ED6DF-61B1-487A-85AE-AEDBEBA7CF0A}"/>
              </a:ext>
            </a:extLst>
          </p:cNvPr>
          <p:cNvSpPr/>
          <p:nvPr/>
        </p:nvSpPr>
        <p:spPr>
          <a:xfrm>
            <a:off x="1666878" y="2718571"/>
            <a:ext cx="8530439" cy="1162113"/>
          </a:xfrm>
          <a:prstGeom prst="rect">
            <a:avLst/>
          </a:prstGeom>
        </p:spPr>
        <p:txBody>
          <a:bodyPr wrap="square">
            <a:spAutoFit/>
          </a:bodyPr>
          <a:lstStyle/>
          <a:p>
            <a:pPr marL="571500" marR="0" indent="-342900">
              <a:lnSpc>
                <a:spcPct val="150000"/>
              </a:lnSpc>
              <a:spcBef>
                <a:spcPts val="0"/>
              </a:spcBef>
              <a:spcAft>
                <a:spcPts val="0"/>
              </a:spcAft>
              <a:buAutoNum type="arabicPeriod"/>
            </a:pPr>
            <a:r>
              <a:rPr lang="en-US" sz="1600" dirty="0">
                <a:ea typeface="Times New Roman" panose="02020603050405020304" pitchFamily="18" charset="0"/>
              </a:rPr>
              <a:t>Discuss</a:t>
            </a:r>
            <a:r>
              <a:rPr lang="en-US" sz="1600" dirty="0">
                <a:ea typeface="MS Mincho" panose="02020609040205080304" pitchFamily="49" charset="-128"/>
              </a:rPr>
              <a:t> a little bit of history, image quality, acquisition modes, and technical aspects of 3DE.</a:t>
            </a:r>
            <a:endParaRPr lang="en-US" sz="1200" dirty="0">
              <a:ea typeface="Times New Roman" panose="02020603050405020304" pitchFamily="18" charset="0"/>
            </a:endParaRPr>
          </a:p>
          <a:p>
            <a:pPr marL="569913" marR="0" indent="-341313">
              <a:lnSpc>
                <a:spcPct val="150000"/>
              </a:lnSpc>
              <a:spcBef>
                <a:spcPts val="0"/>
              </a:spcBef>
              <a:spcAft>
                <a:spcPts val="0"/>
              </a:spcAft>
            </a:pPr>
            <a:r>
              <a:rPr lang="en-US" sz="1600" dirty="0">
                <a:ea typeface="MS Mincho" panose="02020609040205080304" pitchFamily="49" charset="-128"/>
              </a:rPr>
              <a:t>2.	Gain knowledge of the RT3D/4DE transducer, acquisition modes, and technical factors.</a:t>
            </a:r>
            <a:endParaRPr lang="en-US" sz="1200" dirty="0">
              <a:ea typeface="Times New Roman" panose="02020603050405020304" pitchFamily="18" charset="0"/>
            </a:endParaRPr>
          </a:p>
          <a:p>
            <a:pPr marL="569913" marR="0" indent="-341313">
              <a:lnSpc>
                <a:spcPct val="150000"/>
              </a:lnSpc>
              <a:spcBef>
                <a:spcPts val="0"/>
              </a:spcBef>
              <a:spcAft>
                <a:spcPts val="0"/>
              </a:spcAft>
            </a:pPr>
            <a:r>
              <a:rPr lang="en-US" sz="1600" dirty="0">
                <a:ea typeface="MS Mincho" panose="02020609040205080304" pitchFamily="49" charset="-128"/>
              </a:rPr>
              <a:t>3.	List clinical applications of RT3D/4DE.</a:t>
            </a:r>
            <a:endParaRPr lang="en-US" sz="1600" dirty="0">
              <a:effectLst/>
              <a:ea typeface="Times New Roman" panose="02020603050405020304" pitchFamily="18" charset="0"/>
            </a:endParaRPr>
          </a:p>
        </p:txBody>
      </p:sp>
      <p:sp>
        <p:nvSpPr>
          <p:cNvPr id="7" name="Rectangle 6">
            <a:extLst>
              <a:ext uri="{FF2B5EF4-FFF2-40B4-BE49-F238E27FC236}">
                <a16:creationId xmlns:a16="http://schemas.microsoft.com/office/drawing/2014/main" id="{830B8849-C866-4E99-8310-5E5E1DEAA1FB}"/>
              </a:ext>
            </a:extLst>
          </p:cNvPr>
          <p:cNvSpPr/>
          <p:nvPr/>
        </p:nvSpPr>
        <p:spPr>
          <a:xfrm>
            <a:off x="1865284" y="1770854"/>
            <a:ext cx="6096000" cy="861774"/>
          </a:xfrm>
          <a:prstGeom prst="rect">
            <a:avLst/>
          </a:prstGeom>
        </p:spPr>
        <p:txBody>
          <a:bodyPr>
            <a:spAutoFit/>
          </a:bodyPr>
          <a:lstStyle/>
          <a:p>
            <a:r>
              <a:rPr lang="en-US" sz="2800" dirty="0">
                <a:latin typeface="+mj-lt"/>
              </a:rPr>
              <a:t>OBJECTIVES</a:t>
            </a:r>
            <a:r>
              <a:rPr lang="en-US" sz="3200" dirty="0"/>
              <a:t> </a:t>
            </a:r>
          </a:p>
          <a:p>
            <a:r>
              <a:rPr lang="en-US" sz="1600" dirty="0"/>
              <a:t>Upon completion of this section, the reader will be able to:</a:t>
            </a:r>
          </a:p>
        </p:txBody>
      </p:sp>
    </p:spTree>
    <p:extLst>
      <p:ext uri="{BB962C8B-B14F-4D97-AF65-F5344CB8AC3E}">
        <p14:creationId xmlns:p14="http://schemas.microsoft.com/office/powerpoint/2010/main" val="2441445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BDE87D-B72C-4ABA-946F-8AD19288F195}"/>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5" name="TextBox 4">
            <a:extLst>
              <a:ext uri="{FF2B5EF4-FFF2-40B4-BE49-F238E27FC236}">
                <a16:creationId xmlns:a16="http://schemas.microsoft.com/office/drawing/2014/main" id="{09362A77-6624-4DC1-AA1A-A7125099C84A}"/>
              </a:ext>
            </a:extLst>
          </p:cNvPr>
          <p:cNvSpPr txBox="1"/>
          <p:nvPr/>
        </p:nvSpPr>
        <p:spPr>
          <a:xfrm>
            <a:off x="0" y="2925455"/>
            <a:ext cx="11861320" cy="2431435"/>
          </a:xfrm>
          <a:prstGeom prst="rect">
            <a:avLst/>
          </a:prstGeom>
          <a:noFill/>
          <a:ln>
            <a:noFill/>
          </a:ln>
          <a:effectLst>
            <a:outerShdw blurRad="149987" dist="250190" dir="8460000" algn="ctr">
              <a:srgbClr val="000000">
                <a:alpha val="28000"/>
              </a:srgbClr>
            </a:outerShdw>
          </a:effectLst>
          <a:scene3d>
            <a:camera prst="isometricRightUp"/>
            <a:lightRig rig="contrasting" dir="t">
              <a:rot lat="0" lon="0" rev="1500000"/>
            </a:lightRig>
          </a:scene3d>
          <a:sp3d prstMaterial="metal">
            <a:bevelT w="88900" h="88900"/>
          </a:sp3d>
        </p:spPr>
        <p:txBody>
          <a:bodyPr wrap="square" rtlCol="0">
            <a:prstTxWarp prst="textArchUp">
              <a:avLst/>
            </a:prstTxWarp>
            <a:spAutoFit/>
          </a:bodyPr>
          <a:lstStyle/>
          <a:p>
            <a:pPr algn="ctr"/>
            <a:r>
              <a:rPr lang="en-US" sz="7200" dirty="0">
                <a:solidFill>
                  <a:srgbClr val="FF0000"/>
                </a:solidFill>
                <a:effectLst>
                  <a:outerShdw blurRad="38100" dist="38100" dir="2700000" algn="tl">
                    <a:srgbClr val="000000">
                      <a:alpha val="43137"/>
                    </a:srgbClr>
                  </a:outerShdw>
                </a:effectLst>
                <a:latin typeface="Kristen ITC" panose="03050502040202030202" pitchFamily="66" charset="0"/>
              </a:rPr>
              <a:t>What is 3D, super cute, </a:t>
            </a:r>
          </a:p>
          <a:p>
            <a:pPr algn="ctr"/>
            <a:r>
              <a:rPr lang="en-US" sz="7200" dirty="0">
                <a:solidFill>
                  <a:srgbClr val="FF0000"/>
                </a:solidFill>
                <a:effectLst>
                  <a:outerShdw blurRad="38100" dist="38100" dir="2700000" algn="tl">
                    <a:srgbClr val="000000">
                      <a:alpha val="43137"/>
                    </a:srgbClr>
                  </a:outerShdw>
                </a:effectLst>
                <a:latin typeface="Kristen ITC" panose="03050502040202030202" pitchFamily="66" charset="0"/>
              </a:rPr>
              <a:t>&amp; loves to chase bunnies</a:t>
            </a:r>
            <a:r>
              <a:rPr lang="en-US" sz="8000" dirty="0">
                <a:solidFill>
                  <a:srgbClr val="FF0000"/>
                </a:solidFill>
              </a:rPr>
              <a:t>?</a:t>
            </a:r>
            <a:endParaRPr lang="en-US" sz="4400" dirty="0"/>
          </a:p>
        </p:txBody>
      </p:sp>
      <p:sp>
        <p:nvSpPr>
          <p:cNvPr id="2" name="Thought Bubble: Cloud 1">
            <a:extLst>
              <a:ext uri="{FF2B5EF4-FFF2-40B4-BE49-F238E27FC236}">
                <a16:creationId xmlns:a16="http://schemas.microsoft.com/office/drawing/2014/main" id="{378E04C0-0C42-4B86-B694-3CA61C22AD8E}"/>
              </a:ext>
            </a:extLst>
          </p:cNvPr>
          <p:cNvSpPr/>
          <p:nvPr/>
        </p:nvSpPr>
        <p:spPr>
          <a:xfrm rot="2547388">
            <a:off x="10106889" y="363796"/>
            <a:ext cx="1706754" cy="1171732"/>
          </a:xfrm>
          <a:prstGeom prst="cloudCallout">
            <a:avLst/>
          </a:prstGeom>
          <a:solidFill>
            <a:schemeClr val="accent2">
              <a:lumMod val="20000"/>
              <a:lumOff val="80000"/>
            </a:schemeClr>
          </a:solidFill>
          <a:ln w="19050">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ED7D7F4-FFBB-4650-A7B1-8F5DF5EC50E6}"/>
              </a:ext>
            </a:extLst>
          </p:cNvPr>
          <p:cNvSpPr txBox="1"/>
          <p:nvPr/>
        </p:nvSpPr>
        <p:spPr>
          <a:xfrm>
            <a:off x="11026768" y="1675698"/>
            <a:ext cx="958589" cy="523220"/>
          </a:xfrm>
          <a:prstGeom prst="rect">
            <a:avLst/>
          </a:prstGeom>
          <a:noFill/>
          <a:scene3d>
            <a:camera prst="isometricOffAxis2Left"/>
            <a:lightRig rig="threePt" dir="t"/>
          </a:scene3d>
        </p:spPr>
        <p:txBody>
          <a:bodyPr wrap="square" rtlCol="0">
            <a:spAutoFit/>
          </a:bodyPr>
          <a:lstStyle/>
          <a:p>
            <a:r>
              <a:rPr lang="en-US" sz="2800" i="1" dirty="0">
                <a:solidFill>
                  <a:schemeClr val="accent4">
                    <a:lumMod val="20000"/>
                    <a:lumOff val="80000"/>
                  </a:schemeClr>
                </a:solidFill>
              </a:rPr>
              <a:t>poof!</a:t>
            </a:r>
          </a:p>
        </p:txBody>
      </p:sp>
    </p:spTree>
    <p:extLst>
      <p:ext uri="{BB962C8B-B14F-4D97-AF65-F5344CB8AC3E}">
        <p14:creationId xmlns:p14="http://schemas.microsoft.com/office/powerpoint/2010/main" val="276470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67F3F5-00E3-4B4A-B23C-C91E28354D06}"/>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5" name="Picture 4">
            <a:extLst>
              <a:ext uri="{FF2B5EF4-FFF2-40B4-BE49-F238E27FC236}">
                <a16:creationId xmlns:a16="http://schemas.microsoft.com/office/drawing/2014/main" id="{93F56869-8C2D-4051-8611-D432071DD714}"/>
              </a:ext>
            </a:extLst>
          </p:cNvPr>
          <p:cNvPicPr>
            <a:picLocks noChangeAspect="1"/>
          </p:cNvPicPr>
          <p:nvPr/>
        </p:nvPicPr>
        <p:blipFill>
          <a:blip r:embed="rId2"/>
          <a:stretch>
            <a:fillRect/>
          </a:stretch>
        </p:blipFill>
        <p:spPr>
          <a:xfrm>
            <a:off x="412149" y="1982320"/>
            <a:ext cx="3183112" cy="353764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7" name="Picture 6">
            <a:extLst>
              <a:ext uri="{FF2B5EF4-FFF2-40B4-BE49-F238E27FC236}">
                <a16:creationId xmlns:a16="http://schemas.microsoft.com/office/drawing/2014/main" id="{0EE68314-9B3B-4DD6-9703-01CA2B5CEC35}"/>
              </a:ext>
            </a:extLst>
          </p:cNvPr>
          <p:cNvPicPr>
            <a:picLocks noChangeAspect="1"/>
          </p:cNvPicPr>
          <p:nvPr/>
        </p:nvPicPr>
        <p:blipFill>
          <a:blip r:embed="rId3"/>
          <a:stretch>
            <a:fillRect/>
          </a:stretch>
        </p:blipFill>
        <p:spPr>
          <a:xfrm>
            <a:off x="3754271" y="1296431"/>
            <a:ext cx="3078158" cy="357691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9" name="Picture 8">
            <a:extLst>
              <a:ext uri="{FF2B5EF4-FFF2-40B4-BE49-F238E27FC236}">
                <a16:creationId xmlns:a16="http://schemas.microsoft.com/office/drawing/2014/main" id="{A8F0F460-09BD-4E96-B45E-61B49EF62A1D}"/>
              </a:ext>
            </a:extLst>
          </p:cNvPr>
          <p:cNvPicPr>
            <a:picLocks noChangeAspect="1"/>
          </p:cNvPicPr>
          <p:nvPr/>
        </p:nvPicPr>
        <p:blipFill>
          <a:blip r:embed="rId4"/>
          <a:stretch>
            <a:fillRect/>
          </a:stretch>
        </p:blipFill>
        <p:spPr>
          <a:xfrm>
            <a:off x="6991439" y="222061"/>
            <a:ext cx="4977200" cy="412316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0" name="TextBox 9">
            <a:extLst>
              <a:ext uri="{FF2B5EF4-FFF2-40B4-BE49-F238E27FC236}">
                <a16:creationId xmlns:a16="http://schemas.microsoft.com/office/drawing/2014/main" id="{2A12B3FA-4D59-42FD-A67C-84045C6EE980}"/>
              </a:ext>
            </a:extLst>
          </p:cNvPr>
          <p:cNvSpPr txBox="1"/>
          <p:nvPr/>
        </p:nvSpPr>
        <p:spPr>
          <a:xfrm>
            <a:off x="6964544" y="4658194"/>
            <a:ext cx="4977199" cy="86177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3200" dirty="0">
                <a:solidFill>
                  <a:srgbClr val="FF0000"/>
                </a:solidFill>
                <a:latin typeface="Kristen ITC" panose="03050502040202030202" pitchFamily="66" charset="0"/>
              </a:rPr>
              <a:t>JackJack Attack!</a:t>
            </a:r>
          </a:p>
          <a:p>
            <a:pPr algn="ctr"/>
            <a:r>
              <a:rPr lang="en-US" dirty="0">
                <a:solidFill>
                  <a:srgbClr val="FF0000"/>
                </a:solidFill>
                <a:latin typeface="Kristen ITC" panose="03050502040202030202" pitchFamily="66" charset="0"/>
              </a:rPr>
              <a:t>(15-year-old Schnoodle)  </a:t>
            </a:r>
          </a:p>
        </p:txBody>
      </p:sp>
      <p:sp>
        <p:nvSpPr>
          <p:cNvPr id="4" name="Heart 3">
            <a:extLst>
              <a:ext uri="{FF2B5EF4-FFF2-40B4-BE49-F238E27FC236}">
                <a16:creationId xmlns:a16="http://schemas.microsoft.com/office/drawing/2014/main" id="{DC6608D3-1D94-4971-BA7C-4757411E6F16}"/>
              </a:ext>
            </a:extLst>
          </p:cNvPr>
          <p:cNvSpPr/>
          <p:nvPr/>
        </p:nvSpPr>
        <p:spPr>
          <a:xfrm>
            <a:off x="10854927" y="5167441"/>
            <a:ext cx="715112" cy="683424"/>
          </a:xfrm>
          <a:prstGeom prst="heart">
            <a:avLst/>
          </a:prstGeom>
          <a:solidFill>
            <a:schemeClr val="bg2">
              <a:lumMod val="90000"/>
            </a:schemeClr>
          </a:solidFill>
          <a:ln w="190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98666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555D2E-037A-4FA4-B8B7-79C694CBFFF2}"/>
              </a:ext>
            </a:extLst>
          </p:cNvPr>
          <p:cNvSpPr>
            <a:spLocks noGrp="1"/>
          </p:cNvSpPr>
          <p:nvPr>
            <p:ph type="sldNum" sz="quarter" idx="12"/>
          </p:nvPr>
        </p:nvSpPr>
        <p:spPr/>
        <p:txBody>
          <a:bodyPr/>
          <a:lstStyle/>
          <a:p>
            <a:fld id="{6D22F896-40B5-4ADD-8801-0D06FADFA095}" type="slidenum">
              <a:rPr lang="en-US" smtClean="0"/>
              <a:t>7</a:t>
            </a:fld>
            <a:endParaRPr lang="en-US" dirty="0"/>
          </a:p>
        </p:txBody>
      </p:sp>
      <p:graphicFrame>
        <p:nvGraphicFramePr>
          <p:cNvPr id="3" name="Table 2">
            <a:extLst>
              <a:ext uri="{FF2B5EF4-FFF2-40B4-BE49-F238E27FC236}">
                <a16:creationId xmlns:a16="http://schemas.microsoft.com/office/drawing/2014/main" id="{8D38A7DC-EA38-44A0-ACF5-49B8330F881D}"/>
              </a:ext>
            </a:extLst>
          </p:cNvPr>
          <p:cNvGraphicFramePr>
            <a:graphicFrameLocks noGrp="1"/>
          </p:cNvGraphicFramePr>
          <p:nvPr>
            <p:extLst>
              <p:ext uri="{D42A27DB-BD31-4B8C-83A1-F6EECF244321}">
                <p14:modId xmlns:p14="http://schemas.microsoft.com/office/powerpoint/2010/main" val="2581987059"/>
              </p:ext>
            </p:extLst>
          </p:nvPr>
        </p:nvGraphicFramePr>
        <p:xfrm>
          <a:off x="2800172" y="680856"/>
          <a:ext cx="6591654" cy="4023360"/>
        </p:xfrm>
        <a:graphic>
          <a:graphicData uri="http://schemas.openxmlformats.org/drawingml/2006/table">
            <a:tbl>
              <a:tblPr firstRow="1" bandRow="1">
                <a:effectLst>
                  <a:innerShdw blurRad="114300">
                    <a:prstClr val="black"/>
                  </a:innerShdw>
                </a:effectLst>
                <a:tableStyleId>{37CE84F3-28C3-443E-9E96-99CF82512B78}</a:tableStyleId>
              </a:tblPr>
              <a:tblGrid>
                <a:gridCol w="6591654">
                  <a:extLst>
                    <a:ext uri="{9D8B030D-6E8A-4147-A177-3AD203B41FA5}">
                      <a16:colId xmlns:a16="http://schemas.microsoft.com/office/drawing/2014/main" val="1306086594"/>
                    </a:ext>
                  </a:extLst>
                </a:gridCol>
              </a:tblGrid>
              <a:tr h="395717">
                <a:tc>
                  <a:txBody>
                    <a:bodyPr/>
                    <a:lstStyle/>
                    <a:p>
                      <a:r>
                        <a:rPr lang="en-US" sz="3200" b="0" dirty="0">
                          <a:solidFill>
                            <a:srgbClr val="FF0000"/>
                          </a:solidFill>
                          <a:latin typeface="+mj-lt"/>
                        </a:rPr>
                        <a:t>3DE</a:t>
                      </a:r>
                    </a:p>
                  </a:txBody>
                  <a:tcPr>
                    <a:lnR w="12700" cap="flat" cmpd="sng" algn="ctr">
                      <a:solidFill>
                        <a:schemeClr val="bg1"/>
                      </a:solidFill>
                      <a:prstDash val="solid"/>
                      <a:round/>
                      <a:headEnd type="none" w="med" len="med"/>
                      <a:tailEnd type="none" w="med" len="med"/>
                    </a:lnR>
                    <a:solidFill>
                      <a:schemeClr val="accent1"/>
                    </a:solidFill>
                  </a:tcPr>
                </a:tc>
                <a:extLst>
                  <a:ext uri="{0D108BD9-81ED-4DB2-BD59-A6C34878D82A}">
                    <a16:rowId xmlns:a16="http://schemas.microsoft.com/office/drawing/2014/main" val="2266222648"/>
                  </a:ext>
                </a:extLst>
              </a:tr>
              <a:tr h="1610317">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b="1" kern="1200" dirty="0">
                          <a:solidFill>
                            <a:schemeClr val="tx1"/>
                          </a:solidFill>
                          <a:effectLst/>
                          <a:latin typeface="+mj-lt"/>
                          <a:ea typeface="+mn-ea"/>
                          <a:cs typeface="+mn-cs"/>
                        </a:rPr>
                        <a:t>3DE vs 2D ECHO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kern="120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dirty="0">
                          <a:solidFill>
                            <a:schemeClr val="tx1"/>
                          </a:solidFill>
                          <a:effectLst/>
                          <a:latin typeface="+mn-lt"/>
                          <a:ea typeface="+mn-ea"/>
                          <a:cs typeface="+mn-cs"/>
                        </a:rPr>
                        <a:t>3D </a:t>
                      </a:r>
                      <a:r>
                        <a:rPr lang="en-US" sz="2000" kern="1200" dirty="0">
                          <a:solidFill>
                            <a:schemeClr val="tx1"/>
                          </a:solidFill>
                          <a:effectLst/>
                          <a:latin typeface="+mn-lt"/>
                          <a:ea typeface="+mn-ea"/>
                          <a:cs typeface="+mn-cs"/>
                          <a:sym typeface="Wingdings" panose="05000000000000000000" pitchFamily="2" charset="2"/>
                        </a:rPr>
                        <a:t> </a:t>
                      </a:r>
                      <a:r>
                        <a:rPr lang="en-US" sz="2000" i="1" kern="1200" dirty="0">
                          <a:solidFill>
                            <a:schemeClr val="tx1"/>
                          </a:solidFill>
                          <a:effectLst/>
                          <a:latin typeface="+mn-lt"/>
                          <a:ea typeface="+mn-ea"/>
                          <a:cs typeface="+mn-cs"/>
                        </a:rPr>
                        <a:t>length, width &amp; depth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dirty="0">
                          <a:solidFill>
                            <a:schemeClr val="tx1"/>
                          </a:solidFill>
                          <a:effectLst/>
                          <a:latin typeface="+mn-lt"/>
                          <a:ea typeface="+mn-ea"/>
                          <a:cs typeface="+mn-cs"/>
                        </a:rPr>
                        <a:t>attempts at 3DE </a:t>
                      </a:r>
                      <a:r>
                        <a:rPr lang="en-US" sz="2000" kern="1200" dirty="0">
                          <a:solidFill>
                            <a:schemeClr val="tx1"/>
                          </a:solidFill>
                          <a:effectLst/>
                          <a:latin typeface="+mn-lt"/>
                          <a:ea typeface="+mn-ea"/>
                          <a:cs typeface="+mn-cs"/>
                          <a:sym typeface="Wingdings" panose="05000000000000000000" pitchFamily="2" charset="2"/>
                        </a:rPr>
                        <a:t>in the 60s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dirty="0">
                          <a:solidFill>
                            <a:schemeClr val="tx1"/>
                          </a:solidFill>
                          <a:effectLst/>
                          <a:latin typeface="+mn-lt"/>
                          <a:ea typeface="+mn-ea"/>
                          <a:cs typeface="+mn-cs"/>
                          <a:sym typeface="Wingdings" panose="05000000000000000000" pitchFamily="2" charset="2"/>
                        </a:rPr>
                        <a:t>first 3DE images acquired in the 70s</a:t>
                      </a:r>
                      <a:endParaRPr lang="en-US" sz="2000" kern="1200" dirty="0">
                        <a:solidFill>
                          <a:schemeClr val="tx1"/>
                        </a:solidFill>
                        <a:effectLst/>
                        <a:latin typeface="+mn-lt"/>
                        <a:ea typeface="+mn-ea"/>
                        <a:cs typeface="+mn-cs"/>
                      </a:endParaRPr>
                    </a:p>
                    <a:p>
                      <a:pPr marL="285750" indent="-285750">
                        <a:buFont typeface="Arial" panose="020B0604020202020204" pitchFamily="34" charset="0"/>
                        <a:buChar char="•"/>
                      </a:pPr>
                      <a:r>
                        <a:rPr lang="en-US" sz="2000" kern="1200" dirty="0">
                          <a:solidFill>
                            <a:schemeClr val="tx1"/>
                          </a:solidFill>
                          <a:effectLst/>
                          <a:latin typeface="+mn-lt"/>
                          <a:ea typeface="+mn-ea"/>
                          <a:cs typeface="+mn-cs"/>
                        </a:rPr>
                        <a:t>ability to progress &amp; develop 2D echo</a:t>
                      </a:r>
                    </a:p>
                    <a:p>
                      <a:pPr marL="285750" indent="-285750">
                        <a:buFont typeface="Arial" panose="020B0604020202020204" pitchFamily="34" charset="0"/>
                        <a:buChar char="•"/>
                      </a:pPr>
                      <a:r>
                        <a:rPr lang="en-US" sz="2000" kern="1200" dirty="0">
                          <a:solidFill>
                            <a:schemeClr val="tx1"/>
                          </a:solidFill>
                          <a:effectLst/>
                          <a:latin typeface="+mn-lt"/>
                          <a:ea typeface="+mn-ea"/>
                          <a:cs typeface="+mn-cs"/>
                        </a:rPr>
                        <a:t>manage CHD</a:t>
                      </a:r>
                    </a:p>
                    <a:p>
                      <a:pPr marL="285750" indent="-285750">
                        <a:buFont typeface="Arial" panose="020B0604020202020204" pitchFamily="34" charset="0"/>
                        <a:buChar char="•"/>
                      </a:pPr>
                      <a:r>
                        <a:rPr lang="en-US" sz="2000" kern="1200" dirty="0">
                          <a:solidFill>
                            <a:schemeClr val="tx1"/>
                          </a:solidFill>
                          <a:effectLst/>
                          <a:latin typeface="+mn-lt"/>
                          <a:ea typeface="+mn-ea"/>
                          <a:cs typeface="+mn-cs"/>
                        </a:rPr>
                        <a:t>2D &amp; 3DE—safe, noninvasive, assess function &amp; anatomy</a:t>
                      </a:r>
                    </a:p>
                    <a:p>
                      <a:pPr marL="285750" indent="-285750">
                        <a:buFont typeface="Arial" panose="020B0604020202020204" pitchFamily="34" charset="0"/>
                        <a:buChar char="•"/>
                      </a:pPr>
                      <a:r>
                        <a:rPr lang="en-US" sz="2000" kern="1200" dirty="0">
                          <a:solidFill>
                            <a:schemeClr val="tx1"/>
                          </a:solidFill>
                          <a:effectLst/>
                          <a:latin typeface="+mn-lt"/>
                          <a:ea typeface="+mn-ea"/>
                          <a:cs typeface="+mn-cs"/>
                        </a:rPr>
                        <a:t>3DE shows improved accuracy &amp; reproducibility</a:t>
                      </a:r>
                    </a:p>
                    <a:p>
                      <a:pPr marL="285750" indent="-285750">
                        <a:buFont typeface="Arial" panose="020B0604020202020204" pitchFamily="34" charset="0"/>
                        <a:buChar char="•"/>
                      </a:pPr>
                      <a:r>
                        <a:rPr lang="en-US" sz="2000" kern="1200" dirty="0">
                          <a:solidFill>
                            <a:schemeClr val="tx1"/>
                          </a:solidFill>
                          <a:effectLst/>
                          <a:latin typeface="+mn-lt"/>
                          <a:ea typeface="+mn-ea"/>
                          <a:cs typeface="+mn-cs"/>
                        </a:rPr>
                        <a:t>3DE systems becoming widely accessible</a:t>
                      </a:r>
                    </a:p>
                    <a:p>
                      <a:endParaRPr lang="en-US" sz="2000" kern="1200" dirty="0">
                        <a:solidFill>
                          <a:schemeClr val="tx1"/>
                        </a:solidFill>
                        <a:effectLst/>
                        <a:latin typeface="+mn-lt"/>
                        <a:ea typeface="+mn-ea"/>
                        <a:cs typeface="+mn-cs"/>
                      </a:endParaRPr>
                    </a:p>
                  </a:txBody>
                  <a:tcPr>
                    <a:lnR w="12700" cap="flat" cmpd="sng" algn="ctr">
                      <a:solidFill>
                        <a:schemeClr val="bg1"/>
                      </a:solidFill>
                      <a:prstDash val="solid"/>
                      <a:round/>
                      <a:headEnd type="none" w="med" len="med"/>
                      <a:tailEnd type="none" w="med" len="med"/>
                    </a:lnR>
                    <a:solidFill>
                      <a:schemeClr val="bg1"/>
                    </a:solidFill>
                  </a:tcPr>
                </a:tc>
                <a:extLst>
                  <a:ext uri="{0D108BD9-81ED-4DB2-BD59-A6C34878D82A}">
                    <a16:rowId xmlns:a16="http://schemas.microsoft.com/office/drawing/2014/main" val="4207111763"/>
                  </a:ext>
                </a:extLst>
              </a:tr>
            </a:tbl>
          </a:graphicData>
        </a:graphic>
      </p:graphicFrame>
      <p:sp>
        <p:nvSpPr>
          <p:cNvPr id="5" name="TextBox 4">
            <a:extLst>
              <a:ext uri="{FF2B5EF4-FFF2-40B4-BE49-F238E27FC236}">
                <a16:creationId xmlns:a16="http://schemas.microsoft.com/office/drawing/2014/main" id="{7375AD59-4275-467A-AB1B-E5300B3B7244}"/>
              </a:ext>
            </a:extLst>
          </p:cNvPr>
          <p:cNvSpPr txBox="1"/>
          <p:nvPr/>
        </p:nvSpPr>
        <p:spPr>
          <a:xfrm>
            <a:off x="3215087" y="5186390"/>
            <a:ext cx="5761825" cy="707886"/>
          </a:xfrm>
          <a:prstGeom prst="rect">
            <a:avLst/>
          </a:prstGeom>
          <a:noFill/>
        </p:spPr>
        <p:txBody>
          <a:bodyPr wrap="square" rtlCol="0">
            <a:spAutoFit/>
          </a:bodyPr>
          <a:lstStyle/>
          <a:p>
            <a:pPr algn="ctr"/>
            <a:r>
              <a:rPr lang="en-US" sz="2000" dirty="0">
                <a:latin typeface="Gabriola" panose="04040605051002020D02" pitchFamily="82" charset="0"/>
              </a:rPr>
              <a:t>POP QUIZ!  </a:t>
            </a:r>
          </a:p>
          <a:p>
            <a:pPr algn="ctr"/>
            <a:r>
              <a:rPr lang="en-US" sz="2000" dirty="0">
                <a:latin typeface="Gabriola" panose="04040605051002020D02" pitchFamily="82" charset="0"/>
              </a:rPr>
              <a:t>With transthoracic imaging, what is the most common 3D application?</a:t>
            </a:r>
            <a:endParaRPr lang="en-US" sz="2000" dirty="0">
              <a:solidFill>
                <a:schemeClr val="accent4">
                  <a:lumMod val="50000"/>
                </a:schemeClr>
              </a:solidFill>
              <a:latin typeface="Gabriola" panose="04040605051002020D02" pitchFamily="82" charset="0"/>
            </a:endParaRPr>
          </a:p>
        </p:txBody>
      </p:sp>
      <p:sp>
        <p:nvSpPr>
          <p:cNvPr id="7" name="Rectangle 3">
            <a:extLst>
              <a:ext uri="{FF2B5EF4-FFF2-40B4-BE49-F238E27FC236}">
                <a16:creationId xmlns:a16="http://schemas.microsoft.com/office/drawing/2014/main" id="{3C7F4548-A6BE-471F-B8A6-85A9AB829765}"/>
              </a:ext>
            </a:extLst>
          </p:cNvPr>
          <p:cNvSpPr>
            <a:spLocks noChangeArrowheads="1"/>
          </p:cNvSpPr>
          <p:nvPr/>
        </p:nvSpPr>
        <p:spPr bwMode="auto">
          <a:xfrm>
            <a:off x="1447800" y="-5139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dirty="0"/>
          </a:p>
        </p:txBody>
      </p:sp>
      <p:sp>
        <p:nvSpPr>
          <p:cNvPr id="8" name="Rectangle 4">
            <a:extLst>
              <a:ext uri="{FF2B5EF4-FFF2-40B4-BE49-F238E27FC236}">
                <a16:creationId xmlns:a16="http://schemas.microsoft.com/office/drawing/2014/main" id="{9A4CD529-41D6-4E76-85BE-CDDD2858B4D7}"/>
              </a:ext>
            </a:extLst>
          </p:cNvPr>
          <p:cNvSpPr>
            <a:spLocks noChangeArrowheads="1"/>
          </p:cNvSpPr>
          <p:nvPr/>
        </p:nvSpPr>
        <p:spPr bwMode="auto">
          <a:xfrm>
            <a:off x="1447800" y="20060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mic Sans MS" panose="030F0702030302020204" pitchFamily="66"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B6ADB40D-B9B1-49DE-86B4-10B7BD241EFE}"/>
              </a:ext>
            </a:extLst>
          </p:cNvPr>
          <p:cNvSpPr>
            <a:spLocks noChangeArrowheads="1"/>
          </p:cNvSpPr>
          <p:nvPr/>
        </p:nvSpPr>
        <p:spPr bwMode="auto">
          <a:xfrm>
            <a:off x="1447800" y="36252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mic Sans MS" panose="030F070203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8216E39A-1E8E-44BF-AB4C-CBC20B13D607}"/>
              </a:ext>
            </a:extLst>
          </p:cNvPr>
          <p:cNvSpPr>
            <a:spLocks noChangeArrowheads="1"/>
          </p:cNvSpPr>
          <p:nvPr/>
        </p:nvSpPr>
        <p:spPr bwMode="auto">
          <a:xfrm>
            <a:off x="7065722" y="14464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2" name="Rectangle 4">
            <a:extLst>
              <a:ext uri="{FF2B5EF4-FFF2-40B4-BE49-F238E27FC236}">
                <a16:creationId xmlns:a16="http://schemas.microsoft.com/office/drawing/2014/main" id="{72180E4D-63AE-4A87-ADDE-D7BDD3429C16}"/>
              </a:ext>
            </a:extLst>
          </p:cNvPr>
          <p:cNvSpPr>
            <a:spLocks noChangeArrowheads="1"/>
          </p:cNvSpPr>
          <p:nvPr/>
        </p:nvSpPr>
        <p:spPr bwMode="auto">
          <a:xfrm>
            <a:off x="6096000" y="32327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392607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555D2E-037A-4FA4-B8B7-79C694CBFFF2}"/>
              </a:ext>
            </a:extLst>
          </p:cNvPr>
          <p:cNvSpPr>
            <a:spLocks noGrp="1"/>
          </p:cNvSpPr>
          <p:nvPr>
            <p:ph type="sldNum" sz="quarter" idx="12"/>
          </p:nvPr>
        </p:nvSpPr>
        <p:spPr/>
        <p:txBody>
          <a:bodyPr/>
          <a:lstStyle/>
          <a:p>
            <a:fld id="{6D22F896-40B5-4ADD-8801-0D06FADFA095}" type="slidenum">
              <a:rPr lang="en-US" smtClean="0"/>
              <a:t>8</a:t>
            </a:fld>
            <a:endParaRPr lang="en-US" dirty="0"/>
          </a:p>
        </p:txBody>
      </p:sp>
      <p:graphicFrame>
        <p:nvGraphicFramePr>
          <p:cNvPr id="3" name="Table 2">
            <a:extLst>
              <a:ext uri="{FF2B5EF4-FFF2-40B4-BE49-F238E27FC236}">
                <a16:creationId xmlns:a16="http://schemas.microsoft.com/office/drawing/2014/main" id="{8D38A7DC-EA38-44A0-ACF5-49B8330F881D}"/>
              </a:ext>
            </a:extLst>
          </p:cNvPr>
          <p:cNvGraphicFramePr>
            <a:graphicFrameLocks noGrp="1"/>
          </p:cNvGraphicFramePr>
          <p:nvPr>
            <p:extLst>
              <p:ext uri="{D42A27DB-BD31-4B8C-83A1-F6EECF244321}">
                <p14:modId xmlns:p14="http://schemas.microsoft.com/office/powerpoint/2010/main" val="1222687971"/>
              </p:ext>
            </p:extLst>
          </p:nvPr>
        </p:nvGraphicFramePr>
        <p:xfrm>
          <a:off x="3329709" y="723929"/>
          <a:ext cx="5532582" cy="4206240"/>
        </p:xfrm>
        <a:graphic>
          <a:graphicData uri="http://schemas.openxmlformats.org/drawingml/2006/table">
            <a:tbl>
              <a:tblPr firstRow="1" bandRow="1">
                <a:effectLst>
                  <a:innerShdw blurRad="114300">
                    <a:prstClr val="black"/>
                  </a:innerShdw>
                </a:effectLst>
                <a:tableStyleId>{37CE84F3-28C3-443E-9E96-99CF82512B78}</a:tableStyleId>
              </a:tblPr>
              <a:tblGrid>
                <a:gridCol w="5532582">
                  <a:extLst>
                    <a:ext uri="{9D8B030D-6E8A-4147-A177-3AD203B41FA5}">
                      <a16:colId xmlns:a16="http://schemas.microsoft.com/office/drawing/2014/main" val="4219929168"/>
                    </a:ext>
                  </a:extLst>
                </a:gridCol>
              </a:tblGrid>
              <a:tr h="3957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rgbClr val="FF0000"/>
                          </a:solidFill>
                          <a:latin typeface="+mj-lt"/>
                        </a:rPr>
                        <a:t>3DE</a:t>
                      </a:r>
                    </a:p>
                  </a:txBody>
                  <a:tcPr>
                    <a:lnL w="12700" cap="flat" cmpd="sng" algn="ctr">
                      <a:solidFill>
                        <a:schemeClr val="bg1"/>
                      </a:solidFill>
                      <a:prstDash val="solid"/>
                      <a:round/>
                      <a:headEnd type="none" w="med" len="med"/>
                      <a:tailEnd type="none" w="med" len="med"/>
                    </a:lnL>
                    <a:solidFill>
                      <a:schemeClr val="accent1"/>
                    </a:solidFill>
                  </a:tcPr>
                </a:tc>
                <a:extLst>
                  <a:ext uri="{0D108BD9-81ED-4DB2-BD59-A6C34878D82A}">
                    <a16:rowId xmlns:a16="http://schemas.microsoft.com/office/drawing/2014/main" val="2266222648"/>
                  </a:ext>
                </a:extLst>
              </a:tr>
              <a:tr h="1610317">
                <a:tc>
                  <a:txBody>
                    <a:bodyPr/>
                    <a:lstStyle/>
                    <a:p>
                      <a:r>
                        <a:rPr lang="en-US" sz="2000" b="1" kern="1200" dirty="0">
                          <a:solidFill>
                            <a:schemeClr val="bg1"/>
                          </a:solidFill>
                          <a:effectLst/>
                          <a:latin typeface="+mj-lt"/>
                          <a:ea typeface="+mn-ea"/>
                          <a:cs typeface="+mn-cs"/>
                        </a:rPr>
                        <a:t>METHOD</a:t>
                      </a:r>
                    </a:p>
                    <a:p>
                      <a:endParaRPr lang="en-US" sz="2000" kern="1200" dirty="0">
                        <a:solidFill>
                          <a:schemeClr val="bg1"/>
                        </a:solidFill>
                        <a:effectLst/>
                        <a:latin typeface="+mn-lt"/>
                        <a:ea typeface="+mn-ea"/>
                        <a:cs typeface="+mn-cs"/>
                      </a:endParaRPr>
                    </a:p>
                    <a:p>
                      <a:pPr marL="285750" indent="-285750">
                        <a:buFont typeface="Arial" panose="020B0604020202020204" pitchFamily="34" charset="0"/>
                        <a:buChar char="•"/>
                      </a:pPr>
                      <a:r>
                        <a:rPr lang="en-US" sz="2000" kern="1200" dirty="0">
                          <a:solidFill>
                            <a:schemeClr val="bg1"/>
                          </a:solidFill>
                          <a:effectLst/>
                          <a:latin typeface="+mn-lt"/>
                          <a:ea typeface="+mn-ea"/>
                          <a:cs typeface="+mn-cs"/>
                        </a:rPr>
                        <a:t>series of 2D images </a:t>
                      </a:r>
                      <a:r>
                        <a:rPr lang="en-US" sz="2000" kern="1200" dirty="0">
                          <a:solidFill>
                            <a:schemeClr val="bg1"/>
                          </a:solidFill>
                          <a:effectLst/>
                          <a:latin typeface="+mn-lt"/>
                          <a:ea typeface="+mn-ea"/>
                          <a:cs typeface="+mn-cs"/>
                          <a:sym typeface="Wingdings" panose="05000000000000000000" pitchFamily="2" charset="2"/>
                        </a:rPr>
                        <a:t> </a:t>
                      </a:r>
                      <a:r>
                        <a:rPr lang="en-US" sz="2000" kern="1200" dirty="0">
                          <a:solidFill>
                            <a:schemeClr val="bg1"/>
                          </a:solidFill>
                          <a:effectLst/>
                          <a:latin typeface="+mn-lt"/>
                          <a:ea typeface="+mn-ea"/>
                          <a:cs typeface="+mn-cs"/>
                        </a:rPr>
                        <a:t>reconstruct 3D image</a:t>
                      </a:r>
                    </a:p>
                    <a:p>
                      <a:pPr marL="285750" indent="-285750">
                        <a:buFont typeface="Arial" panose="020B0604020202020204" pitchFamily="34" charset="0"/>
                        <a:buChar char="•"/>
                      </a:pPr>
                      <a:r>
                        <a:rPr lang="en-US" sz="2000" kern="1200" dirty="0">
                          <a:solidFill>
                            <a:schemeClr val="bg1"/>
                          </a:solidFill>
                          <a:effectLst/>
                          <a:latin typeface="+mn-lt"/>
                          <a:ea typeface="+mn-ea"/>
                          <a:cs typeface="+mn-cs"/>
                        </a:rPr>
                        <a:t>2D images acquired &amp; processed offline</a:t>
                      </a:r>
                    </a:p>
                    <a:p>
                      <a:pPr marL="285750" indent="-285750">
                        <a:buFont typeface="Arial" panose="020B0604020202020204" pitchFamily="34" charset="0"/>
                        <a:buChar char="•"/>
                      </a:pPr>
                      <a:r>
                        <a:rPr lang="en-US" sz="2000" kern="1200" dirty="0">
                          <a:solidFill>
                            <a:schemeClr val="bg1"/>
                          </a:solidFill>
                          <a:effectLst/>
                          <a:latin typeface="+mn-lt"/>
                          <a:ea typeface="+mn-ea"/>
                          <a:cs typeface="+mn-cs"/>
                        </a:rPr>
                        <a:t>not evaluated in real-time</a:t>
                      </a:r>
                    </a:p>
                    <a:p>
                      <a:pPr marL="285750" indent="-285750">
                        <a:buFont typeface="Arial" panose="020B0604020202020204" pitchFamily="34" charset="0"/>
                        <a:buChar char="•"/>
                      </a:pPr>
                      <a:r>
                        <a:rPr lang="en-US" sz="2000" kern="1200" dirty="0">
                          <a:solidFill>
                            <a:schemeClr val="bg1"/>
                          </a:solidFill>
                          <a:effectLst/>
                          <a:latin typeface="+mn-lt"/>
                          <a:ea typeface="+mn-ea"/>
                          <a:cs typeface="+mn-cs"/>
                        </a:rPr>
                        <a:t>acquire serial 2D images </a:t>
                      </a:r>
                    </a:p>
                    <a:p>
                      <a:pPr marL="285750" indent="-285750">
                        <a:buFont typeface="Arial" panose="020B0604020202020204" pitchFamily="34" charset="0"/>
                        <a:buChar char="•"/>
                      </a:pPr>
                      <a:endParaRPr lang="en-US" sz="2000" kern="1200" dirty="0">
                        <a:solidFill>
                          <a:schemeClr val="bg1"/>
                        </a:solidFill>
                        <a:effectLst/>
                        <a:latin typeface="+mn-lt"/>
                        <a:ea typeface="+mn-ea"/>
                        <a:cs typeface="+mn-cs"/>
                      </a:endParaRPr>
                    </a:p>
                    <a:p>
                      <a:pPr marL="630238" indent="-342900">
                        <a:buFont typeface="Wingdings" panose="05000000000000000000" pitchFamily="2" charset="2"/>
                        <a:buChar char="ü"/>
                      </a:pPr>
                      <a:r>
                        <a:rPr lang="en-US" sz="2000" kern="1200" dirty="0">
                          <a:solidFill>
                            <a:schemeClr val="bg1"/>
                          </a:solidFill>
                          <a:effectLst/>
                          <a:latin typeface="+mn-lt"/>
                          <a:ea typeface="+mn-ea"/>
                          <a:cs typeface="+mn-cs"/>
                        </a:rPr>
                        <a:t>freehand scanning</a:t>
                      </a:r>
                    </a:p>
                    <a:p>
                      <a:pPr marL="630238" indent="-342900">
                        <a:buFont typeface="Wingdings" panose="05000000000000000000" pitchFamily="2" charset="2"/>
                        <a:buChar char="ü"/>
                      </a:pPr>
                      <a:r>
                        <a:rPr lang="en-US" sz="2000" kern="1200" dirty="0">
                          <a:solidFill>
                            <a:schemeClr val="bg1"/>
                          </a:solidFill>
                          <a:effectLst/>
                          <a:latin typeface="+mn-lt"/>
                          <a:ea typeface="+mn-ea"/>
                          <a:cs typeface="+mn-cs"/>
                        </a:rPr>
                        <a:t>mechanically driven transducer </a:t>
                      </a:r>
                    </a:p>
                    <a:p>
                      <a:pPr marL="630238" indent="-342900">
                        <a:buFont typeface="Wingdings" panose="05000000000000000000" pitchFamily="2" charset="2"/>
                        <a:buChar char="ü"/>
                      </a:pPr>
                      <a:r>
                        <a:rPr lang="en-US" sz="2000" kern="1200" dirty="0">
                          <a:solidFill>
                            <a:schemeClr val="bg1"/>
                          </a:solidFill>
                          <a:effectLst/>
                          <a:latin typeface="+mn-lt"/>
                          <a:ea typeface="+mn-ea"/>
                          <a:cs typeface="+mn-cs"/>
                        </a:rPr>
                        <a:t>TEE probe</a:t>
                      </a:r>
                    </a:p>
                    <a:p>
                      <a:pPr marL="630238" indent="-342900">
                        <a:buFont typeface="Wingdings" panose="05000000000000000000" pitchFamily="2" charset="2"/>
                        <a:buChar char="ü"/>
                      </a:pPr>
                      <a:r>
                        <a:rPr lang="en-US" sz="2000" kern="1200" dirty="0">
                          <a:solidFill>
                            <a:schemeClr val="bg1"/>
                          </a:solidFill>
                          <a:effectLst/>
                          <a:latin typeface="+mn-lt"/>
                          <a:ea typeface="+mn-ea"/>
                          <a:cs typeface="+mn-cs"/>
                        </a:rPr>
                        <a:t>TTE multiplane probe</a:t>
                      </a:r>
                    </a:p>
                    <a:p>
                      <a:pPr marL="0" indent="0">
                        <a:buFont typeface="Arial" panose="020B0604020202020204" pitchFamily="34" charset="0"/>
                        <a:buNone/>
                      </a:pPr>
                      <a:endParaRPr lang="en-US" sz="2000" kern="1200" dirty="0">
                        <a:solidFill>
                          <a:schemeClr val="bg1"/>
                        </a:solidFill>
                        <a:effectLst/>
                        <a:latin typeface="+mn-lt"/>
                        <a:ea typeface="+mn-ea"/>
                        <a:cs typeface="+mn-cs"/>
                      </a:endParaRPr>
                    </a:p>
                  </a:txBody>
                  <a:tcPr>
                    <a:lnL w="12700" cap="flat" cmpd="sng" algn="ctr">
                      <a:solidFill>
                        <a:schemeClr val="bg1"/>
                      </a:solidFill>
                      <a:prstDash val="solid"/>
                      <a:round/>
                      <a:headEnd type="none" w="med" len="med"/>
                      <a:tailEnd type="none" w="med" len="med"/>
                    </a:lnL>
                    <a:solidFill>
                      <a:schemeClr val="bg2">
                        <a:lumMod val="75000"/>
                      </a:schemeClr>
                    </a:solidFill>
                  </a:tcPr>
                </a:tc>
                <a:extLst>
                  <a:ext uri="{0D108BD9-81ED-4DB2-BD59-A6C34878D82A}">
                    <a16:rowId xmlns:a16="http://schemas.microsoft.com/office/drawing/2014/main" val="4207111763"/>
                  </a:ext>
                </a:extLst>
              </a:tr>
            </a:tbl>
          </a:graphicData>
        </a:graphic>
      </p:graphicFrame>
      <p:sp>
        <p:nvSpPr>
          <p:cNvPr id="5" name="TextBox 4">
            <a:extLst>
              <a:ext uri="{FF2B5EF4-FFF2-40B4-BE49-F238E27FC236}">
                <a16:creationId xmlns:a16="http://schemas.microsoft.com/office/drawing/2014/main" id="{7375AD59-4275-467A-AB1B-E5300B3B7244}"/>
              </a:ext>
            </a:extLst>
          </p:cNvPr>
          <p:cNvSpPr txBox="1"/>
          <p:nvPr/>
        </p:nvSpPr>
        <p:spPr>
          <a:xfrm>
            <a:off x="7715828" y="5178196"/>
            <a:ext cx="2292923" cy="707886"/>
          </a:xfrm>
          <a:prstGeom prst="rect">
            <a:avLst/>
          </a:prstGeom>
          <a:noFill/>
        </p:spPr>
        <p:txBody>
          <a:bodyPr wrap="square" rtlCol="0">
            <a:spAutoFit/>
          </a:bodyPr>
          <a:lstStyle/>
          <a:p>
            <a:pPr algn="ctr"/>
            <a:r>
              <a:rPr lang="en-US" sz="2000" dirty="0">
                <a:latin typeface="Gabriola" panose="04040605051002020D02" pitchFamily="82" charset="0"/>
              </a:rPr>
              <a:t>POP QUIZ!  </a:t>
            </a:r>
          </a:p>
          <a:p>
            <a:pPr algn="ctr"/>
            <a:r>
              <a:rPr lang="en-US" sz="2000" dirty="0">
                <a:latin typeface="Gabriola" panose="04040605051002020D02" pitchFamily="82" charset="0"/>
              </a:rPr>
              <a:t>How are the images gated?</a:t>
            </a:r>
            <a:endParaRPr lang="en-US" sz="2000" dirty="0">
              <a:solidFill>
                <a:schemeClr val="accent4">
                  <a:lumMod val="50000"/>
                </a:schemeClr>
              </a:solidFill>
              <a:latin typeface="Gabriola" panose="04040605051002020D02" pitchFamily="82" charset="0"/>
            </a:endParaRPr>
          </a:p>
        </p:txBody>
      </p:sp>
      <p:sp>
        <p:nvSpPr>
          <p:cNvPr id="7" name="Rectangle 3">
            <a:extLst>
              <a:ext uri="{FF2B5EF4-FFF2-40B4-BE49-F238E27FC236}">
                <a16:creationId xmlns:a16="http://schemas.microsoft.com/office/drawing/2014/main" id="{3C7F4548-A6BE-471F-B8A6-85A9AB829765}"/>
              </a:ext>
            </a:extLst>
          </p:cNvPr>
          <p:cNvSpPr>
            <a:spLocks noChangeArrowheads="1"/>
          </p:cNvSpPr>
          <p:nvPr/>
        </p:nvSpPr>
        <p:spPr bwMode="auto">
          <a:xfrm>
            <a:off x="1447800" y="-5139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dirty="0"/>
          </a:p>
        </p:txBody>
      </p:sp>
      <p:sp>
        <p:nvSpPr>
          <p:cNvPr id="8" name="Rectangle 4">
            <a:extLst>
              <a:ext uri="{FF2B5EF4-FFF2-40B4-BE49-F238E27FC236}">
                <a16:creationId xmlns:a16="http://schemas.microsoft.com/office/drawing/2014/main" id="{9A4CD529-41D6-4E76-85BE-CDDD2858B4D7}"/>
              </a:ext>
            </a:extLst>
          </p:cNvPr>
          <p:cNvSpPr>
            <a:spLocks noChangeArrowheads="1"/>
          </p:cNvSpPr>
          <p:nvPr/>
        </p:nvSpPr>
        <p:spPr bwMode="auto">
          <a:xfrm>
            <a:off x="1447800" y="20060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mic Sans MS" panose="030F0702030302020204" pitchFamily="66"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B6ADB40D-B9B1-49DE-86B4-10B7BD241EFE}"/>
              </a:ext>
            </a:extLst>
          </p:cNvPr>
          <p:cNvSpPr>
            <a:spLocks noChangeArrowheads="1"/>
          </p:cNvSpPr>
          <p:nvPr/>
        </p:nvSpPr>
        <p:spPr bwMode="auto">
          <a:xfrm>
            <a:off x="1447800" y="36252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mic Sans MS" panose="030F070203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8216E39A-1E8E-44BF-AB4C-CBC20B13D607}"/>
              </a:ext>
            </a:extLst>
          </p:cNvPr>
          <p:cNvSpPr>
            <a:spLocks noChangeArrowheads="1"/>
          </p:cNvSpPr>
          <p:nvPr/>
        </p:nvSpPr>
        <p:spPr bwMode="auto">
          <a:xfrm>
            <a:off x="7065722" y="14464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2" name="Rectangle 4">
            <a:extLst>
              <a:ext uri="{FF2B5EF4-FFF2-40B4-BE49-F238E27FC236}">
                <a16:creationId xmlns:a16="http://schemas.microsoft.com/office/drawing/2014/main" id="{72180E4D-63AE-4A87-ADDE-D7BDD3429C16}"/>
              </a:ext>
            </a:extLst>
          </p:cNvPr>
          <p:cNvSpPr>
            <a:spLocks noChangeArrowheads="1"/>
          </p:cNvSpPr>
          <p:nvPr/>
        </p:nvSpPr>
        <p:spPr bwMode="auto">
          <a:xfrm>
            <a:off x="6096000" y="32327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416614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5400000" scaled="1"/>
          <a:tileRect/>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564360-2263-4725-A450-F5C3A27211E0}"/>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5" name="TextBox 4">
            <a:extLst>
              <a:ext uri="{FF2B5EF4-FFF2-40B4-BE49-F238E27FC236}">
                <a16:creationId xmlns:a16="http://schemas.microsoft.com/office/drawing/2014/main" id="{5DAE54C6-BA76-4C48-9301-75E21D7E4181}"/>
              </a:ext>
            </a:extLst>
          </p:cNvPr>
          <p:cNvSpPr txBox="1"/>
          <p:nvPr/>
        </p:nvSpPr>
        <p:spPr>
          <a:xfrm>
            <a:off x="4561736" y="788056"/>
            <a:ext cx="3068527" cy="707886"/>
          </a:xfrm>
          <a:prstGeom prst="rect">
            <a:avLst/>
          </a:prstGeom>
          <a:noFill/>
        </p:spPr>
        <p:txBody>
          <a:bodyPr wrap="square" rtlCol="0">
            <a:spAutoFit/>
          </a:bodyPr>
          <a:lstStyle/>
          <a:p>
            <a:pPr algn="ctr"/>
            <a:r>
              <a:rPr lang="en-US" sz="2000" dirty="0">
                <a:latin typeface="Gabriola" panose="04040605051002020D02" pitchFamily="82" charset="0"/>
              </a:rPr>
              <a:t>POP QUIZ!</a:t>
            </a:r>
          </a:p>
          <a:p>
            <a:pPr algn="ctr"/>
            <a:r>
              <a:rPr lang="en-US" sz="2000" dirty="0">
                <a:latin typeface="Gabriola" panose="04040605051002020D02" pitchFamily="82" charset="0"/>
              </a:rPr>
              <a:t>Label the 2D image &amp; 3D image.</a:t>
            </a:r>
          </a:p>
        </p:txBody>
      </p:sp>
      <p:pic>
        <p:nvPicPr>
          <p:cNvPr id="1026" name="Picture 2">
            <a:extLst>
              <a:ext uri="{FF2B5EF4-FFF2-40B4-BE49-F238E27FC236}">
                <a16:creationId xmlns:a16="http://schemas.microsoft.com/office/drawing/2014/main" id="{FB641B60-5BFF-4461-A377-9A8CF93A9D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319" y="2348326"/>
            <a:ext cx="3332408" cy="3078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430DEF86-E135-48A7-BF30-AFD68895D0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4276" y="2348326"/>
            <a:ext cx="3284112" cy="307885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4F6B5807-A89E-4037-B0E4-16296D6285A1}"/>
              </a:ext>
            </a:extLst>
          </p:cNvPr>
          <p:cNvSpPr txBox="1"/>
          <p:nvPr/>
        </p:nvSpPr>
        <p:spPr>
          <a:xfrm>
            <a:off x="3714132" y="1660524"/>
            <a:ext cx="5169177" cy="523220"/>
          </a:xfrm>
          <a:prstGeom prst="rect">
            <a:avLst/>
          </a:prstGeom>
          <a:noFill/>
        </p:spPr>
        <p:txBody>
          <a:bodyPr wrap="square" rtlCol="0">
            <a:spAutoFit/>
          </a:bodyPr>
          <a:lstStyle/>
          <a:p>
            <a:r>
              <a:rPr lang="en-US" dirty="0"/>
              <a:t>  </a:t>
            </a:r>
            <a:r>
              <a:rPr lang="en-US" sz="2800" dirty="0"/>
              <a:t>A                                               B</a:t>
            </a:r>
            <a:endParaRPr lang="en-US" dirty="0"/>
          </a:p>
        </p:txBody>
      </p:sp>
    </p:spTree>
    <p:extLst>
      <p:ext uri="{BB962C8B-B14F-4D97-AF65-F5344CB8AC3E}">
        <p14:creationId xmlns:p14="http://schemas.microsoft.com/office/powerpoint/2010/main" val="1021821812"/>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CD649E082A6D408757A4E9A2C25346" ma:contentTypeVersion="13" ma:contentTypeDescription="Create a new document." ma:contentTypeScope="" ma:versionID="8d4ed35d35085092ed40ccfbb228fad2">
  <xsd:schema xmlns:xsd="http://www.w3.org/2001/XMLSchema" xmlns:xs="http://www.w3.org/2001/XMLSchema" xmlns:p="http://schemas.microsoft.com/office/2006/metadata/properties" xmlns:ns2="1d628898-7c92-4313-b589-f839b19a29e6" xmlns:ns3="564477d5-28bc-4281-951a-a6595459d476" targetNamespace="http://schemas.microsoft.com/office/2006/metadata/properties" ma:root="true" ma:fieldsID="1e4959d1ed7366c3f6fb63154d0dafa9" ns2:_="" ns3:_="">
    <xsd:import namespace="1d628898-7c92-4313-b589-f839b19a29e6"/>
    <xsd:import namespace="564477d5-28bc-4281-951a-a6595459d476"/>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628898-7c92-4313-b589-f839b19a29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ab9d10e-cf46-43c3-8dbe-852b4cfb5ddc"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4477d5-28bc-4281-951a-a6595459d47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8a014298-9250-4e8d-9453-de0460558e4e}" ma:internalName="TaxCatchAll" ma:showField="CatchAllData" ma:web="564477d5-28bc-4281-951a-a6595459d47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64477d5-28bc-4281-951a-a6595459d476" xsi:nil="true"/>
    <lcf76f155ced4ddcb4097134ff3c332f xmlns="1d628898-7c92-4313-b589-f839b19a29e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386AF19-18AA-4265-8AB2-89ADBAA95E63}"/>
</file>

<file path=customXml/itemProps2.xml><?xml version="1.0" encoding="utf-8"?>
<ds:datastoreItem xmlns:ds="http://schemas.openxmlformats.org/officeDocument/2006/customXml" ds:itemID="{BCE299F3-3C13-411B-9B43-B0DDDCDD9605}"/>
</file>

<file path=customXml/itemProps3.xml><?xml version="1.0" encoding="utf-8"?>
<ds:datastoreItem xmlns:ds="http://schemas.openxmlformats.org/officeDocument/2006/customXml" ds:itemID="{5B6FDA3F-3403-45ED-97C6-136BD163158C}"/>
</file>

<file path=docProps/app.xml><?xml version="1.0" encoding="utf-8"?>
<Properties xmlns="http://schemas.openxmlformats.org/officeDocument/2006/extended-properties" xmlns:vt="http://schemas.openxmlformats.org/officeDocument/2006/docPropsVTypes">
  <Template>Retrospect</Template>
  <TotalTime>10398</TotalTime>
  <Words>1043</Words>
  <Application>Microsoft Office PowerPoint</Application>
  <PresentationFormat>Widescreen</PresentationFormat>
  <Paragraphs>235</Paragraphs>
  <Slides>17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Kristen ITC</vt:lpstr>
      <vt:lpstr>Comic Sans MS</vt:lpstr>
      <vt:lpstr>Calibri Light</vt:lpstr>
      <vt:lpstr>Lucida Handwriting</vt:lpstr>
      <vt:lpstr>Wingdings</vt:lpstr>
      <vt:lpstr>Courier New</vt:lpstr>
      <vt:lpstr>Calibri</vt:lpstr>
      <vt:lpstr>Arial</vt:lpstr>
      <vt:lpstr>Jokerman</vt:lpstr>
      <vt:lpstr>Gabriola</vt:lpstr>
      <vt:lpstr>Retrospect</vt:lpstr>
      <vt:lpstr>ECHOCARDIOGRAPHY …From a Sonographer’s Perspective    THE NOTEBOOK 8 Chapter XX:  Intro to 3D Echo &amp; Real-time 3D/4DE</vt:lpstr>
      <vt:lpstr>PowerPoint Presentation</vt:lpstr>
      <vt:lpstr>PowerPoint Presentation</vt:lpstr>
      <vt:lpstr>XX.  Intro to 3D Echo (3DE) &amp; Real-time 3D (RT3D/4DE)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ECHOCARDIOGRAPHY… From a sonographer’s perspective:   the notebook 7</dc:title>
  <dc:creator>Susan DeWitt</dc:creator>
  <cp:lastModifiedBy>Greg Lockhart</cp:lastModifiedBy>
  <cp:revision>300</cp:revision>
  <dcterms:created xsi:type="dcterms:W3CDTF">2017-12-28T16:47:13Z</dcterms:created>
  <dcterms:modified xsi:type="dcterms:W3CDTF">2023-07-13T14:54:34Z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0x0101003BCD649E082A6D408757A4E9A2C25346</vt:lpwstr>
  </property>
</Properties>
</file>