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7" r:id="rId4"/>
    <p:sldId id="258" r:id="rId5"/>
    <p:sldId id="261" r:id="rId6"/>
    <p:sldId id="262" r:id="rId7"/>
    <p:sldId id="263" r:id="rId8"/>
    <p:sldId id="264" r:id="rId9"/>
    <p:sldId id="265" r:id="rId10"/>
    <p:sldId id="266" r:id="rId11"/>
    <p:sldId id="268" r:id="rId12"/>
    <p:sldId id="279" r:id="rId13"/>
    <p:sldId id="270" r:id="rId14"/>
    <p:sldId id="271" r:id="rId15"/>
    <p:sldId id="272" r:id="rId16"/>
    <p:sldId id="274" r:id="rId17"/>
    <p:sldId id="273" r:id="rId18"/>
    <p:sldId id="275" r:id="rId19"/>
    <p:sldId id="276" r:id="rId20"/>
    <p:sldId id="277" r:id="rId21"/>
    <p:sldId id="278" r:id="rId22"/>
    <p:sldId id="269" r:id="rId23"/>
    <p:sldId id="280" r:id="rId24"/>
    <p:sldId id="281" r:id="rId25"/>
    <p:sldId id="282" r:id="rId26"/>
    <p:sldId id="25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674"/>
  </p:normalViewPr>
  <p:slideViewPr>
    <p:cSldViewPr snapToGrid="0" snapToObjects="1">
      <p:cViewPr varScale="1">
        <p:scale>
          <a:sx n="114" d="100"/>
          <a:sy n="114" d="100"/>
        </p:scale>
        <p:origin x="-155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8CA30-D553-477E-905F-50D598085EDE}" type="doc">
      <dgm:prSet loTypeId="urn:microsoft.com/office/officeart/2005/8/layout/matrix3" loCatId="matrix" qsTypeId="urn:microsoft.com/office/officeart/2005/8/quickstyle/3d3" qsCatId="3D" csTypeId="urn:microsoft.com/office/officeart/2005/8/colors/accent1_1" csCatId="accent1"/>
      <dgm:spPr/>
      <dgm:t>
        <a:bodyPr/>
        <a:lstStyle/>
        <a:p>
          <a:endParaRPr lang="zh-CN" altLang="en-US"/>
        </a:p>
      </dgm:t>
    </dgm:pt>
    <dgm:pt modelId="{C0EDAC28-BFEB-485D-A48D-225E910CA973}">
      <dgm:prSet/>
      <dgm:spPr/>
      <dgm:t>
        <a:bodyPr/>
        <a:lstStyle/>
        <a:p>
          <a:pPr rtl="0"/>
          <a:r>
            <a:rPr lang="en-US" smtClean="0"/>
            <a:t>Tcp</a:t>
          </a:r>
          <a:endParaRPr lang="zh-CN"/>
        </a:p>
      </dgm:t>
    </dgm:pt>
    <dgm:pt modelId="{58BED21E-F196-49C8-BECB-E203F2C960B5}" type="parTrans" cxnId="{8886AD96-B6A2-4E3D-8C00-BAA662A3C42D}">
      <dgm:prSet/>
      <dgm:spPr/>
      <dgm:t>
        <a:bodyPr/>
        <a:lstStyle/>
        <a:p>
          <a:endParaRPr lang="zh-CN" altLang="en-US"/>
        </a:p>
      </dgm:t>
    </dgm:pt>
    <dgm:pt modelId="{8813CECF-C5D3-4DD6-B31F-529B8F9D9928}" type="sibTrans" cxnId="{8886AD96-B6A2-4E3D-8C00-BAA662A3C42D}">
      <dgm:prSet/>
      <dgm:spPr/>
      <dgm:t>
        <a:bodyPr/>
        <a:lstStyle/>
        <a:p>
          <a:endParaRPr lang="zh-CN" altLang="en-US"/>
        </a:p>
      </dgm:t>
    </dgm:pt>
    <dgm:pt modelId="{73EE8AAF-C007-4D25-8E09-27976C738B7C}">
      <dgm:prSet/>
      <dgm:spPr/>
      <dgm:t>
        <a:bodyPr/>
        <a:lstStyle/>
        <a:p>
          <a:pPr rtl="0"/>
          <a:r>
            <a:rPr lang="en-US" smtClean="0"/>
            <a:t>Udp</a:t>
          </a:r>
          <a:endParaRPr lang="zh-CN"/>
        </a:p>
      </dgm:t>
    </dgm:pt>
    <dgm:pt modelId="{57A186E8-FE81-49B8-93EA-0F3AEE6701DC}" type="parTrans" cxnId="{E69B6C2D-AEE4-4EEA-A29B-D8A18C9AF4D8}">
      <dgm:prSet/>
      <dgm:spPr/>
      <dgm:t>
        <a:bodyPr/>
        <a:lstStyle/>
        <a:p>
          <a:endParaRPr lang="zh-CN" altLang="en-US"/>
        </a:p>
      </dgm:t>
    </dgm:pt>
    <dgm:pt modelId="{B5C02314-F1F5-45D2-B61C-F67600E7016A}" type="sibTrans" cxnId="{E69B6C2D-AEE4-4EEA-A29B-D8A18C9AF4D8}">
      <dgm:prSet/>
      <dgm:spPr/>
      <dgm:t>
        <a:bodyPr/>
        <a:lstStyle/>
        <a:p>
          <a:endParaRPr lang="zh-CN" altLang="en-US"/>
        </a:p>
      </dgm:t>
    </dgm:pt>
    <dgm:pt modelId="{5E82CB1A-69CB-4871-86A2-9E9C206C3C25}">
      <dgm:prSet/>
      <dgm:spPr/>
      <dgm:t>
        <a:bodyPr/>
        <a:lstStyle/>
        <a:p>
          <a:pPr rtl="0"/>
          <a:r>
            <a:rPr lang="en-US" smtClean="0"/>
            <a:t>Websocket</a:t>
          </a:r>
          <a:endParaRPr lang="zh-CN"/>
        </a:p>
      </dgm:t>
    </dgm:pt>
    <dgm:pt modelId="{B9DCB57A-F8D9-4234-AB06-198E4FDD165E}" type="parTrans" cxnId="{484622ED-C99A-4CC4-BF9C-939B62C91D4C}">
      <dgm:prSet/>
      <dgm:spPr/>
      <dgm:t>
        <a:bodyPr/>
        <a:lstStyle/>
        <a:p>
          <a:endParaRPr lang="zh-CN" altLang="en-US"/>
        </a:p>
      </dgm:t>
    </dgm:pt>
    <dgm:pt modelId="{BEF65BD4-04EE-4250-96C2-AEB29FB6E3EF}" type="sibTrans" cxnId="{484622ED-C99A-4CC4-BF9C-939B62C91D4C}">
      <dgm:prSet/>
      <dgm:spPr/>
      <dgm:t>
        <a:bodyPr/>
        <a:lstStyle/>
        <a:p>
          <a:endParaRPr lang="zh-CN" altLang="en-US"/>
        </a:p>
      </dgm:t>
    </dgm:pt>
    <dgm:pt modelId="{F8AE485F-3742-433E-8262-04BAB92F3FA4}">
      <dgm:prSet/>
      <dgm:spPr/>
      <dgm:t>
        <a:bodyPr/>
        <a:lstStyle/>
        <a:p>
          <a:pPr rtl="0"/>
          <a:r>
            <a:rPr lang="en-US" smtClean="0"/>
            <a:t>http</a:t>
          </a:r>
          <a:endParaRPr lang="zh-CN"/>
        </a:p>
      </dgm:t>
    </dgm:pt>
    <dgm:pt modelId="{9DACCD21-A4FD-4CE4-BD09-93FDF5BCBD3C}" type="parTrans" cxnId="{304E95A5-F22F-4910-AE32-FAB69BE285A8}">
      <dgm:prSet/>
      <dgm:spPr/>
      <dgm:t>
        <a:bodyPr/>
        <a:lstStyle/>
        <a:p>
          <a:endParaRPr lang="zh-CN" altLang="en-US"/>
        </a:p>
      </dgm:t>
    </dgm:pt>
    <dgm:pt modelId="{A527E36F-9A22-4260-B31C-72172F22307F}" type="sibTrans" cxnId="{304E95A5-F22F-4910-AE32-FAB69BE285A8}">
      <dgm:prSet/>
      <dgm:spPr/>
      <dgm:t>
        <a:bodyPr/>
        <a:lstStyle/>
        <a:p>
          <a:endParaRPr lang="zh-CN" altLang="en-US"/>
        </a:p>
      </dgm:t>
    </dgm:pt>
    <dgm:pt modelId="{9FC98569-3C30-4715-AF2E-B7E268300F14}" type="pres">
      <dgm:prSet presAssocID="{0368CA30-D553-477E-905F-50D598085EDE}" presName="matrix" presStyleCnt="0">
        <dgm:presLayoutVars>
          <dgm:chMax val="1"/>
          <dgm:dir/>
          <dgm:resizeHandles val="exact"/>
        </dgm:presLayoutVars>
      </dgm:prSet>
      <dgm:spPr/>
      <dgm:t>
        <a:bodyPr/>
        <a:lstStyle/>
        <a:p>
          <a:endParaRPr lang="zh-CN" altLang="en-US"/>
        </a:p>
      </dgm:t>
    </dgm:pt>
    <dgm:pt modelId="{2E8FA73C-6645-495E-8122-D8FB970517FC}" type="pres">
      <dgm:prSet presAssocID="{0368CA30-D553-477E-905F-50D598085EDE}" presName="diamond" presStyleLbl="bgShp" presStyleIdx="0" presStyleCnt="1"/>
      <dgm:spPr/>
    </dgm:pt>
    <dgm:pt modelId="{3725D40A-14D2-4D17-9535-182D80DAB4D9}" type="pres">
      <dgm:prSet presAssocID="{0368CA30-D553-477E-905F-50D598085EDE}" presName="quad1" presStyleLbl="node1" presStyleIdx="0" presStyleCnt="4">
        <dgm:presLayoutVars>
          <dgm:chMax val="0"/>
          <dgm:chPref val="0"/>
          <dgm:bulletEnabled val="1"/>
        </dgm:presLayoutVars>
      </dgm:prSet>
      <dgm:spPr/>
      <dgm:t>
        <a:bodyPr/>
        <a:lstStyle/>
        <a:p>
          <a:endParaRPr lang="zh-CN" altLang="en-US"/>
        </a:p>
      </dgm:t>
    </dgm:pt>
    <dgm:pt modelId="{1D5F7D14-DFD3-4A03-8401-750C0F3C08C5}" type="pres">
      <dgm:prSet presAssocID="{0368CA30-D553-477E-905F-50D598085EDE}" presName="quad2" presStyleLbl="node1" presStyleIdx="1" presStyleCnt="4">
        <dgm:presLayoutVars>
          <dgm:chMax val="0"/>
          <dgm:chPref val="0"/>
          <dgm:bulletEnabled val="1"/>
        </dgm:presLayoutVars>
      </dgm:prSet>
      <dgm:spPr/>
      <dgm:t>
        <a:bodyPr/>
        <a:lstStyle/>
        <a:p>
          <a:endParaRPr lang="zh-CN" altLang="en-US"/>
        </a:p>
      </dgm:t>
    </dgm:pt>
    <dgm:pt modelId="{AE7A51A3-23A1-47CA-9FE7-2FA522FB0689}" type="pres">
      <dgm:prSet presAssocID="{0368CA30-D553-477E-905F-50D598085EDE}" presName="quad3" presStyleLbl="node1" presStyleIdx="2" presStyleCnt="4">
        <dgm:presLayoutVars>
          <dgm:chMax val="0"/>
          <dgm:chPref val="0"/>
          <dgm:bulletEnabled val="1"/>
        </dgm:presLayoutVars>
      </dgm:prSet>
      <dgm:spPr/>
      <dgm:t>
        <a:bodyPr/>
        <a:lstStyle/>
        <a:p>
          <a:endParaRPr lang="zh-CN" altLang="en-US"/>
        </a:p>
      </dgm:t>
    </dgm:pt>
    <dgm:pt modelId="{8ED5119A-676A-42F5-B620-78D3F7DB8C43}" type="pres">
      <dgm:prSet presAssocID="{0368CA30-D553-477E-905F-50D598085EDE}" presName="quad4" presStyleLbl="node1" presStyleIdx="3" presStyleCnt="4">
        <dgm:presLayoutVars>
          <dgm:chMax val="0"/>
          <dgm:chPref val="0"/>
          <dgm:bulletEnabled val="1"/>
        </dgm:presLayoutVars>
      </dgm:prSet>
      <dgm:spPr/>
      <dgm:t>
        <a:bodyPr/>
        <a:lstStyle/>
        <a:p>
          <a:endParaRPr lang="zh-CN" altLang="en-US"/>
        </a:p>
      </dgm:t>
    </dgm:pt>
  </dgm:ptLst>
  <dgm:cxnLst>
    <dgm:cxn modelId="{8AA11158-69C1-4A37-8E6E-810F4DE23A6E}" type="presOf" srcId="{C0EDAC28-BFEB-485D-A48D-225E910CA973}" destId="{3725D40A-14D2-4D17-9535-182D80DAB4D9}" srcOrd="0" destOrd="0" presId="urn:microsoft.com/office/officeart/2005/8/layout/matrix3"/>
    <dgm:cxn modelId="{8886AD96-B6A2-4E3D-8C00-BAA662A3C42D}" srcId="{0368CA30-D553-477E-905F-50D598085EDE}" destId="{C0EDAC28-BFEB-485D-A48D-225E910CA973}" srcOrd="0" destOrd="0" parTransId="{58BED21E-F196-49C8-BECB-E203F2C960B5}" sibTransId="{8813CECF-C5D3-4DD6-B31F-529B8F9D9928}"/>
    <dgm:cxn modelId="{B1980089-D1FC-412D-8F29-1AF6583B0756}" type="presOf" srcId="{73EE8AAF-C007-4D25-8E09-27976C738B7C}" destId="{1D5F7D14-DFD3-4A03-8401-750C0F3C08C5}" srcOrd="0" destOrd="0" presId="urn:microsoft.com/office/officeart/2005/8/layout/matrix3"/>
    <dgm:cxn modelId="{963211DB-FBF6-48CF-A6C6-DCD60BCCE916}" type="presOf" srcId="{0368CA30-D553-477E-905F-50D598085EDE}" destId="{9FC98569-3C30-4715-AF2E-B7E268300F14}" srcOrd="0" destOrd="0" presId="urn:microsoft.com/office/officeart/2005/8/layout/matrix3"/>
    <dgm:cxn modelId="{304E95A5-F22F-4910-AE32-FAB69BE285A8}" srcId="{0368CA30-D553-477E-905F-50D598085EDE}" destId="{F8AE485F-3742-433E-8262-04BAB92F3FA4}" srcOrd="3" destOrd="0" parTransId="{9DACCD21-A4FD-4CE4-BD09-93FDF5BCBD3C}" sibTransId="{A527E36F-9A22-4260-B31C-72172F22307F}"/>
    <dgm:cxn modelId="{484622ED-C99A-4CC4-BF9C-939B62C91D4C}" srcId="{0368CA30-D553-477E-905F-50D598085EDE}" destId="{5E82CB1A-69CB-4871-86A2-9E9C206C3C25}" srcOrd="2" destOrd="0" parTransId="{B9DCB57A-F8D9-4234-AB06-198E4FDD165E}" sibTransId="{BEF65BD4-04EE-4250-96C2-AEB29FB6E3EF}"/>
    <dgm:cxn modelId="{E69B6C2D-AEE4-4EEA-A29B-D8A18C9AF4D8}" srcId="{0368CA30-D553-477E-905F-50D598085EDE}" destId="{73EE8AAF-C007-4D25-8E09-27976C738B7C}" srcOrd="1" destOrd="0" parTransId="{57A186E8-FE81-49B8-93EA-0F3AEE6701DC}" sibTransId="{B5C02314-F1F5-45D2-B61C-F67600E7016A}"/>
    <dgm:cxn modelId="{374C5E32-E169-4564-96BC-2A97254309D4}" type="presOf" srcId="{5E82CB1A-69CB-4871-86A2-9E9C206C3C25}" destId="{AE7A51A3-23A1-47CA-9FE7-2FA522FB0689}" srcOrd="0" destOrd="0" presId="urn:microsoft.com/office/officeart/2005/8/layout/matrix3"/>
    <dgm:cxn modelId="{E0CCC7E6-7C0E-4991-9CCA-9ECE0827088E}" type="presOf" srcId="{F8AE485F-3742-433E-8262-04BAB92F3FA4}" destId="{8ED5119A-676A-42F5-B620-78D3F7DB8C43}" srcOrd="0" destOrd="0" presId="urn:microsoft.com/office/officeart/2005/8/layout/matrix3"/>
    <dgm:cxn modelId="{BA4A1676-A9AE-42F1-B9A8-B029978D8A28}" type="presParOf" srcId="{9FC98569-3C30-4715-AF2E-B7E268300F14}" destId="{2E8FA73C-6645-495E-8122-D8FB970517FC}" srcOrd="0" destOrd="0" presId="urn:microsoft.com/office/officeart/2005/8/layout/matrix3"/>
    <dgm:cxn modelId="{738FADE6-1E12-4DEB-8DC1-D892D259DF92}" type="presParOf" srcId="{9FC98569-3C30-4715-AF2E-B7E268300F14}" destId="{3725D40A-14D2-4D17-9535-182D80DAB4D9}" srcOrd="1" destOrd="0" presId="urn:microsoft.com/office/officeart/2005/8/layout/matrix3"/>
    <dgm:cxn modelId="{9002D25D-D1C2-4412-B49C-1A270FB6FCE4}" type="presParOf" srcId="{9FC98569-3C30-4715-AF2E-B7E268300F14}" destId="{1D5F7D14-DFD3-4A03-8401-750C0F3C08C5}" srcOrd="2" destOrd="0" presId="urn:microsoft.com/office/officeart/2005/8/layout/matrix3"/>
    <dgm:cxn modelId="{E1138FE5-BA95-4566-B6F2-B284C59D7650}" type="presParOf" srcId="{9FC98569-3C30-4715-AF2E-B7E268300F14}" destId="{AE7A51A3-23A1-47CA-9FE7-2FA522FB0689}" srcOrd="3" destOrd="0" presId="urn:microsoft.com/office/officeart/2005/8/layout/matrix3"/>
    <dgm:cxn modelId="{6F78EF13-3989-4811-B430-6B2CEDFB7AF9}" type="presParOf" srcId="{9FC98569-3C30-4715-AF2E-B7E268300F14}" destId="{8ED5119A-676A-42F5-B620-78D3F7DB8C43}"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E7CD0-7C39-4687-A5BE-45CC9E0B14AB}" type="doc">
      <dgm:prSet loTypeId="urn:microsoft.com/office/officeart/2005/8/layout/chevron2" loCatId="process" qsTypeId="urn:microsoft.com/office/officeart/2005/8/quickstyle/3d2" qsCatId="3D" csTypeId="urn:microsoft.com/office/officeart/2005/8/colors/accent1_5" csCatId="accent1" phldr="1"/>
      <dgm:spPr/>
      <dgm:t>
        <a:bodyPr/>
        <a:lstStyle/>
        <a:p>
          <a:endParaRPr lang="zh-CN" altLang="en-US"/>
        </a:p>
      </dgm:t>
    </dgm:pt>
    <dgm:pt modelId="{B830498F-C9C9-4BBE-909E-4EA675CD151F}">
      <dgm:prSet/>
      <dgm:spPr/>
      <dgm:t>
        <a:bodyPr/>
        <a:lstStyle/>
        <a:p>
          <a:pPr rtl="0"/>
          <a:r>
            <a:rPr lang="zh-CN" dirty="0" smtClean="0"/>
            <a:t>优点</a:t>
          </a:r>
          <a:endParaRPr lang="zh-CN" dirty="0"/>
        </a:p>
      </dgm:t>
    </dgm:pt>
    <dgm:pt modelId="{4467C37A-0B17-454B-AABA-53D28A4C5400}" type="parTrans" cxnId="{80D9A25C-68AE-4BE8-9C7D-2881FD3BC778}">
      <dgm:prSet/>
      <dgm:spPr/>
      <dgm:t>
        <a:bodyPr/>
        <a:lstStyle/>
        <a:p>
          <a:endParaRPr lang="zh-CN" altLang="en-US"/>
        </a:p>
      </dgm:t>
    </dgm:pt>
    <dgm:pt modelId="{272EF3CC-C71B-4FB3-AE62-1B70B60DE2C2}" type="sibTrans" cxnId="{80D9A25C-68AE-4BE8-9C7D-2881FD3BC778}">
      <dgm:prSet/>
      <dgm:spPr/>
      <dgm:t>
        <a:bodyPr/>
        <a:lstStyle/>
        <a:p>
          <a:endParaRPr lang="zh-CN" altLang="en-US"/>
        </a:p>
      </dgm:t>
    </dgm:pt>
    <dgm:pt modelId="{89FDFB0E-5C5A-4AD3-B8AE-D7D4634ED73B}">
      <dgm:prSet/>
      <dgm:spPr/>
      <dgm:t>
        <a:bodyPr/>
        <a:lstStyle/>
        <a:p>
          <a:pPr rtl="0"/>
          <a:r>
            <a:rPr lang="zh-CN" smtClean="0"/>
            <a:t>可以保证通讯包的到达顺序、包完整性，通讯稳定</a:t>
          </a:r>
          <a:endParaRPr lang="zh-CN"/>
        </a:p>
      </dgm:t>
    </dgm:pt>
    <dgm:pt modelId="{E4B846CF-754A-4566-B56A-9ABE43C8B4C1}" type="parTrans" cxnId="{9F9954C3-3B71-4C4F-AE14-0FE91063EC50}">
      <dgm:prSet/>
      <dgm:spPr/>
      <dgm:t>
        <a:bodyPr/>
        <a:lstStyle/>
        <a:p>
          <a:endParaRPr lang="zh-CN" altLang="en-US"/>
        </a:p>
      </dgm:t>
    </dgm:pt>
    <dgm:pt modelId="{A8F83B3E-3D31-4B3C-89A2-2A30584204F8}" type="sibTrans" cxnId="{9F9954C3-3B71-4C4F-AE14-0FE91063EC50}">
      <dgm:prSet/>
      <dgm:spPr/>
      <dgm:t>
        <a:bodyPr/>
        <a:lstStyle/>
        <a:p>
          <a:endParaRPr lang="zh-CN" altLang="en-US"/>
        </a:p>
      </dgm:t>
    </dgm:pt>
    <dgm:pt modelId="{FFBCD069-F296-44BC-8063-2F0E6603CC2B}">
      <dgm:prSet/>
      <dgm:spPr/>
      <dgm:t>
        <a:bodyPr/>
        <a:lstStyle/>
        <a:p>
          <a:pPr rtl="0"/>
          <a:r>
            <a:rPr lang="zh-CN" dirty="0" smtClean="0"/>
            <a:t>缺点</a:t>
          </a:r>
          <a:endParaRPr lang="zh-CN" dirty="0"/>
        </a:p>
      </dgm:t>
    </dgm:pt>
    <dgm:pt modelId="{578E202D-1AAD-4632-8668-45A87078B56C}" type="parTrans" cxnId="{982B241F-DDC7-49D6-BBEC-9477160B359F}">
      <dgm:prSet/>
      <dgm:spPr/>
      <dgm:t>
        <a:bodyPr/>
        <a:lstStyle/>
        <a:p>
          <a:endParaRPr lang="zh-CN" altLang="en-US"/>
        </a:p>
      </dgm:t>
    </dgm:pt>
    <dgm:pt modelId="{26C6A2F1-6E50-4A0A-A1DB-E439C8173F94}" type="sibTrans" cxnId="{982B241F-DDC7-49D6-BBEC-9477160B359F}">
      <dgm:prSet/>
      <dgm:spPr/>
      <dgm:t>
        <a:bodyPr/>
        <a:lstStyle/>
        <a:p>
          <a:endParaRPr lang="zh-CN" altLang="en-US"/>
        </a:p>
      </dgm:t>
    </dgm:pt>
    <dgm:pt modelId="{8DE02E85-EE7C-4F0F-A2CB-1A294BD0537A}">
      <dgm:prSet/>
      <dgm:spPr/>
      <dgm:t>
        <a:bodyPr/>
        <a:lstStyle/>
        <a:p>
          <a:pPr rtl="0"/>
          <a:r>
            <a:rPr lang="zh-CN" smtClean="0"/>
            <a:t>由于需要多次握手导致每次通讯都会增加额外的通讯量和时间，在网络不好时会造成阻塞</a:t>
          </a:r>
          <a:endParaRPr lang="zh-CN"/>
        </a:p>
      </dgm:t>
    </dgm:pt>
    <dgm:pt modelId="{BF396614-3A66-46DA-ADF9-C21A44D31522}" type="parTrans" cxnId="{C29987DD-42C2-4EF8-82AF-94F2D679F51E}">
      <dgm:prSet/>
      <dgm:spPr/>
      <dgm:t>
        <a:bodyPr/>
        <a:lstStyle/>
        <a:p>
          <a:endParaRPr lang="zh-CN" altLang="en-US"/>
        </a:p>
      </dgm:t>
    </dgm:pt>
    <dgm:pt modelId="{E6D3296C-73E3-4F82-A5AF-9F0ED7CA49C9}" type="sibTrans" cxnId="{C29987DD-42C2-4EF8-82AF-94F2D679F51E}">
      <dgm:prSet/>
      <dgm:spPr/>
      <dgm:t>
        <a:bodyPr/>
        <a:lstStyle/>
        <a:p>
          <a:endParaRPr lang="zh-CN" altLang="en-US"/>
        </a:p>
      </dgm:t>
    </dgm:pt>
    <dgm:pt modelId="{704E57A4-1D6A-4AC6-A1EE-BA03DFC8DF2D}">
      <dgm:prSet/>
      <dgm:spPr/>
      <dgm:t>
        <a:bodyPr/>
        <a:lstStyle/>
        <a:p>
          <a:pPr rtl="0"/>
          <a:r>
            <a:rPr lang="zh-CN" smtClean="0"/>
            <a:t>需要自己维护长连接的负载均衡、调度</a:t>
          </a:r>
          <a:endParaRPr lang="zh-CN"/>
        </a:p>
      </dgm:t>
    </dgm:pt>
    <dgm:pt modelId="{F6612A87-C939-4326-864D-CF8BC30A8A7A}" type="parTrans" cxnId="{7EEF1AAB-BF70-4209-91AB-3D4D7234D23B}">
      <dgm:prSet/>
      <dgm:spPr/>
      <dgm:t>
        <a:bodyPr/>
        <a:lstStyle/>
        <a:p>
          <a:endParaRPr lang="zh-CN" altLang="en-US"/>
        </a:p>
      </dgm:t>
    </dgm:pt>
    <dgm:pt modelId="{0C28AAAE-BF56-4CF7-BD6E-03FE0C84B641}" type="sibTrans" cxnId="{7EEF1AAB-BF70-4209-91AB-3D4D7234D23B}">
      <dgm:prSet/>
      <dgm:spPr/>
      <dgm:t>
        <a:bodyPr/>
        <a:lstStyle/>
        <a:p>
          <a:endParaRPr lang="zh-CN" altLang="en-US"/>
        </a:p>
      </dgm:t>
    </dgm:pt>
    <dgm:pt modelId="{F13DB5EF-3E9D-48E4-9A23-9434310FAF5C}">
      <dgm:prSet/>
      <dgm:spPr/>
      <dgm:t>
        <a:bodyPr/>
        <a:lstStyle/>
        <a:p>
          <a:pPr rtl="0"/>
          <a:r>
            <a:rPr lang="zh-CN" smtClean="0"/>
            <a:t>需要自己定义协议内容，自己保证协议完整性和稳定性</a:t>
          </a:r>
          <a:endParaRPr lang="zh-CN"/>
        </a:p>
      </dgm:t>
    </dgm:pt>
    <dgm:pt modelId="{FF1F7ED5-17C0-4D27-AAFC-F92E58405EFA}" type="parTrans" cxnId="{6BF952AE-7C8C-43AB-B428-F283EFE8DD60}">
      <dgm:prSet/>
      <dgm:spPr/>
      <dgm:t>
        <a:bodyPr/>
        <a:lstStyle/>
        <a:p>
          <a:endParaRPr lang="zh-CN" altLang="en-US"/>
        </a:p>
      </dgm:t>
    </dgm:pt>
    <dgm:pt modelId="{EBEC6155-3353-4CEE-8A98-4F882A0AFC3B}" type="sibTrans" cxnId="{6BF952AE-7C8C-43AB-B428-F283EFE8DD60}">
      <dgm:prSet/>
      <dgm:spPr/>
      <dgm:t>
        <a:bodyPr/>
        <a:lstStyle/>
        <a:p>
          <a:endParaRPr lang="zh-CN" altLang="en-US"/>
        </a:p>
      </dgm:t>
    </dgm:pt>
    <dgm:pt modelId="{8DBAF5F8-5A5B-4A4B-A6B9-8E3046D49D09}" type="pres">
      <dgm:prSet presAssocID="{8FEE7CD0-7C39-4687-A5BE-45CC9E0B14AB}" presName="linearFlow" presStyleCnt="0">
        <dgm:presLayoutVars>
          <dgm:dir/>
          <dgm:animLvl val="lvl"/>
          <dgm:resizeHandles val="exact"/>
        </dgm:presLayoutVars>
      </dgm:prSet>
      <dgm:spPr/>
      <dgm:t>
        <a:bodyPr/>
        <a:lstStyle/>
        <a:p>
          <a:endParaRPr lang="zh-CN" altLang="en-US"/>
        </a:p>
      </dgm:t>
    </dgm:pt>
    <dgm:pt modelId="{90C27E99-606C-4E4F-8BC0-6ECEBA82C553}" type="pres">
      <dgm:prSet presAssocID="{B830498F-C9C9-4BBE-909E-4EA675CD151F}" presName="composite" presStyleCnt="0"/>
      <dgm:spPr/>
    </dgm:pt>
    <dgm:pt modelId="{CE29622E-DE46-4B56-9A89-0BC128FACA3C}" type="pres">
      <dgm:prSet presAssocID="{B830498F-C9C9-4BBE-909E-4EA675CD151F}" presName="parentText" presStyleLbl="alignNode1" presStyleIdx="0" presStyleCnt="2">
        <dgm:presLayoutVars>
          <dgm:chMax val="1"/>
          <dgm:bulletEnabled val="1"/>
        </dgm:presLayoutVars>
      </dgm:prSet>
      <dgm:spPr/>
      <dgm:t>
        <a:bodyPr/>
        <a:lstStyle/>
        <a:p>
          <a:endParaRPr lang="zh-CN" altLang="en-US"/>
        </a:p>
      </dgm:t>
    </dgm:pt>
    <dgm:pt modelId="{2DCB4D2E-0CF3-42F8-9954-83819F23A9CF}" type="pres">
      <dgm:prSet presAssocID="{B830498F-C9C9-4BBE-909E-4EA675CD151F}" presName="descendantText" presStyleLbl="alignAcc1" presStyleIdx="0" presStyleCnt="2">
        <dgm:presLayoutVars>
          <dgm:bulletEnabled val="1"/>
        </dgm:presLayoutVars>
      </dgm:prSet>
      <dgm:spPr/>
      <dgm:t>
        <a:bodyPr/>
        <a:lstStyle/>
        <a:p>
          <a:endParaRPr lang="zh-CN" altLang="en-US"/>
        </a:p>
      </dgm:t>
    </dgm:pt>
    <dgm:pt modelId="{2FAE94C1-D896-46FD-8721-AB891C025DA0}" type="pres">
      <dgm:prSet presAssocID="{272EF3CC-C71B-4FB3-AE62-1B70B60DE2C2}" presName="sp" presStyleCnt="0"/>
      <dgm:spPr/>
    </dgm:pt>
    <dgm:pt modelId="{512C4CED-1A12-47F2-B5D6-327484680162}" type="pres">
      <dgm:prSet presAssocID="{FFBCD069-F296-44BC-8063-2F0E6603CC2B}" presName="composite" presStyleCnt="0"/>
      <dgm:spPr/>
    </dgm:pt>
    <dgm:pt modelId="{A0B14105-EDE6-4467-97CC-A7063C57FF0B}" type="pres">
      <dgm:prSet presAssocID="{FFBCD069-F296-44BC-8063-2F0E6603CC2B}" presName="parentText" presStyleLbl="alignNode1" presStyleIdx="1" presStyleCnt="2">
        <dgm:presLayoutVars>
          <dgm:chMax val="1"/>
          <dgm:bulletEnabled val="1"/>
        </dgm:presLayoutVars>
      </dgm:prSet>
      <dgm:spPr/>
      <dgm:t>
        <a:bodyPr/>
        <a:lstStyle/>
        <a:p>
          <a:endParaRPr lang="zh-CN" altLang="en-US"/>
        </a:p>
      </dgm:t>
    </dgm:pt>
    <dgm:pt modelId="{072D4F45-442A-42BE-BD69-296A621332BE}" type="pres">
      <dgm:prSet presAssocID="{FFBCD069-F296-44BC-8063-2F0E6603CC2B}" presName="descendantText" presStyleLbl="alignAcc1" presStyleIdx="1" presStyleCnt="2">
        <dgm:presLayoutVars>
          <dgm:bulletEnabled val="1"/>
        </dgm:presLayoutVars>
      </dgm:prSet>
      <dgm:spPr/>
      <dgm:t>
        <a:bodyPr/>
        <a:lstStyle/>
        <a:p>
          <a:endParaRPr lang="zh-CN" altLang="en-US"/>
        </a:p>
      </dgm:t>
    </dgm:pt>
  </dgm:ptLst>
  <dgm:cxnLst>
    <dgm:cxn modelId="{CA237D74-2607-42C7-9ADA-878E8B7CAB33}" type="presOf" srcId="{8FEE7CD0-7C39-4687-A5BE-45CC9E0B14AB}" destId="{8DBAF5F8-5A5B-4A4B-A6B9-8E3046D49D09}" srcOrd="0" destOrd="0" presId="urn:microsoft.com/office/officeart/2005/8/layout/chevron2"/>
    <dgm:cxn modelId="{C12998B3-4955-4738-9400-743D9B06F95F}" type="presOf" srcId="{FFBCD069-F296-44BC-8063-2F0E6603CC2B}" destId="{A0B14105-EDE6-4467-97CC-A7063C57FF0B}" srcOrd="0" destOrd="0" presId="urn:microsoft.com/office/officeart/2005/8/layout/chevron2"/>
    <dgm:cxn modelId="{7EEF1AAB-BF70-4209-91AB-3D4D7234D23B}" srcId="{FFBCD069-F296-44BC-8063-2F0E6603CC2B}" destId="{704E57A4-1D6A-4AC6-A1EE-BA03DFC8DF2D}" srcOrd="1" destOrd="0" parTransId="{F6612A87-C939-4326-864D-CF8BC30A8A7A}" sibTransId="{0C28AAAE-BF56-4CF7-BD6E-03FE0C84B641}"/>
    <dgm:cxn modelId="{982B241F-DDC7-49D6-BBEC-9477160B359F}" srcId="{8FEE7CD0-7C39-4687-A5BE-45CC9E0B14AB}" destId="{FFBCD069-F296-44BC-8063-2F0E6603CC2B}" srcOrd="1" destOrd="0" parTransId="{578E202D-1AAD-4632-8668-45A87078B56C}" sibTransId="{26C6A2F1-6E50-4A0A-A1DB-E439C8173F94}"/>
    <dgm:cxn modelId="{6BF952AE-7C8C-43AB-B428-F283EFE8DD60}" srcId="{FFBCD069-F296-44BC-8063-2F0E6603CC2B}" destId="{F13DB5EF-3E9D-48E4-9A23-9434310FAF5C}" srcOrd="2" destOrd="0" parTransId="{FF1F7ED5-17C0-4D27-AAFC-F92E58405EFA}" sibTransId="{EBEC6155-3353-4CEE-8A98-4F882A0AFC3B}"/>
    <dgm:cxn modelId="{80D9A25C-68AE-4BE8-9C7D-2881FD3BC778}" srcId="{8FEE7CD0-7C39-4687-A5BE-45CC9E0B14AB}" destId="{B830498F-C9C9-4BBE-909E-4EA675CD151F}" srcOrd="0" destOrd="0" parTransId="{4467C37A-0B17-454B-AABA-53D28A4C5400}" sibTransId="{272EF3CC-C71B-4FB3-AE62-1B70B60DE2C2}"/>
    <dgm:cxn modelId="{60CD0B74-4A5D-49B5-A4A9-C35FFAB82DC2}" type="presOf" srcId="{F13DB5EF-3E9D-48E4-9A23-9434310FAF5C}" destId="{072D4F45-442A-42BE-BD69-296A621332BE}" srcOrd="0" destOrd="2" presId="urn:microsoft.com/office/officeart/2005/8/layout/chevron2"/>
    <dgm:cxn modelId="{A4E8886D-9FD6-4CE3-9FD5-335409CC38CE}" type="presOf" srcId="{704E57A4-1D6A-4AC6-A1EE-BA03DFC8DF2D}" destId="{072D4F45-442A-42BE-BD69-296A621332BE}" srcOrd="0" destOrd="1" presId="urn:microsoft.com/office/officeart/2005/8/layout/chevron2"/>
    <dgm:cxn modelId="{C29987DD-42C2-4EF8-82AF-94F2D679F51E}" srcId="{FFBCD069-F296-44BC-8063-2F0E6603CC2B}" destId="{8DE02E85-EE7C-4F0F-A2CB-1A294BD0537A}" srcOrd="0" destOrd="0" parTransId="{BF396614-3A66-46DA-ADF9-C21A44D31522}" sibTransId="{E6D3296C-73E3-4F82-A5AF-9F0ED7CA49C9}"/>
    <dgm:cxn modelId="{298C199A-D1CA-4FF4-A2F7-6F5AF16CFC75}" type="presOf" srcId="{8DE02E85-EE7C-4F0F-A2CB-1A294BD0537A}" destId="{072D4F45-442A-42BE-BD69-296A621332BE}" srcOrd="0" destOrd="0" presId="urn:microsoft.com/office/officeart/2005/8/layout/chevron2"/>
    <dgm:cxn modelId="{9EA6DB88-65AB-4C8C-808C-8C6F5F9B0EFE}" type="presOf" srcId="{B830498F-C9C9-4BBE-909E-4EA675CD151F}" destId="{CE29622E-DE46-4B56-9A89-0BC128FACA3C}" srcOrd="0" destOrd="0" presId="urn:microsoft.com/office/officeart/2005/8/layout/chevron2"/>
    <dgm:cxn modelId="{35F254FE-5A2E-4186-89CA-97A9A9FF39C8}" type="presOf" srcId="{89FDFB0E-5C5A-4AD3-B8AE-D7D4634ED73B}" destId="{2DCB4D2E-0CF3-42F8-9954-83819F23A9CF}" srcOrd="0" destOrd="0" presId="urn:microsoft.com/office/officeart/2005/8/layout/chevron2"/>
    <dgm:cxn modelId="{9F9954C3-3B71-4C4F-AE14-0FE91063EC50}" srcId="{B830498F-C9C9-4BBE-909E-4EA675CD151F}" destId="{89FDFB0E-5C5A-4AD3-B8AE-D7D4634ED73B}" srcOrd="0" destOrd="0" parTransId="{E4B846CF-754A-4566-B56A-9ABE43C8B4C1}" sibTransId="{A8F83B3E-3D31-4B3C-89A2-2A30584204F8}"/>
    <dgm:cxn modelId="{0B471CD8-94A2-41E4-9488-6AD3EA67A0BB}" type="presParOf" srcId="{8DBAF5F8-5A5B-4A4B-A6B9-8E3046D49D09}" destId="{90C27E99-606C-4E4F-8BC0-6ECEBA82C553}" srcOrd="0" destOrd="0" presId="urn:microsoft.com/office/officeart/2005/8/layout/chevron2"/>
    <dgm:cxn modelId="{0EEC3FF4-AD9B-4F59-8277-86DC4732E5F9}" type="presParOf" srcId="{90C27E99-606C-4E4F-8BC0-6ECEBA82C553}" destId="{CE29622E-DE46-4B56-9A89-0BC128FACA3C}" srcOrd="0" destOrd="0" presId="urn:microsoft.com/office/officeart/2005/8/layout/chevron2"/>
    <dgm:cxn modelId="{A143AEC7-108E-47EE-B84E-A693CA83E7BE}" type="presParOf" srcId="{90C27E99-606C-4E4F-8BC0-6ECEBA82C553}" destId="{2DCB4D2E-0CF3-42F8-9954-83819F23A9CF}" srcOrd="1" destOrd="0" presId="urn:microsoft.com/office/officeart/2005/8/layout/chevron2"/>
    <dgm:cxn modelId="{2EF435D1-E183-4039-982A-7E595EDAF4F0}" type="presParOf" srcId="{8DBAF5F8-5A5B-4A4B-A6B9-8E3046D49D09}" destId="{2FAE94C1-D896-46FD-8721-AB891C025DA0}" srcOrd="1" destOrd="0" presId="urn:microsoft.com/office/officeart/2005/8/layout/chevron2"/>
    <dgm:cxn modelId="{0A3D7E34-8F84-44CB-A4F7-23BDAAB7A56A}" type="presParOf" srcId="{8DBAF5F8-5A5B-4A4B-A6B9-8E3046D49D09}" destId="{512C4CED-1A12-47F2-B5D6-327484680162}" srcOrd="2" destOrd="0" presId="urn:microsoft.com/office/officeart/2005/8/layout/chevron2"/>
    <dgm:cxn modelId="{96CC294B-7EFF-47AF-97E8-757D8F039BFE}" type="presParOf" srcId="{512C4CED-1A12-47F2-B5D6-327484680162}" destId="{A0B14105-EDE6-4467-97CC-A7063C57FF0B}" srcOrd="0" destOrd="0" presId="urn:microsoft.com/office/officeart/2005/8/layout/chevron2"/>
    <dgm:cxn modelId="{F847A936-56B1-4034-8FB8-6909C4FF7E28}" type="presParOf" srcId="{512C4CED-1A12-47F2-B5D6-327484680162}" destId="{072D4F45-442A-42BE-BD69-296A621332BE}"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E7CD0-7C39-4687-A5BE-45CC9E0B14AB}" type="doc">
      <dgm:prSet loTypeId="urn:microsoft.com/office/officeart/2005/8/layout/chevron2" loCatId="process" qsTypeId="urn:microsoft.com/office/officeart/2005/8/quickstyle/3d2" qsCatId="3D" csTypeId="urn:microsoft.com/office/officeart/2005/8/colors/accent1_5" csCatId="accent1" phldr="1"/>
      <dgm:spPr/>
      <dgm:t>
        <a:bodyPr/>
        <a:lstStyle/>
        <a:p>
          <a:endParaRPr lang="zh-CN" altLang="en-US"/>
        </a:p>
      </dgm:t>
    </dgm:pt>
    <dgm:pt modelId="{B830498F-C9C9-4BBE-909E-4EA675CD151F}">
      <dgm:prSet/>
      <dgm:spPr/>
      <dgm:t>
        <a:bodyPr/>
        <a:lstStyle/>
        <a:p>
          <a:pPr rtl="0"/>
          <a:r>
            <a:rPr lang="zh-CN" dirty="0" smtClean="0"/>
            <a:t>优点</a:t>
          </a:r>
          <a:endParaRPr lang="zh-CN" dirty="0"/>
        </a:p>
      </dgm:t>
    </dgm:pt>
    <dgm:pt modelId="{4467C37A-0B17-454B-AABA-53D28A4C5400}" type="parTrans" cxnId="{80D9A25C-68AE-4BE8-9C7D-2881FD3BC778}">
      <dgm:prSet/>
      <dgm:spPr/>
      <dgm:t>
        <a:bodyPr/>
        <a:lstStyle/>
        <a:p>
          <a:endParaRPr lang="zh-CN" altLang="en-US"/>
        </a:p>
      </dgm:t>
    </dgm:pt>
    <dgm:pt modelId="{272EF3CC-C71B-4FB3-AE62-1B70B60DE2C2}" type="sibTrans" cxnId="{80D9A25C-68AE-4BE8-9C7D-2881FD3BC778}">
      <dgm:prSet/>
      <dgm:spPr/>
      <dgm:t>
        <a:bodyPr/>
        <a:lstStyle/>
        <a:p>
          <a:endParaRPr lang="zh-CN" altLang="en-US"/>
        </a:p>
      </dgm:t>
    </dgm:pt>
    <dgm:pt modelId="{89FDFB0E-5C5A-4AD3-B8AE-D7D4634ED73B}">
      <dgm:prSet/>
      <dgm:spPr/>
      <dgm:t>
        <a:bodyPr/>
        <a:lstStyle/>
        <a:p>
          <a:pPr rtl="0"/>
          <a:r>
            <a:rPr lang="zh-CN" dirty="0" smtClean="0"/>
            <a:t>由于不需要额外的通讯握手，因此通讯所用时间减少很多</a:t>
          </a:r>
          <a:endParaRPr lang="zh-CN" dirty="0"/>
        </a:p>
      </dgm:t>
    </dgm:pt>
    <dgm:pt modelId="{E4B846CF-754A-4566-B56A-9ABE43C8B4C1}" type="parTrans" cxnId="{9F9954C3-3B71-4C4F-AE14-0FE91063EC50}">
      <dgm:prSet/>
      <dgm:spPr/>
      <dgm:t>
        <a:bodyPr/>
        <a:lstStyle/>
        <a:p>
          <a:endParaRPr lang="zh-CN" altLang="en-US"/>
        </a:p>
      </dgm:t>
    </dgm:pt>
    <dgm:pt modelId="{A8F83B3E-3D31-4B3C-89A2-2A30584204F8}" type="sibTrans" cxnId="{9F9954C3-3B71-4C4F-AE14-0FE91063EC50}">
      <dgm:prSet/>
      <dgm:spPr/>
      <dgm:t>
        <a:bodyPr/>
        <a:lstStyle/>
        <a:p>
          <a:endParaRPr lang="zh-CN" altLang="en-US"/>
        </a:p>
      </dgm:t>
    </dgm:pt>
    <dgm:pt modelId="{FFBCD069-F296-44BC-8063-2F0E6603CC2B}">
      <dgm:prSet/>
      <dgm:spPr/>
      <dgm:t>
        <a:bodyPr/>
        <a:lstStyle/>
        <a:p>
          <a:pPr rtl="0"/>
          <a:r>
            <a:rPr lang="zh-CN" dirty="0" smtClean="0"/>
            <a:t>缺点</a:t>
          </a:r>
          <a:endParaRPr lang="zh-CN" dirty="0"/>
        </a:p>
      </dgm:t>
    </dgm:pt>
    <dgm:pt modelId="{578E202D-1AAD-4632-8668-45A87078B56C}" type="parTrans" cxnId="{982B241F-DDC7-49D6-BBEC-9477160B359F}">
      <dgm:prSet/>
      <dgm:spPr/>
      <dgm:t>
        <a:bodyPr/>
        <a:lstStyle/>
        <a:p>
          <a:endParaRPr lang="zh-CN" altLang="en-US"/>
        </a:p>
      </dgm:t>
    </dgm:pt>
    <dgm:pt modelId="{26C6A2F1-6E50-4A0A-A1DB-E439C8173F94}" type="sibTrans" cxnId="{982B241F-DDC7-49D6-BBEC-9477160B359F}">
      <dgm:prSet/>
      <dgm:spPr/>
      <dgm:t>
        <a:bodyPr/>
        <a:lstStyle/>
        <a:p>
          <a:endParaRPr lang="zh-CN" altLang="en-US"/>
        </a:p>
      </dgm:t>
    </dgm:pt>
    <dgm:pt modelId="{8DE02E85-EE7C-4F0F-A2CB-1A294BD0537A}">
      <dgm:prSet/>
      <dgm:spPr/>
      <dgm:t>
        <a:bodyPr/>
        <a:lstStyle/>
        <a:p>
          <a:pPr rtl="0"/>
          <a:r>
            <a:rPr lang="zh-CN" smtClean="0"/>
            <a:t>协议自身无法保证通讯包到达顺序、完整性、有丢包率</a:t>
          </a:r>
          <a:endParaRPr lang="zh-CN" dirty="0"/>
        </a:p>
      </dgm:t>
    </dgm:pt>
    <dgm:pt modelId="{BF396614-3A66-46DA-ADF9-C21A44D31522}" type="parTrans" cxnId="{C29987DD-42C2-4EF8-82AF-94F2D679F51E}">
      <dgm:prSet/>
      <dgm:spPr/>
      <dgm:t>
        <a:bodyPr/>
        <a:lstStyle/>
        <a:p>
          <a:endParaRPr lang="zh-CN" altLang="en-US"/>
        </a:p>
      </dgm:t>
    </dgm:pt>
    <dgm:pt modelId="{E6D3296C-73E3-4F82-A5AF-9F0ED7CA49C9}" type="sibTrans" cxnId="{C29987DD-42C2-4EF8-82AF-94F2D679F51E}">
      <dgm:prSet/>
      <dgm:spPr/>
      <dgm:t>
        <a:bodyPr/>
        <a:lstStyle/>
        <a:p>
          <a:endParaRPr lang="zh-CN" altLang="en-US"/>
        </a:p>
      </dgm:t>
    </dgm:pt>
    <dgm:pt modelId="{5DFBAD21-D31D-4A5B-B055-7B171E847DA7}">
      <dgm:prSet/>
      <dgm:spPr/>
      <dgm:t>
        <a:bodyPr/>
        <a:lstStyle/>
        <a:p>
          <a:r>
            <a:rPr lang="zh-CN" dirty="0" smtClean="0"/>
            <a:t>在出现网络拥堵时，优先被抛弃</a:t>
          </a:r>
          <a:endParaRPr lang="zh-CN" dirty="0"/>
        </a:p>
      </dgm:t>
    </dgm:pt>
    <dgm:pt modelId="{9E623290-5A3E-46A2-B1C6-6EF3E879A328}" type="parTrans" cxnId="{76161149-51B7-4B5D-84D8-691ECAEF8048}">
      <dgm:prSet/>
      <dgm:spPr/>
      <dgm:t>
        <a:bodyPr/>
        <a:lstStyle/>
        <a:p>
          <a:endParaRPr lang="zh-CN" altLang="en-US"/>
        </a:p>
      </dgm:t>
    </dgm:pt>
    <dgm:pt modelId="{2153D945-7DAE-4075-A944-1B7EE1B9CBF2}" type="sibTrans" cxnId="{76161149-51B7-4B5D-84D8-691ECAEF8048}">
      <dgm:prSet/>
      <dgm:spPr/>
      <dgm:t>
        <a:bodyPr/>
        <a:lstStyle/>
        <a:p>
          <a:endParaRPr lang="zh-CN" altLang="en-US"/>
        </a:p>
      </dgm:t>
    </dgm:pt>
    <dgm:pt modelId="{74E153C6-44DD-4B7F-AC9F-E748F853354C}">
      <dgm:prSet/>
      <dgm:spPr/>
      <dgm:t>
        <a:bodyPr/>
        <a:lstStyle/>
        <a:p>
          <a:r>
            <a:rPr lang="zh-CN" dirty="0" smtClean="0"/>
            <a:t>没有成熟的负载均衡、调度策略</a:t>
          </a:r>
          <a:endParaRPr lang="zh-CN" altLang="en-US" dirty="0"/>
        </a:p>
      </dgm:t>
    </dgm:pt>
    <dgm:pt modelId="{57612858-359D-40F9-9DA0-23DB00711A3A}" type="parTrans" cxnId="{42B5EBA6-15A8-4D6D-AC80-DE5F6F4B17F2}">
      <dgm:prSet/>
      <dgm:spPr/>
      <dgm:t>
        <a:bodyPr/>
        <a:lstStyle/>
        <a:p>
          <a:endParaRPr lang="zh-CN" altLang="en-US"/>
        </a:p>
      </dgm:t>
    </dgm:pt>
    <dgm:pt modelId="{E267B22A-9ED8-4A1F-9973-D7DDB5D672CE}" type="sibTrans" cxnId="{42B5EBA6-15A8-4D6D-AC80-DE5F6F4B17F2}">
      <dgm:prSet/>
      <dgm:spPr/>
      <dgm:t>
        <a:bodyPr/>
        <a:lstStyle/>
        <a:p>
          <a:endParaRPr lang="zh-CN" altLang="en-US"/>
        </a:p>
      </dgm:t>
    </dgm:pt>
    <dgm:pt modelId="{8DBAF5F8-5A5B-4A4B-A6B9-8E3046D49D09}" type="pres">
      <dgm:prSet presAssocID="{8FEE7CD0-7C39-4687-A5BE-45CC9E0B14AB}" presName="linearFlow" presStyleCnt="0">
        <dgm:presLayoutVars>
          <dgm:dir/>
          <dgm:animLvl val="lvl"/>
          <dgm:resizeHandles val="exact"/>
        </dgm:presLayoutVars>
      </dgm:prSet>
      <dgm:spPr/>
      <dgm:t>
        <a:bodyPr/>
        <a:lstStyle/>
        <a:p>
          <a:endParaRPr lang="zh-CN" altLang="en-US"/>
        </a:p>
      </dgm:t>
    </dgm:pt>
    <dgm:pt modelId="{90C27E99-606C-4E4F-8BC0-6ECEBA82C553}" type="pres">
      <dgm:prSet presAssocID="{B830498F-C9C9-4BBE-909E-4EA675CD151F}" presName="composite" presStyleCnt="0"/>
      <dgm:spPr/>
    </dgm:pt>
    <dgm:pt modelId="{CE29622E-DE46-4B56-9A89-0BC128FACA3C}" type="pres">
      <dgm:prSet presAssocID="{B830498F-C9C9-4BBE-909E-4EA675CD151F}" presName="parentText" presStyleLbl="alignNode1" presStyleIdx="0" presStyleCnt="2">
        <dgm:presLayoutVars>
          <dgm:chMax val="1"/>
          <dgm:bulletEnabled val="1"/>
        </dgm:presLayoutVars>
      </dgm:prSet>
      <dgm:spPr/>
      <dgm:t>
        <a:bodyPr/>
        <a:lstStyle/>
        <a:p>
          <a:endParaRPr lang="zh-CN" altLang="en-US"/>
        </a:p>
      </dgm:t>
    </dgm:pt>
    <dgm:pt modelId="{2DCB4D2E-0CF3-42F8-9954-83819F23A9CF}" type="pres">
      <dgm:prSet presAssocID="{B830498F-C9C9-4BBE-909E-4EA675CD151F}" presName="descendantText" presStyleLbl="alignAcc1" presStyleIdx="0" presStyleCnt="2">
        <dgm:presLayoutVars>
          <dgm:bulletEnabled val="1"/>
        </dgm:presLayoutVars>
      </dgm:prSet>
      <dgm:spPr/>
      <dgm:t>
        <a:bodyPr/>
        <a:lstStyle/>
        <a:p>
          <a:endParaRPr lang="zh-CN" altLang="en-US"/>
        </a:p>
      </dgm:t>
    </dgm:pt>
    <dgm:pt modelId="{2FAE94C1-D896-46FD-8721-AB891C025DA0}" type="pres">
      <dgm:prSet presAssocID="{272EF3CC-C71B-4FB3-AE62-1B70B60DE2C2}" presName="sp" presStyleCnt="0"/>
      <dgm:spPr/>
    </dgm:pt>
    <dgm:pt modelId="{512C4CED-1A12-47F2-B5D6-327484680162}" type="pres">
      <dgm:prSet presAssocID="{FFBCD069-F296-44BC-8063-2F0E6603CC2B}" presName="composite" presStyleCnt="0"/>
      <dgm:spPr/>
    </dgm:pt>
    <dgm:pt modelId="{A0B14105-EDE6-4467-97CC-A7063C57FF0B}" type="pres">
      <dgm:prSet presAssocID="{FFBCD069-F296-44BC-8063-2F0E6603CC2B}" presName="parentText" presStyleLbl="alignNode1" presStyleIdx="1" presStyleCnt="2">
        <dgm:presLayoutVars>
          <dgm:chMax val="1"/>
          <dgm:bulletEnabled val="1"/>
        </dgm:presLayoutVars>
      </dgm:prSet>
      <dgm:spPr/>
      <dgm:t>
        <a:bodyPr/>
        <a:lstStyle/>
        <a:p>
          <a:endParaRPr lang="zh-CN" altLang="en-US"/>
        </a:p>
      </dgm:t>
    </dgm:pt>
    <dgm:pt modelId="{072D4F45-442A-42BE-BD69-296A621332BE}" type="pres">
      <dgm:prSet presAssocID="{FFBCD069-F296-44BC-8063-2F0E6603CC2B}" presName="descendantText" presStyleLbl="alignAcc1" presStyleIdx="1" presStyleCnt="2">
        <dgm:presLayoutVars>
          <dgm:bulletEnabled val="1"/>
        </dgm:presLayoutVars>
      </dgm:prSet>
      <dgm:spPr/>
      <dgm:t>
        <a:bodyPr/>
        <a:lstStyle/>
        <a:p>
          <a:endParaRPr lang="zh-CN" altLang="en-US"/>
        </a:p>
      </dgm:t>
    </dgm:pt>
  </dgm:ptLst>
  <dgm:cxnLst>
    <dgm:cxn modelId="{42B5EBA6-15A8-4D6D-AC80-DE5F6F4B17F2}" srcId="{FFBCD069-F296-44BC-8063-2F0E6603CC2B}" destId="{74E153C6-44DD-4B7F-AC9F-E748F853354C}" srcOrd="2" destOrd="0" parTransId="{57612858-359D-40F9-9DA0-23DB00711A3A}" sibTransId="{E267B22A-9ED8-4A1F-9973-D7DDB5D672CE}"/>
    <dgm:cxn modelId="{392AB3DC-CCBB-4FC4-819B-30E1EDDAFD76}" type="presOf" srcId="{B830498F-C9C9-4BBE-909E-4EA675CD151F}" destId="{CE29622E-DE46-4B56-9A89-0BC128FACA3C}" srcOrd="0" destOrd="0" presId="urn:microsoft.com/office/officeart/2005/8/layout/chevron2"/>
    <dgm:cxn modelId="{80D9A25C-68AE-4BE8-9C7D-2881FD3BC778}" srcId="{8FEE7CD0-7C39-4687-A5BE-45CC9E0B14AB}" destId="{B830498F-C9C9-4BBE-909E-4EA675CD151F}" srcOrd="0" destOrd="0" parTransId="{4467C37A-0B17-454B-AABA-53D28A4C5400}" sibTransId="{272EF3CC-C71B-4FB3-AE62-1B70B60DE2C2}"/>
    <dgm:cxn modelId="{982B241F-DDC7-49D6-BBEC-9477160B359F}" srcId="{8FEE7CD0-7C39-4687-A5BE-45CC9E0B14AB}" destId="{FFBCD069-F296-44BC-8063-2F0E6603CC2B}" srcOrd="1" destOrd="0" parTransId="{578E202D-1AAD-4632-8668-45A87078B56C}" sibTransId="{26C6A2F1-6E50-4A0A-A1DB-E439C8173F94}"/>
    <dgm:cxn modelId="{EC51ADD2-A7E5-439B-8698-722F343E552D}" type="presOf" srcId="{89FDFB0E-5C5A-4AD3-B8AE-D7D4634ED73B}" destId="{2DCB4D2E-0CF3-42F8-9954-83819F23A9CF}" srcOrd="0" destOrd="0" presId="urn:microsoft.com/office/officeart/2005/8/layout/chevron2"/>
    <dgm:cxn modelId="{76161149-51B7-4B5D-84D8-691ECAEF8048}" srcId="{FFBCD069-F296-44BC-8063-2F0E6603CC2B}" destId="{5DFBAD21-D31D-4A5B-B055-7B171E847DA7}" srcOrd="1" destOrd="0" parTransId="{9E623290-5A3E-46A2-B1C6-6EF3E879A328}" sibTransId="{2153D945-7DAE-4075-A944-1B7EE1B9CBF2}"/>
    <dgm:cxn modelId="{93305DE8-00E0-4027-8393-770BB5A497DA}" type="presOf" srcId="{8DE02E85-EE7C-4F0F-A2CB-1A294BD0537A}" destId="{072D4F45-442A-42BE-BD69-296A621332BE}" srcOrd="0" destOrd="0" presId="urn:microsoft.com/office/officeart/2005/8/layout/chevron2"/>
    <dgm:cxn modelId="{FFC4AC49-DE44-4AD5-AF14-D7829DF18E3F}" type="presOf" srcId="{8FEE7CD0-7C39-4687-A5BE-45CC9E0B14AB}" destId="{8DBAF5F8-5A5B-4A4B-A6B9-8E3046D49D09}" srcOrd="0" destOrd="0" presId="urn:microsoft.com/office/officeart/2005/8/layout/chevron2"/>
    <dgm:cxn modelId="{B870A3C5-EF6E-4430-A073-0BE51C2EE908}" type="presOf" srcId="{74E153C6-44DD-4B7F-AC9F-E748F853354C}" destId="{072D4F45-442A-42BE-BD69-296A621332BE}" srcOrd="0" destOrd="2" presId="urn:microsoft.com/office/officeart/2005/8/layout/chevron2"/>
    <dgm:cxn modelId="{97266143-3DF8-41D8-BA65-43D34A773558}" type="presOf" srcId="{5DFBAD21-D31D-4A5B-B055-7B171E847DA7}" destId="{072D4F45-442A-42BE-BD69-296A621332BE}" srcOrd="0" destOrd="1" presId="urn:microsoft.com/office/officeart/2005/8/layout/chevron2"/>
    <dgm:cxn modelId="{C29987DD-42C2-4EF8-82AF-94F2D679F51E}" srcId="{FFBCD069-F296-44BC-8063-2F0E6603CC2B}" destId="{8DE02E85-EE7C-4F0F-A2CB-1A294BD0537A}" srcOrd="0" destOrd="0" parTransId="{BF396614-3A66-46DA-ADF9-C21A44D31522}" sibTransId="{E6D3296C-73E3-4F82-A5AF-9F0ED7CA49C9}"/>
    <dgm:cxn modelId="{78E87F82-697D-4F4A-92FA-5CB73B70333F}" type="presOf" srcId="{FFBCD069-F296-44BC-8063-2F0E6603CC2B}" destId="{A0B14105-EDE6-4467-97CC-A7063C57FF0B}" srcOrd="0" destOrd="0" presId="urn:microsoft.com/office/officeart/2005/8/layout/chevron2"/>
    <dgm:cxn modelId="{9F9954C3-3B71-4C4F-AE14-0FE91063EC50}" srcId="{B830498F-C9C9-4BBE-909E-4EA675CD151F}" destId="{89FDFB0E-5C5A-4AD3-B8AE-D7D4634ED73B}" srcOrd="0" destOrd="0" parTransId="{E4B846CF-754A-4566-B56A-9ABE43C8B4C1}" sibTransId="{A8F83B3E-3D31-4B3C-89A2-2A30584204F8}"/>
    <dgm:cxn modelId="{52380E54-B152-4C0B-8208-3DE205FDE1C4}" type="presParOf" srcId="{8DBAF5F8-5A5B-4A4B-A6B9-8E3046D49D09}" destId="{90C27E99-606C-4E4F-8BC0-6ECEBA82C553}" srcOrd="0" destOrd="0" presId="urn:microsoft.com/office/officeart/2005/8/layout/chevron2"/>
    <dgm:cxn modelId="{CF279A5F-11CC-4587-8B23-1E4CC75712FD}" type="presParOf" srcId="{90C27E99-606C-4E4F-8BC0-6ECEBA82C553}" destId="{CE29622E-DE46-4B56-9A89-0BC128FACA3C}" srcOrd="0" destOrd="0" presId="urn:microsoft.com/office/officeart/2005/8/layout/chevron2"/>
    <dgm:cxn modelId="{9FAC9C4F-67AC-497F-B81B-82B828E9AE99}" type="presParOf" srcId="{90C27E99-606C-4E4F-8BC0-6ECEBA82C553}" destId="{2DCB4D2E-0CF3-42F8-9954-83819F23A9CF}" srcOrd="1" destOrd="0" presId="urn:microsoft.com/office/officeart/2005/8/layout/chevron2"/>
    <dgm:cxn modelId="{13DEEA3C-EB40-49F6-906A-5BE262C80894}" type="presParOf" srcId="{8DBAF5F8-5A5B-4A4B-A6B9-8E3046D49D09}" destId="{2FAE94C1-D896-46FD-8721-AB891C025DA0}" srcOrd="1" destOrd="0" presId="urn:microsoft.com/office/officeart/2005/8/layout/chevron2"/>
    <dgm:cxn modelId="{48D52AFF-398A-4F14-95BB-956B198471A3}" type="presParOf" srcId="{8DBAF5F8-5A5B-4A4B-A6B9-8E3046D49D09}" destId="{512C4CED-1A12-47F2-B5D6-327484680162}" srcOrd="2" destOrd="0" presId="urn:microsoft.com/office/officeart/2005/8/layout/chevron2"/>
    <dgm:cxn modelId="{32C7D020-3F72-4AD8-820A-5748CAFA923B}" type="presParOf" srcId="{512C4CED-1A12-47F2-B5D6-327484680162}" destId="{A0B14105-EDE6-4467-97CC-A7063C57FF0B}" srcOrd="0" destOrd="0" presId="urn:microsoft.com/office/officeart/2005/8/layout/chevron2"/>
    <dgm:cxn modelId="{F3CEAA6C-7516-428B-B752-8AD303310D52}" type="presParOf" srcId="{512C4CED-1A12-47F2-B5D6-327484680162}" destId="{072D4F45-442A-42BE-BD69-296A621332BE}"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E7CD0-7C39-4687-A5BE-45CC9E0B14AB}" type="doc">
      <dgm:prSet loTypeId="urn:microsoft.com/office/officeart/2005/8/layout/chevron2" loCatId="process" qsTypeId="urn:microsoft.com/office/officeart/2005/8/quickstyle/3d2" qsCatId="3D" csTypeId="urn:microsoft.com/office/officeart/2005/8/colors/accent1_5" csCatId="accent1" phldr="1"/>
      <dgm:spPr/>
      <dgm:t>
        <a:bodyPr/>
        <a:lstStyle/>
        <a:p>
          <a:endParaRPr lang="zh-CN" altLang="en-US"/>
        </a:p>
      </dgm:t>
    </dgm:pt>
    <dgm:pt modelId="{B830498F-C9C9-4BBE-909E-4EA675CD151F}">
      <dgm:prSet/>
      <dgm:spPr/>
      <dgm:t>
        <a:bodyPr/>
        <a:lstStyle/>
        <a:p>
          <a:pPr rtl="0"/>
          <a:r>
            <a:rPr lang="zh-CN" b="0" dirty="0" smtClean="0"/>
            <a:t>优点</a:t>
          </a:r>
          <a:endParaRPr lang="zh-CN" b="0" dirty="0"/>
        </a:p>
      </dgm:t>
    </dgm:pt>
    <dgm:pt modelId="{4467C37A-0B17-454B-AABA-53D28A4C5400}" type="parTrans" cxnId="{80D9A25C-68AE-4BE8-9C7D-2881FD3BC778}">
      <dgm:prSet/>
      <dgm:spPr/>
      <dgm:t>
        <a:bodyPr/>
        <a:lstStyle/>
        <a:p>
          <a:endParaRPr lang="zh-CN" altLang="en-US" b="0"/>
        </a:p>
      </dgm:t>
    </dgm:pt>
    <dgm:pt modelId="{272EF3CC-C71B-4FB3-AE62-1B70B60DE2C2}" type="sibTrans" cxnId="{80D9A25C-68AE-4BE8-9C7D-2881FD3BC778}">
      <dgm:prSet/>
      <dgm:spPr/>
      <dgm:t>
        <a:bodyPr/>
        <a:lstStyle/>
        <a:p>
          <a:endParaRPr lang="zh-CN" altLang="en-US" b="0"/>
        </a:p>
      </dgm:t>
    </dgm:pt>
    <dgm:pt modelId="{89FDFB0E-5C5A-4AD3-B8AE-D7D4634ED73B}">
      <dgm:prSet/>
      <dgm:spPr/>
      <dgm:t>
        <a:bodyPr/>
        <a:lstStyle/>
        <a:p>
          <a:pPr rtl="0"/>
          <a:r>
            <a:rPr lang="zh-CN" b="0" dirty="0" smtClean="0"/>
            <a:t>衍生于</a:t>
          </a:r>
          <a:r>
            <a:rPr lang="en-US" b="0" dirty="0" smtClean="0"/>
            <a:t>http</a:t>
          </a:r>
          <a:r>
            <a:rPr lang="zh-CN" b="0" dirty="0" smtClean="0"/>
            <a:t>通讯，协议成熟、稳定</a:t>
          </a:r>
          <a:endParaRPr lang="zh-CN" b="0" dirty="0"/>
        </a:p>
      </dgm:t>
    </dgm:pt>
    <dgm:pt modelId="{E4B846CF-754A-4566-B56A-9ABE43C8B4C1}" type="parTrans" cxnId="{9F9954C3-3B71-4C4F-AE14-0FE91063EC50}">
      <dgm:prSet/>
      <dgm:spPr/>
      <dgm:t>
        <a:bodyPr/>
        <a:lstStyle/>
        <a:p>
          <a:endParaRPr lang="zh-CN" altLang="en-US" b="0"/>
        </a:p>
      </dgm:t>
    </dgm:pt>
    <dgm:pt modelId="{A8F83B3E-3D31-4B3C-89A2-2A30584204F8}" type="sibTrans" cxnId="{9F9954C3-3B71-4C4F-AE14-0FE91063EC50}">
      <dgm:prSet/>
      <dgm:spPr/>
      <dgm:t>
        <a:bodyPr/>
        <a:lstStyle/>
        <a:p>
          <a:endParaRPr lang="zh-CN" altLang="en-US" b="0"/>
        </a:p>
      </dgm:t>
    </dgm:pt>
    <dgm:pt modelId="{FFBCD069-F296-44BC-8063-2F0E6603CC2B}">
      <dgm:prSet/>
      <dgm:spPr/>
      <dgm:t>
        <a:bodyPr/>
        <a:lstStyle/>
        <a:p>
          <a:pPr rtl="0"/>
          <a:r>
            <a:rPr lang="zh-CN" b="0" dirty="0" smtClean="0"/>
            <a:t>缺点</a:t>
          </a:r>
          <a:endParaRPr lang="zh-CN" b="0" dirty="0"/>
        </a:p>
      </dgm:t>
    </dgm:pt>
    <dgm:pt modelId="{578E202D-1AAD-4632-8668-45A87078B56C}" type="parTrans" cxnId="{982B241F-DDC7-49D6-BBEC-9477160B359F}">
      <dgm:prSet/>
      <dgm:spPr/>
      <dgm:t>
        <a:bodyPr/>
        <a:lstStyle/>
        <a:p>
          <a:endParaRPr lang="zh-CN" altLang="en-US" b="0"/>
        </a:p>
      </dgm:t>
    </dgm:pt>
    <dgm:pt modelId="{26C6A2F1-6E50-4A0A-A1DB-E439C8173F94}" type="sibTrans" cxnId="{982B241F-DDC7-49D6-BBEC-9477160B359F}">
      <dgm:prSet/>
      <dgm:spPr/>
      <dgm:t>
        <a:bodyPr/>
        <a:lstStyle/>
        <a:p>
          <a:endParaRPr lang="zh-CN" altLang="en-US" b="0"/>
        </a:p>
      </dgm:t>
    </dgm:pt>
    <dgm:pt modelId="{8DE02E85-EE7C-4F0F-A2CB-1A294BD0537A}">
      <dgm:prSet/>
      <dgm:spPr/>
      <dgm:t>
        <a:bodyPr/>
        <a:lstStyle/>
        <a:p>
          <a:pPr rtl="0"/>
          <a:r>
            <a:rPr lang="zh-CN" b="0" dirty="0" smtClean="0"/>
            <a:t>基于</a:t>
          </a:r>
          <a:r>
            <a:rPr lang="en-US" b="0" dirty="0" smtClean="0"/>
            <a:t>http</a:t>
          </a:r>
          <a:r>
            <a:rPr lang="zh-CN" b="0" dirty="0" smtClean="0"/>
            <a:t>、</a:t>
          </a:r>
          <a:r>
            <a:rPr lang="en-US" b="0" dirty="0" err="1" smtClean="0"/>
            <a:t>tcp</a:t>
          </a:r>
          <a:r>
            <a:rPr lang="zh-CN" b="0" dirty="0" smtClean="0"/>
            <a:t>协议通讯速度相对</a:t>
          </a:r>
          <a:r>
            <a:rPr lang="en-US" b="0" dirty="0" err="1" smtClean="0"/>
            <a:t>udp</a:t>
          </a:r>
          <a:r>
            <a:rPr lang="zh-CN" b="0" dirty="0" smtClean="0"/>
            <a:t>慢</a:t>
          </a:r>
          <a:endParaRPr lang="zh-CN" b="0" dirty="0"/>
        </a:p>
      </dgm:t>
    </dgm:pt>
    <dgm:pt modelId="{BF396614-3A66-46DA-ADF9-C21A44D31522}" type="parTrans" cxnId="{C29987DD-42C2-4EF8-82AF-94F2D679F51E}">
      <dgm:prSet/>
      <dgm:spPr/>
      <dgm:t>
        <a:bodyPr/>
        <a:lstStyle/>
        <a:p>
          <a:endParaRPr lang="zh-CN" altLang="en-US" b="0"/>
        </a:p>
      </dgm:t>
    </dgm:pt>
    <dgm:pt modelId="{E6D3296C-73E3-4F82-A5AF-9F0ED7CA49C9}" type="sibTrans" cxnId="{C29987DD-42C2-4EF8-82AF-94F2D679F51E}">
      <dgm:prSet/>
      <dgm:spPr/>
      <dgm:t>
        <a:bodyPr/>
        <a:lstStyle/>
        <a:p>
          <a:endParaRPr lang="zh-CN" altLang="en-US" b="0"/>
        </a:p>
      </dgm:t>
    </dgm:pt>
    <dgm:pt modelId="{38C8F469-EBA1-418D-9C6B-E00FB42B9A54}">
      <dgm:prSet/>
      <dgm:spPr/>
      <dgm:t>
        <a:bodyPr/>
        <a:lstStyle/>
        <a:p>
          <a:r>
            <a:rPr lang="zh-CN" b="0" dirty="0" smtClean="0"/>
            <a:t>属于长连接通讯，相对于</a:t>
          </a:r>
          <a:r>
            <a:rPr lang="en-US" b="0" dirty="0" smtClean="0"/>
            <a:t>http</a:t>
          </a:r>
          <a:r>
            <a:rPr lang="zh-CN" b="0" dirty="0" smtClean="0"/>
            <a:t>通讯减少了每个包的建立连接、连接断开时间</a:t>
          </a:r>
          <a:r>
            <a:rPr lang="zh-CN" altLang="en-US" b="0" dirty="0" smtClean="0"/>
            <a:t>，</a:t>
          </a:r>
          <a:r>
            <a:rPr lang="zh-CN" b="0" dirty="0" smtClean="0"/>
            <a:t>通讯得到加速</a:t>
          </a:r>
          <a:endParaRPr lang="zh-CN" b="0" dirty="0"/>
        </a:p>
      </dgm:t>
    </dgm:pt>
    <dgm:pt modelId="{FBB5AC9E-A6A3-4DEA-9B2B-09C3E5441AD8}" type="parTrans" cxnId="{09E7F61F-25E3-44AF-879B-E2EDE61AF693}">
      <dgm:prSet/>
      <dgm:spPr/>
      <dgm:t>
        <a:bodyPr/>
        <a:lstStyle/>
        <a:p>
          <a:endParaRPr lang="zh-CN" altLang="en-US" b="0"/>
        </a:p>
      </dgm:t>
    </dgm:pt>
    <dgm:pt modelId="{EB745523-27B4-4E4D-8115-5DEEFAE25629}" type="sibTrans" cxnId="{09E7F61F-25E3-44AF-879B-E2EDE61AF693}">
      <dgm:prSet/>
      <dgm:spPr/>
      <dgm:t>
        <a:bodyPr/>
        <a:lstStyle/>
        <a:p>
          <a:endParaRPr lang="zh-CN" altLang="en-US" b="0"/>
        </a:p>
      </dgm:t>
    </dgm:pt>
    <dgm:pt modelId="{C418258D-6289-4198-958E-DC33BC7652A5}">
      <dgm:prSet/>
      <dgm:spPr/>
      <dgm:t>
        <a:bodyPr/>
        <a:lstStyle/>
        <a:p>
          <a:r>
            <a:rPr lang="zh-CN" b="0" dirty="0" smtClean="0"/>
            <a:t>有成熟负载均衡调度方法，可以根据协议内容实现调度</a:t>
          </a:r>
          <a:endParaRPr lang="zh-CN" b="0" dirty="0"/>
        </a:p>
      </dgm:t>
    </dgm:pt>
    <dgm:pt modelId="{EBE3AFF3-3BCD-4DD7-A439-C1DEA1CBE62D}" type="parTrans" cxnId="{3973FEA5-6C4D-4B61-8CDC-D1B0B14DC4CF}">
      <dgm:prSet/>
      <dgm:spPr/>
      <dgm:t>
        <a:bodyPr/>
        <a:lstStyle/>
        <a:p>
          <a:endParaRPr lang="zh-CN" altLang="en-US" b="0"/>
        </a:p>
      </dgm:t>
    </dgm:pt>
    <dgm:pt modelId="{5A9B8558-CD25-41B5-9F32-F4021903CE4C}" type="sibTrans" cxnId="{3973FEA5-6C4D-4B61-8CDC-D1B0B14DC4CF}">
      <dgm:prSet/>
      <dgm:spPr/>
      <dgm:t>
        <a:bodyPr/>
        <a:lstStyle/>
        <a:p>
          <a:endParaRPr lang="zh-CN" altLang="en-US" b="0"/>
        </a:p>
      </dgm:t>
    </dgm:pt>
    <dgm:pt modelId="{56A12522-792F-455A-B3C5-B9D9D14D5A03}">
      <dgm:prSet/>
      <dgm:spPr/>
      <dgm:t>
        <a:bodyPr/>
        <a:lstStyle/>
        <a:p>
          <a:r>
            <a:rPr lang="zh-CN" b="0" dirty="0" smtClean="0"/>
            <a:t>可以实现服务器端主动推送消息给客户端</a:t>
          </a:r>
          <a:endParaRPr lang="zh-CN" altLang="en-US" b="0" dirty="0"/>
        </a:p>
      </dgm:t>
    </dgm:pt>
    <dgm:pt modelId="{6C7348AC-6085-4E8C-B71B-D55CC28C7963}" type="parTrans" cxnId="{77781247-218E-4736-92FE-DE9897A5F14A}">
      <dgm:prSet/>
      <dgm:spPr/>
      <dgm:t>
        <a:bodyPr/>
        <a:lstStyle/>
        <a:p>
          <a:endParaRPr lang="zh-CN" altLang="en-US" b="0"/>
        </a:p>
      </dgm:t>
    </dgm:pt>
    <dgm:pt modelId="{C2BE133F-5536-4A09-A949-0BB678430222}" type="sibTrans" cxnId="{77781247-218E-4736-92FE-DE9897A5F14A}">
      <dgm:prSet/>
      <dgm:spPr/>
      <dgm:t>
        <a:bodyPr/>
        <a:lstStyle/>
        <a:p>
          <a:endParaRPr lang="zh-CN" altLang="en-US" b="0"/>
        </a:p>
      </dgm:t>
    </dgm:pt>
    <dgm:pt modelId="{FD7496FE-0E82-46CF-A703-2DFF4EA6FD0C}">
      <dgm:prSet/>
      <dgm:spPr/>
      <dgm:t>
        <a:bodyPr/>
        <a:lstStyle/>
        <a:p>
          <a:r>
            <a:rPr lang="zh-CN" b="0" dirty="0" smtClean="0"/>
            <a:t>由于是长连接，因此在负载调度时会出现短期负载不均衡、高可用性差</a:t>
          </a:r>
          <a:endParaRPr lang="zh-CN" altLang="en-US" b="0" dirty="0"/>
        </a:p>
      </dgm:t>
    </dgm:pt>
    <dgm:pt modelId="{4B94311E-4852-41A3-87A8-392E9558DDEF}" type="parTrans" cxnId="{9EEA1B5A-A1EE-4EBB-8EEE-304033B7C50A}">
      <dgm:prSet/>
      <dgm:spPr/>
      <dgm:t>
        <a:bodyPr/>
        <a:lstStyle/>
        <a:p>
          <a:endParaRPr lang="zh-CN" altLang="en-US" b="0"/>
        </a:p>
      </dgm:t>
    </dgm:pt>
    <dgm:pt modelId="{10D5BC12-ACE3-4546-9E59-092098389280}" type="sibTrans" cxnId="{9EEA1B5A-A1EE-4EBB-8EEE-304033B7C50A}">
      <dgm:prSet/>
      <dgm:spPr/>
      <dgm:t>
        <a:bodyPr/>
        <a:lstStyle/>
        <a:p>
          <a:endParaRPr lang="zh-CN" altLang="en-US" b="0"/>
        </a:p>
      </dgm:t>
    </dgm:pt>
    <dgm:pt modelId="{8DBAF5F8-5A5B-4A4B-A6B9-8E3046D49D09}" type="pres">
      <dgm:prSet presAssocID="{8FEE7CD0-7C39-4687-A5BE-45CC9E0B14AB}" presName="linearFlow" presStyleCnt="0">
        <dgm:presLayoutVars>
          <dgm:dir/>
          <dgm:animLvl val="lvl"/>
          <dgm:resizeHandles val="exact"/>
        </dgm:presLayoutVars>
      </dgm:prSet>
      <dgm:spPr/>
      <dgm:t>
        <a:bodyPr/>
        <a:lstStyle/>
        <a:p>
          <a:endParaRPr lang="zh-CN" altLang="en-US"/>
        </a:p>
      </dgm:t>
    </dgm:pt>
    <dgm:pt modelId="{90C27E99-606C-4E4F-8BC0-6ECEBA82C553}" type="pres">
      <dgm:prSet presAssocID="{B830498F-C9C9-4BBE-909E-4EA675CD151F}" presName="composite" presStyleCnt="0"/>
      <dgm:spPr/>
    </dgm:pt>
    <dgm:pt modelId="{CE29622E-DE46-4B56-9A89-0BC128FACA3C}" type="pres">
      <dgm:prSet presAssocID="{B830498F-C9C9-4BBE-909E-4EA675CD151F}" presName="parentText" presStyleLbl="alignNode1" presStyleIdx="0" presStyleCnt="2">
        <dgm:presLayoutVars>
          <dgm:chMax val="1"/>
          <dgm:bulletEnabled val="1"/>
        </dgm:presLayoutVars>
      </dgm:prSet>
      <dgm:spPr/>
      <dgm:t>
        <a:bodyPr/>
        <a:lstStyle/>
        <a:p>
          <a:endParaRPr lang="zh-CN" altLang="en-US"/>
        </a:p>
      </dgm:t>
    </dgm:pt>
    <dgm:pt modelId="{2DCB4D2E-0CF3-42F8-9954-83819F23A9CF}" type="pres">
      <dgm:prSet presAssocID="{B830498F-C9C9-4BBE-909E-4EA675CD151F}" presName="descendantText" presStyleLbl="alignAcc1" presStyleIdx="0" presStyleCnt="2" custScaleY="102147" custLinFactNeighborX="-280" custLinFactNeighborY="-154">
        <dgm:presLayoutVars>
          <dgm:bulletEnabled val="1"/>
        </dgm:presLayoutVars>
      </dgm:prSet>
      <dgm:spPr/>
      <dgm:t>
        <a:bodyPr/>
        <a:lstStyle/>
        <a:p>
          <a:endParaRPr lang="zh-CN" altLang="en-US"/>
        </a:p>
      </dgm:t>
    </dgm:pt>
    <dgm:pt modelId="{2FAE94C1-D896-46FD-8721-AB891C025DA0}" type="pres">
      <dgm:prSet presAssocID="{272EF3CC-C71B-4FB3-AE62-1B70B60DE2C2}" presName="sp" presStyleCnt="0"/>
      <dgm:spPr/>
    </dgm:pt>
    <dgm:pt modelId="{512C4CED-1A12-47F2-B5D6-327484680162}" type="pres">
      <dgm:prSet presAssocID="{FFBCD069-F296-44BC-8063-2F0E6603CC2B}" presName="composite" presStyleCnt="0"/>
      <dgm:spPr/>
    </dgm:pt>
    <dgm:pt modelId="{A0B14105-EDE6-4467-97CC-A7063C57FF0B}" type="pres">
      <dgm:prSet presAssocID="{FFBCD069-F296-44BC-8063-2F0E6603CC2B}" presName="parentText" presStyleLbl="alignNode1" presStyleIdx="1" presStyleCnt="2">
        <dgm:presLayoutVars>
          <dgm:chMax val="1"/>
          <dgm:bulletEnabled val="1"/>
        </dgm:presLayoutVars>
      </dgm:prSet>
      <dgm:spPr/>
      <dgm:t>
        <a:bodyPr/>
        <a:lstStyle/>
        <a:p>
          <a:endParaRPr lang="zh-CN" altLang="en-US"/>
        </a:p>
      </dgm:t>
    </dgm:pt>
    <dgm:pt modelId="{072D4F45-442A-42BE-BD69-296A621332BE}" type="pres">
      <dgm:prSet presAssocID="{FFBCD069-F296-44BC-8063-2F0E6603CC2B}" presName="descendantText" presStyleLbl="alignAcc1" presStyleIdx="1" presStyleCnt="2">
        <dgm:presLayoutVars>
          <dgm:bulletEnabled val="1"/>
        </dgm:presLayoutVars>
      </dgm:prSet>
      <dgm:spPr/>
      <dgm:t>
        <a:bodyPr/>
        <a:lstStyle/>
        <a:p>
          <a:endParaRPr lang="zh-CN" altLang="en-US"/>
        </a:p>
      </dgm:t>
    </dgm:pt>
  </dgm:ptLst>
  <dgm:cxnLst>
    <dgm:cxn modelId="{384C3E0A-8677-44B4-BEFB-AC9910AAA7F3}" type="presOf" srcId="{89FDFB0E-5C5A-4AD3-B8AE-D7D4634ED73B}" destId="{2DCB4D2E-0CF3-42F8-9954-83819F23A9CF}" srcOrd="0" destOrd="0" presId="urn:microsoft.com/office/officeart/2005/8/layout/chevron2"/>
    <dgm:cxn modelId="{77781247-218E-4736-92FE-DE9897A5F14A}" srcId="{B830498F-C9C9-4BBE-909E-4EA675CD151F}" destId="{56A12522-792F-455A-B3C5-B9D9D14D5A03}" srcOrd="3" destOrd="0" parTransId="{6C7348AC-6085-4E8C-B71B-D55CC28C7963}" sibTransId="{C2BE133F-5536-4A09-A949-0BB678430222}"/>
    <dgm:cxn modelId="{7ABE72B2-2D2F-4E5F-9E93-E66DBD4AEDCB}" type="presOf" srcId="{B830498F-C9C9-4BBE-909E-4EA675CD151F}" destId="{CE29622E-DE46-4B56-9A89-0BC128FACA3C}" srcOrd="0" destOrd="0" presId="urn:microsoft.com/office/officeart/2005/8/layout/chevron2"/>
    <dgm:cxn modelId="{3973FEA5-6C4D-4B61-8CDC-D1B0B14DC4CF}" srcId="{B830498F-C9C9-4BBE-909E-4EA675CD151F}" destId="{C418258D-6289-4198-958E-DC33BC7652A5}" srcOrd="2" destOrd="0" parTransId="{EBE3AFF3-3BCD-4DD7-A439-C1DEA1CBE62D}" sibTransId="{5A9B8558-CD25-41B5-9F32-F4021903CE4C}"/>
    <dgm:cxn modelId="{F8333774-D98D-4D4F-81A8-9F75D966A21C}" type="presOf" srcId="{C418258D-6289-4198-958E-DC33BC7652A5}" destId="{2DCB4D2E-0CF3-42F8-9954-83819F23A9CF}" srcOrd="0" destOrd="2" presId="urn:microsoft.com/office/officeart/2005/8/layout/chevron2"/>
    <dgm:cxn modelId="{80D9A25C-68AE-4BE8-9C7D-2881FD3BC778}" srcId="{8FEE7CD0-7C39-4687-A5BE-45CC9E0B14AB}" destId="{B830498F-C9C9-4BBE-909E-4EA675CD151F}" srcOrd="0" destOrd="0" parTransId="{4467C37A-0B17-454B-AABA-53D28A4C5400}" sibTransId="{272EF3CC-C71B-4FB3-AE62-1B70B60DE2C2}"/>
    <dgm:cxn modelId="{982B241F-DDC7-49D6-BBEC-9477160B359F}" srcId="{8FEE7CD0-7C39-4687-A5BE-45CC9E0B14AB}" destId="{FFBCD069-F296-44BC-8063-2F0E6603CC2B}" srcOrd="1" destOrd="0" parTransId="{578E202D-1AAD-4632-8668-45A87078B56C}" sibTransId="{26C6A2F1-6E50-4A0A-A1DB-E439C8173F94}"/>
    <dgm:cxn modelId="{85D0895B-90F5-4438-B439-34773F5526D0}" type="presOf" srcId="{FD7496FE-0E82-46CF-A703-2DFF4EA6FD0C}" destId="{072D4F45-442A-42BE-BD69-296A621332BE}" srcOrd="0" destOrd="1" presId="urn:microsoft.com/office/officeart/2005/8/layout/chevron2"/>
    <dgm:cxn modelId="{09E7F61F-25E3-44AF-879B-E2EDE61AF693}" srcId="{B830498F-C9C9-4BBE-909E-4EA675CD151F}" destId="{38C8F469-EBA1-418D-9C6B-E00FB42B9A54}" srcOrd="1" destOrd="0" parTransId="{FBB5AC9E-A6A3-4DEA-9B2B-09C3E5441AD8}" sibTransId="{EB745523-27B4-4E4D-8115-5DEEFAE25629}"/>
    <dgm:cxn modelId="{09B0614C-0E5D-4C05-BB15-5D6E4A0783E6}" type="presOf" srcId="{56A12522-792F-455A-B3C5-B9D9D14D5A03}" destId="{2DCB4D2E-0CF3-42F8-9954-83819F23A9CF}" srcOrd="0" destOrd="3" presId="urn:microsoft.com/office/officeart/2005/8/layout/chevron2"/>
    <dgm:cxn modelId="{9EEA1B5A-A1EE-4EBB-8EEE-304033B7C50A}" srcId="{FFBCD069-F296-44BC-8063-2F0E6603CC2B}" destId="{FD7496FE-0E82-46CF-A703-2DFF4EA6FD0C}" srcOrd="1" destOrd="0" parTransId="{4B94311E-4852-41A3-87A8-392E9558DDEF}" sibTransId="{10D5BC12-ACE3-4546-9E59-092098389280}"/>
    <dgm:cxn modelId="{A4334238-8F9C-48D0-9160-BBD5FA773E72}" type="presOf" srcId="{8DE02E85-EE7C-4F0F-A2CB-1A294BD0537A}" destId="{072D4F45-442A-42BE-BD69-296A621332BE}" srcOrd="0" destOrd="0" presId="urn:microsoft.com/office/officeart/2005/8/layout/chevron2"/>
    <dgm:cxn modelId="{C3A026EC-5BBF-4798-9397-55101546147E}" type="presOf" srcId="{38C8F469-EBA1-418D-9C6B-E00FB42B9A54}" destId="{2DCB4D2E-0CF3-42F8-9954-83819F23A9CF}" srcOrd="0" destOrd="1" presId="urn:microsoft.com/office/officeart/2005/8/layout/chevron2"/>
    <dgm:cxn modelId="{FD581707-2667-4D41-9593-F428F6B4FFAD}" type="presOf" srcId="{FFBCD069-F296-44BC-8063-2F0E6603CC2B}" destId="{A0B14105-EDE6-4467-97CC-A7063C57FF0B}" srcOrd="0" destOrd="0" presId="urn:microsoft.com/office/officeart/2005/8/layout/chevron2"/>
    <dgm:cxn modelId="{C29987DD-42C2-4EF8-82AF-94F2D679F51E}" srcId="{FFBCD069-F296-44BC-8063-2F0E6603CC2B}" destId="{8DE02E85-EE7C-4F0F-A2CB-1A294BD0537A}" srcOrd="0" destOrd="0" parTransId="{BF396614-3A66-46DA-ADF9-C21A44D31522}" sibTransId="{E6D3296C-73E3-4F82-A5AF-9F0ED7CA49C9}"/>
    <dgm:cxn modelId="{0D16C93F-5AE4-4689-A786-96ACC3D464F5}" type="presOf" srcId="{8FEE7CD0-7C39-4687-A5BE-45CC9E0B14AB}" destId="{8DBAF5F8-5A5B-4A4B-A6B9-8E3046D49D09}" srcOrd="0" destOrd="0" presId="urn:microsoft.com/office/officeart/2005/8/layout/chevron2"/>
    <dgm:cxn modelId="{9F9954C3-3B71-4C4F-AE14-0FE91063EC50}" srcId="{B830498F-C9C9-4BBE-909E-4EA675CD151F}" destId="{89FDFB0E-5C5A-4AD3-B8AE-D7D4634ED73B}" srcOrd="0" destOrd="0" parTransId="{E4B846CF-754A-4566-B56A-9ABE43C8B4C1}" sibTransId="{A8F83B3E-3D31-4B3C-89A2-2A30584204F8}"/>
    <dgm:cxn modelId="{6FE12F42-A681-49C1-8933-D7876C72F607}" type="presParOf" srcId="{8DBAF5F8-5A5B-4A4B-A6B9-8E3046D49D09}" destId="{90C27E99-606C-4E4F-8BC0-6ECEBA82C553}" srcOrd="0" destOrd="0" presId="urn:microsoft.com/office/officeart/2005/8/layout/chevron2"/>
    <dgm:cxn modelId="{212EFF77-E09E-4B56-B131-742ECE302509}" type="presParOf" srcId="{90C27E99-606C-4E4F-8BC0-6ECEBA82C553}" destId="{CE29622E-DE46-4B56-9A89-0BC128FACA3C}" srcOrd="0" destOrd="0" presId="urn:microsoft.com/office/officeart/2005/8/layout/chevron2"/>
    <dgm:cxn modelId="{D8694505-8782-4A07-B01A-573C45C53098}" type="presParOf" srcId="{90C27E99-606C-4E4F-8BC0-6ECEBA82C553}" destId="{2DCB4D2E-0CF3-42F8-9954-83819F23A9CF}" srcOrd="1" destOrd="0" presId="urn:microsoft.com/office/officeart/2005/8/layout/chevron2"/>
    <dgm:cxn modelId="{7DCAFFEA-07F6-4E5B-BDAE-DB444C849239}" type="presParOf" srcId="{8DBAF5F8-5A5B-4A4B-A6B9-8E3046D49D09}" destId="{2FAE94C1-D896-46FD-8721-AB891C025DA0}" srcOrd="1" destOrd="0" presId="urn:microsoft.com/office/officeart/2005/8/layout/chevron2"/>
    <dgm:cxn modelId="{0D94111B-9C25-49A9-9147-759A12B68F83}" type="presParOf" srcId="{8DBAF5F8-5A5B-4A4B-A6B9-8E3046D49D09}" destId="{512C4CED-1A12-47F2-B5D6-327484680162}" srcOrd="2" destOrd="0" presId="urn:microsoft.com/office/officeart/2005/8/layout/chevron2"/>
    <dgm:cxn modelId="{4DDF8893-C645-4782-AD30-05BB0C3A2FEC}" type="presParOf" srcId="{512C4CED-1A12-47F2-B5D6-327484680162}" destId="{A0B14105-EDE6-4467-97CC-A7063C57FF0B}" srcOrd="0" destOrd="0" presId="urn:microsoft.com/office/officeart/2005/8/layout/chevron2"/>
    <dgm:cxn modelId="{126DB4BF-3919-4583-8956-4A28178FEC6D}" type="presParOf" srcId="{512C4CED-1A12-47F2-B5D6-327484680162}" destId="{072D4F45-442A-42BE-BD69-296A621332BE}"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E7CD0-7C39-4687-A5BE-45CC9E0B14AB}" type="doc">
      <dgm:prSet loTypeId="urn:microsoft.com/office/officeart/2005/8/layout/chevron2" loCatId="process" qsTypeId="urn:microsoft.com/office/officeart/2005/8/quickstyle/3d2" qsCatId="3D" csTypeId="urn:microsoft.com/office/officeart/2005/8/colors/accent1_5" csCatId="accent1" phldr="1"/>
      <dgm:spPr/>
      <dgm:t>
        <a:bodyPr/>
        <a:lstStyle/>
        <a:p>
          <a:endParaRPr lang="zh-CN" altLang="en-US"/>
        </a:p>
      </dgm:t>
    </dgm:pt>
    <dgm:pt modelId="{B830498F-C9C9-4BBE-909E-4EA675CD151F}">
      <dgm:prSet/>
      <dgm:spPr/>
      <dgm:t>
        <a:bodyPr/>
        <a:lstStyle/>
        <a:p>
          <a:pPr rtl="0"/>
          <a:r>
            <a:rPr lang="zh-CN" b="0" dirty="0" smtClean="0"/>
            <a:t>优点</a:t>
          </a:r>
          <a:endParaRPr lang="zh-CN" b="0" dirty="0"/>
        </a:p>
      </dgm:t>
    </dgm:pt>
    <dgm:pt modelId="{4467C37A-0B17-454B-AABA-53D28A4C5400}" type="parTrans" cxnId="{80D9A25C-68AE-4BE8-9C7D-2881FD3BC778}">
      <dgm:prSet/>
      <dgm:spPr/>
      <dgm:t>
        <a:bodyPr/>
        <a:lstStyle/>
        <a:p>
          <a:endParaRPr lang="zh-CN" altLang="en-US" b="0"/>
        </a:p>
      </dgm:t>
    </dgm:pt>
    <dgm:pt modelId="{272EF3CC-C71B-4FB3-AE62-1B70B60DE2C2}" type="sibTrans" cxnId="{80D9A25C-68AE-4BE8-9C7D-2881FD3BC778}">
      <dgm:prSet/>
      <dgm:spPr/>
      <dgm:t>
        <a:bodyPr/>
        <a:lstStyle/>
        <a:p>
          <a:endParaRPr lang="zh-CN" altLang="en-US" b="0"/>
        </a:p>
      </dgm:t>
    </dgm:pt>
    <dgm:pt modelId="{89FDFB0E-5C5A-4AD3-B8AE-D7D4634ED73B}">
      <dgm:prSet/>
      <dgm:spPr/>
      <dgm:t>
        <a:bodyPr/>
        <a:lstStyle/>
        <a:p>
          <a:pPr rtl="0"/>
          <a:r>
            <a:rPr lang="zh-CN" b="0" dirty="0" smtClean="0"/>
            <a:t>协议成熟、稳定</a:t>
          </a:r>
          <a:endParaRPr lang="zh-CN" b="0" dirty="0"/>
        </a:p>
      </dgm:t>
    </dgm:pt>
    <dgm:pt modelId="{E4B846CF-754A-4566-B56A-9ABE43C8B4C1}" type="parTrans" cxnId="{9F9954C3-3B71-4C4F-AE14-0FE91063EC50}">
      <dgm:prSet/>
      <dgm:spPr/>
      <dgm:t>
        <a:bodyPr/>
        <a:lstStyle/>
        <a:p>
          <a:endParaRPr lang="zh-CN" altLang="en-US" b="0"/>
        </a:p>
      </dgm:t>
    </dgm:pt>
    <dgm:pt modelId="{A8F83B3E-3D31-4B3C-89A2-2A30584204F8}" type="sibTrans" cxnId="{9F9954C3-3B71-4C4F-AE14-0FE91063EC50}">
      <dgm:prSet/>
      <dgm:spPr/>
      <dgm:t>
        <a:bodyPr/>
        <a:lstStyle/>
        <a:p>
          <a:endParaRPr lang="zh-CN" altLang="en-US" b="0"/>
        </a:p>
      </dgm:t>
    </dgm:pt>
    <dgm:pt modelId="{FFBCD069-F296-44BC-8063-2F0E6603CC2B}">
      <dgm:prSet/>
      <dgm:spPr/>
      <dgm:t>
        <a:bodyPr/>
        <a:lstStyle/>
        <a:p>
          <a:pPr rtl="0"/>
          <a:r>
            <a:rPr lang="zh-CN" b="0" dirty="0" smtClean="0"/>
            <a:t>缺点</a:t>
          </a:r>
          <a:endParaRPr lang="zh-CN" b="0" dirty="0"/>
        </a:p>
      </dgm:t>
    </dgm:pt>
    <dgm:pt modelId="{578E202D-1AAD-4632-8668-45A87078B56C}" type="parTrans" cxnId="{982B241F-DDC7-49D6-BBEC-9477160B359F}">
      <dgm:prSet/>
      <dgm:spPr/>
      <dgm:t>
        <a:bodyPr/>
        <a:lstStyle/>
        <a:p>
          <a:endParaRPr lang="zh-CN" altLang="en-US" b="0"/>
        </a:p>
      </dgm:t>
    </dgm:pt>
    <dgm:pt modelId="{26C6A2F1-6E50-4A0A-A1DB-E439C8173F94}" type="sibTrans" cxnId="{982B241F-DDC7-49D6-BBEC-9477160B359F}">
      <dgm:prSet/>
      <dgm:spPr/>
      <dgm:t>
        <a:bodyPr/>
        <a:lstStyle/>
        <a:p>
          <a:endParaRPr lang="zh-CN" altLang="en-US" b="0"/>
        </a:p>
      </dgm:t>
    </dgm:pt>
    <dgm:pt modelId="{8DE02E85-EE7C-4F0F-A2CB-1A294BD0537A}">
      <dgm:prSet/>
      <dgm:spPr/>
      <dgm:t>
        <a:bodyPr/>
        <a:lstStyle/>
        <a:p>
          <a:pPr rtl="0"/>
          <a:r>
            <a:rPr lang="zh-CN" b="0" smtClean="0"/>
            <a:t>基于</a:t>
          </a:r>
          <a:r>
            <a:rPr lang="en-US" b="0" smtClean="0"/>
            <a:t>tcp</a:t>
          </a:r>
          <a:r>
            <a:rPr lang="zh-CN" b="0" smtClean="0"/>
            <a:t>协议通讯速度相对</a:t>
          </a:r>
          <a:r>
            <a:rPr lang="en-US" b="0" smtClean="0"/>
            <a:t>udp</a:t>
          </a:r>
          <a:r>
            <a:rPr lang="zh-CN" b="0" smtClean="0"/>
            <a:t>慢</a:t>
          </a:r>
          <a:endParaRPr lang="zh-CN" b="0" dirty="0"/>
        </a:p>
      </dgm:t>
    </dgm:pt>
    <dgm:pt modelId="{BF396614-3A66-46DA-ADF9-C21A44D31522}" type="parTrans" cxnId="{C29987DD-42C2-4EF8-82AF-94F2D679F51E}">
      <dgm:prSet/>
      <dgm:spPr/>
      <dgm:t>
        <a:bodyPr/>
        <a:lstStyle/>
        <a:p>
          <a:endParaRPr lang="zh-CN" altLang="en-US" b="0"/>
        </a:p>
      </dgm:t>
    </dgm:pt>
    <dgm:pt modelId="{E6D3296C-73E3-4F82-A5AF-9F0ED7CA49C9}" type="sibTrans" cxnId="{C29987DD-42C2-4EF8-82AF-94F2D679F51E}">
      <dgm:prSet/>
      <dgm:spPr/>
      <dgm:t>
        <a:bodyPr/>
        <a:lstStyle/>
        <a:p>
          <a:endParaRPr lang="zh-CN" altLang="en-US" b="0"/>
        </a:p>
      </dgm:t>
    </dgm:pt>
    <dgm:pt modelId="{FFA908D4-F460-4708-99DC-9DEC0343A1F8}">
      <dgm:prSet/>
      <dgm:spPr/>
      <dgm:t>
        <a:bodyPr/>
        <a:lstStyle/>
        <a:p>
          <a:r>
            <a:rPr lang="zh-CN" b="0" dirty="0" smtClean="0"/>
            <a:t>短连接、轮询方式，可以根据网络情况实现随机调度</a:t>
          </a:r>
          <a:endParaRPr lang="zh-CN" b="0" dirty="0"/>
        </a:p>
      </dgm:t>
    </dgm:pt>
    <dgm:pt modelId="{CE21CF21-B7E4-4668-96F2-C01921460964}" type="parTrans" cxnId="{8475F73C-79F1-4957-A4B8-5C66160402B7}">
      <dgm:prSet/>
      <dgm:spPr/>
      <dgm:t>
        <a:bodyPr/>
        <a:lstStyle/>
        <a:p>
          <a:endParaRPr lang="zh-CN" altLang="en-US" b="0"/>
        </a:p>
      </dgm:t>
    </dgm:pt>
    <dgm:pt modelId="{7E7D4B08-0753-4571-8DBC-5773571EA54D}" type="sibTrans" cxnId="{8475F73C-79F1-4957-A4B8-5C66160402B7}">
      <dgm:prSet/>
      <dgm:spPr/>
      <dgm:t>
        <a:bodyPr/>
        <a:lstStyle/>
        <a:p>
          <a:endParaRPr lang="zh-CN" altLang="en-US" b="0"/>
        </a:p>
      </dgm:t>
    </dgm:pt>
    <dgm:pt modelId="{F8150AED-03CD-4A7E-AFD7-59A899F7BF85}">
      <dgm:prSet/>
      <dgm:spPr/>
      <dgm:t>
        <a:bodyPr/>
        <a:lstStyle/>
        <a:p>
          <a:r>
            <a:rPr lang="zh-CN" b="0" dirty="0" smtClean="0"/>
            <a:t>有成熟的负载均衡、调度方案，总体负载均衡性高、可以实现高可用</a:t>
          </a:r>
          <a:endParaRPr lang="zh-CN" altLang="en-US" b="0" dirty="0"/>
        </a:p>
      </dgm:t>
    </dgm:pt>
    <dgm:pt modelId="{4AC73348-191F-4874-80D5-84CCCE74C78B}" type="parTrans" cxnId="{115451D3-CC39-4BEE-8CA9-C2519FF06249}">
      <dgm:prSet/>
      <dgm:spPr/>
      <dgm:t>
        <a:bodyPr/>
        <a:lstStyle/>
        <a:p>
          <a:endParaRPr lang="zh-CN" altLang="en-US" b="0"/>
        </a:p>
      </dgm:t>
    </dgm:pt>
    <dgm:pt modelId="{E6D0E5DD-1707-4E65-A074-370BD820B1C1}" type="sibTrans" cxnId="{115451D3-CC39-4BEE-8CA9-C2519FF06249}">
      <dgm:prSet/>
      <dgm:spPr/>
      <dgm:t>
        <a:bodyPr/>
        <a:lstStyle/>
        <a:p>
          <a:endParaRPr lang="zh-CN" altLang="en-US" b="0"/>
        </a:p>
      </dgm:t>
    </dgm:pt>
    <dgm:pt modelId="{6F5741C4-864A-4B01-932F-F722E4BCC22F}">
      <dgm:prSet/>
      <dgm:spPr/>
      <dgm:t>
        <a:bodyPr/>
        <a:lstStyle/>
        <a:p>
          <a:r>
            <a:rPr lang="zh-CN" b="0" dirty="0" smtClean="0"/>
            <a:t>短连接方式，每个包通讯都需要额外的与服务器建立连接、连接断开时间，通讯时间加长。</a:t>
          </a:r>
          <a:endParaRPr lang="zh-CN" b="0" dirty="0"/>
        </a:p>
      </dgm:t>
    </dgm:pt>
    <dgm:pt modelId="{E87F1F85-8968-4C7C-953D-E7F416F20076}" type="parTrans" cxnId="{04733C60-E9A1-4F6D-A80B-53C7AC888A17}">
      <dgm:prSet/>
      <dgm:spPr/>
      <dgm:t>
        <a:bodyPr/>
        <a:lstStyle/>
        <a:p>
          <a:endParaRPr lang="zh-CN" altLang="en-US" b="0"/>
        </a:p>
      </dgm:t>
    </dgm:pt>
    <dgm:pt modelId="{DCDA9009-61C2-45B7-A302-D01D7260B404}" type="sibTrans" cxnId="{04733C60-E9A1-4F6D-A80B-53C7AC888A17}">
      <dgm:prSet/>
      <dgm:spPr/>
      <dgm:t>
        <a:bodyPr/>
        <a:lstStyle/>
        <a:p>
          <a:endParaRPr lang="zh-CN" altLang="en-US" b="0"/>
        </a:p>
      </dgm:t>
    </dgm:pt>
    <dgm:pt modelId="{CDBE3489-B90B-4C38-AA8A-C5084F11A3E8}">
      <dgm:prSet/>
      <dgm:spPr/>
      <dgm:t>
        <a:bodyPr/>
        <a:lstStyle/>
        <a:p>
          <a:r>
            <a:rPr lang="zh-CN" b="0" dirty="0" smtClean="0"/>
            <a:t>客户端采用轮询方式会导致额外的开销</a:t>
          </a:r>
          <a:endParaRPr lang="zh-CN" altLang="en-US" b="0" dirty="0"/>
        </a:p>
      </dgm:t>
    </dgm:pt>
    <dgm:pt modelId="{9561D919-FAFD-4213-B975-1DE3A8806291}" type="parTrans" cxnId="{2B54CABB-66F6-490A-8320-3C438715D51D}">
      <dgm:prSet/>
      <dgm:spPr/>
      <dgm:t>
        <a:bodyPr/>
        <a:lstStyle/>
        <a:p>
          <a:endParaRPr lang="zh-CN" altLang="en-US" b="0"/>
        </a:p>
      </dgm:t>
    </dgm:pt>
    <dgm:pt modelId="{B9007F68-6F4D-4671-B49E-531662DEB49D}" type="sibTrans" cxnId="{2B54CABB-66F6-490A-8320-3C438715D51D}">
      <dgm:prSet/>
      <dgm:spPr/>
      <dgm:t>
        <a:bodyPr/>
        <a:lstStyle/>
        <a:p>
          <a:endParaRPr lang="zh-CN" altLang="en-US" b="0"/>
        </a:p>
      </dgm:t>
    </dgm:pt>
    <dgm:pt modelId="{8DBAF5F8-5A5B-4A4B-A6B9-8E3046D49D09}" type="pres">
      <dgm:prSet presAssocID="{8FEE7CD0-7C39-4687-A5BE-45CC9E0B14AB}" presName="linearFlow" presStyleCnt="0">
        <dgm:presLayoutVars>
          <dgm:dir/>
          <dgm:animLvl val="lvl"/>
          <dgm:resizeHandles val="exact"/>
        </dgm:presLayoutVars>
      </dgm:prSet>
      <dgm:spPr/>
      <dgm:t>
        <a:bodyPr/>
        <a:lstStyle/>
        <a:p>
          <a:endParaRPr lang="zh-CN" altLang="en-US"/>
        </a:p>
      </dgm:t>
    </dgm:pt>
    <dgm:pt modelId="{90C27E99-606C-4E4F-8BC0-6ECEBA82C553}" type="pres">
      <dgm:prSet presAssocID="{B830498F-C9C9-4BBE-909E-4EA675CD151F}" presName="composite" presStyleCnt="0"/>
      <dgm:spPr/>
    </dgm:pt>
    <dgm:pt modelId="{CE29622E-DE46-4B56-9A89-0BC128FACA3C}" type="pres">
      <dgm:prSet presAssocID="{B830498F-C9C9-4BBE-909E-4EA675CD151F}" presName="parentText" presStyleLbl="alignNode1" presStyleIdx="0" presStyleCnt="2">
        <dgm:presLayoutVars>
          <dgm:chMax val="1"/>
          <dgm:bulletEnabled val="1"/>
        </dgm:presLayoutVars>
      </dgm:prSet>
      <dgm:spPr/>
      <dgm:t>
        <a:bodyPr/>
        <a:lstStyle/>
        <a:p>
          <a:endParaRPr lang="zh-CN" altLang="en-US"/>
        </a:p>
      </dgm:t>
    </dgm:pt>
    <dgm:pt modelId="{2DCB4D2E-0CF3-42F8-9954-83819F23A9CF}" type="pres">
      <dgm:prSet presAssocID="{B830498F-C9C9-4BBE-909E-4EA675CD151F}" presName="descendantText" presStyleLbl="alignAcc1" presStyleIdx="0" presStyleCnt="2" custScaleY="102147" custLinFactNeighborX="-280" custLinFactNeighborY="-154">
        <dgm:presLayoutVars>
          <dgm:bulletEnabled val="1"/>
        </dgm:presLayoutVars>
      </dgm:prSet>
      <dgm:spPr/>
      <dgm:t>
        <a:bodyPr/>
        <a:lstStyle/>
        <a:p>
          <a:endParaRPr lang="zh-CN" altLang="en-US"/>
        </a:p>
      </dgm:t>
    </dgm:pt>
    <dgm:pt modelId="{2FAE94C1-D896-46FD-8721-AB891C025DA0}" type="pres">
      <dgm:prSet presAssocID="{272EF3CC-C71B-4FB3-AE62-1B70B60DE2C2}" presName="sp" presStyleCnt="0"/>
      <dgm:spPr/>
    </dgm:pt>
    <dgm:pt modelId="{512C4CED-1A12-47F2-B5D6-327484680162}" type="pres">
      <dgm:prSet presAssocID="{FFBCD069-F296-44BC-8063-2F0E6603CC2B}" presName="composite" presStyleCnt="0"/>
      <dgm:spPr/>
    </dgm:pt>
    <dgm:pt modelId="{A0B14105-EDE6-4467-97CC-A7063C57FF0B}" type="pres">
      <dgm:prSet presAssocID="{FFBCD069-F296-44BC-8063-2F0E6603CC2B}" presName="parentText" presStyleLbl="alignNode1" presStyleIdx="1" presStyleCnt="2">
        <dgm:presLayoutVars>
          <dgm:chMax val="1"/>
          <dgm:bulletEnabled val="1"/>
        </dgm:presLayoutVars>
      </dgm:prSet>
      <dgm:spPr/>
      <dgm:t>
        <a:bodyPr/>
        <a:lstStyle/>
        <a:p>
          <a:endParaRPr lang="zh-CN" altLang="en-US"/>
        </a:p>
      </dgm:t>
    </dgm:pt>
    <dgm:pt modelId="{072D4F45-442A-42BE-BD69-296A621332BE}" type="pres">
      <dgm:prSet presAssocID="{FFBCD069-F296-44BC-8063-2F0E6603CC2B}" presName="descendantText" presStyleLbl="alignAcc1" presStyleIdx="1" presStyleCnt="2">
        <dgm:presLayoutVars>
          <dgm:bulletEnabled val="1"/>
        </dgm:presLayoutVars>
      </dgm:prSet>
      <dgm:spPr/>
      <dgm:t>
        <a:bodyPr/>
        <a:lstStyle/>
        <a:p>
          <a:endParaRPr lang="zh-CN" altLang="en-US"/>
        </a:p>
      </dgm:t>
    </dgm:pt>
  </dgm:ptLst>
  <dgm:cxnLst>
    <dgm:cxn modelId="{04733C60-E9A1-4F6D-A80B-53C7AC888A17}" srcId="{FFBCD069-F296-44BC-8063-2F0E6603CC2B}" destId="{6F5741C4-864A-4B01-932F-F722E4BCC22F}" srcOrd="1" destOrd="0" parTransId="{E87F1F85-8968-4C7C-953D-E7F416F20076}" sibTransId="{DCDA9009-61C2-45B7-A302-D01D7260B404}"/>
    <dgm:cxn modelId="{3DD6A57D-3F36-4C81-A61C-6B06105797A7}" type="presOf" srcId="{FFA908D4-F460-4708-99DC-9DEC0343A1F8}" destId="{2DCB4D2E-0CF3-42F8-9954-83819F23A9CF}" srcOrd="0" destOrd="1" presId="urn:microsoft.com/office/officeart/2005/8/layout/chevron2"/>
    <dgm:cxn modelId="{EEEDA61C-68B9-4158-94DE-C6001C8D22C2}" type="presOf" srcId="{F8150AED-03CD-4A7E-AFD7-59A899F7BF85}" destId="{2DCB4D2E-0CF3-42F8-9954-83819F23A9CF}" srcOrd="0" destOrd="2" presId="urn:microsoft.com/office/officeart/2005/8/layout/chevron2"/>
    <dgm:cxn modelId="{C29987DD-42C2-4EF8-82AF-94F2D679F51E}" srcId="{FFBCD069-F296-44BC-8063-2F0E6603CC2B}" destId="{8DE02E85-EE7C-4F0F-A2CB-1A294BD0537A}" srcOrd="0" destOrd="0" parTransId="{BF396614-3A66-46DA-ADF9-C21A44D31522}" sibTransId="{E6D3296C-73E3-4F82-A5AF-9F0ED7CA49C9}"/>
    <dgm:cxn modelId="{BA07D6B5-3CCF-4A7B-A1BA-3B24281A88EE}" type="presOf" srcId="{B830498F-C9C9-4BBE-909E-4EA675CD151F}" destId="{CE29622E-DE46-4B56-9A89-0BC128FACA3C}" srcOrd="0" destOrd="0" presId="urn:microsoft.com/office/officeart/2005/8/layout/chevron2"/>
    <dgm:cxn modelId="{43AF5AB6-6C3C-4FB5-93B0-43A33378FA23}" type="presOf" srcId="{6F5741C4-864A-4B01-932F-F722E4BCC22F}" destId="{072D4F45-442A-42BE-BD69-296A621332BE}" srcOrd="0" destOrd="1" presId="urn:microsoft.com/office/officeart/2005/8/layout/chevron2"/>
    <dgm:cxn modelId="{115451D3-CC39-4BEE-8CA9-C2519FF06249}" srcId="{B830498F-C9C9-4BBE-909E-4EA675CD151F}" destId="{F8150AED-03CD-4A7E-AFD7-59A899F7BF85}" srcOrd="2" destOrd="0" parTransId="{4AC73348-191F-4874-80D5-84CCCE74C78B}" sibTransId="{E6D0E5DD-1707-4E65-A074-370BD820B1C1}"/>
    <dgm:cxn modelId="{9F9954C3-3B71-4C4F-AE14-0FE91063EC50}" srcId="{B830498F-C9C9-4BBE-909E-4EA675CD151F}" destId="{89FDFB0E-5C5A-4AD3-B8AE-D7D4634ED73B}" srcOrd="0" destOrd="0" parTransId="{E4B846CF-754A-4566-B56A-9ABE43C8B4C1}" sibTransId="{A8F83B3E-3D31-4B3C-89A2-2A30584204F8}"/>
    <dgm:cxn modelId="{2B54CABB-66F6-490A-8320-3C438715D51D}" srcId="{FFBCD069-F296-44BC-8063-2F0E6603CC2B}" destId="{CDBE3489-B90B-4C38-AA8A-C5084F11A3E8}" srcOrd="2" destOrd="0" parTransId="{9561D919-FAFD-4213-B975-1DE3A8806291}" sibTransId="{B9007F68-6F4D-4671-B49E-531662DEB49D}"/>
    <dgm:cxn modelId="{8475F73C-79F1-4957-A4B8-5C66160402B7}" srcId="{B830498F-C9C9-4BBE-909E-4EA675CD151F}" destId="{FFA908D4-F460-4708-99DC-9DEC0343A1F8}" srcOrd="1" destOrd="0" parTransId="{CE21CF21-B7E4-4668-96F2-C01921460964}" sibTransId="{7E7D4B08-0753-4571-8DBC-5773571EA54D}"/>
    <dgm:cxn modelId="{8EA5EB16-425B-4EC7-AA33-AC6369D496C5}" type="presOf" srcId="{89FDFB0E-5C5A-4AD3-B8AE-D7D4634ED73B}" destId="{2DCB4D2E-0CF3-42F8-9954-83819F23A9CF}" srcOrd="0" destOrd="0" presId="urn:microsoft.com/office/officeart/2005/8/layout/chevron2"/>
    <dgm:cxn modelId="{982B241F-DDC7-49D6-BBEC-9477160B359F}" srcId="{8FEE7CD0-7C39-4687-A5BE-45CC9E0B14AB}" destId="{FFBCD069-F296-44BC-8063-2F0E6603CC2B}" srcOrd="1" destOrd="0" parTransId="{578E202D-1AAD-4632-8668-45A87078B56C}" sibTransId="{26C6A2F1-6E50-4A0A-A1DB-E439C8173F94}"/>
    <dgm:cxn modelId="{4DF08883-9067-4218-AF8C-437265CF1BFC}" type="presOf" srcId="{CDBE3489-B90B-4C38-AA8A-C5084F11A3E8}" destId="{072D4F45-442A-42BE-BD69-296A621332BE}" srcOrd="0" destOrd="2" presId="urn:microsoft.com/office/officeart/2005/8/layout/chevron2"/>
    <dgm:cxn modelId="{22022DEB-F6C2-4233-B943-381F9DC878C2}" type="presOf" srcId="{8FEE7CD0-7C39-4687-A5BE-45CC9E0B14AB}" destId="{8DBAF5F8-5A5B-4A4B-A6B9-8E3046D49D09}" srcOrd="0" destOrd="0" presId="urn:microsoft.com/office/officeart/2005/8/layout/chevron2"/>
    <dgm:cxn modelId="{49C07A64-1B26-418E-BEBE-A9A62DA93E6F}" type="presOf" srcId="{8DE02E85-EE7C-4F0F-A2CB-1A294BD0537A}" destId="{072D4F45-442A-42BE-BD69-296A621332BE}" srcOrd="0" destOrd="0" presId="urn:microsoft.com/office/officeart/2005/8/layout/chevron2"/>
    <dgm:cxn modelId="{61DAE4C5-BDFF-427A-8DD9-E92EE5EEEAFD}" type="presOf" srcId="{FFBCD069-F296-44BC-8063-2F0E6603CC2B}" destId="{A0B14105-EDE6-4467-97CC-A7063C57FF0B}" srcOrd="0" destOrd="0" presId="urn:microsoft.com/office/officeart/2005/8/layout/chevron2"/>
    <dgm:cxn modelId="{80D9A25C-68AE-4BE8-9C7D-2881FD3BC778}" srcId="{8FEE7CD0-7C39-4687-A5BE-45CC9E0B14AB}" destId="{B830498F-C9C9-4BBE-909E-4EA675CD151F}" srcOrd="0" destOrd="0" parTransId="{4467C37A-0B17-454B-AABA-53D28A4C5400}" sibTransId="{272EF3CC-C71B-4FB3-AE62-1B70B60DE2C2}"/>
    <dgm:cxn modelId="{2E565D89-59C0-4682-8D2D-8ABD8BF3C1D3}" type="presParOf" srcId="{8DBAF5F8-5A5B-4A4B-A6B9-8E3046D49D09}" destId="{90C27E99-606C-4E4F-8BC0-6ECEBA82C553}" srcOrd="0" destOrd="0" presId="urn:microsoft.com/office/officeart/2005/8/layout/chevron2"/>
    <dgm:cxn modelId="{0201B084-1D34-4359-8245-796105A7DC75}" type="presParOf" srcId="{90C27E99-606C-4E4F-8BC0-6ECEBA82C553}" destId="{CE29622E-DE46-4B56-9A89-0BC128FACA3C}" srcOrd="0" destOrd="0" presId="urn:microsoft.com/office/officeart/2005/8/layout/chevron2"/>
    <dgm:cxn modelId="{097171CF-D6AB-447C-81D8-333E1015C27D}" type="presParOf" srcId="{90C27E99-606C-4E4F-8BC0-6ECEBA82C553}" destId="{2DCB4D2E-0CF3-42F8-9954-83819F23A9CF}" srcOrd="1" destOrd="0" presId="urn:microsoft.com/office/officeart/2005/8/layout/chevron2"/>
    <dgm:cxn modelId="{0A869A50-8861-4A33-BCDC-801803943779}" type="presParOf" srcId="{8DBAF5F8-5A5B-4A4B-A6B9-8E3046D49D09}" destId="{2FAE94C1-D896-46FD-8721-AB891C025DA0}" srcOrd="1" destOrd="0" presId="urn:microsoft.com/office/officeart/2005/8/layout/chevron2"/>
    <dgm:cxn modelId="{76D1F367-7283-4B68-8491-C3468BDBDA7F}" type="presParOf" srcId="{8DBAF5F8-5A5B-4A4B-A6B9-8E3046D49D09}" destId="{512C4CED-1A12-47F2-B5D6-327484680162}" srcOrd="2" destOrd="0" presId="urn:microsoft.com/office/officeart/2005/8/layout/chevron2"/>
    <dgm:cxn modelId="{AEF2A0C6-7EA5-496D-942C-265E51CDD0DE}" type="presParOf" srcId="{512C4CED-1A12-47F2-B5D6-327484680162}" destId="{A0B14105-EDE6-4467-97CC-A7063C57FF0B}" srcOrd="0" destOrd="0" presId="urn:microsoft.com/office/officeart/2005/8/layout/chevron2"/>
    <dgm:cxn modelId="{1AFA3D2B-0AE0-43D9-8097-068CD9C4112D}" type="presParOf" srcId="{512C4CED-1A12-47F2-B5D6-327484680162}" destId="{072D4F45-442A-42BE-BD69-296A621332BE}"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8FA73C-6645-495E-8122-D8FB970517FC}">
      <dsp:nvSpPr>
        <dsp:cNvPr id="0" name=""/>
        <dsp:cNvSpPr/>
      </dsp:nvSpPr>
      <dsp:spPr>
        <a:xfrm>
          <a:off x="1767680" y="0"/>
          <a:ext cx="4351338" cy="4351338"/>
        </a:xfrm>
        <a:prstGeom prst="diamond">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3725D40A-14D2-4D17-9535-182D80DAB4D9}">
      <dsp:nvSpPr>
        <dsp:cNvPr id="0" name=""/>
        <dsp:cNvSpPr/>
      </dsp:nvSpPr>
      <dsp:spPr>
        <a:xfrm>
          <a:off x="2181058" y="413377"/>
          <a:ext cx="1697021" cy="1697021"/>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smtClean="0"/>
            <a:t>Tcp</a:t>
          </a:r>
          <a:endParaRPr lang="zh-CN" sz="2300" kern="1200"/>
        </a:p>
      </dsp:txBody>
      <dsp:txXfrm>
        <a:off x="2181058" y="413377"/>
        <a:ext cx="1697021" cy="1697021"/>
      </dsp:txXfrm>
    </dsp:sp>
    <dsp:sp modelId="{1D5F7D14-DFD3-4A03-8401-750C0F3C08C5}">
      <dsp:nvSpPr>
        <dsp:cNvPr id="0" name=""/>
        <dsp:cNvSpPr/>
      </dsp:nvSpPr>
      <dsp:spPr>
        <a:xfrm>
          <a:off x="4008620" y="413377"/>
          <a:ext cx="1697021" cy="1697021"/>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smtClean="0"/>
            <a:t>Udp</a:t>
          </a:r>
          <a:endParaRPr lang="zh-CN" sz="2300" kern="1200"/>
        </a:p>
      </dsp:txBody>
      <dsp:txXfrm>
        <a:off x="4008620" y="413377"/>
        <a:ext cx="1697021" cy="1697021"/>
      </dsp:txXfrm>
    </dsp:sp>
    <dsp:sp modelId="{AE7A51A3-23A1-47CA-9FE7-2FA522FB0689}">
      <dsp:nvSpPr>
        <dsp:cNvPr id="0" name=""/>
        <dsp:cNvSpPr/>
      </dsp:nvSpPr>
      <dsp:spPr>
        <a:xfrm>
          <a:off x="2181058" y="2240939"/>
          <a:ext cx="1697021" cy="1697021"/>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smtClean="0"/>
            <a:t>Websocket</a:t>
          </a:r>
          <a:endParaRPr lang="zh-CN" sz="2300" kern="1200"/>
        </a:p>
      </dsp:txBody>
      <dsp:txXfrm>
        <a:off x="2181058" y="2240939"/>
        <a:ext cx="1697021" cy="1697021"/>
      </dsp:txXfrm>
    </dsp:sp>
    <dsp:sp modelId="{8ED5119A-676A-42F5-B620-78D3F7DB8C43}">
      <dsp:nvSpPr>
        <dsp:cNvPr id="0" name=""/>
        <dsp:cNvSpPr/>
      </dsp:nvSpPr>
      <dsp:spPr>
        <a:xfrm>
          <a:off x="4008620" y="2240939"/>
          <a:ext cx="1697021" cy="1697021"/>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smtClean="0"/>
            <a:t>http</a:t>
          </a:r>
          <a:endParaRPr lang="zh-CN" sz="2300" kern="1200"/>
        </a:p>
      </dsp:txBody>
      <dsp:txXfrm>
        <a:off x="4008620" y="2240939"/>
        <a:ext cx="1697021" cy="169702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29622E-DE46-4B56-9A89-0BC128FACA3C}">
      <dsp:nvSpPr>
        <dsp:cNvPr id="0" name=""/>
        <dsp:cNvSpPr/>
      </dsp:nvSpPr>
      <dsp:spPr>
        <a:xfrm rot="5400000">
          <a:off x="-347384" y="349707"/>
          <a:ext cx="2315897" cy="1621128"/>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rtl="0">
            <a:lnSpc>
              <a:spcPct val="90000"/>
            </a:lnSpc>
            <a:spcBef>
              <a:spcPct val="0"/>
            </a:spcBef>
            <a:spcAft>
              <a:spcPct val="35000"/>
            </a:spcAft>
          </a:pPr>
          <a:r>
            <a:rPr lang="zh-CN" sz="4300" kern="1200" dirty="0" smtClean="0"/>
            <a:t>优点</a:t>
          </a:r>
          <a:endParaRPr lang="zh-CN" sz="4300" kern="1200" dirty="0"/>
        </a:p>
      </dsp:txBody>
      <dsp:txXfrm rot="5400000">
        <a:off x="-347384" y="349707"/>
        <a:ext cx="2315897" cy="1621128"/>
      </dsp:txXfrm>
    </dsp:sp>
    <dsp:sp modelId="{2DCB4D2E-0CF3-42F8-9954-83819F23A9CF}">
      <dsp:nvSpPr>
        <dsp:cNvPr id="0" name=""/>
        <dsp:cNvSpPr/>
      </dsp:nvSpPr>
      <dsp:spPr>
        <a:xfrm rot="5400000">
          <a:off x="4001247" y="-2377796"/>
          <a:ext cx="1505333" cy="6265571"/>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rtl="0">
            <a:lnSpc>
              <a:spcPct val="90000"/>
            </a:lnSpc>
            <a:spcBef>
              <a:spcPct val="0"/>
            </a:spcBef>
            <a:spcAft>
              <a:spcPct val="15000"/>
            </a:spcAft>
            <a:buChar char="••"/>
          </a:pPr>
          <a:r>
            <a:rPr lang="zh-CN" sz="1900" kern="1200" smtClean="0"/>
            <a:t>可以保证通讯包的到达顺序、包完整性，通讯稳定</a:t>
          </a:r>
          <a:endParaRPr lang="zh-CN" sz="1900" kern="1200"/>
        </a:p>
      </dsp:txBody>
      <dsp:txXfrm rot="5400000">
        <a:off x="4001247" y="-2377796"/>
        <a:ext cx="1505333" cy="6265571"/>
      </dsp:txXfrm>
    </dsp:sp>
    <dsp:sp modelId="{A0B14105-EDE6-4467-97CC-A7063C57FF0B}">
      <dsp:nvSpPr>
        <dsp:cNvPr id="0" name=""/>
        <dsp:cNvSpPr/>
      </dsp:nvSpPr>
      <dsp:spPr>
        <a:xfrm rot="5400000">
          <a:off x="-347384" y="2380502"/>
          <a:ext cx="2315897" cy="1621128"/>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rtl="0">
            <a:lnSpc>
              <a:spcPct val="90000"/>
            </a:lnSpc>
            <a:spcBef>
              <a:spcPct val="0"/>
            </a:spcBef>
            <a:spcAft>
              <a:spcPct val="35000"/>
            </a:spcAft>
          </a:pPr>
          <a:r>
            <a:rPr lang="zh-CN" sz="4300" kern="1200" dirty="0" smtClean="0"/>
            <a:t>缺点</a:t>
          </a:r>
          <a:endParaRPr lang="zh-CN" sz="4300" kern="1200" dirty="0"/>
        </a:p>
      </dsp:txBody>
      <dsp:txXfrm rot="5400000">
        <a:off x="-347384" y="2380502"/>
        <a:ext cx="2315897" cy="1621128"/>
      </dsp:txXfrm>
    </dsp:sp>
    <dsp:sp modelId="{072D4F45-442A-42BE-BD69-296A621332BE}">
      <dsp:nvSpPr>
        <dsp:cNvPr id="0" name=""/>
        <dsp:cNvSpPr/>
      </dsp:nvSpPr>
      <dsp:spPr>
        <a:xfrm rot="5400000">
          <a:off x="4001247" y="-347001"/>
          <a:ext cx="1505333" cy="6265571"/>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rtl="0">
            <a:lnSpc>
              <a:spcPct val="90000"/>
            </a:lnSpc>
            <a:spcBef>
              <a:spcPct val="0"/>
            </a:spcBef>
            <a:spcAft>
              <a:spcPct val="15000"/>
            </a:spcAft>
            <a:buChar char="••"/>
          </a:pPr>
          <a:r>
            <a:rPr lang="zh-CN" sz="1900" kern="1200" smtClean="0"/>
            <a:t>由于需要多次握手导致每次通讯都会增加额外的通讯量和时间，在网络不好时会造成阻塞</a:t>
          </a:r>
          <a:endParaRPr lang="zh-CN" sz="1900" kern="1200"/>
        </a:p>
        <a:p>
          <a:pPr marL="171450" lvl="1" indent="-171450" algn="l" defTabSz="844550" rtl="0">
            <a:lnSpc>
              <a:spcPct val="90000"/>
            </a:lnSpc>
            <a:spcBef>
              <a:spcPct val="0"/>
            </a:spcBef>
            <a:spcAft>
              <a:spcPct val="15000"/>
            </a:spcAft>
            <a:buChar char="••"/>
          </a:pPr>
          <a:r>
            <a:rPr lang="zh-CN" sz="1900" kern="1200" smtClean="0"/>
            <a:t>需要自己维护长连接的负载均衡、调度</a:t>
          </a:r>
          <a:endParaRPr lang="zh-CN" sz="1900" kern="1200"/>
        </a:p>
        <a:p>
          <a:pPr marL="171450" lvl="1" indent="-171450" algn="l" defTabSz="844550" rtl="0">
            <a:lnSpc>
              <a:spcPct val="90000"/>
            </a:lnSpc>
            <a:spcBef>
              <a:spcPct val="0"/>
            </a:spcBef>
            <a:spcAft>
              <a:spcPct val="15000"/>
            </a:spcAft>
            <a:buChar char="••"/>
          </a:pPr>
          <a:r>
            <a:rPr lang="zh-CN" sz="1900" kern="1200" smtClean="0"/>
            <a:t>需要自己定义协议内容，自己保证协议完整性和稳定性</a:t>
          </a:r>
          <a:endParaRPr lang="zh-CN" sz="1900" kern="1200"/>
        </a:p>
      </dsp:txBody>
      <dsp:txXfrm rot="5400000">
        <a:off x="4001247" y="-347001"/>
        <a:ext cx="1505333" cy="626557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29622E-DE46-4B56-9A89-0BC128FACA3C}">
      <dsp:nvSpPr>
        <dsp:cNvPr id="0" name=""/>
        <dsp:cNvSpPr/>
      </dsp:nvSpPr>
      <dsp:spPr>
        <a:xfrm rot="5400000">
          <a:off x="-347384" y="349707"/>
          <a:ext cx="2315897" cy="1621128"/>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rtl="0">
            <a:lnSpc>
              <a:spcPct val="90000"/>
            </a:lnSpc>
            <a:spcBef>
              <a:spcPct val="0"/>
            </a:spcBef>
            <a:spcAft>
              <a:spcPct val="35000"/>
            </a:spcAft>
          </a:pPr>
          <a:r>
            <a:rPr lang="zh-CN" sz="4300" kern="1200" dirty="0" smtClean="0"/>
            <a:t>优点</a:t>
          </a:r>
          <a:endParaRPr lang="zh-CN" sz="4300" kern="1200" dirty="0"/>
        </a:p>
      </dsp:txBody>
      <dsp:txXfrm rot="5400000">
        <a:off x="-347384" y="349707"/>
        <a:ext cx="2315897" cy="1621128"/>
      </dsp:txXfrm>
    </dsp:sp>
    <dsp:sp modelId="{2DCB4D2E-0CF3-42F8-9954-83819F23A9CF}">
      <dsp:nvSpPr>
        <dsp:cNvPr id="0" name=""/>
        <dsp:cNvSpPr/>
      </dsp:nvSpPr>
      <dsp:spPr>
        <a:xfrm rot="5400000">
          <a:off x="4001247" y="-2377796"/>
          <a:ext cx="1505333" cy="6265571"/>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zh-CN" sz="2000" kern="1200" dirty="0" smtClean="0"/>
            <a:t>由于不需要额外的通讯握手，因此通讯所用时间减少很多</a:t>
          </a:r>
          <a:endParaRPr lang="zh-CN" sz="2000" kern="1200" dirty="0"/>
        </a:p>
      </dsp:txBody>
      <dsp:txXfrm rot="5400000">
        <a:off x="4001247" y="-2377796"/>
        <a:ext cx="1505333" cy="6265571"/>
      </dsp:txXfrm>
    </dsp:sp>
    <dsp:sp modelId="{A0B14105-EDE6-4467-97CC-A7063C57FF0B}">
      <dsp:nvSpPr>
        <dsp:cNvPr id="0" name=""/>
        <dsp:cNvSpPr/>
      </dsp:nvSpPr>
      <dsp:spPr>
        <a:xfrm rot="5400000">
          <a:off x="-347384" y="2380502"/>
          <a:ext cx="2315897" cy="1621128"/>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rtl="0">
            <a:lnSpc>
              <a:spcPct val="90000"/>
            </a:lnSpc>
            <a:spcBef>
              <a:spcPct val="0"/>
            </a:spcBef>
            <a:spcAft>
              <a:spcPct val="35000"/>
            </a:spcAft>
          </a:pPr>
          <a:r>
            <a:rPr lang="zh-CN" sz="4300" kern="1200" dirty="0" smtClean="0"/>
            <a:t>缺点</a:t>
          </a:r>
          <a:endParaRPr lang="zh-CN" sz="4300" kern="1200" dirty="0"/>
        </a:p>
      </dsp:txBody>
      <dsp:txXfrm rot="5400000">
        <a:off x="-347384" y="2380502"/>
        <a:ext cx="2315897" cy="1621128"/>
      </dsp:txXfrm>
    </dsp:sp>
    <dsp:sp modelId="{072D4F45-442A-42BE-BD69-296A621332BE}">
      <dsp:nvSpPr>
        <dsp:cNvPr id="0" name=""/>
        <dsp:cNvSpPr/>
      </dsp:nvSpPr>
      <dsp:spPr>
        <a:xfrm rot="5400000">
          <a:off x="4001247" y="-347001"/>
          <a:ext cx="1505333" cy="6265571"/>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zh-CN" sz="2000" kern="1200" smtClean="0"/>
            <a:t>协议自身无法保证通讯包到达顺序、完整性、有丢包率</a:t>
          </a:r>
          <a:endParaRPr lang="zh-CN" sz="2000" kern="1200" dirty="0"/>
        </a:p>
        <a:p>
          <a:pPr marL="228600" lvl="1" indent="-228600" algn="l" defTabSz="889000">
            <a:lnSpc>
              <a:spcPct val="90000"/>
            </a:lnSpc>
            <a:spcBef>
              <a:spcPct val="0"/>
            </a:spcBef>
            <a:spcAft>
              <a:spcPct val="15000"/>
            </a:spcAft>
            <a:buChar char="••"/>
          </a:pPr>
          <a:r>
            <a:rPr lang="zh-CN" sz="2000" kern="1200" dirty="0" smtClean="0"/>
            <a:t>在出现网络拥堵时，优先被抛弃</a:t>
          </a:r>
          <a:endParaRPr lang="zh-CN" sz="2000" kern="1200" dirty="0"/>
        </a:p>
        <a:p>
          <a:pPr marL="228600" lvl="1" indent="-228600" algn="l" defTabSz="889000">
            <a:lnSpc>
              <a:spcPct val="90000"/>
            </a:lnSpc>
            <a:spcBef>
              <a:spcPct val="0"/>
            </a:spcBef>
            <a:spcAft>
              <a:spcPct val="15000"/>
            </a:spcAft>
            <a:buChar char="••"/>
          </a:pPr>
          <a:r>
            <a:rPr lang="zh-CN" sz="2000" kern="1200" dirty="0" smtClean="0"/>
            <a:t>没有成熟的负载均衡、调度策略</a:t>
          </a:r>
          <a:endParaRPr lang="zh-CN" altLang="en-US" sz="2000" kern="1200" dirty="0"/>
        </a:p>
      </dsp:txBody>
      <dsp:txXfrm rot="5400000">
        <a:off x="4001247" y="-347001"/>
        <a:ext cx="1505333" cy="626557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29622E-DE46-4B56-9A89-0BC128FACA3C}">
      <dsp:nvSpPr>
        <dsp:cNvPr id="0" name=""/>
        <dsp:cNvSpPr/>
      </dsp:nvSpPr>
      <dsp:spPr>
        <a:xfrm rot="5400000">
          <a:off x="-346109" y="364458"/>
          <a:ext cx="2307398" cy="1615179"/>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zh-CN" sz="4200" b="0" kern="1200" dirty="0" smtClean="0"/>
            <a:t>优点</a:t>
          </a:r>
          <a:endParaRPr lang="zh-CN" sz="4200" b="0" kern="1200" dirty="0"/>
        </a:p>
      </dsp:txBody>
      <dsp:txXfrm rot="5400000">
        <a:off x="-346109" y="364458"/>
        <a:ext cx="2307398" cy="1615179"/>
      </dsp:txXfrm>
    </dsp:sp>
    <dsp:sp modelId="{2DCB4D2E-0CF3-42F8-9954-83819F23A9CF}">
      <dsp:nvSpPr>
        <dsp:cNvPr id="0" name=""/>
        <dsp:cNvSpPr/>
      </dsp:nvSpPr>
      <dsp:spPr>
        <a:xfrm rot="5400000">
          <a:off x="3967374" y="-2369755"/>
          <a:ext cx="1532010" cy="6271520"/>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zh-CN" sz="1600" b="0" kern="1200" dirty="0" smtClean="0"/>
            <a:t>衍生于</a:t>
          </a:r>
          <a:r>
            <a:rPr lang="en-US" sz="1600" b="0" kern="1200" dirty="0" smtClean="0"/>
            <a:t>http</a:t>
          </a:r>
          <a:r>
            <a:rPr lang="zh-CN" sz="1600" b="0" kern="1200" dirty="0" smtClean="0"/>
            <a:t>通讯，协议成熟、稳定</a:t>
          </a:r>
          <a:endParaRPr lang="zh-CN" sz="1600" b="0" kern="1200" dirty="0"/>
        </a:p>
        <a:p>
          <a:pPr marL="171450" lvl="1" indent="-171450" algn="l" defTabSz="711200">
            <a:lnSpc>
              <a:spcPct val="90000"/>
            </a:lnSpc>
            <a:spcBef>
              <a:spcPct val="0"/>
            </a:spcBef>
            <a:spcAft>
              <a:spcPct val="15000"/>
            </a:spcAft>
            <a:buChar char="••"/>
          </a:pPr>
          <a:r>
            <a:rPr lang="zh-CN" sz="1600" b="0" kern="1200" dirty="0" smtClean="0"/>
            <a:t>属于长连接通讯，相对于</a:t>
          </a:r>
          <a:r>
            <a:rPr lang="en-US" sz="1600" b="0" kern="1200" dirty="0" smtClean="0"/>
            <a:t>http</a:t>
          </a:r>
          <a:r>
            <a:rPr lang="zh-CN" sz="1600" b="0" kern="1200" dirty="0" smtClean="0"/>
            <a:t>通讯减少了每个包的建立连接、连接断开时间</a:t>
          </a:r>
          <a:r>
            <a:rPr lang="zh-CN" altLang="en-US" sz="1600" b="0" kern="1200" dirty="0" smtClean="0"/>
            <a:t>，</a:t>
          </a:r>
          <a:r>
            <a:rPr lang="zh-CN" sz="1600" b="0" kern="1200" dirty="0" smtClean="0"/>
            <a:t>通讯得到加速</a:t>
          </a:r>
          <a:endParaRPr lang="zh-CN" sz="1600" b="0" kern="1200" dirty="0"/>
        </a:p>
        <a:p>
          <a:pPr marL="171450" lvl="1" indent="-171450" algn="l" defTabSz="711200">
            <a:lnSpc>
              <a:spcPct val="90000"/>
            </a:lnSpc>
            <a:spcBef>
              <a:spcPct val="0"/>
            </a:spcBef>
            <a:spcAft>
              <a:spcPct val="15000"/>
            </a:spcAft>
            <a:buChar char="••"/>
          </a:pPr>
          <a:r>
            <a:rPr lang="zh-CN" sz="1600" b="0" kern="1200" dirty="0" smtClean="0"/>
            <a:t>有成熟负载均衡调度方法，可以根据协议内容实现调度</a:t>
          </a:r>
          <a:endParaRPr lang="zh-CN" sz="1600" b="0" kern="1200" dirty="0"/>
        </a:p>
        <a:p>
          <a:pPr marL="171450" lvl="1" indent="-171450" algn="l" defTabSz="711200">
            <a:lnSpc>
              <a:spcPct val="90000"/>
            </a:lnSpc>
            <a:spcBef>
              <a:spcPct val="0"/>
            </a:spcBef>
            <a:spcAft>
              <a:spcPct val="15000"/>
            </a:spcAft>
            <a:buChar char="••"/>
          </a:pPr>
          <a:r>
            <a:rPr lang="zh-CN" sz="1600" b="0" kern="1200" dirty="0" smtClean="0"/>
            <a:t>可以实现服务器端主动推送消息给客户端</a:t>
          </a:r>
          <a:endParaRPr lang="zh-CN" altLang="en-US" sz="1600" b="0" kern="1200" dirty="0"/>
        </a:p>
      </dsp:txBody>
      <dsp:txXfrm rot="5400000">
        <a:off x="3967374" y="-2369755"/>
        <a:ext cx="1532010" cy="6271520"/>
      </dsp:txXfrm>
    </dsp:sp>
    <dsp:sp modelId="{A0B14105-EDE6-4467-97CC-A7063C57FF0B}">
      <dsp:nvSpPr>
        <dsp:cNvPr id="0" name=""/>
        <dsp:cNvSpPr/>
      </dsp:nvSpPr>
      <dsp:spPr>
        <a:xfrm rot="5400000">
          <a:off x="-346109" y="2387800"/>
          <a:ext cx="2307398" cy="1615179"/>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zh-CN" sz="4200" b="0" kern="1200" dirty="0" smtClean="0"/>
            <a:t>缺点</a:t>
          </a:r>
          <a:endParaRPr lang="zh-CN" sz="4200" b="0" kern="1200" dirty="0"/>
        </a:p>
      </dsp:txBody>
      <dsp:txXfrm rot="5400000">
        <a:off x="-346109" y="2387800"/>
        <a:ext cx="2307398" cy="1615179"/>
      </dsp:txXfrm>
    </dsp:sp>
    <dsp:sp modelId="{072D4F45-442A-42BE-BD69-296A621332BE}">
      <dsp:nvSpPr>
        <dsp:cNvPr id="0" name=""/>
        <dsp:cNvSpPr/>
      </dsp:nvSpPr>
      <dsp:spPr>
        <a:xfrm rot="5400000">
          <a:off x="4001034" y="-344164"/>
          <a:ext cx="1499809" cy="6271520"/>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zh-CN" sz="1600" b="0" kern="1200" dirty="0" smtClean="0"/>
            <a:t>基于</a:t>
          </a:r>
          <a:r>
            <a:rPr lang="en-US" sz="1600" b="0" kern="1200" dirty="0" smtClean="0"/>
            <a:t>http</a:t>
          </a:r>
          <a:r>
            <a:rPr lang="zh-CN" sz="1600" b="0" kern="1200" dirty="0" smtClean="0"/>
            <a:t>、</a:t>
          </a:r>
          <a:r>
            <a:rPr lang="en-US" sz="1600" b="0" kern="1200" dirty="0" err="1" smtClean="0"/>
            <a:t>tcp</a:t>
          </a:r>
          <a:r>
            <a:rPr lang="zh-CN" sz="1600" b="0" kern="1200" dirty="0" smtClean="0"/>
            <a:t>协议通讯速度相对</a:t>
          </a:r>
          <a:r>
            <a:rPr lang="en-US" sz="1600" b="0" kern="1200" dirty="0" err="1" smtClean="0"/>
            <a:t>udp</a:t>
          </a:r>
          <a:r>
            <a:rPr lang="zh-CN" sz="1600" b="0" kern="1200" dirty="0" smtClean="0"/>
            <a:t>慢</a:t>
          </a:r>
          <a:endParaRPr lang="zh-CN" sz="1600" b="0" kern="1200" dirty="0"/>
        </a:p>
        <a:p>
          <a:pPr marL="171450" lvl="1" indent="-171450" algn="l" defTabSz="711200">
            <a:lnSpc>
              <a:spcPct val="90000"/>
            </a:lnSpc>
            <a:spcBef>
              <a:spcPct val="0"/>
            </a:spcBef>
            <a:spcAft>
              <a:spcPct val="15000"/>
            </a:spcAft>
            <a:buChar char="••"/>
          </a:pPr>
          <a:r>
            <a:rPr lang="zh-CN" sz="1600" b="0" kern="1200" dirty="0" smtClean="0"/>
            <a:t>由于是长连接，因此在负载调度时会出现短期负载不均衡、高可用性差</a:t>
          </a:r>
          <a:endParaRPr lang="zh-CN" altLang="en-US" sz="1600" b="0" kern="1200" dirty="0"/>
        </a:p>
      </dsp:txBody>
      <dsp:txXfrm rot="5400000">
        <a:off x="4001034" y="-344164"/>
        <a:ext cx="1499809" cy="62715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29622E-DE46-4B56-9A89-0BC128FACA3C}">
      <dsp:nvSpPr>
        <dsp:cNvPr id="0" name=""/>
        <dsp:cNvSpPr/>
      </dsp:nvSpPr>
      <dsp:spPr>
        <a:xfrm rot="5400000">
          <a:off x="-346109" y="364458"/>
          <a:ext cx="2307398" cy="1615179"/>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zh-CN" sz="4200" b="0" kern="1200" dirty="0" smtClean="0"/>
            <a:t>优点</a:t>
          </a:r>
          <a:endParaRPr lang="zh-CN" sz="4200" b="0" kern="1200" dirty="0"/>
        </a:p>
      </dsp:txBody>
      <dsp:txXfrm rot="5400000">
        <a:off x="-346109" y="364458"/>
        <a:ext cx="2307398" cy="1615179"/>
      </dsp:txXfrm>
    </dsp:sp>
    <dsp:sp modelId="{2DCB4D2E-0CF3-42F8-9954-83819F23A9CF}">
      <dsp:nvSpPr>
        <dsp:cNvPr id="0" name=""/>
        <dsp:cNvSpPr/>
      </dsp:nvSpPr>
      <dsp:spPr>
        <a:xfrm rot="5400000">
          <a:off x="3967374" y="-2369755"/>
          <a:ext cx="1532010" cy="6271520"/>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rtl="0">
            <a:lnSpc>
              <a:spcPct val="90000"/>
            </a:lnSpc>
            <a:spcBef>
              <a:spcPct val="0"/>
            </a:spcBef>
            <a:spcAft>
              <a:spcPct val="15000"/>
            </a:spcAft>
            <a:buChar char="••"/>
          </a:pPr>
          <a:r>
            <a:rPr lang="zh-CN" sz="1900" b="0" kern="1200" dirty="0" smtClean="0"/>
            <a:t>协议成熟、稳定</a:t>
          </a:r>
          <a:endParaRPr lang="zh-CN" sz="1900" b="0" kern="1200" dirty="0"/>
        </a:p>
        <a:p>
          <a:pPr marL="171450" lvl="1" indent="-171450" algn="l" defTabSz="844550">
            <a:lnSpc>
              <a:spcPct val="90000"/>
            </a:lnSpc>
            <a:spcBef>
              <a:spcPct val="0"/>
            </a:spcBef>
            <a:spcAft>
              <a:spcPct val="15000"/>
            </a:spcAft>
            <a:buChar char="••"/>
          </a:pPr>
          <a:r>
            <a:rPr lang="zh-CN" sz="1900" b="0" kern="1200" dirty="0" smtClean="0"/>
            <a:t>短连接、轮询方式，可以根据网络情况实现随机调度</a:t>
          </a:r>
          <a:endParaRPr lang="zh-CN" sz="1900" b="0" kern="1200" dirty="0"/>
        </a:p>
        <a:p>
          <a:pPr marL="171450" lvl="1" indent="-171450" algn="l" defTabSz="844550">
            <a:lnSpc>
              <a:spcPct val="90000"/>
            </a:lnSpc>
            <a:spcBef>
              <a:spcPct val="0"/>
            </a:spcBef>
            <a:spcAft>
              <a:spcPct val="15000"/>
            </a:spcAft>
            <a:buChar char="••"/>
          </a:pPr>
          <a:r>
            <a:rPr lang="zh-CN" sz="1900" b="0" kern="1200" dirty="0" smtClean="0"/>
            <a:t>有成熟的负载均衡、调度方案，总体负载均衡性高、可以实现高可用</a:t>
          </a:r>
          <a:endParaRPr lang="zh-CN" altLang="en-US" sz="1900" b="0" kern="1200" dirty="0"/>
        </a:p>
      </dsp:txBody>
      <dsp:txXfrm rot="5400000">
        <a:off x="3967374" y="-2369755"/>
        <a:ext cx="1532010" cy="6271520"/>
      </dsp:txXfrm>
    </dsp:sp>
    <dsp:sp modelId="{A0B14105-EDE6-4467-97CC-A7063C57FF0B}">
      <dsp:nvSpPr>
        <dsp:cNvPr id="0" name=""/>
        <dsp:cNvSpPr/>
      </dsp:nvSpPr>
      <dsp:spPr>
        <a:xfrm rot="5400000">
          <a:off x="-346109" y="2387800"/>
          <a:ext cx="2307398" cy="1615179"/>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zh-CN" sz="4200" b="0" kern="1200" dirty="0" smtClean="0"/>
            <a:t>缺点</a:t>
          </a:r>
          <a:endParaRPr lang="zh-CN" sz="4200" b="0" kern="1200" dirty="0"/>
        </a:p>
      </dsp:txBody>
      <dsp:txXfrm rot="5400000">
        <a:off x="-346109" y="2387800"/>
        <a:ext cx="2307398" cy="1615179"/>
      </dsp:txXfrm>
    </dsp:sp>
    <dsp:sp modelId="{072D4F45-442A-42BE-BD69-296A621332BE}">
      <dsp:nvSpPr>
        <dsp:cNvPr id="0" name=""/>
        <dsp:cNvSpPr/>
      </dsp:nvSpPr>
      <dsp:spPr>
        <a:xfrm rot="5400000">
          <a:off x="4001034" y="-344164"/>
          <a:ext cx="1499809" cy="6271520"/>
        </a:xfrm>
        <a:prstGeom prst="round2SameRect">
          <a:avLst/>
        </a:prstGeom>
        <a:solidFill>
          <a:schemeClr val="lt1">
            <a:alpha val="90000"/>
            <a:hueOff val="0"/>
            <a:satOff val="0"/>
            <a:lumOff val="0"/>
            <a:alphaOff val="0"/>
          </a:schemeClr>
        </a:solidFill>
        <a:ln w="6350" cap="flat" cmpd="sng" algn="ctr">
          <a:solidFill>
            <a:schemeClr val="accent1">
              <a:alpha val="90000"/>
              <a:hueOff val="0"/>
              <a:satOff val="0"/>
              <a:lumOff val="0"/>
              <a:alphaOff val="-4000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rtl="0">
            <a:lnSpc>
              <a:spcPct val="90000"/>
            </a:lnSpc>
            <a:spcBef>
              <a:spcPct val="0"/>
            </a:spcBef>
            <a:spcAft>
              <a:spcPct val="15000"/>
            </a:spcAft>
            <a:buChar char="••"/>
          </a:pPr>
          <a:r>
            <a:rPr lang="zh-CN" sz="1900" b="0" kern="1200" smtClean="0"/>
            <a:t>基于</a:t>
          </a:r>
          <a:r>
            <a:rPr lang="en-US" sz="1900" b="0" kern="1200" smtClean="0"/>
            <a:t>tcp</a:t>
          </a:r>
          <a:r>
            <a:rPr lang="zh-CN" sz="1900" b="0" kern="1200" smtClean="0"/>
            <a:t>协议通讯速度相对</a:t>
          </a:r>
          <a:r>
            <a:rPr lang="en-US" sz="1900" b="0" kern="1200" smtClean="0"/>
            <a:t>udp</a:t>
          </a:r>
          <a:r>
            <a:rPr lang="zh-CN" sz="1900" b="0" kern="1200" smtClean="0"/>
            <a:t>慢</a:t>
          </a:r>
          <a:endParaRPr lang="zh-CN" sz="1900" b="0" kern="1200" dirty="0"/>
        </a:p>
        <a:p>
          <a:pPr marL="171450" lvl="1" indent="-171450" algn="l" defTabSz="844550">
            <a:lnSpc>
              <a:spcPct val="90000"/>
            </a:lnSpc>
            <a:spcBef>
              <a:spcPct val="0"/>
            </a:spcBef>
            <a:spcAft>
              <a:spcPct val="15000"/>
            </a:spcAft>
            <a:buChar char="••"/>
          </a:pPr>
          <a:r>
            <a:rPr lang="zh-CN" sz="1900" b="0" kern="1200" dirty="0" smtClean="0"/>
            <a:t>短连接方式，每个包通讯都需要额外的与服务器建立连接、连接断开时间，通讯时间加长。</a:t>
          </a:r>
          <a:endParaRPr lang="zh-CN" sz="1900" b="0" kern="1200" dirty="0"/>
        </a:p>
        <a:p>
          <a:pPr marL="171450" lvl="1" indent="-171450" algn="l" defTabSz="844550">
            <a:lnSpc>
              <a:spcPct val="90000"/>
            </a:lnSpc>
            <a:spcBef>
              <a:spcPct val="0"/>
            </a:spcBef>
            <a:spcAft>
              <a:spcPct val="15000"/>
            </a:spcAft>
            <a:buChar char="••"/>
          </a:pPr>
          <a:r>
            <a:rPr lang="zh-CN" sz="1900" b="0" kern="1200" dirty="0" smtClean="0"/>
            <a:t>客户端采用轮询方式会导致额外的开销</a:t>
          </a:r>
          <a:endParaRPr lang="zh-CN" altLang="en-US" sz="1900" b="0" kern="1200" dirty="0"/>
        </a:p>
      </dsp:txBody>
      <dsp:txXfrm rot="5400000">
        <a:off x="4001034" y="-344164"/>
        <a:ext cx="1499809" cy="627152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1E6986C-0836-074E-A0D6-3AEEE99F8822}" type="datetimeFigureOut">
              <a:rPr kumimoji="1" lang="zh-CN" altLang="en-US" smtClean="0"/>
              <a:pPr/>
              <a:t>2017/9/10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79B80DF-B349-0D44-93CD-F1622387DAB0}"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6986C-0836-074E-A0D6-3AEEE99F8822}" type="datetimeFigureOut">
              <a:rPr kumimoji="1" lang="zh-CN" altLang="en-US" smtClean="0"/>
              <a:pPr/>
              <a:t>2017/9/10</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B80DF-B349-0D44-93CD-F1622387DAB0}"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57200" y="1404752"/>
            <a:ext cx="8229600" cy="2387600"/>
          </a:xfrm>
        </p:spPr>
        <p:txBody>
          <a:bodyPr>
            <a:normAutofit/>
          </a:bodyPr>
          <a:lstStyle/>
          <a:p>
            <a:r>
              <a:rPr kumimoji="1" lang="zh-CN" altLang="en-US" sz="5200" b="1" dirty="0">
                <a:solidFill>
                  <a:srgbClr val="FFFF00"/>
                </a:solidFill>
              </a:rPr>
              <a:t>网络游戏全球化布点、</a:t>
            </a:r>
            <a:r>
              <a:rPr kumimoji="1" lang="zh-CN" altLang="en-US" sz="5200" b="1" dirty="0" smtClean="0">
                <a:solidFill>
                  <a:srgbClr val="FFFF00"/>
                </a:solidFill>
              </a:rPr>
              <a:t>加速</a:t>
            </a:r>
            <a:endParaRPr kumimoji="1" lang="zh-CN" altLang="en-US" sz="5200" b="1" dirty="0">
              <a:solidFill>
                <a:srgbClr val="FFFF00"/>
              </a:solidFill>
            </a:endParaRPr>
          </a:p>
        </p:txBody>
      </p:sp>
      <p:sp>
        <p:nvSpPr>
          <p:cNvPr id="3" name="副标题 2"/>
          <p:cNvSpPr>
            <a:spLocks noGrp="1"/>
          </p:cNvSpPr>
          <p:nvPr>
            <p:ph type="subTitle" idx="1"/>
          </p:nvPr>
        </p:nvSpPr>
        <p:spPr>
          <a:xfrm>
            <a:off x="1143000" y="4397189"/>
            <a:ext cx="6858000" cy="1196788"/>
          </a:xfrm>
        </p:spPr>
        <p:txBody>
          <a:bodyPr/>
          <a:lstStyle/>
          <a:p>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2212" y="365126"/>
            <a:ext cx="6283138" cy="1325563"/>
          </a:xfrm>
        </p:spPr>
        <p:txBody>
          <a:bodyPr>
            <a:normAutofit/>
          </a:bodyPr>
          <a:lstStyle/>
          <a:p>
            <a:pPr lvl="0"/>
            <a:r>
              <a:rPr lang="zh-CN" altLang="zh-CN" sz="4000" b="1" dirty="0">
                <a:solidFill>
                  <a:srgbClr val="FFFF00"/>
                </a:solidFill>
              </a:rPr>
              <a:t>全球分多区</a:t>
            </a:r>
            <a:r>
              <a:rPr lang="zh-CN" altLang="zh-CN" sz="4000" b="1" dirty="0" smtClean="0">
                <a:solidFill>
                  <a:srgbClr val="FFFF00"/>
                </a:solidFill>
              </a:rPr>
              <a:t>架构</a:t>
            </a:r>
            <a:endParaRPr lang="zh-CN" altLang="en-US" sz="4000" b="1" dirty="0">
              <a:solidFill>
                <a:srgbClr val="FFFF00"/>
              </a:solidFill>
            </a:endParaRPr>
          </a:p>
        </p:txBody>
      </p:sp>
      <p:sp>
        <p:nvSpPr>
          <p:cNvPr id="3" name="内容占位符 2"/>
          <p:cNvSpPr>
            <a:spLocks noGrp="1"/>
          </p:cNvSpPr>
          <p:nvPr>
            <p:ph idx="1"/>
          </p:nvPr>
        </p:nvSpPr>
        <p:spPr>
          <a:xfrm>
            <a:off x="628650" y="1583113"/>
            <a:ext cx="7886700" cy="4723094"/>
          </a:xfrm>
          <a:ln w="38100">
            <a:solidFill>
              <a:srgbClr val="FFC000"/>
            </a:solidFill>
          </a:ln>
        </p:spPr>
        <p:txBody>
          <a:bodyPr>
            <a:normAutofit fontScale="92500"/>
          </a:bodyPr>
          <a:lstStyle/>
          <a:p>
            <a:pPr marL="0" indent="0">
              <a:spcBef>
                <a:spcPts val="0"/>
              </a:spcBef>
              <a:buNone/>
            </a:pPr>
            <a:endParaRPr lang="en-US" altLang="zh-CN" sz="1500" b="1" dirty="0" smtClean="0">
              <a:solidFill>
                <a:srgbClr val="FFFF00"/>
              </a:solidFill>
            </a:endParaRPr>
          </a:p>
          <a:p>
            <a:pPr>
              <a:spcBef>
                <a:spcPts val="1800"/>
              </a:spcBef>
              <a:spcAft>
                <a:spcPts val="600"/>
              </a:spcAft>
            </a:pPr>
            <a:r>
              <a:rPr lang="zh-CN" altLang="zh-CN" b="1" dirty="0" smtClean="0">
                <a:solidFill>
                  <a:srgbClr val="FFFF00"/>
                </a:solidFill>
              </a:rPr>
              <a:t>游戏</a:t>
            </a:r>
            <a:r>
              <a:rPr lang="zh-CN" altLang="zh-CN" b="1" dirty="0">
                <a:solidFill>
                  <a:srgbClr val="FFFF00"/>
                </a:solidFill>
              </a:rPr>
              <a:t>在全球有多个节点</a:t>
            </a:r>
          </a:p>
          <a:p>
            <a:pPr>
              <a:lnSpc>
                <a:spcPct val="100000"/>
              </a:lnSpc>
              <a:spcBef>
                <a:spcPts val="1800"/>
              </a:spcBef>
              <a:spcAft>
                <a:spcPts val="600"/>
              </a:spcAft>
            </a:pPr>
            <a:r>
              <a:rPr lang="zh-CN" altLang="zh-CN" b="1" dirty="0">
                <a:solidFill>
                  <a:srgbClr val="FFFF00"/>
                </a:solidFill>
              </a:rPr>
              <a:t>每个节点内有自己的数据中心和游戏中心，可以完整的实现游戏所需要的全部服务</a:t>
            </a:r>
          </a:p>
          <a:p>
            <a:pPr>
              <a:spcBef>
                <a:spcPts val="1800"/>
              </a:spcBef>
              <a:spcAft>
                <a:spcPts val="600"/>
              </a:spcAft>
            </a:pPr>
            <a:r>
              <a:rPr lang="zh-CN" altLang="zh-CN" b="1" dirty="0">
                <a:solidFill>
                  <a:srgbClr val="FFFF00"/>
                </a:solidFill>
              </a:rPr>
              <a:t>结构简单，但是不便于用户在不同区域之间移动</a:t>
            </a:r>
          </a:p>
          <a:p>
            <a:pPr lvl="1">
              <a:spcBef>
                <a:spcPts val="1200"/>
              </a:spcBef>
            </a:pPr>
            <a:r>
              <a:rPr lang="zh-CN" altLang="zh-CN" dirty="0">
                <a:solidFill>
                  <a:schemeClr val="bg1"/>
                </a:solidFill>
              </a:rPr>
              <a:t>玩家数据只能固定在一个区域，一旦用户出现网络无法访问该区域的情况会造成用户无法继续使用原来的数据</a:t>
            </a:r>
          </a:p>
          <a:p>
            <a:pPr lvl="1">
              <a:spcBef>
                <a:spcPts val="1200"/>
              </a:spcBef>
            </a:pPr>
            <a:r>
              <a:rPr lang="zh-CN" altLang="zh-CN" dirty="0">
                <a:solidFill>
                  <a:schemeClr val="bg1"/>
                </a:solidFill>
              </a:rPr>
              <a:t>在游戏初期会出现由于单个区域内玩家数量少，无法匹配</a:t>
            </a:r>
          </a:p>
          <a:p>
            <a:pPr lvl="1">
              <a:spcBef>
                <a:spcPts val="1200"/>
              </a:spcBef>
            </a:pPr>
            <a:r>
              <a:rPr lang="zh-CN" altLang="zh-CN" dirty="0">
                <a:solidFill>
                  <a:schemeClr val="bg1"/>
                </a:solidFill>
              </a:rPr>
              <a:t>不同区域之间玩家无法共同</a:t>
            </a:r>
            <a:r>
              <a:rPr lang="zh-CN" altLang="zh-CN" dirty="0" smtClean="0">
                <a:solidFill>
                  <a:schemeClr val="bg1"/>
                </a:solidFill>
              </a:rPr>
              <a:t>游戏</a:t>
            </a:r>
            <a:endParaRPr lang="en-US" altLang="zh-CN" dirty="0" smtClean="0">
              <a:solidFill>
                <a:schemeClr val="bg1"/>
              </a:solidFill>
            </a:endParaRPr>
          </a:p>
          <a:p>
            <a:pPr marL="457200" lvl="1" indent="0">
              <a:spcBef>
                <a:spcPts val="1200"/>
              </a:spcBef>
              <a:buNone/>
            </a:pPr>
            <a:endParaRPr lang="zh-CN" altLang="zh-CN" dirty="0">
              <a:solidFill>
                <a:schemeClr val="bg1"/>
              </a:solidFill>
            </a:endParaRPr>
          </a:p>
        </p:txBody>
      </p:sp>
    </p:spTree>
    <p:extLst>
      <p:ext uri="{BB962C8B-B14F-4D97-AF65-F5344CB8AC3E}">
        <p14:creationId xmlns="" xmlns:p14="http://schemas.microsoft.com/office/powerpoint/2010/main" val="1159560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8388" y="365126"/>
            <a:ext cx="5946962" cy="1325563"/>
          </a:xfrm>
        </p:spPr>
        <p:txBody>
          <a:bodyPr>
            <a:normAutofit/>
          </a:bodyPr>
          <a:lstStyle/>
          <a:p>
            <a:r>
              <a:rPr lang="zh-CN" altLang="en-US" sz="4000" b="1" dirty="0" smtClean="0">
                <a:solidFill>
                  <a:srgbClr val="FFFF00"/>
                </a:solidFill>
              </a:rPr>
              <a:t>分区图示</a:t>
            </a:r>
            <a:endParaRPr lang="zh-CN" altLang="en-US" sz="4000" b="1" dirty="0">
              <a:solidFill>
                <a:srgbClr val="FFFF0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133302" y="1825625"/>
            <a:ext cx="6877395"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1983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6"/>
            <a:ext cx="6390715" cy="1325563"/>
          </a:xfrm>
        </p:spPr>
        <p:txBody>
          <a:bodyPr>
            <a:normAutofit/>
          </a:bodyPr>
          <a:lstStyle/>
          <a:p>
            <a:r>
              <a:rPr lang="zh-CN" altLang="zh-CN" sz="4000" b="1" dirty="0">
                <a:solidFill>
                  <a:srgbClr val="FFFF00"/>
                </a:solidFill>
              </a:rPr>
              <a:t>游戏中常用的通讯协议</a:t>
            </a:r>
            <a:endParaRPr lang="zh-CN" altLang="en-US" sz="4000" b="1" dirty="0">
              <a:solidFill>
                <a:srgbClr val="FFFF00"/>
              </a:solidFill>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416738213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729494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2212" y="365126"/>
            <a:ext cx="6283138" cy="1325563"/>
          </a:xfrm>
        </p:spPr>
        <p:txBody>
          <a:bodyPr>
            <a:normAutofit/>
          </a:bodyPr>
          <a:lstStyle/>
          <a:p>
            <a:pPr lvl="1" algn="l" rtl="0">
              <a:lnSpc>
                <a:spcPct val="90000"/>
              </a:lnSpc>
              <a:spcBef>
                <a:spcPct val="0"/>
              </a:spcBef>
            </a:pPr>
            <a:r>
              <a:rPr lang="en-US" altLang="zh-CN" sz="4000" b="1" dirty="0" smtClean="0">
                <a:solidFill>
                  <a:srgbClr val="FFFF00"/>
                </a:solidFill>
              </a:rPr>
              <a:t>1.  </a:t>
            </a:r>
            <a:r>
              <a:rPr lang="en-US" altLang="zh-CN" sz="4000" b="1" dirty="0" err="1" smtClean="0">
                <a:solidFill>
                  <a:srgbClr val="FFFF00"/>
                </a:solidFill>
              </a:rPr>
              <a:t>Tcp</a:t>
            </a:r>
            <a:r>
              <a:rPr lang="zh-CN" altLang="en-US" sz="4000" b="1" dirty="0" smtClean="0">
                <a:solidFill>
                  <a:srgbClr val="FFFF00"/>
                </a:solidFill>
              </a:rPr>
              <a:t>协议</a:t>
            </a:r>
            <a:endParaRPr lang="zh-CN" altLang="en-US" sz="4000" b="1" dirty="0">
              <a:solidFill>
                <a:srgbClr val="FFFF00"/>
              </a:solidFill>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6507593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26187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2212" y="365126"/>
            <a:ext cx="6283138" cy="1325563"/>
          </a:xfrm>
        </p:spPr>
        <p:txBody>
          <a:bodyPr>
            <a:normAutofit/>
          </a:bodyPr>
          <a:lstStyle/>
          <a:p>
            <a:pPr lvl="1" algn="l" rtl="0">
              <a:lnSpc>
                <a:spcPct val="90000"/>
              </a:lnSpc>
              <a:spcBef>
                <a:spcPct val="0"/>
              </a:spcBef>
            </a:pPr>
            <a:r>
              <a:rPr lang="en-US" altLang="zh-CN" sz="4000" b="1" dirty="0" smtClean="0">
                <a:solidFill>
                  <a:srgbClr val="FFFF00"/>
                </a:solidFill>
              </a:rPr>
              <a:t>2.  </a:t>
            </a:r>
            <a:r>
              <a:rPr lang="en-US" altLang="zh-CN" sz="4000" b="1" dirty="0" err="1" smtClean="0">
                <a:solidFill>
                  <a:srgbClr val="FFFF00"/>
                </a:solidFill>
              </a:rPr>
              <a:t>Udp</a:t>
            </a:r>
            <a:r>
              <a:rPr lang="zh-CN" altLang="en-US" sz="4000" b="1" dirty="0" smtClean="0">
                <a:solidFill>
                  <a:srgbClr val="FFFF00"/>
                </a:solidFill>
              </a:rPr>
              <a:t>协议</a:t>
            </a:r>
            <a:endParaRPr lang="zh-CN" altLang="en-US" sz="4000" b="1" dirty="0">
              <a:solidFill>
                <a:srgbClr val="FFFF00"/>
              </a:solidFill>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48618167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321290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2212" y="365126"/>
            <a:ext cx="6283138" cy="1325563"/>
          </a:xfrm>
        </p:spPr>
        <p:txBody>
          <a:bodyPr>
            <a:normAutofit/>
          </a:bodyPr>
          <a:lstStyle/>
          <a:p>
            <a:pPr lvl="1" algn="l" rtl="0">
              <a:lnSpc>
                <a:spcPct val="90000"/>
              </a:lnSpc>
              <a:spcBef>
                <a:spcPct val="0"/>
              </a:spcBef>
            </a:pPr>
            <a:r>
              <a:rPr lang="en-US" altLang="zh-CN" sz="4000" b="1" dirty="0" smtClean="0">
                <a:solidFill>
                  <a:srgbClr val="FFFF00"/>
                </a:solidFill>
              </a:rPr>
              <a:t>3.  </a:t>
            </a:r>
            <a:r>
              <a:rPr lang="en-US" altLang="zh-CN" sz="4000" b="1" dirty="0" err="1" smtClean="0">
                <a:solidFill>
                  <a:srgbClr val="FFFF00"/>
                </a:solidFill>
              </a:rPr>
              <a:t>Websocket</a:t>
            </a:r>
            <a:r>
              <a:rPr lang="zh-CN" altLang="en-US" sz="4000" b="1" dirty="0" smtClean="0">
                <a:solidFill>
                  <a:srgbClr val="FFFF00"/>
                </a:solidFill>
              </a:rPr>
              <a:t>协议</a:t>
            </a:r>
            <a:endParaRPr lang="zh-CN" altLang="en-US" sz="4000" b="1" dirty="0">
              <a:solidFill>
                <a:srgbClr val="FFFF00"/>
              </a:solidFill>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29954376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45412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2212" y="365126"/>
            <a:ext cx="6283138" cy="1325563"/>
          </a:xfrm>
        </p:spPr>
        <p:txBody>
          <a:bodyPr>
            <a:normAutofit/>
          </a:bodyPr>
          <a:lstStyle/>
          <a:p>
            <a:pPr lvl="1" algn="l" rtl="0">
              <a:lnSpc>
                <a:spcPct val="90000"/>
              </a:lnSpc>
              <a:spcBef>
                <a:spcPct val="0"/>
              </a:spcBef>
            </a:pPr>
            <a:r>
              <a:rPr lang="en-US" altLang="zh-CN" sz="4000" b="1" dirty="0" smtClean="0">
                <a:solidFill>
                  <a:srgbClr val="FFFF00"/>
                </a:solidFill>
              </a:rPr>
              <a:t>4.  http</a:t>
            </a:r>
            <a:r>
              <a:rPr lang="zh-CN" altLang="en-US" sz="4000" b="1" dirty="0" smtClean="0">
                <a:solidFill>
                  <a:srgbClr val="FFFF00"/>
                </a:solidFill>
              </a:rPr>
              <a:t>协议</a:t>
            </a:r>
            <a:endParaRPr lang="zh-CN" altLang="en-US" sz="4000" b="1" dirty="0">
              <a:solidFill>
                <a:srgbClr val="FFFF00"/>
              </a:solidFill>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411256474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9701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0128" y="365126"/>
            <a:ext cx="6135221" cy="1325563"/>
          </a:xfrm>
        </p:spPr>
        <p:txBody>
          <a:bodyPr>
            <a:normAutofit/>
          </a:bodyPr>
          <a:lstStyle/>
          <a:p>
            <a:r>
              <a:rPr lang="zh-CN" altLang="zh-CN" sz="4000" b="1" dirty="0">
                <a:solidFill>
                  <a:srgbClr val="FFFF00"/>
                </a:solidFill>
              </a:rPr>
              <a:t>帧同步</a:t>
            </a:r>
            <a:endParaRPr lang="zh-CN" altLang="en-US" sz="4000" b="1" dirty="0">
              <a:solidFill>
                <a:srgbClr val="FFFF00"/>
              </a:solidFill>
            </a:endParaRPr>
          </a:p>
        </p:txBody>
      </p:sp>
      <p:sp>
        <p:nvSpPr>
          <p:cNvPr id="3" name="内容占位符 2"/>
          <p:cNvSpPr>
            <a:spLocks noGrp="1"/>
          </p:cNvSpPr>
          <p:nvPr>
            <p:ph idx="1"/>
          </p:nvPr>
        </p:nvSpPr>
        <p:spPr>
          <a:xfrm>
            <a:off x="628650" y="1690689"/>
            <a:ext cx="7886700" cy="4351338"/>
          </a:xfrm>
        </p:spPr>
        <p:txBody>
          <a:bodyPr>
            <a:noAutofit/>
          </a:bodyPr>
          <a:lstStyle/>
          <a:p>
            <a:r>
              <a:rPr lang="zh-CN" altLang="zh-CN" sz="2200" dirty="0">
                <a:solidFill>
                  <a:schemeClr val="bg1"/>
                </a:solidFill>
              </a:rPr>
              <a:t>相同的输入</a:t>
            </a:r>
            <a:r>
              <a:rPr lang="en-US" altLang="zh-CN" sz="2200" dirty="0">
                <a:solidFill>
                  <a:schemeClr val="bg1"/>
                </a:solidFill>
              </a:rPr>
              <a:t>+</a:t>
            </a:r>
            <a:r>
              <a:rPr lang="zh-CN" altLang="zh-CN" sz="2200" dirty="0">
                <a:solidFill>
                  <a:schemeClr val="bg1"/>
                </a:solidFill>
              </a:rPr>
              <a:t>相同</a:t>
            </a:r>
            <a:r>
              <a:rPr lang="zh-CN" altLang="zh-CN" sz="2200" dirty="0" smtClean="0">
                <a:solidFill>
                  <a:schemeClr val="bg1"/>
                </a:solidFill>
              </a:rPr>
              <a:t>的</a:t>
            </a:r>
            <a:r>
              <a:rPr lang="zh-CN" altLang="en-US" sz="2200" dirty="0" smtClean="0">
                <a:solidFill>
                  <a:schemeClr val="bg1"/>
                </a:solidFill>
              </a:rPr>
              <a:t>时间</a:t>
            </a:r>
            <a:r>
              <a:rPr lang="en-US" altLang="zh-CN" sz="2200" dirty="0" smtClean="0">
                <a:solidFill>
                  <a:schemeClr val="bg1"/>
                </a:solidFill>
              </a:rPr>
              <a:t>=</a:t>
            </a:r>
            <a:r>
              <a:rPr lang="zh-CN" altLang="zh-CN" sz="2200" dirty="0">
                <a:solidFill>
                  <a:schemeClr val="bg1"/>
                </a:solidFill>
              </a:rPr>
              <a:t>相同</a:t>
            </a:r>
            <a:r>
              <a:rPr lang="zh-CN" altLang="zh-CN" sz="2200" dirty="0" smtClean="0">
                <a:solidFill>
                  <a:schemeClr val="bg1"/>
                </a:solidFill>
              </a:rPr>
              <a:t>的</a:t>
            </a:r>
            <a:r>
              <a:rPr lang="zh-CN" altLang="en-US" sz="2200" dirty="0" smtClean="0">
                <a:solidFill>
                  <a:schemeClr val="bg1"/>
                </a:solidFill>
              </a:rPr>
              <a:t>结果</a:t>
            </a:r>
            <a:endParaRPr lang="zh-CN" altLang="zh-CN" sz="2200" dirty="0">
              <a:solidFill>
                <a:schemeClr val="bg1"/>
              </a:solidFill>
            </a:endParaRPr>
          </a:p>
          <a:p>
            <a:r>
              <a:rPr lang="zh-CN" altLang="zh-CN" sz="2200" dirty="0">
                <a:solidFill>
                  <a:schemeClr val="bg1"/>
                </a:solidFill>
              </a:rPr>
              <a:t>游戏中同步玩家的操作指令，每次同步包含当前的帧索引，对于时序要求非常严格</a:t>
            </a:r>
          </a:p>
          <a:p>
            <a:r>
              <a:rPr lang="zh-CN" altLang="zh-CN" sz="2200" dirty="0">
                <a:solidFill>
                  <a:schemeClr val="bg1"/>
                </a:solidFill>
              </a:rPr>
              <a:t>由于对于客户端表现上的严格要求，参数不能采用浮点数只能采用整数传输，因此所使用的物理引擎、浮点计算都需要自己开发</a:t>
            </a:r>
          </a:p>
          <a:p>
            <a:r>
              <a:rPr lang="zh-CN" altLang="zh-CN" sz="2200" dirty="0">
                <a:solidFill>
                  <a:schemeClr val="bg1"/>
                </a:solidFill>
              </a:rPr>
              <a:t>逻辑主要由客户端处理，服务器只负责记录和转发，游戏中与服务器通讯数据量比较少，服务器压力小</a:t>
            </a:r>
          </a:p>
          <a:p>
            <a:r>
              <a:rPr lang="zh-CN" altLang="zh-CN" sz="2200" dirty="0">
                <a:solidFill>
                  <a:schemeClr val="bg1"/>
                </a:solidFill>
              </a:rPr>
              <a:t>网络不好时，会导致玩家操作卡顿不顺畅。</a:t>
            </a:r>
          </a:p>
          <a:p>
            <a:r>
              <a:rPr lang="zh-CN" altLang="zh-CN" sz="2200" dirty="0">
                <a:solidFill>
                  <a:schemeClr val="bg1"/>
                </a:solidFill>
              </a:rPr>
              <a:t>中途游戏断线，重连时需要从开始逐个指令复盘到当前状态，体验很差</a:t>
            </a:r>
          </a:p>
          <a:p>
            <a:r>
              <a:rPr lang="zh-CN" altLang="zh-CN" sz="2200" dirty="0">
                <a:solidFill>
                  <a:schemeClr val="bg1"/>
                </a:solidFill>
              </a:rPr>
              <a:t>在游戏过程中无法实现即时防外挂，只能通过由后台服务器通过指令复盘的方式来判断外挂存在</a:t>
            </a:r>
            <a:endParaRPr lang="zh-CN" altLang="en-US" sz="2200" dirty="0">
              <a:solidFill>
                <a:schemeClr val="bg1"/>
              </a:solidFill>
            </a:endParaRPr>
          </a:p>
        </p:txBody>
      </p:sp>
    </p:spTree>
    <p:extLst>
      <p:ext uri="{BB962C8B-B14F-4D97-AF65-F5344CB8AC3E}">
        <p14:creationId xmlns="" xmlns:p14="http://schemas.microsoft.com/office/powerpoint/2010/main" val="2146727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48039"/>
            <a:ext cx="6390715" cy="1325563"/>
          </a:xfrm>
        </p:spPr>
        <p:txBody>
          <a:bodyPr>
            <a:normAutofit/>
          </a:bodyPr>
          <a:lstStyle/>
          <a:p>
            <a:r>
              <a:rPr lang="zh-CN" altLang="en-US" sz="4000" b="1" dirty="0" smtClean="0">
                <a:solidFill>
                  <a:srgbClr val="FFFF00"/>
                </a:solidFill>
              </a:rPr>
              <a:t>状态</a:t>
            </a:r>
            <a:r>
              <a:rPr lang="zh-CN" altLang="en-US" sz="4000" b="1" dirty="0">
                <a:solidFill>
                  <a:srgbClr val="FFFF00"/>
                </a:solidFill>
              </a:rPr>
              <a:t>同步</a:t>
            </a:r>
          </a:p>
        </p:txBody>
      </p:sp>
      <p:sp>
        <p:nvSpPr>
          <p:cNvPr id="3" name="内容占位符 2"/>
          <p:cNvSpPr>
            <a:spLocks noGrp="1"/>
          </p:cNvSpPr>
          <p:nvPr>
            <p:ph idx="1"/>
          </p:nvPr>
        </p:nvSpPr>
        <p:spPr>
          <a:xfrm>
            <a:off x="628650" y="1825625"/>
            <a:ext cx="7886700" cy="4144869"/>
          </a:xfrm>
          <a:ln w="38100">
            <a:solidFill>
              <a:srgbClr val="FFC000"/>
            </a:solidFill>
          </a:ln>
        </p:spPr>
        <p:txBody>
          <a:bodyPr/>
          <a:lstStyle/>
          <a:p>
            <a:pPr marL="0" indent="0">
              <a:spcBef>
                <a:spcPts val="1800"/>
              </a:spcBef>
              <a:buNone/>
            </a:pPr>
            <a:endParaRPr lang="en-US" altLang="zh-CN" sz="1400" dirty="0" smtClean="0">
              <a:solidFill>
                <a:schemeClr val="bg1"/>
              </a:solidFill>
            </a:endParaRPr>
          </a:p>
          <a:p>
            <a:pPr>
              <a:spcBef>
                <a:spcPts val="1800"/>
              </a:spcBef>
            </a:pPr>
            <a:r>
              <a:rPr lang="zh-CN" altLang="zh-CN" dirty="0" smtClean="0">
                <a:solidFill>
                  <a:schemeClr val="bg1"/>
                </a:solidFill>
              </a:rPr>
              <a:t>随时</a:t>
            </a:r>
            <a:r>
              <a:rPr lang="zh-CN" altLang="zh-CN" dirty="0">
                <a:solidFill>
                  <a:schemeClr val="bg1"/>
                </a:solidFill>
              </a:rPr>
              <a:t>同步玩家的各种游戏中的状态，要求操作的相同结果</a:t>
            </a:r>
          </a:p>
          <a:p>
            <a:pPr>
              <a:spcBef>
                <a:spcPts val="1800"/>
              </a:spcBef>
            </a:pPr>
            <a:r>
              <a:rPr lang="zh-CN" altLang="zh-CN" dirty="0">
                <a:solidFill>
                  <a:schemeClr val="bg1"/>
                </a:solidFill>
              </a:rPr>
              <a:t>由服务器进行伤害、移动计算验证，可以在游戏中进行外挂检测，但是通讯流量大</a:t>
            </a:r>
          </a:p>
          <a:p>
            <a:pPr>
              <a:spcBef>
                <a:spcPts val="1800"/>
              </a:spcBef>
            </a:pPr>
            <a:r>
              <a:rPr lang="zh-CN" altLang="zh-CN" dirty="0">
                <a:solidFill>
                  <a:schemeClr val="bg1"/>
                </a:solidFill>
              </a:rPr>
              <a:t>网络不好时，体现为瞬移，回位，莫名掉血</a:t>
            </a:r>
          </a:p>
          <a:p>
            <a:pPr>
              <a:spcBef>
                <a:spcPts val="1800"/>
              </a:spcBef>
            </a:pPr>
            <a:r>
              <a:rPr lang="zh-CN" altLang="zh-CN" dirty="0">
                <a:solidFill>
                  <a:schemeClr val="bg1"/>
                </a:solidFill>
              </a:rPr>
              <a:t>中途游戏断线，只需要加载游戏当前状态即可，可以快速重连</a:t>
            </a:r>
            <a:endParaRPr lang="zh-CN" altLang="en-US" dirty="0">
              <a:solidFill>
                <a:schemeClr val="bg1"/>
              </a:solidFill>
            </a:endParaRPr>
          </a:p>
        </p:txBody>
      </p:sp>
    </p:spTree>
    <p:extLst>
      <p:ext uri="{BB962C8B-B14F-4D97-AF65-F5344CB8AC3E}">
        <p14:creationId xmlns="" xmlns:p14="http://schemas.microsoft.com/office/powerpoint/2010/main" val="4089318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48039"/>
            <a:ext cx="6390715" cy="1325563"/>
          </a:xfrm>
        </p:spPr>
        <p:txBody>
          <a:bodyPr>
            <a:normAutofit/>
          </a:bodyPr>
          <a:lstStyle/>
          <a:p>
            <a:r>
              <a:rPr lang="zh-CN" altLang="en-US" sz="4000" b="1" dirty="0" smtClean="0">
                <a:solidFill>
                  <a:srgbClr val="FFFF00"/>
                </a:solidFill>
              </a:rPr>
              <a:t>游戏加速</a:t>
            </a:r>
            <a:r>
              <a:rPr lang="en-US" altLang="zh-CN" sz="4000" b="1" dirty="0" smtClean="0">
                <a:solidFill>
                  <a:srgbClr val="FFFF00"/>
                </a:solidFill>
              </a:rPr>
              <a:t>(1)</a:t>
            </a:r>
            <a:endParaRPr lang="zh-CN" altLang="en-US" sz="4000" b="1" dirty="0">
              <a:solidFill>
                <a:srgbClr val="FFFF00"/>
              </a:solidFill>
            </a:endParaRPr>
          </a:p>
        </p:txBody>
      </p:sp>
      <p:sp>
        <p:nvSpPr>
          <p:cNvPr id="3" name="内容占位符 2"/>
          <p:cNvSpPr>
            <a:spLocks noGrp="1"/>
          </p:cNvSpPr>
          <p:nvPr>
            <p:ph idx="1"/>
          </p:nvPr>
        </p:nvSpPr>
        <p:spPr>
          <a:xfrm>
            <a:off x="628650" y="1825625"/>
            <a:ext cx="7886700" cy="4144869"/>
          </a:xfrm>
          <a:ln w="38100">
            <a:solidFill>
              <a:srgbClr val="FFC000"/>
            </a:solidFill>
          </a:ln>
        </p:spPr>
        <p:txBody>
          <a:bodyPr/>
          <a:lstStyle/>
          <a:p>
            <a:pPr marL="0" indent="0">
              <a:spcBef>
                <a:spcPts val="1800"/>
              </a:spcBef>
              <a:buNone/>
            </a:pPr>
            <a:endParaRPr lang="en-US" altLang="zh-CN" sz="1400" dirty="0" smtClean="0">
              <a:solidFill>
                <a:schemeClr val="bg1"/>
              </a:solidFill>
            </a:endParaRPr>
          </a:p>
          <a:p>
            <a:pPr>
              <a:spcBef>
                <a:spcPts val="1800"/>
              </a:spcBef>
              <a:spcAft>
                <a:spcPts val="1800"/>
              </a:spcAft>
            </a:pPr>
            <a:r>
              <a:rPr lang="zh-CN" altLang="zh-CN" dirty="0">
                <a:solidFill>
                  <a:srgbClr val="FFFF00"/>
                </a:solidFill>
              </a:rPr>
              <a:t>准确识别客户端地理位置</a:t>
            </a:r>
            <a:r>
              <a:rPr lang="zh-CN" altLang="zh-CN" dirty="0" smtClean="0">
                <a:solidFill>
                  <a:srgbClr val="FFFF00"/>
                </a:solidFill>
              </a:rPr>
              <a:t>：</a:t>
            </a:r>
            <a:r>
              <a:rPr lang="zh-CN" altLang="en-US" dirty="0" smtClean="0">
                <a:solidFill>
                  <a:srgbClr val="FFFF00"/>
                </a:solidFill>
              </a:rPr>
              <a:t>终端</a:t>
            </a:r>
            <a:r>
              <a:rPr lang="zh-CN" altLang="zh-CN" dirty="0" smtClean="0">
                <a:solidFill>
                  <a:srgbClr val="FFFF00"/>
                </a:solidFill>
              </a:rPr>
              <a:t>与服务器</a:t>
            </a:r>
            <a:r>
              <a:rPr lang="zh-CN" altLang="zh-CN" dirty="0">
                <a:solidFill>
                  <a:srgbClr val="FFFF00"/>
                </a:solidFill>
              </a:rPr>
              <a:t>地理上的距离往往与网络通讯延迟</a:t>
            </a:r>
            <a:r>
              <a:rPr lang="zh-CN" altLang="zh-CN" dirty="0" smtClean="0">
                <a:solidFill>
                  <a:srgbClr val="FFFF00"/>
                </a:solidFill>
              </a:rPr>
              <a:t>成正比</a:t>
            </a:r>
            <a:r>
              <a:rPr lang="zh-CN" altLang="en-US" dirty="0" smtClean="0">
                <a:solidFill>
                  <a:srgbClr val="FFFF00"/>
                </a:solidFill>
              </a:rPr>
              <a:t>。</a:t>
            </a:r>
            <a:r>
              <a:rPr lang="zh-CN" altLang="zh-CN" dirty="0" smtClean="0">
                <a:solidFill>
                  <a:srgbClr val="FFFF00"/>
                </a:solidFill>
              </a:rPr>
              <a:t>精确</a:t>
            </a:r>
            <a:r>
              <a:rPr lang="zh-CN" altLang="zh-CN" dirty="0">
                <a:solidFill>
                  <a:srgbClr val="FFFF00"/>
                </a:solidFill>
              </a:rPr>
              <a:t>识别客户端所处的地理位置可把玩家调度到与其网络通讯最好的服务器节点，实现网络加速</a:t>
            </a:r>
          </a:p>
          <a:p>
            <a:pPr lvl="1"/>
            <a:r>
              <a:rPr lang="en-US" altLang="zh-CN" dirty="0" err="1">
                <a:solidFill>
                  <a:schemeClr val="bg1"/>
                </a:solidFill>
              </a:rPr>
              <a:t>Ip</a:t>
            </a:r>
            <a:r>
              <a:rPr lang="zh-CN" altLang="zh-CN" dirty="0">
                <a:solidFill>
                  <a:schemeClr val="bg1"/>
                </a:solidFill>
              </a:rPr>
              <a:t>地址判断</a:t>
            </a:r>
          </a:p>
          <a:p>
            <a:pPr lvl="1"/>
            <a:r>
              <a:rPr lang="en-US" altLang="zh-CN" dirty="0" err="1">
                <a:solidFill>
                  <a:schemeClr val="bg1"/>
                </a:solidFill>
              </a:rPr>
              <a:t>Gps</a:t>
            </a:r>
            <a:r>
              <a:rPr lang="zh-CN" altLang="zh-CN" dirty="0">
                <a:solidFill>
                  <a:schemeClr val="bg1"/>
                </a:solidFill>
              </a:rPr>
              <a:t>位置信息判断</a:t>
            </a:r>
          </a:p>
          <a:p>
            <a:pPr lvl="1"/>
            <a:r>
              <a:rPr lang="en-US" altLang="zh-CN" dirty="0">
                <a:solidFill>
                  <a:schemeClr val="bg1"/>
                </a:solidFill>
              </a:rPr>
              <a:t>Ping</a:t>
            </a:r>
            <a:r>
              <a:rPr lang="zh-CN" altLang="zh-CN" dirty="0">
                <a:solidFill>
                  <a:schemeClr val="bg1"/>
                </a:solidFill>
              </a:rPr>
              <a:t>值判断</a:t>
            </a:r>
          </a:p>
        </p:txBody>
      </p:sp>
    </p:spTree>
    <p:extLst>
      <p:ext uri="{BB962C8B-B14F-4D97-AF65-F5344CB8AC3E}">
        <p14:creationId xmlns="" xmlns:p14="http://schemas.microsoft.com/office/powerpoint/2010/main" val="2113761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1494" y="645459"/>
            <a:ext cx="5973856" cy="1045230"/>
          </a:xfrm>
        </p:spPr>
        <p:txBody>
          <a:bodyPr>
            <a:noAutofit/>
          </a:bodyPr>
          <a:lstStyle/>
          <a:p>
            <a:pPr lvl="0"/>
            <a:r>
              <a:rPr lang="zh-CN" altLang="zh-CN" sz="4000" b="1" dirty="0" smtClean="0">
                <a:solidFill>
                  <a:srgbClr val="FFFF00"/>
                </a:solidFill>
              </a:rPr>
              <a:t>猎豹</a:t>
            </a:r>
            <a:r>
              <a:rPr lang="zh-CN" altLang="en-US" sz="4000" b="1" dirty="0" smtClean="0">
                <a:solidFill>
                  <a:srgbClr val="FFFF00"/>
                </a:solidFill>
              </a:rPr>
              <a:t>游戏</a:t>
            </a:r>
            <a:r>
              <a:rPr lang="zh-CN" altLang="zh-CN" sz="4000" b="1" dirty="0" smtClean="0">
                <a:solidFill>
                  <a:srgbClr val="FFFF00"/>
                </a:solidFill>
              </a:rPr>
              <a:t>产品</a:t>
            </a:r>
            <a:r>
              <a:rPr lang="zh-CN" altLang="zh-CN" sz="4000" b="1" dirty="0" smtClean="0">
                <a:solidFill>
                  <a:srgbClr val="FFFF00"/>
                </a:solidFill>
              </a:rPr>
              <a:t>布局</a:t>
            </a:r>
            <a:endParaRPr lang="zh-CN" altLang="en-US" sz="4000" b="1" dirty="0">
              <a:solidFill>
                <a:srgbClr val="FFFF00"/>
              </a:solidFill>
            </a:endParaRPr>
          </a:p>
        </p:txBody>
      </p:sp>
      <p:sp>
        <p:nvSpPr>
          <p:cNvPr id="3" name="内容占位符 2"/>
          <p:cNvSpPr>
            <a:spLocks noGrp="1"/>
          </p:cNvSpPr>
          <p:nvPr>
            <p:ph idx="1"/>
          </p:nvPr>
        </p:nvSpPr>
        <p:spPr>
          <a:xfrm>
            <a:off x="628650" y="1825624"/>
            <a:ext cx="7886700" cy="3714563"/>
          </a:xfrm>
          <a:ln w="38100">
            <a:solidFill>
              <a:srgbClr val="FFC000"/>
            </a:solidFill>
          </a:ln>
        </p:spPr>
        <p:txBody>
          <a:bodyPr>
            <a:normAutofit/>
          </a:bodyPr>
          <a:lstStyle/>
          <a:p>
            <a:pPr marL="0" indent="0">
              <a:lnSpc>
                <a:spcPct val="100000"/>
              </a:lnSpc>
              <a:spcBef>
                <a:spcPts val="1800"/>
              </a:spcBef>
              <a:buNone/>
            </a:pPr>
            <a:endParaRPr lang="en-US" altLang="zh-CN" sz="900" b="1" dirty="0" smtClean="0">
              <a:solidFill>
                <a:srgbClr val="FFFF00"/>
              </a:solidFill>
            </a:endParaRPr>
          </a:p>
          <a:p>
            <a:pPr>
              <a:lnSpc>
                <a:spcPct val="100000"/>
              </a:lnSpc>
              <a:spcBef>
                <a:spcPts val="1800"/>
              </a:spcBef>
              <a:spcAft>
                <a:spcPts val="1800"/>
              </a:spcAft>
            </a:pPr>
            <a:r>
              <a:rPr lang="zh-CN" altLang="zh-CN" b="1" dirty="0" smtClean="0">
                <a:solidFill>
                  <a:srgbClr val="FFFF00"/>
                </a:solidFill>
              </a:rPr>
              <a:t>猎豹</a:t>
            </a:r>
            <a:r>
              <a:rPr lang="zh-CN" altLang="zh-CN" b="1" dirty="0">
                <a:solidFill>
                  <a:srgbClr val="FFFF00"/>
                </a:solidFill>
              </a:rPr>
              <a:t>全球手游</a:t>
            </a:r>
            <a:r>
              <a:rPr lang="en-US" altLang="zh-CN" b="1" dirty="0">
                <a:solidFill>
                  <a:srgbClr val="FFFF00"/>
                </a:solidFill>
              </a:rPr>
              <a:t>MAU</a:t>
            </a:r>
            <a:r>
              <a:rPr lang="zh-CN" altLang="zh-CN" b="1" dirty="0">
                <a:solidFill>
                  <a:srgbClr val="FFFF00"/>
                </a:solidFill>
              </a:rPr>
              <a:t>已超过</a:t>
            </a:r>
            <a:r>
              <a:rPr lang="en-US" altLang="zh-CN" b="1" dirty="0">
                <a:solidFill>
                  <a:srgbClr val="FFFF00"/>
                </a:solidFill>
              </a:rPr>
              <a:t>1</a:t>
            </a:r>
            <a:r>
              <a:rPr lang="zh-CN" altLang="zh-CN" b="1" dirty="0">
                <a:solidFill>
                  <a:srgbClr val="FFFF00"/>
                </a:solidFill>
              </a:rPr>
              <a:t>亿，构建了「矩阵」</a:t>
            </a:r>
            <a:r>
              <a:rPr lang="en-US" altLang="zh-CN" b="1" dirty="0">
                <a:solidFill>
                  <a:srgbClr val="FFFF00"/>
                </a:solidFill>
              </a:rPr>
              <a:t>+</a:t>
            </a:r>
            <a:r>
              <a:rPr lang="zh-CN" altLang="zh-CN" b="1" dirty="0">
                <a:solidFill>
                  <a:srgbClr val="FFFF00"/>
                </a:solidFill>
              </a:rPr>
              <a:t>「爆款」的游戏产品</a:t>
            </a:r>
            <a:r>
              <a:rPr lang="zh-CN" altLang="zh-CN" b="1" dirty="0" smtClean="0">
                <a:solidFill>
                  <a:srgbClr val="FFFF00"/>
                </a:solidFill>
              </a:rPr>
              <a:t>布局</a:t>
            </a:r>
            <a:endParaRPr lang="en-US" altLang="zh-CN" b="1" dirty="0" smtClean="0">
              <a:solidFill>
                <a:srgbClr val="FFFF00"/>
              </a:solidFill>
            </a:endParaRPr>
          </a:p>
          <a:p>
            <a:pPr lvl="1">
              <a:lnSpc>
                <a:spcPct val="100000"/>
              </a:lnSpc>
              <a:spcBef>
                <a:spcPts val="1200"/>
              </a:spcBef>
            </a:pPr>
            <a:r>
              <a:rPr lang="zh-CN" altLang="zh-CN" dirty="0">
                <a:solidFill>
                  <a:schemeClr val="bg1"/>
                </a:solidFill>
              </a:rPr>
              <a:t>《钢琴块</a:t>
            </a:r>
            <a:r>
              <a:rPr lang="en-US" altLang="zh-CN" dirty="0">
                <a:solidFill>
                  <a:schemeClr val="bg1"/>
                </a:solidFill>
              </a:rPr>
              <a:t> 2</a:t>
            </a:r>
            <a:r>
              <a:rPr lang="zh-CN" altLang="zh-CN" dirty="0">
                <a:solidFill>
                  <a:schemeClr val="bg1"/>
                </a:solidFill>
              </a:rPr>
              <a:t>》和《滚动的天空》一直排在美国音乐类游戏和桌面类游戏下载排行榜的前三名</a:t>
            </a:r>
          </a:p>
          <a:p>
            <a:pPr lvl="1">
              <a:lnSpc>
                <a:spcPct val="100000"/>
              </a:lnSpc>
              <a:spcBef>
                <a:spcPts val="1200"/>
              </a:spcBef>
            </a:pPr>
            <a:r>
              <a:rPr lang="zh-CN" altLang="zh-CN" dirty="0">
                <a:solidFill>
                  <a:schemeClr val="bg1"/>
                </a:solidFill>
              </a:rPr>
              <a:t>《跳舞的线》、《弓箭手大作战》、《深海水族馆》等多款新游戏，长期稳居</a:t>
            </a:r>
            <a:r>
              <a:rPr lang="en-US" altLang="zh-CN" dirty="0" err="1">
                <a:solidFill>
                  <a:schemeClr val="bg1"/>
                </a:solidFill>
              </a:rPr>
              <a:t>iOS</a:t>
            </a:r>
            <a:r>
              <a:rPr lang="en-US" altLang="zh-CN" dirty="0">
                <a:solidFill>
                  <a:schemeClr val="bg1"/>
                </a:solidFill>
              </a:rPr>
              <a:t> </a:t>
            </a:r>
            <a:r>
              <a:rPr lang="zh-CN" altLang="zh-CN" dirty="0">
                <a:solidFill>
                  <a:schemeClr val="bg1"/>
                </a:solidFill>
              </a:rPr>
              <a:t>全球手游下载榜</a:t>
            </a:r>
            <a:r>
              <a:rPr lang="en-US" altLang="zh-CN" dirty="0" smtClean="0">
                <a:solidFill>
                  <a:schemeClr val="bg1"/>
                </a:solidFill>
              </a:rPr>
              <a:t>TOP10</a:t>
            </a:r>
          </a:p>
          <a:p>
            <a:pPr marL="457200" lvl="1" indent="0">
              <a:lnSpc>
                <a:spcPct val="100000"/>
              </a:lnSpc>
              <a:spcBef>
                <a:spcPts val="1200"/>
              </a:spcBef>
              <a:buNone/>
            </a:pPr>
            <a:endParaRPr lang="en-US" altLang="zh-CN" dirty="0" smtClean="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48039"/>
            <a:ext cx="6390715" cy="1325563"/>
          </a:xfrm>
        </p:spPr>
        <p:txBody>
          <a:bodyPr>
            <a:normAutofit/>
          </a:bodyPr>
          <a:lstStyle/>
          <a:p>
            <a:r>
              <a:rPr lang="zh-CN" altLang="en-US" sz="4000" b="1" dirty="0" smtClean="0">
                <a:solidFill>
                  <a:srgbClr val="FFFF00"/>
                </a:solidFill>
              </a:rPr>
              <a:t>游戏加速</a:t>
            </a:r>
            <a:r>
              <a:rPr lang="en-US" altLang="zh-CN" sz="4000" b="1" dirty="0" smtClean="0">
                <a:solidFill>
                  <a:srgbClr val="FFFF00"/>
                </a:solidFill>
              </a:rPr>
              <a:t>(2)</a:t>
            </a:r>
            <a:endParaRPr lang="zh-CN" altLang="en-US" sz="4000" b="1" dirty="0">
              <a:solidFill>
                <a:srgbClr val="FFFF00"/>
              </a:solidFill>
            </a:endParaRPr>
          </a:p>
        </p:txBody>
      </p:sp>
      <p:sp>
        <p:nvSpPr>
          <p:cNvPr id="3" name="内容占位符 2"/>
          <p:cNvSpPr>
            <a:spLocks noGrp="1"/>
          </p:cNvSpPr>
          <p:nvPr>
            <p:ph idx="1"/>
          </p:nvPr>
        </p:nvSpPr>
        <p:spPr>
          <a:xfrm>
            <a:off x="628650" y="1825625"/>
            <a:ext cx="7886700" cy="4144869"/>
          </a:xfrm>
          <a:ln w="38100">
            <a:solidFill>
              <a:srgbClr val="FFC000"/>
            </a:solidFill>
          </a:ln>
        </p:spPr>
        <p:txBody>
          <a:bodyPr/>
          <a:lstStyle/>
          <a:p>
            <a:pPr marL="0" indent="0">
              <a:spcBef>
                <a:spcPts val="1800"/>
              </a:spcBef>
              <a:buNone/>
            </a:pPr>
            <a:endParaRPr lang="en-US" altLang="zh-CN" sz="1400" dirty="0" smtClean="0">
              <a:solidFill>
                <a:schemeClr val="bg1"/>
              </a:solidFill>
            </a:endParaRPr>
          </a:p>
          <a:p>
            <a:pPr>
              <a:spcBef>
                <a:spcPts val="1800"/>
              </a:spcBef>
            </a:pPr>
            <a:r>
              <a:rPr lang="zh-CN" altLang="zh-CN" dirty="0">
                <a:solidFill>
                  <a:srgbClr val="FFFF00"/>
                </a:solidFill>
              </a:rPr>
              <a:t>实现智能动态调度</a:t>
            </a:r>
          </a:p>
          <a:p>
            <a:pPr lvl="1">
              <a:spcBef>
                <a:spcPts val="1200"/>
              </a:spcBef>
              <a:buFont typeface="Wingdings" pitchFamily="2" charset="2"/>
              <a:buChar char="u"/>
            </a:pPr>
            <a:r>
              <a:rPr lang="zh-CN" altLang="zh-CN" dirty="0">
                <a:solidFill>
                  <a:schemeClr val="bg1"/>
                </a:solidFill>
              </a:rPr>
              <a:t>配桌对战</a:t>
            </a:r>
          </a:p>
          <a:p>
            <a:pPr lvl="2">
              <a:buFont typeface="Wingdings" pitchFamily="2" charset="2"/>
              <a:buChar char="ü"/>
            </a:pPr>
            <a:r>
              <a:rPr lang="zh-CN" altLang="zh-CN" dirty="0">
                <a:solidFill>
                  <a:schemeClr val="bg1"/>
                </a:solidFill>
              </a:rPr>
              <a:t>依据各个区玩家同时配桌数量</a:t>
            </a:r>
          </a:p>
          <a:p>
            <a:pPr lvl="2">
              <a:buFont typeface="Wingdings" pitchFamily="2" charset="2"/>
              <a:buChar char="ü"/>
            </a:pPr>
            <a:r>
              <a:rPr lang="zh-CN" altLang="zh-CN" dirty="0">
                <a:solidFill>
                  <a:schemeClr val="bg1"/>
                </a:solidFill>
              </a:rPr>
              <a:t>依据各个可调度区玩家的网络延迟</a:t>
            </a:r>
          </a:p>
          <a:p>
            <a:pPr lvl="1">
              <a:spcBef>
                <a:spcPts val="1800"/>
              </a:spcBef>
              <a:buFont typeface="Wingdings" pitchFamily="2" charset="2"/>
              <a:buChar char="u"/>
            </a:pPr>
            <a:r>
              <a:rPr lang="zh-CN" altLang="zh-CN" dirty="0">
                <a:solidFill>
                  <a:schemeClr val="bg1"/>
                </a:solidFill>
              </a:rPr>
              <a:t>单机对战</a:t>
            </a:r>
          </a:p>
          <a:p>
            <a:pPr lvl="2">
              <a:buFont typeface="Wingdings" pitchFamily="2" charset="2"/>
              <a:buChar char="ü"/>
            </a:pPr>
            <a:r>
              <a:rPr lang="zh-CN" altLang="zh-CN" dirty="0">
                <a:solidFill>
                  <a:schemeClr val="bg1"/>
                </a:solidFill>
              </a:rPr>
              <a:t>通过识别客户端实际地理位置以及网络位置，将客户端调度到最近的服务器节点</a:t>
            </a:r>
          </a:p>
        </p:txBody>
      </p:sp>
    </p:spTree>
    <p:extLst>
      <p:ext uri="{BB962C8B-B14F-4D97-AF65-F5344CB8AC3E}">
        <p14:creationId xmlns="" xmlns:p14="http://schemas.microsoft.com/office/powerpoint/2010/main" val="1760268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48039"/>
            <a:ext cx="6390715" cy="1325563"/>
          </a:xfrm>
        </p:spPr>
        <p:txBody>
          <a:bodyPr>
            <a:normAutofit/>
          </a:bodyPr>
          <a:lstStyle/>
          <a:p>
            <a:r>
              <a:rPr lang="zh-CN" altLang="en-US" sz="4000" b="1" dirty="0" smtClean="0">
                <a:solidFill>
                  <a:srgbClr val="FFFF00"/>
                </a:solidFill>
              </a:rPr>
              <a:t>游戏加速</a:t>
            </a:r>
            <a:r>
              <a:rPr lang="en-US" altLang="zh-CN" sz="4000" b="1" dirty="0" smtClean="0">
                <a:solidFill>
                  <a:srgbClr val="FFFF00"/>
                </a:solidFill>
              </a:rPr>
              <a:t>(3)</a:t>
            </a:r>
            <a:endParaRPr lang="zh-CN" altLang="en-US" sz="4000" b="1" dirty="0">
              <a:solidFill>
                <a:srgbClr val="FFFF00"/>
              </a:solidFill>
            </a:endParaRPr>
          </a:p>
        </p:txBody>
      </p:sp>
      <p:sp>
        <p:nvSpPr>
          <p:cNvPr id="3" name="内容占位符 2"/>
          <p:cNvSpPr>
            <a:spLocks noGrp="1"/>
          </p:cNvSpPr>
          <p:nvPr>
            <p:ph idx="1"/>
          </p:nvPr>
        </p:nvSpPr>
        <p:spPr>
          <a:xfrm>
            <a:off x="628650" y="2232212"/>
            <a:ext cx="7886700" cy="2971800"/>
          </a:xfrm>
          <a:ln w="38100">
            <a:solidFill>
              <a:srgbClr val="FFC000"/>
            </a:solidFill>
          </a:ln>
        </p:spPr>
        <p:txBody>
          <a:bodyPr>
            <a:normAutofit/>
          </a:bodyPr>
          <a:lstStyle/>
          <a:p>
            <a:pPr marL="0" indent="0">
              <a:spcBef>
                <a:spcPts val="1800"/>
              </a:spcBef>
              <a:buNone/>
            </a:pPr>
            <a:endParaRPr lang="en-US" altLang="zh-CN" sz="1400" dirty="0" smtClean="0">
              <a:solidFill>
                <a:schemeClr val="bg1"/>
              </a:solidFill>
            </a:endParaRPr>
          </a:p>
          <a:p>
            <a:pPr>
              <a:spcBef>
                <a:spcPts val="1800"/>
              </a:spcBef>
            </a:pPr>
            <a:r>
              <a:rPr lang="zh-CN" altLang="en-US" dirty="0" smtClean="0">
                <a:solidFill>
                  <a:srgbClr val="FFFF00"/>
                </a:solidFill>
              </a:rPr>
              <a:t>使用</a:t>
            </a:r>
            <a:r>
              <a:rPr lang="zh-CN" altLang="en-US" dirty="0">
                <a:solidFill>
                  <a:srgbClr val="FFFF00"/>
                </a:solidFill>
              </a:rPr>
              <a:t>专门的加速网络</a:t>
            </a:r>
          </a:p>
          <a:p>
            <a:pPr lvl="1">
              <a:spcBef>
                <a:spcPts val="1800"/>
              </a:spcBef>
            </a:pPr>
            <a:r>
              <a:rPr lang="zh-CN" altLang="en-US" dirty="0">
                <a:solidFill>
                  <a:schemeClr val="bg1"/>
                </a:solidFill>
              </a:rPr>
              <a:t>在全球各个数据中心、游戏中心架设专门加速网络，来提高通讯到达率、缩短通讯时间，实现游戏</a:t>
            </a:r>
            <a:r>
              <a:rPr lang="zh-CN" altLang="en-US" dirty="0" smtClean="0">
                <a:solidFill>
                  <a:schemeClr val="bg1"/>
                </a:solidFill>
              </a:rPr>
              <a:t>加速</a:t>
            </a:r>
            <a:r>
              <a:rPr lang="en-US" altLang="zh-CN" dirty="0" smtClean="0">
                <a:solidFill>
                  <a:schemeClr val="bg1"/>
                </a:solidFill>
              </a:rPr>
              <a:t>,</a:t>
            </a:r>
            <a:r>
              <a:rPr lang="zh-CN" altLang="zh-CN" dirty="0" smtClean="0">
                <a:solidFill>
                  <a:schemeClr val="bg1"/>
                </a:solidFill>
              </a:rPr>
              <a:t>实现</a:t>
            </a:r>
            <a:r>
              <a:rPr lang="zh-CN" altLang="zh-CN" dirty="0">
                <a:solidFill>
                  <a:schemeClr val="bg1"/>
                </a:solidFill>
              </a:rPr>
              <a:t>智能</a:t>
            </a:r>
            <a:r>
              <a:rPr lang="zh-CN" altLang="zh-CN" dirty="0" smtClean="0">
                <a:solidFill>
                  <a:schemeClr val="bg1"/>
                </a:solidFill>
              </a:rPr>
              <a:t>动态调度</a:t>
            </a:r>
            <a:endParaRPr lang="zh-CN" altLang="zh-CN" dirty="0">
              <a:solidFill>
                <a:schemeClr val="bg1"/>
              </a:solidFill>
            </a:endParaRPr>
          </a:p>
        </p:txBody>
      </p:sp>
    </p:spTree>
    <p:extLst>
      <p:ext uri="{BB962C8B-B14F-4D97-AF65-F5344CB8AC3E}">
        <p14:creationId xmlns="" xmlns:p14="http://schemas.microsoft.com/office/powerpoint/2010/main" val="367208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6"/>
            <a:ext cx="6390715" cy="1325563"/>
          </a:xfrm>
        </p:spPr>
        <p:txBody>
          <a:bodyPr>
            <a:normAutofit/>
          </a:bodyPr>
          <a:lstStyle/>
          <a:p>
            <a:r>
              <a:rPr lang="zh-CN" altLang="en-US" sz="4000" b="1" dirty="0" smtClean="0">
                <a:solidFill>
                  <a:srgbClr val="FFFF00"/>
                </a:solidFill>
              </a:rPr>
              <a:t>完善</a:t>
            </a:r>
            <a:r>
              <a:rPr lang="zh-CN" altLang="en-US" sz="4000" b="1" dirty="0">
                <a:solidFill>
                  <a:srgbClr val="FFFF00"/>
                </a:solidFill>
              </a:rPr>
              <a:t>的监控网络</a:t>
            </a:r>
          </a:p>
        </p:txBody>
      </p:sp>
      <p:sp>
        <p:nvSpPr>
          <p:cNvPr id="6" name="AutoShape 2"/>
          <p:cNvSpPr>
            <a:spLocks noChangeArrowheads="1"/>
          </p:cNvSpPr>
          <p:nvPr/>
        </p:nvSpPr>
        <p:spPr bwMode="gray">
          <a:xfrm>
            <a:off x="5029200" y="2743200"/>
            <a:ext cx="3352800" cy="2286000"/>
          </a:xfrm>
          <a:prstGeom prst="roundRect">
            <a:avLst>
              <a:gd name="adj" fmla="val 10347"/>
            </a:avLst>
          </a:prstGeom>
          <a:solidFill>
            <a:schemeClr val="bg1"/>
          </a:solidFill>
          <a:ln w="50800">
            <a:solidFill>
              <a:schemeClr val="accent1"/>
            </a:solidFill>
            <a:round/>
            <a:headEnd/>
            <a:tailEnd/>
          </a:ln>
          <a:effectLst>
            <a:outerShdw dist="107763" dir="2700000" algn="ctr" rotWithShape="0">
              <a:srgbClr val="808080">
                <a:alpha val="50000"/>
              </a:srgbClr>
            </a:outerShdw>
          </a:effectLst>
        </p:spPr>
        <p:txBody>
          <a:bodyPr wrap="none" anchor="ctr"/>
          <a:lstStyle/>
          <a:p>
            <a:pPr>
              <a:defRPr/>
            </a:pPr>
            <a:endParaRPr lang="zh-CN" altLang="en-US"/>
          </a:p>
        </p:txBody>
      </p:sp>
      <p:sp>
        <p:nvSpPr>
          <p:cNvPr id="7" name="AutoShape 4"/>
          <p:cNvSpPr>
            <a:spLocks noChangeArrowheads="1"/>
          </p:cNvSpPr>
          <p:nvPr/>
        </p:nvSpPr>
        <p:spPr bwMode="gray">
          <a:xfrm>
            <a:off x="1501775" y="2743200"/>
            <a:ext cx="3352800" cy="2286000"/>
          </a:xfrm>
          <a:prstGeom prst="roundRect">
            <a:avLst>
              <a:gd name="adj" fmla="val 10347"/>
            </a:avLst>
          </a:prstGeom>
          <a:solidFill>
            <a:schemeClr val="bg1"/>
          </a:solidFill>
          <a:ln w="50800">
            <a:solidFill>
              <a:schemeClr val="folHlink"/>
            </a:solidFill>
            <a:round/>
            <a:headEnd/>
            <a:tailEnd/>
          </a:ln>
          <a:effectLst>
            <a:outerShdw dist="107763" dir="8100000" algn="ctr" rotWithShape="0">
              <a:srgbClr val="808080">
                <a:alpha val="50000"/>
              </a:srgbClr>
            </a:outerShdw>
          </a:effectLst>
        </p:spPr>
        <p:txBody>
          <a:bodyPr wrap="none" anchor="ctr"/>
          <a:lstStyle/>
          <a:p>
            <a:pPr>
              <a:defRPr/>
            </a:pPr>
            <a:endParaRPr lang="zh-CN" altLang="en-US"/>
          </a:p>
        </p:txBody>
      </p:sp>
      <p:grpSp>
        <p:nvGrpSpPr>
          <p:cNvPr id="8" name="Group 5"/>
          <p:cNvGrpSpPr>
            <a:grpSpLocks/>
          </p:cNvGrpSpPr>
          <p:nvPr/>
        </p:nvGrpSpPr>
        <p:grpSpPr bwMode="auto">
          <a:xfrm>
            <a:off x="4092575" y="1905000"/>
            <a:ext cx="790575" cy="1976438"/>
            <a:chOff x="2304" y="1344"/>
            <a:chExt cx="498" cy="1245"/>
          </a:xfrm>
        </p:grpSpPr>
        <p:sp>
          <p:nvSpPr>
            <p:cNvPr id="9" name="Freeform 6"/>
            <p:cNvSpPr>
              <a:spLocks/>
            </p:cNvSpPr>
            <p:nvPr/>
          </p:nvSpPr>
          <p:spPr bwMode="gray">
            <a:xfrm>
              <a:off x="2425" y="1344"/>
              <a:ext cx="233" cy="25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7"/>
                <a:gd name="T94" fmla="*/ 0 h 292"/>
                <a:gd name="T95" fmla="*/ 267 w 267"/>
                <a:gd name="T96" fmla="*/ 292 h 29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7"/>
            <p:cNvSpPr>
              <a:spLocks/>
            </p:cNvSpPr>
            <p:nvPr/>
          </p:nvSpPr>
          <p:spPr bwMode="gray">
            <a:xfrm>
              <a:off x="2304" y="1625"/>
              <a:ext cx="498" cy="96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3"/>
                <a:gd name="T160" fmla="*/ 0 h 1111"/>
                <a:gd name="T161" fmla="*/ 573 w 573"/>
                <a:gd name="T162" fmla="*/ 1111 h 111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1" name="Text Box 8"/>
          <p:cNvSpPr txBox="1">
            <a:spLocks noChangeArrowheads="1"/>
          </p:cNvSpPr>
          <p:nvPr/>
        </p:nvSpPr>
        <p:spPr bwMode="gray">
          <a:xfrm>
            <a:off x="1730375" y="3498415"/>
            <a:ext cx="2438400"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3200" b="1" dirty="0" smtClean="0">
                <a:solidFill>
                  <a:schemeClr val="accent1">
                    <a:lumMod val="75000"/>
                  </a:schemeClr>
                </a:solidFill>
              </a:rPr>
              <a:t>客户端</a:t>
            </a:r>
            <a:endParaRPr lang="en-US" altLang="zh-CN" sz="3200" b="1" dirty="0" smtClean="0">
              <a:solidFill>
                <a:schemeClr val="accent1">
                  <a:lumMod val="75000"/>
                </a:schemeClr>
              </a:solidFill>
            </a:endParaRPr>
          </a:p>
          <a:p>
            <a:pPr algn="ctr"/>
            <a:r>
              <a:rPr lang="zh-CN" altLang="en-US" sz="3200" b="1" dirty="0" smtClean="0">
                <a:solidFill>
                  <a:schemeClr val="accent1">
                    <a:lumMod val="75000"/>
                  </a:schemeClr>
                </a:solidFill>
              </a:rPr>
              <a:t>监控</a:t>
            </a:r>
            <a:endParaRPr lang="en-US" altLang="zh-CN" sz="3200" dirty="0">
              <a:solidFill>
                <a:schemeClr val="accent1">
                  <a:lumMod val="75000"/>
                </a:schemeClr>
              </a:solidFill>
            </a:endParaRPr>
          </a:p>
        </p:txBody>
      </p:sp>
      <p:sp>
        <p:nvSpPr>
          <p:cNvPr id="12" name="Text Box 9"/>
          <p:cNvSpPr txBox="1">
            <a:spLocks noChangeArrowheads="1"/>
          </p:cNvSpPr>
          <p:nvPr/>
        </p:nvSpPr>
        <p:spPr bwMode="gray">
          <a:xfrm>
            <a:off x="5797550" y="3498415"/>
            <a:ext cx="2590800"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3200" b="1" dirty="0" smtClean="0">
                <a:solidFill>
                  <a:schemeClr val="accent1">
                    <a:lumMod val="75000"/>
                  </a:schemeClr>
                </a:solidFill>
              </a:rPr>
              <a:t>服务器端</a:t>
            </a:r>
            <a:endParaRPr lang="en-US" altLang="zh-CN" sz="3200" b="1" dirty="0" smtClean="0">
              <a:solidFill>
                <a:schemeClr val="accent1">
                  <a:lumMod val="75000"/>
                </a:schemeClr>
              </a:solidFill>
            </a:endParaRPr>
          </a:p>
          <a:p>
            <a:pPr algn="ctr"/>
            <a:r>
              <a:rPr lang="zh-CN" altLang="en-US" sz="3200" b="1" dirty="0" smtClean="0">
                <a:solidFill>
                  <a:schemeClr val="accent1">
                    <a:lumMod val="75000"/>
                  </a:schemeClr>
                </a:solidFill>
              </a:rPr>
              <a:t>监控</a:t>
            </a:r>
            <a:endParaRPr lang="en-US" altLang="zh-CN" sz="3200" b="1" dirty="0">
              <a:solidFill>
                <a:schemeClr val="accent1">
                  <a:lumMod val="75000"/>
                </a:schemeClr>
              </a:solidFill>
            </a:endParaRPr>
          </a:p>
        </p:txBody>
      </p:sp>
      <p:grpSp>
        <p:nvGrpSpPr>
          <p:cNvPr id="13" name="Group 10"/>
          <p:cNvGrpSpPr>
            <a:grpSpLocks/>
          </p:cNvGrpSpPr>
          <p:nvPr/>
        </p:nvGrpSpPr>
        <p:grpSpPr bwMode="auto">
          <a:xfrm>
            <a:off x="5006975" y="1905000"/>
            <a:ext cx="790575" cy="1976438"/>
            <a:chOff x="2880" y="1344"/>
            <a:chExt cx="498" cy="1245"/>
          </a:xfrm>
        </p:grpSpPr>
        <p:sp>
          <p:nvSpPr>
            <p:cNvPr id="14" name="Freeform 11"/>
            <p:cNvSpPr>
              <a:spLocks/>
            </p:cNvSpPr>
            <p:nvPr/>
          </p:nvSpPr>
          <p:spPr bwMode="gray">
            <a:xfrm>
              <a:off x="3001" y="1344"/>
              <a:ext cx="233" cy="25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7"/>
                <a:gd name="T94" fmla="*/ 0 h 292"/>
                <a:gd name="T95" fmla="*/ 267 w 267"/>
                <a:gd name="T96" fmla="*/ 292 h 29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2"/>
            <p:cNvSpPr>
              <a:spLocks/>
            </p:cNvSpPr>
            <p:nvPr/>
          </p:nvSpPr>
          <p:spPr bwMode="gray">
            <a:xfrm>
              <a:off x="2880" y="1625"/>
              <a:ext cx="498" cy="96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3"/>
                <a:gd name="T160" fmla="*/ 0 h 1111"/>
                <a:gd name="T161" fmla="*/ 573 w 573"/>
                <a:gd name="T162" fmla="*/ 1111 h 111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spTree>
    <p:extLst>
      <p:ext uri="{BB962C8B-B14F-4D97-AF65-F5344CB8AC3E}">
        <p14:creationId xmlns="" xmlns:p14="http://schemas.microsoft.com/office/powerpoint/2010/main" val="3661335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48039"/>
            <a:ext cx="6390715" cy="1325563"/>
          </a:xfrm>
        </p:spPr>
        <p:txBody>
          <a:bodyPr>
            <a:normAutofit/>
          </a:bodyPr>
          <a:lstStyle/>
          <a:p>
            <a:r>
              <a:rPr lang="en-US" altLang="zh-CN" sz="4000" b="1" dirty="0" smtClean="0">
                <a:solidFill>
                  <a:srgbClr val="FFFF00"/>
                </a:solidFill>
              </a:rPr>
              <a:t>1.  </a:t>
            </a:r>
            <a:r>
              <a:rPr lang="zh-CN" altLang="en-US" sz="4000" b="1" dirty="0" smtClean="0">
                <a:solidFill>
                  <a:srgbClr val="FFFF00"/>
                </a:solidFill>
              </a:rPr>
              <a:t>客户端监控</a:t>
            </a:r>
            <a:endParaRPr lang="zh-CN" altLang="en-US" sz="4000" b="1" dirty="0">
              <a:solidFill>
                <a:srgbClr val="FFFF00"/>
              </a:solidFill>
            </a:endParaRPr>
          </a:p>
        </p:txBody>
      </p:sp>
      <p:sp>
        <p:nvSpPr>
          <p:cNvPr id="3" name="内容占位符 2"/>
          <p:cNvSpPr>
            <a:spLocks noGrp="1"/>
          </p:cNvSpPr>
          <p:nvPr>
            <p:ph idx="1"/>
          </p:nvPr>
        </p:nvSpPr>
        <p:spPr>
          <a:xfrm>
            <a:off x="628649" y="1532965"/>
            <a:ext cx="7886700" cy="1452282"/>
          </a:xfrm>
          <a:ln w="38100">
            <a:solidFill>
              <a:srgbClr val="FFC000"/>
            </a:solidFill>
          </a:ln>
        </p:spPr>
        <p:txBody>
          <a:bodyPr>
            <a:noAutofit/>
          </a:bodyPr>
          <a:lstStyle/>
          <a:p>
            <a:pPr marL="0" indent="0">
              <a:spcBef>
                <a:spcPts val="1800"/>
              </a:spcBef>
              <a:buNone/>
            </a:pPr>
            <a:endParaRPr lang="en-US" altLang="zh-CN" sz="800" dirty="0" smtClean="0">
              <a:solidFill>
                <a:schemeClr val="bg1"/>
              </a:solidFill>
            </a:endParaRPr>
          </a:p>
          <a:p>
            <a:pPr>
              <a:spcBef>
                <a:spcPts val="600"/>
              </a:spcBef>
              <a:spcAft>
                <a:spcPts val="600"/>
              </a:spcAft>
            </a:pPr>
            <a:r>
              <a:rPr lang="zh-CN" altLang="en-US" sz="1800" dirty="0" smtClean="0">
                <a:solidFill>
                  <a:srgbClr val="FFFF00"/>
                </a:solidFill>
              </a:rPr>
              <a:t>调度</a:t>
            </a:r>
            <a:r>
              <a:rPr lang="zh-CN" altLang="en-US" sz="1800" dirty="0">
                <a:solidFill>
                  <a:srgbClr val="FFFF00"/>
                </a:solidFill>
              </a:rPr>
              <a:t>精准度即玩家是否被调度到网络最好的服务器节点</a:t>
            </a:r>
          </a:p>
          <a:p>
            <a:pPr>
              <a:spcBef>
                <a:spcPts val="600"/>
              </a:spcBef>
              <a:spcAft>
                <a:spcPts val="600"/>
              </a:spcAft>
            </a:pPr>
            <a:r>
              <a:rPr lang="zh-CN" altLang="en-US" sz="1800" dirty="0" smtClean="0">
                <a:solidFill>
                  <a:srgbClr val="FFFF00"/>
                </a:solidFill>
              </a:rPr>
              <a:t>关键</a:t>
            </a:r>
            <a:r>
              <a:rPr lang="zh-CN" altLang="en-US" sz="1800" dirty="0">
                <a:solidFill>
                  <a:srgbClr val="FFFF00"/>
                </a:solidFill>
              </a:rPr>
              <a:t>协议监控即玩家关键协议的到达率、处理时间</a:t>
            </a:r>
          </a:p>
          <a:p>
            <a:pPr>
              <a:spcBef>
                <a:spcPts val="600"/>
              </a:spcBef>
              <a:spcAft>
                <a:spcPts val="600"/>
              </a:spcAft>
            </a:pPr>
            <a:r>
              <a:rPr lang="zh-CN" altLang="en-US" sz="1800" dirty="0" smtClean="0">
                <a:solidFill>
                  <a:srgbClr val="FFFF00"/>
                </a:solidFill>
              </a:rPr>
              <a:t>监控</a:t>
            </a:r>
            <a:r>
              <a:rPr lang="zh-CN" altLang="en-US" sz="1800" dirty="0">
                <a:solidFill>
                  <a:srgbClr val="FFFF00"/>
                </a:solidFill>
              </a:rPr>
              <a:t>玩家在游戏中</a:t>
            </a:r>
            <a:r>
              <a:rPr lang="en-US" altLang="zh-CN" sz="1800" dirty="0">
                <a:solidFill>
                  <a:srgbClr val="FFFF00"/>
                </a:solidFill>
              </a:rPr>
              <a:t>fps</a:t>
            </a:r>
            <a:r>
              <a:rPr lang="zh-CN" altLang="en-US" sz="1800" dirty="0">
                <a:solidFill>
                  <a:srgbClr val="FFFF00"/>
                </a:solidFill>
              </a:rPr>
              <a:t>、卡顿、通讯</a:t>
            </a:r>
            <a:r>
              <a:rPr lang="zh-CN" altLang="en-US" sz="1800" dirty="0" smtClean="0">
                <a:solidFill>
                  <a:srgbClr val="FFFF00"/>
                </a:solidFill>
              </a:rPr>
              <a:t>延迟时间</a:t>
            </a:r>
            <a:endParaRPr lang="zh-CN" altLang="en-US" sz="1800" dirty="0">
              <a:solidFill>
                <a:srgbClr val="FFFF00"/>
              </a:solidFill>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8649" y="3186486"/>
            <a:ext cx="7886700" cy="3307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42857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48039"/>
            <a:ext cx="6390715" cy="1325563"/>
          </a:xfrm>
        </p:spPr>
        <p:txBody>
          <a:bodyPr>
            <a:normAutofit/>
          </a:bodyPr>
          <a:lstStyle/>
          <a:p>
            <a:r>
              <a:rPr lang="en-US" altLang="zh-CN" sz="4000" b="1" dirty="0" smtClean="0">
                <a:solidFill>
                  <a:srgbClr val="FFFF00"/>
                </a:solidFill>
              </a:rPr>
              <a:t>2.  </a:t>
            </a:r>
            <a:r>
              <a:rPr lang="zh-CN" altLang="en-US" sz="4000" b="1" dirty="0" smtClean="0">
                <a:solidFill>
                  <a:srgbClr val="FFFF00"/>
                </a:solidFill>
              </a:rPr>
              <a:t>服务器端监控</a:t>
            </a:r>
            <a:endParaRPr lang="zh-CN" altLang="en-US" sz="4000" b="1" dirty="0">
              <a:solidFill>
                <a:srgbClr val="FFFF00"/>
              </a:solidFill>
            </a:endParaRPr>
          </a:p>
        </p:txBody>
      </p:sp>
      <p:sp>
        <p:nvSpPr>
          <p:cNvPr id="3" name="内容占位符 2"/>
          <p:cNvSpPr>
            <a:spLocks noGrp="1"/>
          </p:cNvSpPr>
          <p:nvPr>
            <p:ph idx="1"/>
          </p:nvPr>
        </p:nvSpPr>
        <p:spPr>
          <a:xfrm>
            <a:off x="628649" y="1532965"/>
            <a:ext cx="7886700" cy="1452282"/>
          </a:xfrm>
          <a:ln w="38100">
            <a:solidFill>
              <a:srgbClr val="FFC000"/>
            </a:solidFill>
          </a:ln>
        </p:spPr>
        <p:txBody>
          <a:bodyPr>
            <a:noAutofit/>
          </a:bodyPr>
          <a:lstStyle/>
          <a:p>
            <a:pPr marL="0" indent="0">
              <a:spcBef>
                <a:spcPts val="1800"/>
              </a:spcBef>
              <a:buNone/>
            </a:pPr>
            <a:endParaRPr lang="en-US" altLang="zh-CN" sz="800" dirty="0" smtClean="0">
              <a:solidFill>
                <a:schemeClr val="bg1"/>
              </a:solidFill>
            </a:endParaRPr>
          </a:p>
          <a:p>
            <a:pPr>
              <a:spcBef>
                <a:spcPts val="600"/>
              </a:spcBef>
              <a:spcAft>
                <a:spcPts val="600"/>
              </a:spcAft>
            </a:pPr>
            <a:r>
              <a:rPr lang="zh-CN" altLang="en-US" sz="1800" dirty="0" smtClean="0">
                <a:solidFill>
                  <a:srgbClr val="FFFF00"/>
                </a:solidFill>
              </a:rPr>
              <a:t>服务器</a:t>
            </a:r>
            <a:r>
              <a:rPr lang="zh-CN" altLang="en-US" sz="1800" dirty="0">
                <a:solidFill>
                  <a:srgbClr val="FFFF00"/>
                </a:solidFill>
              </a:rPr>
              <a:t>端负载均衡情况</a:t>
            </a:r>
          </a:p>
          <a:p>
            <a:pPr>
              <a:spcBef>
                <a:spcPts val="600"/>
              </a:spcBef>
              <a:spcAft>
                <a:spcPts val="600"/>
              </a:spcAft>
            </a:pPr>
            <a:r>
              <a:rPr lang="zh-CN" altLang="en-US" sz="1800" dirty="0" smtClean="0">
                <a:solidFill>
                  <a:srgbClr val="FFFF00"/>
                </a:solidFill>
              </a:rPr>
              <a:t>服务器</a:t>
            </a:r>
            <a:r>
              <a:rPr lang="zh-CN" altLang="en-US" sz="1800" dirty="0">
                <a:solidFill>
                  <a:srgbClr val="FFFF00"/>
                </a:solidFill>
              </a:rPr>
              <a:t>故障以及自动处理</a:t>
            </a:r>
          </a:p>
          <a:p>
            <a:pPr>
              <a:spcBef>
                <a:spcPts val="600"/>
              </a:spcBef>
              <a:spcAft>
                <a:spcPts val="600"/>
              </a:spcAft>
            </a:pPr>
            <a:r>
              <a:rPr lang="zh-CN" altLang="en-US" sz="1800" dirty="0" smtClean="0">
                <a:solidFill>
                  <a:srgbClr val="FFFF00"/>
                </a:solidFill>
              </a:rPr>
              <a:t>服务器</a:t>
            </a:r>
            <a:r>
              <a:rPr lang="zh-CN" altLang="en-US" sz="1800" dirty="0">
                <a:solidFill>
                  <a:srgbClr val="FFFF00"/>
                </a:solidFill>
              </a:rPr>
              <a:t>服务质量监控（人数、延迟、处理时间）</a:t>
            </a: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98391" y="3388659"/>
            <a:ext cx="7916957" cy="2877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73240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48039"/>
            <a:ext cx="6390715" cy="1325563"/>
          </a:xfrm>
        </p:spPr>
        <p:txBody>
          <a:bodyPr>
            <a:normAutofit/>
          </a:bodyPr>
          <a:lstStyle/>
          <a:p>
            <a:r>
              <a:rPr lang="en-US" altLang="zh-CN" sz="4000" b="1" dirty="0" smtClean="0">
                <a:solidFill>
                  <a:srgbClr val="FFFF00"/>
                </a:solidFill>
              </a:rPr>
              <a:t>2.  </a:t>
            </a:r>
            <a:r>
              <a:rPr lang="zh-CN" altLang="en-US" sz="4000" b="1" dirty="0" smtClean="0">
                <a:solidFill>
                  <a:srgbClr val="FFFF00"/>
                </a:solidFill>
              </a:rPr>
              <a:t>服务器端监控</a:t>
            </a:r>
            <a:endParaRPr lang="zh-CN" altLang="en-US" sz="4000" b="1" dirty="0">
              <a:solidFill>
                <a:srgbClr val="FFFF00"/>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64776" y="1673602"/>
            <a:ext cx="7950573" cy="45033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34557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42936" y="2132079"/>
            <a:ext cx="7772400" cy="2387600"/>
          </a:xfrm>
          <a:prstGeom prst="rect">
            <a:avLst/>
          </a:prstGeom>
        </p:spPr>
        <p:txBody>
          <a:bodyPr vert="horz" lIns="91440" tIns="45720" rIns="91440" bIns="45720" rtlCol="0" anchor="ctr">
            <a:noAutofit/>
          </a:bodyPr>
          <a:lstStyle/>
          <a:p>
            <a:pPr marL="0" marR="0" lvl="0" indent="0" algn="ctr" defTabSz="685800" rtl="0" eaLnBrk="1" fontAlgn="auto" latinLnBrk="0" hangingPunct="1">
              <a:lnSpc>
                <a:spcPct val="90000"/>
              </a:lnSpc>
              <a:spcBef>
                <a:spcPct val="0"/>
              </a:spcBef>
              <a:spcAft>
                <a:spcPts val="0"/>
              </a:spcAft>
              <a:buClrTx/>
              <a:buSzTx/>
              <a:buFontTx/>
              <a:buNone/>
              <a:defRPr/>
            </a:pPr>
            <a:r>
              <a:rPr kumimoji="0" lang="en-US" altLang="zh-CN" sz="4800" b="1"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Times New Roman" panose="02020603050405020304" pitchFamily="18" charset="0"/>
              </a:rPr>
              <a:t>Thanks</a:t>
            </a:r>
            <a:br>
              <a:rPr kumimoji="0" lang="en-US" altLang="zh-CN" sz="4800" b="1"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Times New Roman" panose="02020603050405020304" pitchFamily="18" charset="0"/>
              </a:rPr>
            </a:br>
            <a:r>
              <a:rPr kumimoji="0" lang="en-US" altLang="zh-CN" sz="48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
            </a:r>
            <a:br>
              <a:rPr kumimoji="0" lang="en-US" altLang="zh-CN" sz="48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br>
            <a:r>
              <a:rPr kumimoji="0" lang="en-US" altLang="zh-CN" sz="4800" b="1" i="0" u="none" strike="noStrike" kern="1200" cap="none" spc="0"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Q&amp;A</a:t>
            </a:r>
            <a:endParaRPr kumimoji="0" lang="zh-CN" altLang="en-US" sz="4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1494" y="645459"/>
            <a:ext cx="5973856" cy="1045230"/>
          </a:xfrm>
        </p:spPr>
        <p:txBody>
          <a:bodyPr>
            <a:noAutofit/>
          </a:bodyPr>
          <a:lstStyle/>
          <a:p>
            <a:pPr lvl="0"/>
            <a:r>
              <a:rPr lang="zh-CN" altLang="zh-CN" sz="4000" b="1" dirty="0" smtClean="0">
                <a:solidFill>
                  <a:srgbClr val="FFFF00"/>
                </a:solidFill>
              </a:rPr>
              <a:t>猎豹</a:t>
            </a:r>
            <a:r>
              <a:rPr lang="zh-CN" altLang="en-US" sz="4000" b="1" dirty="0" smtClean="0">
                <a:solidFill>
                  <a:srgbClr val="FFFF00"/>
                </a:solidFill>
              </a:rPr>
              <a:t>游戏</a:t>
            </a:r>
            <a:r>
              <a:rPr lang="zh-CN" altLang="zh-CN" sz="4000" b="1" dirty="0" smtClean="0">
                <a:solidFill>
                  <a:srgbClr val="FFFF00"/>
                </a:solidFill>
              </a:rPr>
              <a:t>产品布局</a:t>
            </a:r>
            <a:endParaRPr lang="zh-CN" altLang="en-US" sz="4000" b="1" dirty="0">
              <a:solidFill>
                <a:srgbClr val="FFFF00"/>
              </a:solidFill>
            </a:endParaRPr>
          </a:p>
        </p:txBody>
      </p:sp>
      <p:sp>
        <p:nvSpPr>
          <p:cNvPr id="3" name="内容占位符 2"/>
          <p:cNvSpPr>
            <a:spLocks noGrp="1"/>
          </p:cNvSpPr>
          <p:nvPr>
            <p:ph idx="1"/>
          </p:nvPr>
        </p:nvSpPr>
        <p:spPr>
          <a:xfrm>
            <a:off x="628650" y="1825624"/>
            <a:ext cx="7886700" cy="4279341"/>
          </a:xfrm>
          <a:ln w="38100">
            <a:solidFill>
              <a:srgbClr val="FFC000"/>
            </a:solidFill>
          </a:ln>
        </p:spPr>
        <p:txBody>
          <a:bodyPr>
            <a:normAutofit fontScale="85000" lnSpcReduction="10000"/>
          </a:bodyPr>
          <a:lstStyle/>
          <a:p>
            <a:pPr marL="0" indent="0">
              <a:lnSpc>
                <a:spcPct val="100000"/>
              </a:lnSpc>
              <a:spcBef>
                <a:spcPts val="1800"/>
              </a:spcBef>
              <a:spcAft>
                <a:spcPts val="600"/>
              </a:spcAft>
              <a:buNone/>
            </a:pPr>
            <a:endParaRPr lang="en-US" altLang="zh-CN" sz="2000" b="1" dirty="0" smtClean="0">
              <a:solidFill>
                <a:schemeClr val="bg1"/>
              </a:solidFill>
            </a:endParaRPr>
          </a:p>
          <a:p>
            <a:pPr lvl="0">
              <a:spcBef>
                <a:spcPts val="1200"/>
              </a:spcBef>
            </a:pPr>
            <a:r>
              <a:rPr lang="zh-CN" altLang="zh-CN" sz="2000" dirty="0">
                <a:solidFill>
                  <a:schemeClr val="bg1"/>
                </a:solidFill>
              </a:rPr>
              <a:t>《钢琴块</a:t>
            </a:r>
            <a:r>
              <a:rPr lang="en-US" altLang="zh-CN" sz="2000" dirty="0">
                <a:solidFill>
                  <a:schemeClr val="bg1"/>
                </a:solidFill>
              </a:rPr>
              <a:t>2</a:t>
            </a:r>
            <a:r>
              <a:rPr lang="zh-CN" altLang="zh-CN" sz="2000" dirty="0">
                <a:solidFill>
                  <a:schemeClr val="bg1"/>
                </a:solidFill>
              </a:rPr>
              <a:t>》是目前国内发行商在全球做的最好的一款休闲游戏，在</a:t>
            </a:r>
            <a:r>
              <a:rPr lang="en-US" altLang="zh-CN" sz="2000" dirty="0">
                <a:solidFill>
                  <a:schemeClr val="bg1"/>
                </a:solidFill>
              </a:rPr>
              <a:t>146</a:t>
            </a:r>
            <a:r>
              <a:rPr lang="zh-CN" altLang="zh-CN" sz="2000" dirty="0">
                <a:solidFill>
                  <a:schemeClr val="bg1"/>
                </a:solidFill>
              </a:rPr>
              <a:t>个市场都曾达到了总榜第一。目前《钢琴块</a:t>
            </a:r>
            <a:r>
              <a:rPr lang="en-US" altLang="zh-CN" sz="2000" dirty="0">
                <a:solidFill>
                  <a:schemeClr val="bg1"/>
                </a:solidFill>
              </a:rPr>
              <a:t>2</a:t>
            </a:r>
            <a:r>
              <a:rPr lang="zh-CN" altLang="zh-CN" sz="2000" dirty="0">
                <a:solidFill>
                  <a:schemeClr val="bg1"/>
                </a:solidFill>
              </a:rPr>
              <a:t>》已经上线整整两年时间，全球市场下载依然保持坚挺，全球玩家破</a:t>
            </a:r>
            <a:r>
              <a:rPr lang="en-US" altLang="zh-CN" sz="2000" dirty="0">
                <a:solidFill>
                  <a:schemeClr val="bg1"/>
                </a:solidFill>
              </a:rPr>
              <a:t>9</a:t>
            </a:r>
            <a:r>
              <a:rPr lang="zh-CN" altLang="zh-CN" sz="2000" dirty="0">
                <a:solidFill>
                  <a:schemeClr val="bg1"/>
                </a:solidFill>
              </a:rPr>
              <a:t>亿。</a:t>
            </a:r>
          </a:p>
          <a:p>
            <a:pPr>
              <a:spcBef>
                <a:spcPts val="1800"/>
              </a:spcBef>
              <a:spcAft>
                <a:spcPts val="600"/>
              </a:spcAft>
            </a:pPr>
            <a:r>
              <a:rPr lang="zh-CN" altLang="zh-CN" sz="2000" dirty="0">
                <a:solidFill>
                  <a:schemeClr val="bg1"/>
                </a:solidFill>
              </a:rPr>
              <a:t>《滚动的天空》曾在</a:t>
            </a:r>
            <a:r>
              <a:rPr lang="en-US" altLang="zh-CN" sz="2000" dirty="0">
                <a:solidFill>
                  <a:schemeClr val="bg1"/>
                </a:solidFill>
              </a:rPr>
              <a:t>142</a:t>
            </a:r>
            <a:r>
              <a:rPr lang="zh-CN" altLang="zh-CN" sz="2000" dirty="0">
                <a:solidFill>
                  <a:schemeClr val="bg1"/>
                </a:solidFill>
              </a:rPr>
              <a:t>个市场</a:t>
            </a:r>
            <a:r>
              <a:rPr lang="en-US" altLang="zh-CN" sz="2000" dirty="0" err="1">
                <a:solidFill>
                  <a:schemeClr val="bg1"/>
                </a:solidFill>
              </a:rPr>
              <a:t>AppStore</a:t>
            </a:r>
            <a:r>
              <a:rPr lang="zh-CN" altLang="zh-CN" sz="2000" dirty="0">
                <a:solidFill>
                  <a:schemeClr val="bg1"/>
                </a:solidFill>
              </a:rPr>
              <a:t>手游下载榜进入前十，在</a:t>
            </a:r>
            <a:r>
              <a:rPr lang="en-US" altLang="zh-CN" sz="2000" dirty="0">
                <a:solidFill>
                  <a:schemeClr val="bg1"/>
                </a:solidFill>
              </a:rPr>
              <a:t>119</a:t>
            </a:r>
            <a:r>
              <a:rPr lang="zh-CN" altLang="zh-CN" sz="2000" dirty="0">
                <a:solidFill>
                  <a:schemeClr val="bg1"/>
                </a:solidFill>
              </a:rPr>
              <a:t>个国家的榜单进入前五，累计安装突破</a:t>
            </a:r>
            <a:r>
              <a:rPr lang="en-US" altLang="zh-CN" sz="2000" dirty="0">
                <a:solidFill>
                  <a:schemeClr val="bg1"/>
                </a:solidFill>
              </a:rPr>
              <a:t>2.4</a:t>
            </a:r>
            <a:r>
              <a:rPr lang="zh-CN" altLang="zh-CN" sz="2000" dirty="0">
                <a:solidFill>
                  <a:schemeClr val="bg1"/>
                </a:solidFill>
              </a:rPr>
              <a:t>亿。</a:t>
            </a:r>
          </a:p>
          <a:p>
            <a:pPr lvl="0">
              <a:spcBef>
                <a:spcPts val="1800"/>
              </a:spcBef>
              <a:spcAft>
                <a:spcPts val="600"/>
              </a:spcAft>
            </a:pPr>
            <a:r>
              <a:rPr lang="zh-CN" altLang="zh-CN" sz="2000" dirty="0">
                <a:solidFill>
                  <a:schemeClr val="bg1"/>
                </a:solidFill>
              </a:rPr>
              <a:t>《弓箭手大作战》是一款瞄准微电竞领域的</a:t>
            </a:r>
            <a:r>
              <a:rPr lang="en-US" altLang="zh-CN" sz="2000" dirty="0" err="1">
                <a:solidFill>
                  <a:schemeClr val="bg1"/>
                </a:solidFill>
              </a:rPr>
              <a:t>io</a:t>
            </a:r>
            <a:r>
              <a:rPr lang="zh-CN" altLang="zh-CN" sz="2000" dirty="0">
                <a:solidFill>
                  <a:schemeClr val="bg1"/>
                </a:solidFill>
              </a:rPr>
              <a:t>手游，</a:t>
            </a:r>
            <a:r>
              <a:rPr lang="en-US" altLang="zh-CN" sz="2000" dirty="0" err="1">
                <a:solidFill>
                  <a:schemeClr val="bg1"/>
                </a:solidFill>
              </a:rPr>
              <a:t>dau</a:t>
            </a:r>
            <a:r>
              <a:rPr lang="zh-CN" altLang="zh-CN" sz="2000" dirty="0">
                <a:solidFill>
                  <a:schemeClr val="bg1"/>
                </a:solidFill>
              </a:rPr>
              <a:t>数百万。</a:t>
            </a:r>
          </a:p>
          <a:p>
            <a:pPr>
              <a:spcBef>
                <a:spcPts val="1800"/>
              </a:spcBef>
              <a:spcAft>
                <a:spcPts val="600"/>
              </a:spcAft>
            </a:pPr>
            <a:r>
              <a:rPr lang="zh-CN" altLang="zh-CN" sz="2000" dirty="0">
                <a:solidFill>
                  <a:schemeClr val="bg1"/>
                </a:solidFill>
              </a:rPr>
              <a:t>《跳舞的线》猎豹移动自主研发的一款音乐街机</a:t>
            </a:r>
            <a:r>
              <a:rPr lang="zh-CN" altLang="zh-CN" sz="2000" dirty="0" smtClean="0">
                <a:solidFill>
                  <a:schemeClr val="bg1"/>
                </a:solidFill>
              </a:rPr>
              <a:t>游戏</a:t>
            </a:r>
            <a:r>
              <a:rPr lang="zh-CN" altLang="en-US" sz="2000" dirty="0" smtClean="0">
                <a:solidFill>
                  <a:schemeClr val="bg1"/>
                </a:solidFill>
              </a:rPr>
              <a:t>，在韩国、日本、美国、新加坡、台湾等地区</a:t>
            </a:r>
            <a:r>
              <a:rPr lang="en-US" altLang="zh-CN" sz="2000" dirty="0" smtClean="0">
                <a:solidFill>
                  <a:schemeClr val="bg1"/>
                </a:solidFill>
              </a:rPr>
              <a:t>App Store</a:t>
            </a:r>
            <a:r>
              <a:rPr lang="zh-CN" altLang="en-US" sz="2000" dirty="0" smtClean="0">
                <a:solidFill>
                  <a:schemeClr val="bg1"/>
                </a:solidFill>
              </a:rPr>
              <a:t>经常排在免费下载榜 </a:t>
            </a:r>
            <a:r>
              <a:rPr lang="en-US" altLang="zh-CN" sz="2000" dirty="0" smtClean="0">
                <a:solidFill>
                  <a:schemeClr val="bg1"/>
                </a:solidFill>
              </a:rPr>
              <a:t>Top10 </a:t>
            </a:r>
            <a:r>
              <a:rPr lang="zh-CN" altLang="en-US" sz="2000" dirty="0" smtClean="0">
                <a:solidFill>
                  <a:schemeClr val="bg1"/>
                </a:solidFill>
              </a:rPr>
              <a:t>之内。该游戏长期保持在音乐类应用下载榜的</a:t>
            </a:r>
            <a:r>
              <a:rPr lang="en-US" altLang="zh-CN" sz="2000" dirty="0" smtClean="0">
                <a:solidFill>
                  <a:schemeClr val="bg1"/>
                </a:solidFill>
              </a:rPr>
              <a:t>Top1</a:t>
            </a:r>
            <a:r>
              <a:rPr lang="zh-CN" altLang="en-US" sz="2000" dirty="0" smtClean="0">
                <a:solidFill>
                  <a:schemeClr val="bg1"/>
                </a:solidFill>
              </a:rPr>
              <a:t>，在所有类别下载榜也保持在 </a:t>
            </a:r>
            <a:r>
              <a:rPr lang="en-US" altLang="zh-CN" sz="2000" dirty="0" smtClean="0">
                <a:solidFill>
                  <a:schemeClr val="bg1"/>
                </a:solidFill>
              </a:rPr>
              <a:t>Top20 </a:t>
            </a:r>
            <a:r>
              <a:rPr lang="zh-CN" altLang="en-US" sz="2000" dirty="0" smtClean="0">
                <a:solidFill>
                  <a:schemeClr val="bg1"/>
                </a:solidFill>
              </a:rPr>
              <a:t>以内。</a:t>
            </a:r>
            <a:endParaRPr lang="zh-CN" altLang="zh-CN" sz="2000" dirty="0">
              <a:solidFill>
                <a:schemeClr val="bg1"/>
              </a:solidFill>
            </a:endParaRPr>
          </a:p>
          <a:p>
            <a:pPr>
              <a:spcBef>
                <a:spcPts val="1800"/>
              </a:spcBef>
            </a:pPr>
            <a:r>
              <a:rPr lang="zh-CN" altLang="zh-CN" sz="2000" dirty="0">
                <a:solidFill>
                  <a:schemeClr val="bg1"/>
                </a:solidFill>
              </a:rPr>
              <a:t>《深海水族馆》是猎豹移动</a:t>
            </a:r>
            <a:r>
              <a:rPr lang="en-US" altLang="zh-CN" sz="2000" dirty="0">
                <a:solidFill>
                  <a:schemeClr val="bg1"/>
                </a:solidFill>
              </a:rPr>
              <a:t>2016</a:t>
            </a:r>
            <a:r>
              <a:rPr lang="zh-CN" altLang="zh-CN" sz="2000" dirty="0">
                <a:solidFill>
                  <a:schemeClr val="bg1"/>
                </a:solidFill>
              </a:rPr>
              <a:t>年</a:t>
            </a:r>
            <a:r>
              <a:rPr lang="en-US" altLang="zh-CN" sz="2000" dirty="0">
                <a:solidFill>
                  <a:schemeClr val="bg1"/>
                </a:solidFill>
              </a:rPr>
              <a:t>7</a:t>
            </a:r>
            <a:r>
              <a:rPr lang="zh-CN" altLang="zh-CN" sz="2000" dirty="0">
                <a:solidFill>
                  <a:schemeClr val="bg1"/>
                </a:solidFill>
              </a:rPr>
              <a:t>月推出的一款养成游戏。它的玩法简单，支持</a:t>
            </a:r>
            <a:r>
              <a:rPr lang="en-US" altLang="zh-CN" sz="2000" dirty="0">
                <a:solidFill>
                  <a:schemeClr val="bg1"/>
                </a:solidFill>
              </a:rPr>
              <a:t>VR</a:t>
            </a:r>
            <a:r>
              <a:rPr lang="zh-CN" altLang="zh-CN" sz="2000" dirty="0">
                <a:solidFill>
                  <a:schemeClr val="bg1"/>
                </a:solidFill>
              </a:rPr>
              <a:t>模式。精美的游戏画质和配乐吸引了大批玩家，在封闭的日本市场也取得了不错的成绩</a:t>
            </a:r>
            <a:endParaRPr lang="en-US" altLang="zh-CN" sz="2000" dirty="0" smtClean="0">
              <a:solidFill>
                <a:schemeClr val="bg1"/>
              </a:solidFill>
            </a:endParaRPr>
          </a:p>
        </p:txBody>
      </p:sp>
    </p:spTree>
    <p:extLst>
      <p:ext uri="{BB962C8B-B14F-4D97-AF65-F5344CB8AC3E}">
        <p14:creationId xmlns="" xmlns:p14="http://schemas.microsoft.com/office/powerpoint/2010/main" val="416567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1870" y="365126"/>
            <a:ext cx="6508377" cy="1325563"/>
          </a:xfrm>
        </p:spPr>
        <p:txBody>
          <a:bodyPr>
            <a:normAutofit/>
          </a:bodyPr>
          <a:lstStyle/>
          <a:p>
            <a:r>
              <a:rPr lang="zh-CN" altLang="zh-CN" sz="3800" b="1" dirty="0">
                <a:solidFill>
                  <a:srgbClr val="FFFF00"/>
                </a:solidFill>
              </a:rPr>
              <a:t>猎豹游戏服务器全球部署规模</a:t>
            </a:r>
            <a:endParaRPr lang="zh-CN" altLang="en-US" sz="3800" b="1" dirty="0">
              <a:solidFill>
                <a:srgbClr val="FFFF00"/>
              </a:solidFill>
            </a:endParaRPr>
          </a:p>
        </p:txBody>
      </p:sp>
      <p:sp>
        <p:nvSpPr>
          <p:cNvPr id="3" name="内容占位符 2"/>
          <p:cNvSpPr>
            <a:spLocks noGrp="1"/>
          </p:cNvSpPr>
          <p:nvPr>
            <p:ph idx="1"/>
          </p:nvPr>
        </p:nvSpPr>
        <p:spPr>
          <a:ln w="38100">
            <a:solidFill>
              <a:srgbClr val="FFC000"/>
            </a:solidFill>
          </a:ln>
        </p:spPr>
        <p:txBody>
          <a:bodyPr>
            <a:normAutofit fontScale="92500"/>
          </a:bodyPr>
          <a:lstStyle/>
          <a:p>
            <a:pPr>
              <a:lnSpc>
                <a:spcPct val="150000"/>
              </a:lnSpc>
            </a:pPr>
            <a:r>
              <a:rPr lang="en-US" altLang="zh-CN" b="1" dirty="0" smtClean="0">
                <a:solidFill>
                  <a:srgbClr val="FFFF00"/>
                </a:solidFill>
              </a:rPr>
              <a:t>1.</a:t>
            </a:r>
            <a:r>
              <a:rPr lang="zh-CN" altLang="en-US" b="1" dirty="0" smtClean="0">
                <a:solidFill>
                  <a:srgbClr val="FFFF00"/>
                </a:solidFill>
              </a:rPr>
              <a:t>、依据</a:t>
            </a:r>
            <a:r>
              <a:rPr lang="zh-CN" altLang="en-US" b="1" dirty="0">
                <a:solidFill>
                  <a:srgbClr val="FFFF00"/>
                </a:solidFill>
              </a:rPr>
              <a:t>多种游戏类型部署</a:t>
            </a:r>
          </a:p>
          <a:p>
            <a:pPr lvl="1"/>
            <a:r>
              <a:rPr lang="en-US" altLang="zh-CN" dirty="0" smtClean="0">
                <a:solidFill>
                  <a:schemeClr val="bg1"/>
                </a:solidFill>
              </a:rPr>
              <a:t>1</a:t>
            </a:r>
            <a:r>
              <a:rPr lang="zh-CN" altLang="en-US" dirty="0" smtClean="0">
                <a:solidFill>
                  <a:schemeClr val="bg1"/>
                </a:solidFill>
              </a:rPr>
              <a:t>）弱</a:t>
            </a:r>
            <a:r>
              <a:rPr lang="zh-CN" altLang="en-US" dirty="0">
                <a:solidFill>
                  <a:schemeClr val="bg1"/>
                </a:solidFill>
              </a:rPr>
              <a:t>联网类游戏，采用多版本、多数据中心</a:t>
            </a:r>
            <a:r>
              <a:rPr lang="zh-CN" altLang="en-US" dirty="0" smtClean="0">
                <a:solidFill>
                  <a:schemeClr val="bg1"/>
                </a:solidFill>
              </a:rPr>
              <a:t>部署</a:t>
            </a:r>
            <a:endParaRPr lang="zh-CN" altLang="en-US" dirty="0">
              <a:solidFill>
                <a:schemeClr val="bg1"/>
              </a:solidFill>
            </a:endParaRPr>
          </a:p>
          <a:p>
            <a:pPr lvl="1"/>
            <a:r>
              <a:rPr lang="en-US" altLang="zh-CN" dirty="0" smtClean="0">
                <a:solidFill>
                  <a:schemeClr val="bg1"/>
                </a:solidFill>
              </a:rPr>
              <a:t>2</a:t>
            </a:r>
            <a:r>
              <a:rPr lang="zh-CN" altLang="en-US" dirty="0" smtClean="0">
                <a:solidFill>
                  <a:schemeClr val="bg1"/>
                </a:solidFill>
              </a:rPr>
              <a:t>）强</a:t>
            </a:r>
            <a:r>
              <a:rPr lang="zh-CN" altLang="en-US" dirty="0">
                <a:solidFill>
                  <a:schemeClr val="bg1"/>
                </a:solidFill>
              </a:rPr>
              <a:t>联网类游戏，采用单数据中心、多游戏中心部署</a:t>
            </a:r>
          </a:p>
          <a:p>
            <a:pPr lvl="1"/>
            <a:r>
              <a:rPr lang="en-US" altLang="zh-CN" dirty="0" smtClean="0">
                <a:solidFill>
                  <a:schemeClr val="bg1"/>
                </a:solidFill>
              </a:rPr>
              <a:t>3</a:t>
            </a:r>
            <a:r>
              <a:rPr lang="zh-CN" altLang="en-US" dirty="0" smtClean="0">
                <a:solidFill>
                  <a:schemeClr val="bg1"/>
                </a:solidFill>
              </a:rPr>
              <a:t>）目前</a:t>
            </a:r>
            <a:r>
              <a:rPr lang="zh-CN" altLang="en-US" dirty="0">
                <a:solidFill>
                  <a:schemeClr val="bg1"/>
                </a:solidFill>
              </a:rPr>
              <a:t>猎豹游戏已经拥有</a:t>
            </a:r>
            <a:r>
              <a:rPr lang="en-US" altLang="zh-CN" dirty="0">
                <a:solidFill>
                  <a:schemeClr val="bg1"/>
                </a:solidFill>
              </a:rPr>
              <a:t>3</a:t>
            </a:r>
            <a:r>
              <a:rPr lang="zh-CN" altLang="en-US" dirty="0">
                <a:solidFill>
                  <a:schemeClr val="bg1"/>
                </a:solidFill>
              </a:rPr>
              <a:t>大数据中心，</a:t>
            </a:r>
            <a:r>
              <a:rPr lang="en-US" altLang="zh-CN" dirty="0">
                <a:solidFill>
                  <a:schemeClr val="bg1"/>
                </a:solidFill>
              </a:rPr>
              <a:t>8</a:t>
            </a:r>
            <a:r>
              <a:rPr lang="zh-CN" altLang="en-US" dirty="0">
                <a:solidFill>
                  <a:schemeClr val="bg1"/>
                </a:solidFill>
              </a:rPr>
              <a:t>大游戏中心</a:t>
            </a:r>
          </a:p>
          <a:p>
            <a:pPr>
              <a:lnSpc>
                <a:spcPct val="150000"/>
              </a:lnSpc>
            </a:pPr>
            <a:r>
              <a:rPr lang="en-US" altLang="zh-CN" b="1" dirty="0">
                <a:solidFill>
                  <a:srgbClr val="FFFF00"/>
                </a:solidFill>
              </a:rPr>
              <a:t>2</a:t>
            </a:r>
            <a:r>
              <a:rPr lang="zh-CN" altLang="en-US" b="1" dirty="0">
                <a:solidFill>
                  <a:srgbClr val="FFFF00"/>
                </a:solidFill>
              </a:rPr>
              <a:t>、全部使用云服务</a:t>
            </a:r>
          </a:p>
          <a:p>
            <a:pPr lvl="1">
              <a:lnSpc>
                <a:spcPct val="150000"/>
              </a:lnSpc>
            </a:pPr>
            <a:r>
              <a:rPr lang="zh-CN" altLang="en-US" dirty="0">
                <a:solidFill>
                  <a:schemeClr val="bg1"/>
                </a:solidFill>
              </a:rPr>
              <a:t>在全球部署上采用云服务</a:t>
            </a:r>
            <a:r>
              <a:rPr lang="en-US" altLang="zh-CN" dirty="0">
                <a:solidFill>
                  <a:schemeClr val="bg1"/>
                </a:solidFill>
              </a:rPr>
              <a:t>—</a:t>
            </a:r>
            <a:r>
              <a:rPr lang="zh-CN" altLang="en-US" dirty="0">
                <a:solidFill>
                  <a:schemeClr val="bg1"/>
                </a:solidFill>
              </a:rPr>
              <a:t>云主机、</a:t>
            </a:r>
            <a:r>
              <a:rPr lang="en-US" altLang="zh-CN" dirty="0" err="1">
                <a:solidFill>
                  <a:schemeClr val="bg1"/>
                </a:solidFill>
              </a:rPr>
              <a:t>rds</a:t>
            </a:r>
            <a:r>
              <a:rPr lang="zh-CN" altLang="en-US" dirty="0">
                <a:solidFill>
                  <a:schemeClr val="bg1"/>
                </a:solidFill>
              </a:rPr>
              <a:t>、</a:t>
            </a:r>
            <a:r>
              <a:rPr lang="en-US" altLang="zh-CN" dirty="0" err="1">
                <a:solidFill>
                  <a:schemeClr val="bg1"/>
                </a:solidFill>
              </a:rPr>
              <a:t>lb</a:t>
            </a:r>
            <a:endParaRPr lang="en-US" altLang="zh-CN" dirty="0">
              <a:solidFill>
                <a:schemeClr val="bg1"/>
              </a:solidFill>
            </a:endParaRPr>
          </a:p>
          <a:p>
            <a:r>
              <a:rPr lang="en-US" altLang="zh-CN" b="1" dirty="0" smtClean="0">
                <a:solidFill>
                  <a:srgbClr val="FFFF00"/>
                </a:solidFill>
              </a:rPr>
              <a:t>3</a:t>
            </a:r>
            <a:r>
              <a:rPr lang="zh-CN" altLang="en-US" b="1" dirty="0" smtClean="0">
                <a:solidFill>
                  <a:srgbClr val="FFFF00"/>
                </a:solidFill>
              </a:rPr>
              <a:t>、全球</a:t>
            </a:r>
            <a:r>
              <a:rPr lang="zh-CN" altLang="en-US" b="1" dirty="0">
                <a:solidFill>
                  <a:srgbClr val="FFFF00"/>
                </a:solidFill>
              </a:rPr>
              <a:t>数据处理量每秒数百万包，实时对战类游戏单包服务器处理时间在</a:t>
            </a:r>
            <a:r>
              <a:rPr lang="en-US" altLang="zh-CN" b="1" dirty="0">
                <a:solidFill>
                  <a:srgbClr val="FFFF00"/>
                </a:solidFill>
              </a:rPr>
              <a:t>1</a:t>
            </a:r>
            <a:r>
              <a:rPr lang="zh-CN" altLang="en-US" b="1" dirty="0">
                <a:solidFill>
                  <a:srgbClr val="FFFF00"/>
                </a:solidFill>
              </a:rPr>
              <a:t>毫秒以内</a:t>
            </a:r>
            <a:r>
              <a:rPr lang="zh-CN" altLang="en-US" b="1" dirty="0" smtClean="0">
                <a:solidFill>
                  <a:srgbClr val="FFFF00"/>
                </a:solidFill>
              </a:rPr>
              <a:t>，主要</a:t>
            </a:r>
            <a:r>
              <a:rPr lang="zh-CN" altLang="en-US" b="1" dirty="0">
                <a:solidFill>
                  <a:srgbClr val="FFFF00"/>
                </a:solidFill>
              </a:rPr>
              <a:t>通讯协议到达率</a:t>
            </a:r>
            <a:r>
              <a:rPr lang="en-US" altLang="zh-CN" b="1" dirty="0">
                <a:solidFill>
                  <a:srgbClr val="FFFF00"/>
                </a:solidFill>
              </a:rPr>
              <a:t>99.9%</a:t>
            </a:r>
            <a:r>
              <a:rPr lang="zh-CN" altLang="en-US" b="1" dirty="0">
                <a:solidFill>
                  <a:srgbClr val="FFFF00"/>
                </a:solidFill>
              </a:rPr>
              <a:t>，</a:t>
            </a:r>
            <a:r>
              <a:rPr lang="zh-CN" altLang="en-US" b="1" dirty="0" smtClean="0">
                <a:solidFill>
                  <a:srgbClr val="FFFF00"/>
                </a:solidFill>
              </a:rPr>
              <a:t>协议从发出到返回时间</a:t>
            </a:r>
            <a:r>
              <a:rPr lang="zh-CN" altLang="en-US" b="1" dirty="0">
                <a:solidFill>
                  <a:srgbClr val="FFFF00"/>
                </a:solidFill>
              </a:rPr>
              <a:t>在</a:t>
            </a:r>
            <a:r>
              <a:rPr lang="en-US" altLang="zh-CN" b="1" dirty="0">
                <a:solidFill>
                  <a:srgbClr val="FFFF00"/>
                </a:solidFill>
              </a:rPr>
              <a:t>1</a:t>
            </a:r>
            <a:r>
              <a:rPr lang="zh-CN" altLang="en-US" b="1" dirty="0">
                <a:solidFill>
                  <a:srgbClr val="FFFF00"/>
                </a:solidFill>
              </a:rPr>
              <a:t>秒内为</a:t>
            </a:r>
            <a:r>
              <a:rPr lang="en-US" altLang="zh-CN" b="1" dirty="0">
                <a:solidFill>
                  <a:srgbClr val="FFFF00"/>
                </a:solidFill>
              </a:rPr>
              <a:t>93% </a:t>
            </a:r>
          </a:p>
          <a:p>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7740" y="365126"/>
            <a:ext cx="6417609" cy="1584698"/>
          </a:xfrm>
        </p:spPr>
        <p:txBody>
          <a:bodyPr>
            <a:normAutofit/>
          </a:bodyPr>
          <a:lstStyle/>
          <a:p>
            <a:pPr lvl="0">
              <a:lnSpc>
                <a:spcPct val="100000"/>
              </a:lnSpc>
            </a:pPr>
            <a:r>
              <a:rPr lang="zh-CN" altLang="zh-CN" sz="3600" b="1" dirty="0">
                <a:solidFill>
                  <a:srgbClr val="FFFF00"/>
                </a:solidFill>
              </a:rPr>
              <a:t>服务器布</a:t>
            </a:r>
            <a:r>
              <a:rPr lang="zh-CN" altLang="zh-CN" sz="3600" b="1" dirty="0" smtClean="0">
                <a:solidFill>
                  <a:srgbClr val="FFFF00"/>
                </a:solidFill>
              </a:rPr>
              <a:t>点</a:t>
            </a:r>
            <a:r>
              <a:rPr lang="zh-CN" altLang="zh-CN" sz="3600" b="1" dirty="0">
                <a:solidFill>
                  <a:srgbClr val="FFFF00"/>
                </a:solidFill>
              </a:rPr>
              <a:t>依据游戏允许最大网络延迟</a:t>
            </a:r>
            <a:r>
              <a:rPr lang="zh-CN" altLang="zh-CN" sz="3600" b="1" dirty="0" smtClean="0">
                <a:solidFill>
                  <a:srgbClr val="FFFF00"/>
                </a:solidFill>
              </a:rPr>
              <a:t>分类</a:t>
            </a:r>
            <a:endParaRPr lang="zh-CN" altLang="en-US" sz="3600" b="1" dirty="0">
              <a:solidFill>
                <a:srgbClr val="FFFF00"/>
              </a:solidFill>
            </a:endParaRPr>
          </a:p>
        </p:txBody>
      </p:sp>
      <p:sp>
        <p:nvSpPr>
          <p:cNvPr id="6" name="内容占位符 5"/>
          <p:cNvSpPr>
            <a:spLocks noGrp="1"/>
          </p:cNvSpPr>
          <p:nvPr>
            <p:ph idx="1"/>
          </p:nvPr>
        </p:nvSpPr>
        <p:spPr>
          <a:xfrm>
            <a:off x="628650" y="2151529"/>
            <a:ext cx="7886700" cy="3482789"/>
          </a:xfrm>
          <a:ln w="38100">
            <a:solidFill>
              <a:srgbClr val="FFC000"/>
            </a:solidFill>
          </a:ln>
        </p:spPr>
        <p:txBody>
          <a:bodyPr>
            <a:normAutofit/>
          </a:bodyPr>
          <a:lstStyle/>
          <a:p>
            <a:pPr marL="0" lvl="0" indent="0" rtl="0">
              <a:buNone/>
            </a:pPr>
            <a:endParaRPr lang="en-US" altLang="zh-CN" sz="2400" b="1" dirty="0" smtClean="0">
              <a:solidFill>
                <a:schemeClr val="bg1"/>
              </a:solidFill>
            </a:endParaRPr>
          </a:p>
          <a:p>
            <a:pPr lvl="0" rtl="0"/>
            <a:r>
              <a:rPr lang="zh-CN" sz="2400" b="1" dirty="0" smtClean="0">
                <a:solidFill>
                  <a:schemeClr val="bg1"/>
                </a:solidFill>
              </a:rPr>
              <a:t>网络通讯高延迟</a:t>
            </a:r>
            <a:r>
              <a:rPr lang="en-US" sz="2400" b="1" dirty="0" smtClean="0">
                <a:solidFill>
                  <a:schemeClr val="bg1"/>
                </a:solidFill>
              </a:rPr>
              <a:t>---</a:t>
            </a:r>
            <a:r>
              <a:rPr lang="zh-CN" sz="2400" b="1" dirty="0" smtClean="0">
                <a:solidFill>
                  <a:schemeClr val="bg1"/>
                </a:solidFill>
              </a:rPr>
              <a:t>游戏允许最大延迟时间在</a:t>
            </a:r>
            <a:r>
              <a:rPr lang="en-US" sz="2400" b="1" dirty="0" smtClean="0">
                <a:solidFill>
                  <a:schemeClr val="bg1"/>
                </a:solidFill>
              </a:rPr>
              <a:t>2</a:t>
            </a:r>
            <a:r>
              <a:rPr lang="zh-CN" sz="2400" b="1" dirty="0" smtClean="0">
                <a:solidFill>
                  <a:schemeClr val="bg1"/>
                </a:solidFill>
              </a:rPr>
              <a:t>秒以上</a:t>
            </a:r>
            <a:endParaRPr lang="zh-CN" sz="2400" b="1" dirty="0">
              <a:solidFill>
                <a:schemeClr val="bg1"/>
              </a:solidFill>
            </a:endParaRPr>
          </a:p>
          <a:p>
            <a:pPr lvl="0" rtl="0">
              <a:spcBef>
                <a:spcPts val="1800"/>
              </a:spcBef>
              <a:spcAft>
                <a:spcPts val="1800"/>
              </a:spcAft>
            </a:pPr>
            <a:r>
              <a:rPr lang="zh-CN" sz="2400" b="1" dirty="0" smtClean="0">
                <a:solidFill>
                  <a:schemeClr val="bg1"/>
                </a:solidFill>
              </a:rPr>
              <a:t>网络通讯中等延迟</a:t>
            </a:r>
            <a:r>
              <a:rPr lang="en-US" sz="2400" b="1" dirty="0" smtClean="0">
                <a:solidFill>
                  <a:schemeClr val="bg1"/>
                </a:solidFill>
              </a:rPr>
              <a:t>—</a:t>
            </a:r>
            <a:r>
              <a:rPr lang="zh-CN" sz="2400" b="1" dirty="0" smtClean="0">
                <a:solidFill>
                  <a:schemeClr val="bg1"/>
                </a:solidFill>
              </a:rPr>
              <a:t>游戏允许最大延迟时间在</a:t>
            </a:r>
            <a:r>
              <a:rPr lang="en-US" sz="2400" b="1" dirty="0" smtClean="0">
                <a:solidFill>
                  <a:schemeClr val="bg1"/>
                </a:solidFill>
              </a:rPr>
              <a:t>500</a:t>
            </a:r>
            <a:r>
              <a:rPr lang="zh-CN" sz="2400" b="1" dirty="0" smtClean="0">
                <a:solidFill>
                  <a:schemeClr val="bg1"/>
                </a:solidFill>
              </a:rPr>
              <a:t>毫秒到</a:t>
            </a:r>
            <a:r>
              <a:rPr lang="en-US" sz="2400" b="1" dirty="0" smtClean="0">
                <a:solidFill>
                  <a:schemeClr val="bg1"/>
                </a:solidFill>
              </a:rPr>
              <a:t>2</a:t>
            </a:r>
            <a:r>
              <a:rPr lang="zh-CN" sz="2400" b="1" dirty="0" smtClean="0">
                <a:solidFill>
                  <a:schemeClr val="bg1"/>
                </a:solidFill>
              </a:rPr>
              <a:t>秒</a:t>
            </a:r>
            <a:endParaRPr lang="zh-CN" sz="2400" b="1" dirty="0">
              <a:solidFill>
                <a:schemeClr val="bg1"/>
              </a:solidFill>
            </a:endParaRPr>
          </a:p>
          <a:p>
            <a:pPr lvl="0" rtl="0"/>
            <a:r>
              <a:rPr lang="zh-CN" sz="2400" b="1" dirty="0" smtClean="0">
                <a:solidFill>
                  <a:schemeClr val="bg1"/>
                </a:solidFill>
              </a:rPr>
              <a:t>网络通讯低延迟</a:t>
            </a:r>
            <a:r>
              <a:rPr lang="en-US" sz="2400" b="1" dirty="0" smtClean="0">
                <a:solidFill>
                  <a:schemeClr val="bg1"/>
                </a:solidFill>
              </a:rPr>
              <a:t>—</a:t>
            </a:r>
            <a:r>
              <a:rPr lang="zh-CN" sz="2400" b="1" dirty="0" smtClean="0">
                <a:solidFill>
                  <a:schemeClr val="bg1"/>
                </a:solidFill>
              </a:rPr>
              <a:t>游戏允许最大延迟时间在</a:t>
            </a:r>
            <a:r>
              <a:rPr lang="en-US" sz="2400" b="1" dirty="0" smtClean="0">
                <a:solidFill>
                  <a:schemeClr val="bg1"/>
                </a:solidFill>
              </a:rPr>
              <a:t>500</a:t>
            </a:r>
            <a:r>
              <a:rPr lang="zh-CN" sz="2400" b="1" dirty="0" smtClean="0">
                <a:solidFill>
                  <a:schemeClr val="bg1"/>
                </a:solidFill>
              </a:rPr>
              <a:t>毫秒以下</a:t>
            </a:r>
            <a:endParaRPr lang="en-US" altLang="zh-CN" sz="2400" b="1" dirty="0" smtClean="0">
              <a:solidFill>
                <a:schemeClr val="bg1"/>
              </a:solidFill>
            </a:endParaRPr>
          </a:p>
          <a:p>
            <a:pPr marL="0" lvl="0" indent="0" rtl="0">
              <a:buNone/>
            </a:pPr>
            <a:endParaRPr lang="zh-CN" sz="24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6"/>
            <a:ext cx="6390715" cy="1325563"/>
          </a:xfrm>
        </p:spPr>
        <p:txBody>
          <a:bodyPr>
            <a:noAutofit/>
          </a:bodyPr>
          <a:lstStyle/>
          <a:p>
            <a:pPr lvl="0"/>
            <a:r>
              <a:rPr lang="zh-CN" altLang="zh-CN" sz="3600" b="1" dirty="0" smtClean="0">
                <a:solidFill>
                  <a:srgbClr val="FFFF00"/>
                </a:solidFill>
              </a:rPr>
              <a:t>服务器布点依据游戏过程中网络通讯参与时机</a:t>
            </a:r>
            <a:endParaRPr lang="zh-CN" altLang="en-US" sz="3600" b="1" dirty="0">
              <a:solidFill>
                <a:srgbClr val="FFFF00"/>
              </a:solidFill>
            </a:endParaRPr>
          </a:p>
        </p:txBody>
      </p:sp>
      <p:sp>
        <p:nvSpPr>
          <p:cNvPr id="7" name="内容占位符 6"/>
          <p:cNvSpPr>
            <a:spLocks noGrp="1"/>
          </p:cNvSpPr>
          <p:nvPr>
            <p:ph idx="1"/>
          </p:nvPr>
        </p:nvSpPr>
        <p:spPr>
          <a:xfrm>
            <a:off x="628650" y="2191871"/>
            <a:ext cx="7886700" cy="3738282"/>
          </a:xfrm>
          <a:ln w="38100">
            <a:solidFill>
              <a:srgbClr val="FFC000"/>
            </a:solidFill>
          </a:ln>
        </p:spPr>
        <p:txBody>
          <a:bodyPr>
            <a:normAutofit lnSpcReduction="10000"/>
          </a:bodyPr>
          <a:lstStyle/>
          <a:p>
            <a:pPr marL="0" lvl="0" indent="0" rtl="0">
              <a:spcBef>
                <a:spcPts val="0"/>
              </a:spcBef>
              <a:buNone/>
            </a:pPr>
            <a:endParaRPr lang="en-US" altLang="zh-CN" sz="2400" b="1" dirty="0" smtClean="0">
              <a:solidFill>
                <a:schemeClr val="bg1"/>
              </a:solidFill>
            </a:endParaRPr>
          </a:p>
          <a:p>
            <a:pPr lvl="0" rtl="0">
              <a:spcBef>
                <a:spcPts val="1800"/>
              </a:spcBef>
              <a:spcAft>
                <a:spcPts val="1800"/>
              </a:spcAft>
            </a:pPr>
            <a:r>
              <a:rPr lang="zh-CN" sz="2400" b="1" dirty="0" smtClean="0">
                <a:solidFill>
                  <a:schemeClr val="bg1"/>
                </a:solidFill>
              </a:rPr>
              <a:t>网络通讯只用于玩家身份验证、支付</a:t>
            </a:r>
            <a:r>
              <a:rPr lang="en-US" sz="2400" b="1" dirty="0" smtClean="0">
                <a:solidFill>
                  <a:schemeClr val="bg1"/>
                </a:solidFill>
              </a:rPr>
              <a:t>---</a:t>
            </a:r>
            <a:r>
              <a:rPr lang="zh-CN" sz="2400" b="1" dirty="0" smtClean="0">
                <a:solidFill>
                  <a:schemeClr val="bg1"/>
                </a:solidFill>
              </a:rPr>
              <a:t>网络通讯发生在游戏登录、登出、购买、消费</a:t>
            </a:r>
            <a:r>
              <a:rPr lang="en-US" altLang="zh-CN" sz="2400" b="1" dirty="0" smtClean="0">
                <a:solidFill>
                  <a:schemeClr val="bg1"/>
                </a:solidFill>
              </a:rPr>
              <a:t>---</a:t>
            </a:r>
            <a:r>
              <a:rPr lang="zh-CN" altLang="en-US" sz="2400" b="1" dirty="0" smtClean="0">
                <a:solidFill>
                  <a:schemeClr val="bg1"/>
                </a:solidFill>
              </a:rPr>
              <a:t>允许高延迟</a:t>
            </a:r>
            <a:endParaRPr lang="zh-CN" sz="2400" b="1" dirty="0">
              <a:solidFill>
                <a:schemeClr val="bg1"/>
              </a:solidFill>
            </a:endParaRPr>
          </a:p>
          <a:p>
            <a:pPr lvl="0" rtl="0">
              <a:spcBef>
                <a:spcPts val="1800"/>
              </a:spcBef>
              <a:spcAft>
                <a:spcPts val="1800"/>
              </a:spcAft>
            </a:pPr>
            <a:r>
              <a:rPr lang="zh-CN" sz="2400" b="1" dirty="0" smtClean="0">
                <a:solidFill>
                  <a:schemeClr val="bg1"/>
                </a:solidFill>
              </a:rPr>
              <a:t>网络通讯用于玩家身份验证、支付、战斗数据交互</a:t>
            </a:r>
            <a:r>
              <a:rPr lang="en-US" sz="2400" b="1" dirty="0" smtClean="0">
                <a:solidFill>
                  <a:schemeClr val="bg1"/>
                </a:solidFill>
              </a:rPr>
              <a:t>---</a:t>
            </a:r>
            <a:r>
              <a:rPr lang="zh-CN" sz="2400" b="1" dirty="0" smtClean="0">
                <a:solidFill>
                  <a:schemeClr val="bg1"/>
                </a:solidFill>
              </a:rPr>
              <a:t>网络通讯发生在游戏登录、登出、购买、消费、战斗开始、战斗结束</a:t>
            </a:r>
            <a:r>
              <a:rPr lang="en-US" altLang="zh-CN" sz="2400" b="1" dirty="0" smtClean="0">
                <a:solidFill>
                  <a:schemeClr val="bg1"/>
                </a:solidFill>
              </a:rPr>
              <a:t>---</a:t>
            </a:r>
            <a:r>
              <a:rPr lang="zh-CN" altLang="en-US" sz="2400" b="1" dirty="0" smtClean="0">
                <a:solidFill>
                  <a:schemeClr val="bg1"/>
                </a:solidFill>
              </a:rPr>
              <a:t>允许中等延迟</a:t>
            </a:r>
            <a:endParaRPr lang="zh-CN" sz="2400" b="1" dirty="0">
              <a:solidFill>
                <a:schemeClr val="bg1"/>
              </a:solidFill>
            </a:endParaRPr>
          </a:p>
          <a:p>
            <a:pPr lvl="0" rtl="0">
              <a:spcBef>
                <a:spcPts val="1800"/>
              </a:spcBef>
              <a:spcAft>
                <a:spcPts val="1800"/>
              </a:spcAft>
            </a:pPr>
            <a:r>
              <a:rPr lang="zh-CN" sz="2400" b="1" dirty="0" smtClean="0">
                <a:solidFill>
                  <a:schemeClr val="bg1"/>
                </a:solidFill>
              </a:rPr>
              <a:t>网络通讯参与到游戏的所有环节</a:t>
            </a:r>
            <a:r>
              <a:rPr lang="en-US" altLang="zh-CN" sz="2400" b="1" dirty="0" smtClean="0">
                <a:solidFill>
                  <a:schemeClr val="bg1"/>
                </a:solidFill>
              </a:rPr>
              <a:t>---</a:t>
            </a:r>
            <a:r>
              <a:rPr lang="zh-CN" altLang="en-US" sz="2400" b="1" dirty="0" smtClean="0">
                <a:solidFill>
                  <a:schemeClr val="bg1"/>
                </a:solidFill>
              </a:rPr>
              <a:t>允许低延迟</a:t>
            </a:r>
            <a:endParaRPr lang="en-US" altLang="zh-CN" sz="2400" b="1" dirty="0" smtClean="0">
              <a:solidFill>
                <a:schemeClr val="bg1"/>
              </a:solidFill>
            </a:endParaRPr>
          </a:p>
          <a:p>
            <a:pPr marL="0" lvl="0" indent="0" rtl="0">
              <a:spcBef>
                <a:spcPts val="1800"/>
              </a:spcBef>
              <a:spcAft>
                <a:spcPts val="1800"/>
              </a:spcAft>
              <a:buNone/>
            </a:pPr>
            <a:endParaRPr lang="zh-CN" sz="24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8082" y="365126"/>
            <a:ext cx="6377268" cy="1325563"/>
          </a:xfrm>
        </p:spPr>
        <p:txBody>
          <a:bodyPr>
            <a:normAutofit/>
          </a:bodyPr>
          <a:lstStyle/>
          <a:p>
            <a:pPr lvl="0"/>
            <a:r>
              <a:rPr lang="zh-CN" altLang="zh-CN" sz="4000" b="1" smtClean="0">
                <a:solidFill>
                  <a:srgbClr val="FFFF00"/>
                </a:solidFill>
              </a:rPr>
              <a:t>全球单中心架构</a:t>
            </a:r>
            <a:endParaRPr lang="zh-CN" altLang="en-US" sz="4000" b="1" dirty="0">
              <a:solidFill>
                <a:srgbClr val="FFFF00"/>
              </a:solidFill>
            </a:endParaRPr>
          </a:p>
        </p:txBody>
      </p:sp>
      <p:sp>
        <p:nvSpPr>
          <p:cNvPr id="7" name="内容占位符 6"/>
          <p:cNvSpPr>
            <a:spLocks noGrp="1"/>
          </p:cNvSpPr>
          <p:nvPr>
            <p:ph idx="1"/>
          </p:nvPr>
        </p:nvSpPr>
        <p:spPr>
          <a:xfrm>
            <a:off x="628650" y="1825625"/>
            <a:ext cx="7886700" cy="3808693"/>
          </a:xfrm>
          <a:ln w="38100">
            <a:solidFill>
              <a:srgbClr val="FFC000"/>
            </a:solidFill>
          </a:ln>
        </p:spPr>
        <p:txBody>
          <a:bodyPr>
            <a:normAutofit fontScale="92500" lnSpcReduction="20000"/>
          </a:bodyPr>
          <a:lstStyle/>
          <a:p>
            <a:pPr marL="0" lvl="0" indent="0" algn="l" rtl="0">
              <a:spcBef>
                <a:spcPts val="0"/>
              </a:spcBef>
              <a:buNone/>
            </a:pPr>
            <a:endParaRPr lang="en-US" altLang="zh-CN" b="1" dirty="0" smtClean="0">
              <a:solidFill>
                <a:schemeClr val="bg1"/>
              </a:solidFill>
            </a:endParaRPr>
          </a:p>
          <a:p>
            <a:pPr lvl="0" algn="l" rtl="0">
              <a:spcBef>
                <a:spcPts val="1800"/>
              </a:spcBef>
              <a:spcAft>
                <a:spcPts val="1800"/>
              </a:spcAft>
            </a:pPr>
            <a:r>
              <a:rPr lang="zh-CN" b="1" dirty="0" smtClean="0">
                <a:solidFill>
                  <a:schemeClr val="bg1"/>
                </a:solidFill>
              </a:rPr>
              <a:t>游戏在全球只部署一个节点</a:t>
            </a:r>
            <a:endParaRPr lang="zh-CN" b="1" dirty="0">
              <a:solidFill>
                <a:schemeClr val="bg1"/>
              </a:solidFill>
            </a:endParaRPr>
          </a:p>
          <a:p>
            <a:pPr lvl="0" algn="l" rtl="0">
              <a:spcBef>
                <a:spcPts val="1800"/>
              </a:spcBef>
              <a:spcAft>
                <a:spcPts val="1800"/>
              </a:spcAft>
            </a:pPr>
            <a:r>
              <a:rPr lang="zh-CN" b="1" dirty="0" smtClean="0">
                <a:solidFill>
                  <a:schemeClr val="bg1"/>
                </a:solidFill>
              </a:rPr>
              <a:t>玩家数据中心和游戏中心在一起</a:t>
            </a:r>
            <a:endParaRPr lang="zh-CN" b="1" dirty="0">
              <a:solidFill>
                <a:schemeClr val="bg1"/>
              </a:solidFill>
            </a:endParaRPr>
          </a:p>
          <a:p>
            <a:pPr lvl="0" algn="l" rtl="0">
              <a:spcBef>
                <a:spcPts val="1800"/>
              </a:spcBef>
              <a:spcAft>
                <a:spcPts val="1800"/>
              </a:spcAft>
            </a:pPr>
            <a:r>
              <a:rPr lang="zh-CN" b="1" dirty="0" smtClean="0">
                <a:solidFill>
                  <a:schemeClr val="bg1"/>
                </a:solidFill>
              </a:rPr>
              <a:t>结构简单，便于玩家数据管理和游戏调度</a:t>
            </a:r>
            <a:endParaRPr lang="zh-CN" b="1" dirty="0">
              <a:solidFill>
                <a:schemeClr val="bg1"/>
              </a:solidFill>
            </a:endParaRPr>
          </a:p>
          <a:p>
            <a:pPr lvl="0" algn="l" rtl="0">
              <a:spcBef>
                <a:spcPts val="1800"/>
              </a:spcBef>
              <a:spcAft>
                <a:spcPts val="1800"/>
              </a:spcAft>
            </a:pPr>
            <a:r>
              <a:rPr lang="zh-CN" b="1" dirty="0" smtClean="0">
                <a:solidFill>
                  <a:schemeClr val="bg1"/>
                </a:solidFill>
              </a:rPr>
              <a:t>适用于允许通讯高延迟、只用于玩家身份验证、支付环节</a:t>
            </a:r>
            <a:endParaRPr lang="en-US" altLang="zh-CN" b="1" dirty="0" smtClean="0">
              <a:solidFill>
                <a:schemeClr val="bg1"/>
              </a:solidFill>
            </a:endParaRPr>
          </a:p>
          <a:p>
            <a:pPr marL="0" lvl="0" indent="0" algn="l" rtl="0">
              <a:spcBef>
                <a:spcPts val="1800"/>
              </a:spcBef>
              <a:spcAft>
                <a:spcPts val="1800"/>
              </a:spcAft>
              <a:buNone/>
            </a:pPr>
            <a:endParaRPr lang="zh-CN" b="1" dirty="0">
              <a:solidFill>
                <a:schemeClr val="bg1"/>
              </a:solidFill>
            </a:endParaRPr>
          </a:p>
        </p:txBody>
      </p:sp>
    </p:spTree>
    <p:extLst>
      <p:ext uri="{BB962C8B-B14F-4D97-AF65-F5344CB8AC3E}">
        <p14:creationId xmlns="" xmlns:p14="http://schemas.microsoft.com/office/powerpoint/2010/main" val="2388286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5318" y="365126"/>
            <a:ext cx="6310032" cy="1325563"/>
          </a:xfrm>
        </p:spPr>
        <p:txBody>
          <a:bodyPr>
            <a:normAutofit/>
          </a:bodyPr>
          <a:lstStyle/>
          <a:p>
            <a:pPr lvl="0"/>
            <a:r>
              <a:rPr lang="zh-CN" altLang="zh-CN" sz="3600" b="1" dirty="0">
                <a:solidFill>
                  <a:srgbClr val="FFFF00"/>
                </a:solidFill>
              </a:rPr>
              <a:t>单数据中心、多游戏中心</a:t>
            </a:r>
            <a:r>
              <a:rPr lang="zh-CN" altLang="zh-CN" sz="3600" b="1" dirty="0" smtClean="0">
                <a:solidFill>
                  <a:srgbClr val="FFFF00"/>
                </a:solidFill>
              </a:rPr>
              <a:t>架构</a:t>
            </a:r>
            <a:endParaRPr lang="zh-CN" altLang="en-US" sz="3600" b="1" dirty="0">
              <a:solidFill>
                <a:srgbClr val="FFFF00"/>
              </a:solidFill>
            </a:endParaRPr>
          </a:p>
        </p:txBody>
      </p:sp>
      <p:sp>
        <p:nvSpPr>
          <p:cNvPr id="3" name="内容占位符 2"/>
          <p:cNvSpPr>
            <a:spLocks noGrp="1"/>
          </p:cNvSpPr>
          <p:nvPr>
            <p:ph idx="1"/>
          </p:nvPr>
        </p:nvSpPr>
        <p:spPr>
          <a:xfrm>
            <a:off x="628650" y="1690689"/>
            <a:ext cx="7886700" cy="4625788"/>
          </a:xfrm>
          <a:ln w="38100">
            <a:solidFill>
              <a:srgbClr val="FFC000"/>
            </a:solidFill>
          </a:ln>
        </p:spPr>
        <p:txBody>
          <a:bodyPr>
            <a:normAutofit fontScale="92500"/>
          </a:bodyPr>
          <a:lstStyle/>
          <a:p>
            <a:pPr marL="0" indent="0">
              <a:spcBef>
                <a:spcPts val="0"/>
              </a:spcBef>
              <a:buNone/>
            </a:pPr>
            <a:endParaRPr lang="en-US" altLang="zh-CN" sz="1300" b="1" dirty="0" smtClean="0">
              <a:solidFill>
                <a:schemeClr val="bg1"/>
              </a:solidFill>
            </a:endParaRPr>
          </a:p>
          <a:p>
            <a:pPr>
              <a:spcBef>
                <a:spcPts val="1800"/>
              </a:spcBef>
              <a:spcAft>
                <a:spcPts val="1800"/>
              </a:spcAft>
            </a:pPr>
            <a:r>
              <a:rPr lang="zh-CN" altLang="zh-CN" b="1" dirty="0" smtClean="0">
                <a:solidFill>
                  <a:schemeClr val="bg1"/>
                </a:solidFill>
              </a:rPr>
              <a:t>游戏</a:t>
            </a:r>
            <a:r>
              <a:rPr lang="zh-CN" altLang="zh-CN" b="1" dirty="0">
                <a:solidFill>
                  <a:schemeClr val="bg1"/>
                </a:solidFill>
              </a:rPr>
              <a:t>在全球部署一个数据节点、多个游戏中心节点</a:t>
            </a:r>
          </a:p>
          <a:p>
            <a:pPr>
              <a:spcBef>
                <a:spcPts val="1800"/>
              </a:spcBef>
              <a:spcAft>
                <a:spcPts val="1800"/>
              </a:spcAft>
            </a:pPr>
            <a:r>
              <a:rPr lang="zh-CN" altLang="zh-CN" b="1" dirty="0">
                <a:solidFill>
                  <a:schemeClr val="bg1"/>
                </a:solidFill>
              </a:rPr>
              <a:t>玩家数据中心和游戏中心分离</a:t>
            </a:r>
          </a:p>
          <a:p>
            <a:pPr>
              <a:spcBef>
                <a:spcPts val="1800"/>
              </a:spcBef>
              <a:spcAft>
                <a:spcPts val="1800"/>
              </a:spcAft>
            </a:pPr>
            <a:r>
              <a:rPr lang="zh-CN" altLang="zh-CN" b="1" dirty="0">
                <a:solidFill>
                  <a:schemeClr val="bg1"/>
                </a:solidFill>
              </a:rPr>
              <a:t>结构相对复杂，需要对应的复杂游戏调度策略</a:t>
            </a:r>
          </a:p>
          <a:p>
            <a:pPr lvl="1">
              <a:spcBef>
                <a:spcPts val="1200"/>
              </a:spcBef>
            </a:pPr>
            <a:r>
              <a:rPr lang="zh-CN" altLang="zh-CN" b="1" dirty="0">
                <a:solidFill>
                  <a:srgbClr val="FFFF00"/>
                </a:solidFill>
              </a:rPr>
              <a:t>由于玩家在数量上的分化，会出现玩家比较少的游戏区无法</a:t>
            </a:r>
            <a:r>
              <a:rPr lang="zh-CN" altLang="zh-CN" b="1" dirty="0" smtClean="0">
                <a:solidFill>
                  <a:srgbClr val="FFFF00"/>
                </a:solidFill>
              </a:rPr>
              <a:t>匹配</a:t>
            </a:r>
            <a:r>
              <a:rPr lang="zh-CN" altLang="en-US" b="1" dirty="0" smtClean="0">
                <a:solidFill>
                  <a:srgbClr val="FFFF00"/>
                </a:solidFill>
              </a:rPr>
              <a:t>，</a:t>
            </a:r>
            <a:r>
              <a:rPr lang="zh-CN" altLang="zh-CN" b="1" dirty="0" smtClean="0">
                <a:solidFill>
                  <a:srgbClr val="FFFF00"/>
                </a:solidFill>
              </a:rPr>
              <a:t>需要</a:t>
            </a:r>
            <a:r>
              <a:rPr lang="zh-CN" altLang="zh-CN" b="1" dirty="0">
                <a:solidFill>
                  <a:srgbClr val="FFFF00"/>
                </a:solidFill>
              </a:rPr>
              <a:t>调度到玩家比较多的区域进行匹配</a:t>
            </a:r>
          </a:p>
          <a:p>
            <a:pPr lvl="1">
              <a:spcBef>
                <a:spcPts val="1200"/>
              </a:spcBef>
            </a:pPr>
            <a:r>
              <a:rPr lang="zh-CN" altLang="zh-CN" b="1" dirty="0">
                <a:solidFill>
                  <a:srgbClr val="FFFF00"/>
                </a:solidFill>
              </a:rPr>
              <a:t>玩家在调度时需要考虑到各个游戏中心网络延迟的影响</a:t>
            </a:r>
          </a:p>
          <a:p>
            <a:pPr lvl="1">
              <a:spcBef>
                <a:spcPts val="1200"/>
              </a:spcBef>
            </a:pPr>
            <a:r>
              <a:rPr lang="zh-CN" altLang="zh-CN" b="1" dirty="0">
                <a:solidFill>
                  <a:srgbClr val="FFFF00"/>
                </a:solidFill>
              </a:rPr>
              <a:t>需要保证全球玩家到游戏数据中心的服务</a:t>
            </a:r>
            <a:r>
              <a:rPr lang="zh-CN" altLang="zh-CN" b="1" dirty="0" smtClean="0">
                <a:solidFill>
                  <a:srgbClr val="FFFF00"/>
                </a:solidFill>
              </a:rPr>
              <a:t>质量</a:t>
            </a:r>
            <a:endParaRPr lang="en-US" altLang="zh-CN" b="1" dirty="0" smtClean="0">
              <a:solidFill>
                <a:srgbClr val="FFFF00"/>
              </a:solidFill>
            </a:endParaRPr>
          </a:p>
          <a:p>
            <a:pPr marL="457200" lvl="1" indent="0">
              <a:spcBef>
                <a:spcPts val="1200"/>
              </a:spcBef>
              <a:buNone/>
            </a:pPr>
            <a:endParaRPr lang="zh-CN" altLang="zh-CN" b="1" dirty="0">
              <a:solidFill>
                <a:srgbClr val="FFFF00"/>
              </a:solidFill>
            </a:endParaRPr>
          </a:p>
        </p:txBody>
      </p:sp>
    </p:spTree>
    <p:extLst>
      <p:ext uri="{BB962C8B-B14F-4D97-AF65-F5344CB8AC3E}">
        <p14:creationId xmlns="" xmlns:p14="http://schemas.microsoft.com/office/powerpoint/2010/main" val="3546596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8388" y="365126"/>
            <a:ext cx="5946962" cy="1325563"/>
          </a:xfrm>
        </p:spPr>
        <p:txBody>
          <a:bodyPr>
            <a:normAutofit/>
          </a:bodyPr>
          <a:lstStyle/>
          <a:p>
            <a:r>
              <a:rPr lang="zh-CN" altLang="en-US" sz="4000" b="1" dirty="0" smtClean="0">
                <a:solidFill>
                  <a:srgbClr val="FFFF00"/>
                </a:solidFill>
              </a:rPr>
              <a:t>架构图示</a:t>
            </a:r>
            <a:endParaRPr lang="zh-CN" altLang="en-US" sz="4000" b="1" dirty="0">
              <a:solidFill>
                <a:srgbClr val="FFFF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93376" y="1825625"/>
            <a:ext cx="7217321" cy="43062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39907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1541</Words>
  <Application>Microsoft Office PowerPoint</Application>
  <PresentationFormat>全屏显示(4:3)</PresentationFormat>
  <Paragraphs>141</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网络游戏全球化布点、加速</vt:lpstr>
      <vt:lpstr>猎豹游戏产品布局</vt:lpstr>
      <vt:lpstr>猎豹游戏产品布局</vt:lpstr>
      <vt:lpstr>猎豹游戏服务器全球部署规模</vt:lpstr>
      <vt:lpstr>服务器布点依据游戏允许最大网络延迟分类</vt:lpstr>
      <vt:lpstr>服务器布点依据游戏过程中网络通讯参与时机</vt:lpstr>
      <vt:lpstr>全球单中心架构</vt:lpstr>
      <vt:lpstr>单数据中心、多游戏中心架构</vt:lpstr>
      <vt:lpstr>架构图示</vt:lpstr>
      <vt:lpstr>全球分多区架构</vt:lpstr>
      <vt:lpstr>分区图示</vt:lpstr>
      <vt:lpstr>游戏中常用的通讯协议</vt:lpstr>
      <vt:lpstr>1.  Tcp协议</vt:lpstr>
      <vt:lpstr>2.  Udp协议</vt:lpstr>
      <vt:lpstr>3.  Websocket协议</vt:lpstr>
      <vt:lpstr>4.  http协议</vt:lpstr>
      <vt:lpstr>帧同步</vt:lpstr>
      <vt:lpstr>状态同步</vt:lpstr>
      <vt:lpstr>游戏加速(1)</vt:lpstr>
      <vt:lpstr>游戏加速(2)</vt:lpstr>
      <vt:lpstr>游戏加速(3)</vt:lpstr>
      <vt:lpstr>完善的监控网络</vt:lpstr>
      <vt:lpstr>1.  客户端监控</vt:lpstr>
      <vt:lpstr>2.  服务器端监控</vt:lpstr>
      <vt:lpstr>2.  服务器端监控</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AutoBVT</cp:lastModifiedBy>
  <cp:revision>36</cp:revision>
  <dcterms:created xsi:type="dcterms:W3CDTF">2017-07-19T09:06:00Z</dcterms:created>
  <dcterms:modified xsi:type="dcterms:W3CDTF">2017-09-10T11:24:55Z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