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7"/>
  </p:notesMasterIdLst>
  <p:handoutMasterIdLst>
    <p:handoutMasterId r:id="rId28"/>
  </p:handoutMasterIdLst>
  <p:sldIdLst>
    <p:sldId id="310" r:id="rId3"/>
    <p:sldId id="258" r:id="rId4"/>
    <p:sldId id="259" r:id="rId5"/>
    <p:sldId id="260" r:id="rId6"/>
    <p:sldId id="261" r:id="rId7"/>
    <p:sldId id="266" r:id="rId8"/>
    <p:sldId id="333" r:id="rId9"/>
    <p:sldId id="265" r:id="rId10"/>
    <p:sldId id="285" r:id="rId11"/>
    <p:sldId id="267" r:id="rId12"/>
    <p:sldId id="264" r:id="rId13"/>
    <p:sldId id="263" r:id="rId14"/>
    <p:sldId id="262" r:id="rId15"/>
    <p:sldId id="268" r:id="rId16"/>
    <p:sldId id="300" r:id="rId17"/>
    <p:sldId id="273" r:id="rId18"/>
    <p:sldId id="284" r:id="rId19"/>
    <p:sldId id="271" r:id="rId20"/>
    <p:sldId id="270" r:id="rId21"/>
    <p:sldId id="279" r:id="rId22"/>
    <p:sldId id="269" r:id="rId23"/>
    <p:sldId id="281" r:id="rId24"/>
    <p:sldId id="280" r:id="rId25"/>
    <p:sldId id="282" r:id="rId2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CDCDC"/>
    <a:srgbClr val="F0F0F0"/>
    <a:srgbClr val="E6E6E6"/>
    <a:srgbClr val="C8C8C8"/>
    <a:srgbClr val="FFFFFF"/>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78" d="100"/>
          <a:sy n="78" d="100"/>
        </p:scale>
        <p:origin x="654" y="54"/>
      </p:cViewPr>
      <p:guideLst>
        <p:guide orient="horz" pos="2172"/>
        <p:guide pos="384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1" Type="http://schemas.openxmlformats.org/officeDocument/2006/relationships/tableStyles" Target="tableStyles.xml"/><Relationship Id="rId30" Type="http://schemas.openxmlformats.org/officeDocument/2006/relationships/viewProps" Target="viewProps.xml"/><Relationship Id="rId3" Type="http://schemas.openxmlformats.org/officeDocument/2006/relationships/slide" Target="slides/slide1.xml"/><Relationship Id="rId29" Type="http://schemas.openxmlformats.org/officeDocument/2006/relationships/presProps" Target="presProps.xml"/><Relationship Id="rId28" Type="http://schemas.openxmlformats.org/officeDocument/2006/relationships/handoutMaster" Target="handoutMasters/handoutMaster1.xml"/><Relationship Id="rId27" Type="http://schemas.openxmlformats.org/officeDocument/2006/relationships/notesMaster" Target="notesMasters/notesMaster1.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latin typeface="微软雅黑" panose="020B0503020204020204" charset="-122"/>
              <a:ea typeface="微软雅黑" panose="020B050302020402020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latin typeface="微软雅黑" panose="020B0503020204020204" charset="-122"/>
                <a:ea typeface="微软雅黑" panose="020B0503020204020204" charset="-122"/>
              </a:rPr>
            </a:fld>
            <a:endParaRPr lang="zh-CN" altLang="en-US" smtClean="0">
              <a:latin typeface="微软雅黑" panose="020B0503020204020204" charset="-122"/>
              <a:ea typeface="微软雅黑" panose="020B050302020402020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latin typeface="微软雅黑" panose="020B0503020204020204" charset="-122"/>
              <a:ea typeface="微软雅黑" panose="020B0503020204020204"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latin typeface="微软雅黑" panose="020B0503020204020204" charset="-122"/>
                <a:ea typeface="微软雅黑" panose="020B0503020204020204" charset="-122"/>
              </a:rPr>
            </a:fld>
            <a:endParaRPr lang="zh-CN" altLang="en-US" smtClean="0">
              <a:latin typeface="微软雅黑" panose="020B0503020204020204" charset="-122"/>
              <a:ea typeface="微软雅黑" panose="020B0503020204020204" charset="-122"/>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微软雅黑" panose="020B0503020204020204" charset="-122"/>
                <a:ea typeface="微软雅黑" panose="020B0503020204020204" charset="-122"/>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微软雅黑" panose="020B0503020204020204" charset="-122"/>
                <a:ea typeface="微软雅黑" panose="020B0503020204020204" charset="-122"/>
              </a:defRPr>
            </a:lvl1pPr>
          </a:lstStyle>
          <a:p>
            <a:fld id="{1AC49D05-6128-4D0D-A32A-06A5E73B386C}"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微软雅黑" panose="020B0503020204020204" charset="-122"/>
                <a:ea typeface="微软雅黑" panose="020B0503020204020204" charset="-122"/>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微软雅黑" panose="020B0503020204020204" charset="-122"/>
                <a:ea typeface="微软雅黑" panose="020B0503020204020204" charset="-122"/>
              </a:defRPr>
            </a:lvl1pPr>
          </a:lstStyle>
          <a:p>
            <a:fld id="{5849F42C-2DAE-424C-A4B8-3140182C3E9F}"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600" kern="1200">
        <a:solidFill>
          <a:schemeClr val="tx1"/>
        </a:solidFill>
        <a:latin typeface="微软雅黑" panose="020B0503020204020204" charset="-122"/>
        <a:ea typeface="微软雅黑" panose="020B0503020204020204" charset="-122"/>
        <a:cs typeface="+mn-cs"/>
      </a:defRPr>
    </a:lvl1pPr>
    <a:lvl2pPr marL="4572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2pPr>
    <a:lvl3pPr marL="9144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3pPr>
    <a:lvl4pPr marL="13716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4pPr>
    <a:lvl5pPr marL="18288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2"/>
            </p:custDataLst>
          </p:nvPr>
        </p:nvSpPr>
        <p:spPr>
          <a:xfrm>
            <a:off x="669882" y="2588281"/>
            <a:ext cx="10852237" cy="899167"/>
          </a:xfrm>
        </p:spPr>
        <p:txBody>
          <a:bodyPr lIns="101600" tIns="38100" rIns="25400" bIns="38100" anchor="t" anchorCtr="0">
            <a:noAutofit/>
          </a:bodyPr>
          <a:lstStyle>
            <a:lvl1pPr algn="ctr">
              <a:defRPr sz="5400" b="0" spc="600">
                <a:effectLst>
                  <a:outerShdw blurRad="38100" dist="38100" dir="2700000" algn="tl">
                    <a:srgbClr val="000000">
                      <a:alpha val="43137"/>
                    </a:srgbClr>
                  </a:outerShdw>
                </a:effectLst>
              </a:defRPr>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3"/>
            </p:custDataLst>
          </p:nvPr>
        </p:nvSpPr>
        <p:spPr>
          <a:xfrm>
            <a:off x="669882" y="3566160"/>
            <a:ext cx="10852237" cy="950984"/>
          </a:xfrm>
        </p:spPr>
        <p:txBody>
          <a:bodyPr lIns="101600" tIns="38100" rIns="76200" bIns="38100">
            <a:noAutofit/>
          </a:bodyPr>
          <a:lstStyle>
            <a:lvl1pPr marL="0" indent="0" algn="ctr" eaLnBrk="1" fontAlgn="auto" latinLnBrk="0" hangingPunct="1">
              <a:lnSpc>
                <a:spcPct val="100000"/>
              </a:lnSpc>
              <a:buNone/>
              <a:defRPr sz="2400" u="none" strike="noStrike" kern="1200" cap="none" spc="200" normalizeH="0" baseline="0">
                <a:solidFill>
                  <a:schemeClr val="tx1"/>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69930" y="952508"/>
            <a:ext cx="10852237" cy="504000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669882" y="2588281"/>
            <a:ext cx="10852237" cy="899167"/>
          </a:xfrm>
        </p:spPr>
        <p:txBody>
          <a:bodyPr vert="horz" lIns="101600" tIns="38100" rIns="25400" bIns="38100" rtlCol="0" anchor="t" anchorCtr="0">
            <a:noAutofit/>
          </a:bodyPr>
          <a:lstStyle>
            <a:lvl1pPr marL="0" marR="0" algn="ctr" defTabSz="914400" rtl="0" eaLnBrk="1" fontAlgn="auto" latinLnBrk="0" hangingPunct="1">
              <a:lnSpc>
                <a:spcPct val="100000"/>
              </a:lnSpc>
              <a:buNone/>
              <a:defRPr kumimoji="0" lang="zh-CN" altLang="en-US" sz="5400" b="0" i="0" u="none" strike="noStrike" kern="1200" cap="none" spc="600" normalizeH="0" baseline="0" noProof="1" dirty="0">
                <a:solidFill>
                  <a:schemeClr val="tx1"/>
                </a:solidFill>
                <a:effectLst>
                  <a:outerShdw blurRad="38100" dist="38100" dir="2700000" algn="tl">
                    <a:srgbClr val="000000">
                      <a:alpha val="43137"/>
                    </a:srgbClr>
                  </a:outerShdw>
                </a:effectLst>
                <a:uFillTx/>
                <a:latin typeface="+mj-lt"/>
                <a:ea typeface="+mj-ea"/>
                <a:cs typeface="+mj-cs"/>
                <a:sym typeface="+mn-ea"/>
              </a:defRPr>
            </a:lvl1pPr>
          </a:lstStyle>
          <a:p>
            <a:pPr lvl="0"/>
            <a:r>
              <a:rPr>
                <a:sym typeface="+mn-ea"/>
              </a:rPr>
              <a:t>单击此处编辑标题</a:t>
            </a:r>
            <a:endParaRPr>
              <a:sym typeface="+mn-ea"/>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32000"/>
            <a:ext cx="10852237" cy="648000"/>
          </a:xfrm>
        </p:spPr>
        <p:txBody>
          <a:bodyPr vert="horz" lIns="101600" tIns="38100" rIns="76200" bIns="38100" rtlCol="0" anchor="ctr" anchorCtr="0">
            <a:noAutofit/>
          </a:bodyPr>
          <a:lstStyle>
            <a:lvl1pPr marL="0" marR="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669882" y="1296000"/>
            <a:ext cx="10852237" cy="5041355"/>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930" y="3808730"/>
            <a:ext cx="10852237" cy="624845"/>
          </a:xfrm>
        </p:spPr>
        <p:txBody>
          <a:bodyPr lIns="101600" tIns="38100" rIns="63500" bIns="38100" anchor="t" anchorCtr="0">
            <a:noAutofit/>
          </a:bodyPr>
          <a:lstStyle>
            <a:lvl1pPr>
              <a:defRPr sz="3600" b="0" u="none" strike="noStrike" kern="1200" cap="none" spc="300" normalizeH="0">
                <a:solidFill>
                  <a:schemeClr val="tx1"/>
                </a:solidFill>
                <a:effectLst>
                  <a:outerShdw blurRad="38100" dist="38100" dir="2700000" algn="tl">
                    <a:srgbClr val="000000">
                      <a:alpha val="43137"/>
                    </a:srgbClr>
                  </a:outerShdw>
                </a:effectLst>
                <a:uFillTx/>
              </a:defRPr>
            </a:lvl1pPr>
          </a:lstStyle>
          <a:p>
            <a:r>
              <a:rPr lang="zh-CN" altLang="en-US" dirty="0"/>
              <a:t>单击此处编辑母版标题样式</a:t>
            </a:r>
            <a:endParaRPr lang="zh-CN" altLang="en-US" dirty="0"/>
          </a:p>
        </p:txBody>
      </p:sp>
      <p:sp>
        <p:nvSpPr>
          <p:cNvPr id="3" name="文本占位符 2"/>
          <p:cNvSpPr>
            <a:spLocks noGrp="1"/>
          </p:cNvSpPr>
          <p:nvPr>
            <p:ph type="body" idx="1"/>
            <p:custDataLst>
              <p:tags r:id="rId3"/>
            </p:custDataLst>
          </p:nvPr>
        </p:nvSpPr>
        <p:spPr>
          <a:xfrm>
            <a:off x="669925" y="4511675"/>
            <a:ext cx="10852237" cy="1077985"/>
          </a:xfrm>
        </p:spPr>
        <p:txBody>
          <a:bodyPr lIns="101600" tIns="38100" rIns="76200" bIns="38100">
            <a:noAutofit/>
          </a:bodyPr>
          <a:lstStyle>
            <a:lvl1pPr marL="0" indent="0" eaLnBrk="1" fontAlgn="auto" latinLnBrk="0" hangingPunct="1">
              <a:buNone/>
              <a:defRPr kumimoji="0" lang="zh-CN" altLang="en-US" sz="1600" b="0" i="0" u="none" strike="noStrike" kern="1200" cap="none" spc="150" normalizeH="0" baseline="0" noProof="1">
                <a:solidFill>
                  <a:schemeClr val="tx1"/>
                </a:solidFill>
                <a:uFillTx/>
                <a:latin typeface="+mn-lt"/>
                <a:ea typeface="+mn-ea"/>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32000"/>
            <a:ext cx="10852237" cy="648000"/>
          </a:xfrm>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sz="half" idx="1"/>
            <p:custDataLst>
              <p:tags r:id="rId3"/>
            </p:custDataLst>
          </p:nvPr>
        </p:nvSpPr>
        <p:spPr>
          <a:xfrm>
            <a:off x="669930" y="1296000"/>
            <a:ext cx="5283242" cy="5040000"/>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内容占位符 3"/>
          <p:cNvSpPr>
            <a:spLocks noGrp="1"/>
          </p:cNvSpPr>
          <p:nvPr>
            <p:ph sz="half" idx="2"/>
            <p:custDataLst>
              <p:tags r:id="rId4"/>
            </p:custDataLst>
          </p:nvPr>
        </p:nvSpPr>
        <p:spPr>
          <a:xfrm>
            <a:off x="6238877" y="1296000"/>
            <a:ext cx="5283242" cy="5040000"/>
          </a:xfrm>
        </p:spPr>
        <p:txBody>
          <a:bodyPr>
            <a:noAutofit/>
          </a:bodyPr>
          <a:lstStyle>
            <a:lvl1pPr>
              <a:defRPr sz="1600">
                <a:solidFill>
                  <a:schemeClr val="tx1">
                    <a:lumMod val="75000"/>
                    <a:lumOff val="25000"/>
                  </a:schemeClr>
                </a:solidFill>
              </a:defRPr>
            </a:lvl1pPr>
            <a:lvl2pPr>
              <a:defRPr sz="16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32000"/>
            <a:ext cx="10852237" cy="648000"/>
          </a:xfrm>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69930" y="1296000"/>
            <a:ext cx="5283242" cy="381003"/>
          </a:xfrm>
        </p:spPr>
        <p:txBody>
          <a:bodyPr lIns="101600" tIns="38100" rIns="76200" bIns="38100" anchor="t" anchorCtr="0">
            <a:noAutofit/>
          </a:bodyPr>
          <a:lstStyle>
            <a:lvl1pPr marL="0" indent="0" eaLnBrk="1" fontAlgn="auto" latinLnBrk="0" hangingPunct="1">
              <a:lnSpc>
                <a:spcPct val="100000"/>
              </a:lnSpc>
              <a:spcAft>
                <a:spcPts val="0"/>
              </a:spcAft>
              <a:buNone/>
              <a:defRPr sz="2000" b="1" u="none" strike="noStrike" kern="1200" cap="none" spc="200" normalizeH="0" baseline="0">
                <a:solidFill>
                  <a:schemeClr val="tx1"/>
                </a:solidFill>
                <a:uFillTx/>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69925" y="1789043"/>
            <a:ext cx="5283200" cy="4552234"/>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296000"/>
            <a:ext cx="5283242" cy="381003"/>
          </a:xfrm>
        </p:spPr>
        <p:txBody>
          <a:bodyPr vert="horz" lIns="101600" tIns="38100" rIns="76200" bIns="38100" rtlCol="0" anchor="t"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1" i="0" u="none" strike="noStrike" kern="1200" cap="none" spc="200" normalizeH="0" baseline="0" noProof="1" dirty="0">
                <a:solidFill>
                  <a:schemeClr val="tx1"/>
                </a:solidFill>
                <a:uFillTx/>
                <a:latin typeface="+mn-lt"/>
                <a:ea typeface="+mn-ea"/>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6235750" y="1789043"/>
            <a:ext cx="5283242" cy="4552234"/>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69930" y="1296000"/>
            <a:ext cx="5283242" cy="5040000"/>
          </a:xfr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3"/>
            </p:custDataLst>
          </p:nvPr>
        </p:nvSpPr>
        <p:spPr>
          <a:xfrm>
            <a:off x="6238925" y="1296000"/>
            <a:ext cx="5283242" cy="50400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lstStyle/>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custDataLst>
              <p:tags r:id="rId2"/>
            </p:custDataLst>
          </p:nvPr>
        </p:nvSpPr>
        <p:spPr>
          <a:xfrm>
            <a:off x="10571135" y="952508"/>
            <a:ext cx="950984" cy="5388907"/>
          </a:xfrm>
        </p:spPr>
        <p:txBody>
          <a:bodyPr vert="eaVert" lIns="101600" tIns="38100" rIns="76200" bIns="3810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mj-lt"/>
                <a:ea typeface="+mj-ea"/>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3"/>
            </p:custDataLst>
          </p:nvPr>
        </p:nvSpPr>
        <p:spPr>
          <a:xfrm>
            <a:off x="669925" y="952500"/>
            <a:ext cx="9828101" cy="5388907"/>
          </a:xfrm>
        </p:spPr>
        <p:txBody>
          <a:bodyPr vert="eaVert"/>
          <a:lstStyle>
            <a:lvl1pPr indent="0" eaLnBrk="1" fontAlgn="auto" latinLnBrk="0" hangingPunct="1">
              <a:defRPr>
                <a:solidFill>
                  <a:schemeClr val="tx1">
                    <a:lumMod val="75000"/>
                    <a:lumOff val="25000"/>
                  </a:schemeClr>
                </a:solidFill>
              </a:defRPr>
            </a:lvl1pPr>
            <a:lvl2pPr indent="0" eaLnBrk="1" fontAlgn="auto" latinLnBrk="0" hangingPunct="1">
              <a:defRPr>
                <a:solidFill>
                  <a:schemeClr val="tx1">
                    <a:lumMod val="75000"/>
                    <a:lumOff val="25000"/>
                  </a:schemeClr>
                </a:solidFill>
              </a:defRPr>
            </a:lvl2pPr>
            <a:lvl3pPr indent="0" eaLnBrk="1" fontAlgn="auto" latinLnBrk="0" hangingPunct="1">
              <a:defRPr>
                <a:solidFill>
                  <a:schemeClr val="tx1">
                    <a:lumMod val="75000"/>
                    <a:lumOff val="25000"/>
                  </a:schemeClr>
                </a:solidFill>
              </a:defRPr>
            </a:lvl3pPr>
            <a:lvl4pPr indent="0" eaLnBrk="1" fontAlgn="auto" latinLnBrk="0" hangingPunct="1">
              <a:defRPr>
                <a:solidFill>
                  <a:schemeClr val="tx1">
                    <a:lumMod val="75000"/>
                    <a:lumOff val="25000"/>
                  </a:schemeClr>
                </a:solidFill>
              </a:defRPr>
            </a:lvl4pPr>
            <a:lvl5pPr indent="0" eaLnBrk="1" fontAlgn="auto" latinLnBrk="0" hangingPunct="1">
              <a:defRPr>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61.xml"/><Relationship Id="rId16" Type="http://schemas.openxmlformats.org/officeDocument/2006/relationships/tags" Target="../tags/tag60.xml"/><Relationship Id="rId15" Type="http://schemas.openxmlformats.org/officeDocument/2006/relationships/tags" Target="../tags/tag59.xml"/><Relationship Id="rId14" Type="http://schemas.openxmlformats.org/officeDocument/2006/relationships/tags" Target="../tags/tag58.xml"/><Relationship Id="rId13" Type="http://schemas.openxmlformats.org/officeDocument/2006/relationships/tags" Target="../tags/tag57.xml"/><Relationship Id="rId12" Type="http://schemas.openxmlformats.org/officeDocument/2006/relationships/tags" Target="../tags/tag56.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FFFFFF"/>
            </a:gs>
            <a:gs pos="100000">
              <a:srgbClr val="DCDCDC"/>
            </a:gs>
          </a:gsLst>
          <a:lin ang="5400000" scaled="0"/>
        </a:gra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69882" y="432000"/>
            <a:ext cx="10852237" cy="648000"/>
          </a:xfrm>
          <a:prstGeom prst="rect">
            <a:avLst/>
          </a:prstGeom>
        </p:spPr>
        <p:txBody>
          <a:bodyPr vert="horz" lIns="101600" tIns="38100" rIns="76200" bIns="38100" rtlCol="0" anchor="ctr" anchorCtr="0">
            <a:no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69882" y="1296000"/>
            <a:ext cx="10852237" cy="5040000"/>
          </a:xfrm>
          <a:prstGeom prst="rect">
            <a:avLst/>
          </a:prstGeom>
        </p:spPr>
        <p:txBody>
          <a:bodyPr vert="horz" lIns="101600" tIns="0" rIns="82550" bIns="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879742" y="6349833"/>
            <a:ext cx="2700000" cy="316800"/>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49833"/>
            <a:ext cx="3960000" cy="316800"/>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610600" y="6349833"/>
            <a:ext cx="2700000" cy="316800"/>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dirty="0"/>
          </a:p>
        </p:txBody>
      </p:sp>
      <p:sp>
        <p:nvSpPr>
          <p:cNvPr id="7" name="KSO_TEMPLATE" hidden="1"/>
          <p:cNvSpPr/>
          <p:nvPr>
            <p:custDataLst>
              <p:tags r:id="rId17"/>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2800" b="1" u="none" strike="noStrike" kern="1200" cap="none" spc="200" normalizeH="0">
          <a:solidFill>
            <a:schemeClr val="tx1"/>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mn-lt"/>
          <a:ea typeface="+mn-ea"/>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2.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1.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2.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3.xml"/><Relationship Id="rId1" Type="http://schemas.openxmlformats.org/officeDocument/2006/relationships/image" Target="../media/image10.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4.xml"/></Relationships>
</file>

<file path=ppt/slides/_rels/slide14.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75.xml"/><Relationship Id="rId2" Type="http://schemas.openxmlformats.org/officeDocument/2006/relationships/image" Target="../media/image12.png"/><Relationship Id="rId1"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6.xml"/><Relationship Id="rId1" Type="http://schemas.openxmlformats.org/officeDocument/2006/relationships/image" Target="../media/image13.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7.xml"/><Relationship Id="rId1" Type="http://schemas.openxmlformats.org/officeDocument/2006/relationships/image" Target="../media/image14.png"/></Relationships>
</file>

<file path=ppt/slides/_rels/slide17.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78.xml"/><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image" Target="../media/image15.pn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9.xml"/><Relationship Id="rId1" Type="http://schemas.openxmlformats.org/officeDocument/2006/relationships/image" Target="../media/image18.png"/></Relationships>
</file>

<file path=ppt/slides/_rels/slide19.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80.xml"/><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image" Target="../media/image19.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3.xml"/><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81.xml"/><Relationship Id="rId2" Type="http://schemas.openxmlformats.org/officeDocument/2006/relationships/image" Target="../media/image23.png"/><Relationship Id="rId1" Type="http://schemas.openxmlformats.org/officeDocument/2006/relationships/image" Target="../media/image22.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2.xml"/></Relationships>
</file>

<file path=ppt/slides/_rels/slide22.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83.xml"/><Relationship Id="rId2" Type="http://schemas.openxmlformats.org/officeDocument/2006/relationships/image" Target="../media/image25.png"/><Relationship Id="rId1" Type="http://schemas.openxmlformats.org/officeDocument/2006/relationships/image" Target="../media/image24.png"/></Relationships>
</file>

<file path=ppt/slides/_rels/slide23.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84.xml"/><Relationship Id="rId2" Type="http://schemas.openxmlformats.org/officeDocument/2006/relationships/image" Target="../media/image27.png"/><Relationship Id="rId1" Type="http://schemas.openxmlformats.org/officeDocument/2006/relationships/image" Target="../media/image26.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5.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4.xml"/><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65.xml"/><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6.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7.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8.xml"/><Relationship Id="rId1" Type="http://schemas.openxmlformats.org/officeDocument/2006/relationships/image" Target="../media/image6.png"/></Relationships>
</file>

<file path=ppt/slides/_rels/slide8.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69.xml"/><Relationship Id="rId2" Type="http://schemas.openxmlformats.org/officeDocument/2006/relationships/image" Target="../media/image8.png"/><Relationship Id="rId1"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0.xml"/><Relationship Id="rId1"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sp>
        <p:nvSpPr>
          <p:cNvPr id="2" name="标题 1"/>
          <p:cNvSpPr>
            <a:spLocks noGrp="1"/>
          </p:cNvSpPr>
          <p:nvPr>
            <p:ph type="title"/>
          </p:nvPr>
        </p:nvSpPr>
        <p:spPr/>
        <p:txBody>
          <a:bodyPr/>
          <a:p>
            <a:r>
              <a:rPr lang="zh-CN" altLang="en-US" sz="4800"/>
              <a:t>降维与度量学习</a:t>
            </a:r>
            <a:endParaRPr lang="zh-CN" altLang="en-US" sz="4800"/>
          </a:p>
        </p:txBody>
      </p:sp>
      <p:sp>
        <p:nvSpPr>
          <p:cNvPr id="3" name="内容占位符 2"/>
          <p:cNvSpPr>
            <a:spLocks noGrp="1"/>
          </p:cNvSpPr>
          <p:nvPr>
            <p:ph idx="1"/>
          </p:nvPr>
        </p:nvSpPr>
        <p:spPr/>
        <p:txBody>
          <a:bodyPr/>
          <a:p>
            <a:r>
              <a:rPr lang="en-US" altLang="zh-CN" sz="3600">
                <a:latin typeface="+mj-ea"/>
                <a:ea typeface="+mj-ea"/>
                <a:cs typeface="+mj-ea"/>
              </a:rPr>
              <a:t>1.KNN</a:t>
            </a:r>
            <a:r>
              <a:rPr sz="3600">
                <a:latin typeface="+mj-ea"/>
                <a:ea typeface="+mj-ea"/>
                <a:cs typeface="+mj-ea"/>
              </a:rPr>
              <a:t>（周振宇）</a:t>
            </a:r>
            <a:endParaRPr lang="en-US" altLang="zh-CN" sz="3600">
              <a:latin typeface="+mj-ea"/>
              <a:ea typeface="+mj-ea"/>
              <a:cs typeface="+mj-ea"/>
            </a:endParaRPr>
          </a:p>
          <a:p>
            <a:r>
              <a:rPr lang="en-US" altLang="zh-CN" sz="3600">
                <a:latin typeface="+mj-ea"/>
                <a:ea typeface="+mj-ea"/>
                <a:cs typeface="+mj-ea"/>
              </a:rPr>
              <a:t>2.PCA</a:t>
            </a:r>
            <a:r>
              <a:rPr sz="3600">
                <a:latin typeface="+mj-ea"/>
                <a:ea typeface="+mj-ea"/>
                <a:cs typeface="+mj-ea"/>
              </a:rPr>
              <a:t>（何志根）</a:t>
            </a:r>
            <a:endParaRPr lang="en-US" altLang="zh-CN" sz="3600">
              <a:latin typeface="+mj-ea"/>
              <a:ea typeface="+mj-ea"/>
              <a:cs typeface="+mj-ea"/>
            </a:endParaRPr>
          </a:p>
          <a:p>
            <a:r>
              <a:rPr lang="en-US" altLang="zh-CN" sz="3600">
                <a:latin typeface="+mj-ea"/>
                <a:ea typeface="+mj-ea"/>
                <a:cs typeface="+mj-ea"/>
              </a:rPr>
              <a:t>3.KPCA</a:t>
            </a:r>
            <a:r>
              <a:rPr sz="3600">
                <a:latin typeface="+mj-ea"/>
                <a:ea typeface="+mj-ea"/>
                <a:cs typeface="+mj-ea"/>
              </a:rPr>
              <a:t>、</a:t>
            </a:r>
            <a:r>
              <a:rPr lang="en-US" altLang="zh-CN" sz="3600">
                <a:latin typeface="+mj-ea"/>
                <a:ea typeface="+mj-ea"/>
                <a:cs typeface="+mj-ea"/>
              </a:rPr>
              <a:t>LLE</a:t>
            </a:r>
            <a:r>
              <a:rPr sz="3600">
                <a:latin typeface="+mj-ea"/>
                <a:ea typeface="+mj-ea"/>
                <a:cs typeface="+mj-ea"/>
              </a:rPr>
              <a:t>（张强）</a:t>
            </a:r>
            <a:endParaRPr lang="en-US" altLang="zh-CN" sz="3600">
              <a:latin typeface="+mj-ea"/>
              <a:ea typeface="+mj-ea"/>
              <a:cs typeface="+mj-ea"/>
            </a:endParaRPr>
          </a:p>
          <a:p>
            <a:r>
              <a:rPr lang="en-US" altLang="zh-CN" sz="3600">
                <a:latin typeface="+mj-ea"/>
                <a:ea typeface="+mj-ea"/>
                <a:cs typeface="+mj-ea"/>
              </a:rPr>
              <a:t>4.</a:t>
            </a:r>
            <a:r>
              <a:rPr sz="3600">
                <a:latin typeface="+mj-ea"/>
                <a:ea typeface="+mj-ea"/>
                <a:cs typeface="+mj-ea"/>
              </a:rPr>
              <a:t>度量学习（阎勃丞）</a:t>
            </a:r>
            <a:endParaRPr sz="3600">
              <a:latin typeface="+mj-ea"/>
              <a:ea typeface="+mj-ea"/>
              <a:cs typeface="+mj-ea"/>
            </a:endParaRPr>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 name="标题 1"/>
          <p:cNvSpPr>
            <a:spLocks noGrp="1"/>
          </p:cNvSpPr>
          <p:nvPr>
            <p:ph type="title"/>
          </p:nvPr>
        </p:nvSpPr>
        <p:spPr/>
        <p:txBody>
          <a:bodyPr/>
          <a:p>
            <a:r>
              <a:rPr lang="zh-CN" altLang="en-US" sz="3600"/>
              <a:t>Nearest Neighbors</a:t>
            </a:r>
            <a:endParaRPr lang="zh-CN" altLang="en-US" sz="3600"/>
          </a:p>
        </p:txBody>
      </p:sp>
      <p:sp>
        <p:nvSpPr>
          <p:cNvPr id="3" name="内容占位符 2"/>
          <p:cNvSpPr>
            <a:spLocks noGrp="1"/>
          </p:cNvSpPr>
          <p:nvPr>
            <p:ph idx="1"/>
          </p:nvPr>
        </p:nvSpPr>
        <p:spPr>
          <a:xfrm>
            <a:off x="669925" y="1296035"/>
            <a:ext cx="10852150" cy="5375910"/>
          </a:xfrm>
        </p:spPr>
        <p:txBody>
          <a:bodyPr/>
          <a:p>
            <a:r>
              <a:rPr lang="zh-CN" altLang="en-US" sz="2800"/>
              <a:t>sklearn.neighbors 提供了 neighbors-based (基于邻居的) 无监督学习以及监督学习方法的功能。 </a:t>
            </a:r>
            <a:endParaRPr lang="zh-CN" altLang="en-US" sz="2800"/>
          </a:p>
          <a:p>
            <a:r>
              <a:rPr lang="zh-CN" altLang="en-US" sz="2800"/>
              <a:t>无监督的最近邻是许多其它学习方法的基础，尤其是 manifold learning (流形学习) 和 spectral clustering (谱聚类)。</a:t>
            </a:r>
            <a:endParaRPr lang="zh-CN" altLang="en-US" sz="2800"/>
          </a:p>
          <a:p>
            <a:r>
              <a:rPr lang="zh-CN" altLang="en-US" sz="2800"/>
              <a:t>neighbors-based (基于邻居的) 监督学习分为两种： classification （分类）针对的是具有离散标签的数据，regression （回归）针对的是具有连续标签的数据。</a:t>
            </a:r>
            <a:endParaRPr lang="zh-CN" altLang="en-US" sz="2800"/>
          </a:p>
        </p:txBody>
      </p:sp>
    </p:spTree>
    <p:custDataLst>
      <p:tags r:id="rId1"/>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 name="标题 1"/>
          <p:cNvSpPr>
            <a:spLocks noGrp="1"/>
          </p:cNvSpPr>
          <p:nvPr>
            <p:ph type="title"/>
          </p:nvPr>
        </p:nvSpPr>
        <p:spPr/>
        <p:txBody>
          <a:bodyPr/>
          <a:p>
            <a:r>
              <a:rPr sz="3600">
                <a:sym typeface="+mn-ea"/>
              </a:rPr>
              <a:t>Nearest Neighbors</a:t>
            </a:r>
            <a:endParaRPr lang="zh-CN" altLang="en-US" sz="3600"/>
          </a:p>
        </p:txBody>
      </p:sp>
      <p:sp>
        <p:nvSpPr>
          <p:cNvPr id="3" name="内容占位符 2"/>
          <p:cNvSpPr>
            <a:spLocks noGrp="1"/>
          </p:cNvSpPr>
          <p:nvPr>
            <p:ph idx="1"/>
          </p:nvPr>
        </p:nvSpPr>
        <p:spPr/>
        <p:txBody>
          <a:bodyPr/>
          <a:p>
            <a:r>
              <a:rPr lang="zh-CN" altLang="en-US" sz="2800"/>
              <a:t>最近邻方法背后的原理是从训练样本中找到与新点在距离上最近的预定数量的几个点，然后从这些点中预测标签。 </a:t>
            </a:r>
            <a:endParaRPr lang="zh-CN" altLang="en-US" sz="2800"/>
          </a:p>
          <a:p>
            <a:r>
              <a:rPr lang="zh-CN" altLang="en-US" sz="2800"/>
              <a:t>这些点的数量可以是用户自定义的常量（K-最近邻学习）， 也可以根据不同的点的局部密度（</a:t>
            </a:r>
            <a:r>
              <a:rPr lang="zh-CN" altLang="en-US" sz="2800" b="1"/>
              <a:t>基于半径的最近邻学习</a:t>
            </a:r>
            <a:r>
              <a:rPr lang="zh-CN" altLang="en-US" sz="2800"/>
              <a:t>）</a:t>
            </a:r>
            <a:endParaRPr lang="zh-CN" altLang="en-US" sz="2800"/>
          </a:p>
          <a:p>
            <a:r>
              <a:rPr lang="zh-CN" altLang="en-US" sz="2800"/>
              <a:t>Neighbors-based（基于邻居的）方法被称为 非泛化 机器学习方法， 因为它们只是简单地”记住”了其所有的训练数据（可能转换为一个快速索引结构，如 Ball Tree 或 KD Tree）。</a:t>
            </a:r>
            <a:endParaRPr lang="zh-CN" altLang="en-US" sz="2800"/>
          </a:p>
        </p:txBody>
      </p:sp>
    </p:spTree>
    <p:custDataLst>
      <p:tags r:id="rId1"/>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4" name="内容占位符 3"/>
          <p:cNvPicPr>
            <a:picLocks noChangeAspect="1"/>
          </p:cNvPicPr>
          <p:nvPr>
            <p:ph idx="1"/>
          </p:nvPr>
        </p:nvPicPr>
        <p:blipFill>
          <a:blip r:embed="rId1"/>
          <a:stretch>
            <a:fillRect/>
          </a:stretch>
        </p:blipFill>
        <p:spPr>
          <a:xfrm>
            <a:off x="43815" y="40640"/>
            <a:ext cx="12145645" cy="6831965"/>
          </a:xfrm>
          <a:prstGeom prst="rect">
            <a:avLst/>
          </a:prstGeom>
        </p:spPr>
      </p:pic>
    </p:spTree>
    <p:custDataLst>
      <p:tags r:id="rId2"/>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3" name="内容占位符 2"/>
          <p:cNvSpPr>
            <a:spLocks noGrp="1"/>
          </p:cNvSpPr>
          <p:nvPr>
            <p:ph idx="1"/>
          </p:nvPr>
        </p:nvSpPr>
        <p:spPr>
          <a:xfrm>
            <a:off x="669925" y="536575"/>
            <a:ext cx="10852150" cy="6078220"/>
          </a:xfrm>
        </p:spPr>
        <p:txBody>
          <a:bodyPr/>
          <a:p>
            <a:r>
              <a:rPr lang="zh-CN" altLang="en-US" sz="2800"/>
              <a:t>NearestNeighbors （最近邻）实现了 unsupervised nearest neighbors learning（无监督的最近邻学习）。 </a:t>
            </a:r>
            <a:endParaRPr lang="zh-CN" altLang="en-US" sz="2800"/>
          </a:p>
          <a:p>
            <a:r>
              <a:rPr lang="zh-CN" altLang="en-US" sz="2800"/>
              <a:t>它为三种不同的最近邻算法提供统一的接口：</a:t>
            </a:r>
            <a:r>
              <a:rPr lang="zh-CN" altLang="en-US" sz="2800" b="1" u="sng"/>
              <a:t>BallTree</a:t>
            </a:r>
            <a:r>
              <a:rPr lang="zh-CN" altLang="en-US" sz="2800" b="1"/>
              <a:t>, </a:t>
            </a:r>
            <a:r>
              <a:rPr lang="zh-CN" altLang="en-US" sz="2800" b="1" u="sng"/>
              <a:t>KDTree</a:t>
            </a:r>
            <a:r>
              <a:rPr lang="zh-CN" altLang="en-US" sz="2800" b="1"/>
              <a:t>,</a:t>
            </a:r>
            <a:r>
              <a:rPr lang="zh-CN" altLang="en-US" sz="2800"/>
              <a:t> 还有基于 sklearn.metrics.pairwise 的 </a:t>
            </a:r>
            <a:r>
              <a:rPr lang="zh-CN" altLang="en-US" sz="2800" b="1" u="sng"/>
              <a:t>brute-force</a:t>
            </a:r>
            <a:r>
              <a:rPr lang="zh-CN" altLang="en-US" sz="2800"/>
              <a:t> 算法。</a:t>
            </a:r>
            <a:endParaRPr lang="zh-CN" altLang="en-US" sz="2800"/>
          </a:p>
          <a:p>
            <a:r>
              <a:rPr lang="zh-CN" altLang="en-US" sz="2800"/>
              <a:t>算法的选择可通过关键字 'algorithm' 来控制， 并必须是 ['auto', 'ball_tree', 'kd_tree', 'brute'] 其中的一个。</a:t>
            </a:r>
            <a:endParaRPr lang="zh-CN" altLang="en-US" sz="2800"/>
          </a:p>
          <a:p>
            <a:r>
              <a:rPr lang="zh-CN" altLang="en-US" sz="2800"/>
              <a:t>当默认值设置为 'auto' 时，算法会尝试从训练数据中确定最佳方法。</a:t>
            </a:r>
            <a:endParaRPr lang="zh-CN" altLang="en-US" sz="2800"/>
          </a:p>
        </p:txBody>
      </p:sp>
    </p:spTree>
    <p:custDataLst>
      <p:tags r:id="rId1"/>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pic>
        <p:nvPicPr>
          <p:cNvPr id="4" name="图片 3" descr="H_PA0[%%3XPZY%EQ}[UB4HH"/>
          <p:cNvPicPr>
            <a:picLocks noChangeAspect="1"/>
          </p:cNvPicPr>
          <p:nvPr/>
        </p:nvPicPr>
        <p:blipFill>
          <a:blip r:embed="rId1"/>
          <a:stretch>
            <a:fillRect/>
          </a:stretch>
        </p:blipFill>
        <p:spPr>
          <a:xfrm>
            <a:off x="669925" y="495300"/>
            <a:ext cx="10758170" cy="1924685"/>
          </a:xfrm>
          <a:prstGeom prst="rect">
            <a:avLst/>
          </a:prstGeom>
        </p:spPr>
      </p:pic>
      <p:pic>
        <p:nvPicPr>
          <p:cNvPr id="5" name="图片 4" descr="3~$9V}`CRF[OR[}(2(9`(DD"/>
          <p:cNvPicPr>
            <a:picLocks noChangeAspect="1"/>
          </p:cNvPicPr>
          <p:nvPr/>
        </p:nvPicPr>
        <p:blipFill>
          <a:blip r:embed="rId2"/>
          <a:stretch>
            <a:fillRect/>
          </a:stretch>
        </p:blipFill>
        <p:spPr>
          <a:xfrm>
            <a:off x="669925" y="2923540"/>
            <a:ext cx="4211320" cy="2765425"/>
          </a:xfrm>
          <a:prstGeom prst="rect">
            <a:avLst/>
          </a:prstGeom>
        </p:spPr>
      </p:pic>
    </p:spTree>
    <p:custDataLst>
      <p:tags r:id="rId3"/>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pic>
        <p:nvPicPr>
          <p:cNvPr id="4" name="内容占位符 3"/>
          <p:cNvPicPr>
            <a:picLocks noChangeAspect="1"/>
          </p:cNvPicPr>
          <p:nvPr>
            <p:ph idx="1"/>
          </p:nvPr>
        </p:nvPicPr>
        <p:blipFill>
          <a:blip r:embed="rId1"/>
          <a:stretch>
            <a:fillRect/>
          </a:stretch>
        </p:blipFill>
        <p:spPr>
          <a:xfrm>
            <a:off x="1052830" y="1997710"/>
            <a:ext cx="9838055" cy="4354830"/>
          </a:xfrm>
          <a:prstGeom prst="rect">
            <a:avLst/>
          </a:prstGeom>
        </p:spPr>
      </p:pic>
      <p:sp>
        <p:nvSpPr>
          <p:cNvPr id="5" name="文本框 4"/>
          <p:cNvSpPr txBox="1"/>
          <p:nvPr/>
        </p:nvSpPr>
        <p:spPr>
          <a:xfrm>
            <a:off x="481330" y="429260"/>
            <a:ext cx="11207750" cy="1568450"/>
          </a:xfrm>
          <a:prstGeom prst="rect">
            <a:avLst/>
          </a:prstGeom>
          <a:noFill/>
        </p:spPr>
        <p:txBody>
          <a:bodyPr wrap="square" rtlCol="0" anchor="t">
            <a:spAutoFit/>
          </a:bodyPr>
          <a:p>
            <a:r>
              <a:rPr lang="zh-CN" altLang="en-US" sz="2400"/>
              <a:t>如果要查询成绩介于30～93分的学生，如何处理？假设学生数量为N，如果顺序查询，则其时间复杂度为O(N)，当学生规模很大时，其效率显然很低，如果使用平衡二叉树，则其时间复杂度为O(logN)，能极大地提高查询效率。平衡二叉树示意图为：</a:t>
            </a:r>
            <a:endParaRPr lang="zh-CN" altLang="en-US" sz="2400"/>
          </a:p>
        </p:txBody>
      </p:sp>
    </p:spTree>
    <p:custDataLst>
      <p:tags r:id="rId2"/>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pic>
        <p:nvPicPr>
          <p:cNvPr id="4" name="内容占位符 3"/>
          <p:cNvPicPr>
            <a:picLocks noChangeAspect="1"/>
          </p:cNvPicPr>
          <p:nvPr>
            <p:ph idx="1"/>
          </p:nvPr>
        </p:nvPicPr>
        <p:blipFill>
          <a:blip r:embed="rId1"/>
          <a:stretch>
            <a:fillRect/>
          </a:stretch>
        </p:blipFill>
        <p:spPr>
          <a:xfrm>
            <a:off x="-1630680" y="1209040"/>
            <a:ext cx="14051280" cy="5260340"/>
          </a:xfrm>
          <a:prstGeom prst="rect">
            <a:avLst/>
          </a:prstGeom>
        </p:spPr>
      </p:pic>
    </p:spTree>
    <p:custDataLst>
      <p:tags r:id="rId2"/>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pic>
        <p:nvPicPr>
          <p:cNvPr id="12" name="图片 11" descr="H0(67(9Y[)OURTK4Y@TNN6K"/>
          <p:cNvPicPr>
            <a:picLocks noChangeAspect="1"/>
          </p:cNvPicPr>
          <p:nvPr/>
        </p:nvPicPr>
        <p:blipFill>
          <a:blip r:embed="rId1"/>
          <a:stretch>
            <a:fillRect/>
          </a:stretch>
        </p:blipFill>
        <p:spPr>
          <a:xfrm>
            <a:off x="7752715" y="2598420"/>
            <a:ext cx="4834890" cy="4313555"/>
          </a:xfrm>
          <a:prstGeom prst="rect">
            <a:avLst/>
          </a:prstGeom>
        </p:spPr>
      </p:pic>
      <p:pic>
        <p:nvPicPr>
          <p:cNvPr id="7" name="内容占位符 6" descr="FQY6%5$`QPCEAJ]}$IN%QOB"/>
          <p:cNvPicPr>
            <a:picLocks noChangeAspect="1"/>
          </p:cNvPicPr>
          <p:nvPr>
            <p:ph idx="1"/>
          </p:nvPr>
        </p:nvPicPr>
        <p:blipFill>
          <a:blip r:embed="rId2"/>
          <a:stretch>
            <a:fillRect/>
          </a:stretch>
        </p:blipFill>
        <p:spPr>
          <a:xfrm>
            <a:off x="-6350" y="17145"/>
            <a:ext cx="8307070" cy="4791075"/>
          </a:xfrm>
          <a:prstGeom prst="rect">
            <a:avLst/>
          </a:prstGeom>
        </p:spPr>
      </p:pic>
      <p:pic>
        <p:nvPicPr>
          <p:cNvPr id="11" name="图片 10" descr="%EC4AK7%8EPUZ]]9A24%RSE"/>
          <p:cNvPicPr>
            <a:picLocks noChangeAspect="1"/>
          </p:cNvPicPr>
          <p:nvPr/>
        </p:nvPicPr>
        <p:blipFill>
          <a:blip r:embed="rId3"/>
          <a:stretch>
            <a:fillRect/>
          </a:stretch>
        </p:blipFill>
        <p:spPr>
          <a:xfrm>
            <a:off x="3855085" y="4128135"/>
            <a:ext cx="4051300" cy="2473960"/>
          </a:xfrm>
          <a:prstGeom prst="rect">
            <a:avLst/>
          </a:prstGeom>
        </p:spPr>
      </p:pic>
    </p:spTree>
    <p:custDataLst>
      <p:tags r:id="rId4"/>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pic>
        <p:nvPicPr>
          <p:cNvPr id="6" name="图片 5" descr="UPD5SZO]U%9V52{MWHQU(GL"/>
          <p:cNvPicPr>
            <a:picLocks noChangeAspect="1"/>
          </p:cNvPicPr>
          <p:nvPr/>
        </p:nvPicPr>
        <p:blipFill>
          <a:blip r:embed="rId1"/>
          <a:stretch>
            <a:fillRect/>
          </a:stretch>
        </p:blipFill>
        <p:spPr>
          <a:xfrm>
            <a:off x="300990" y="1821180"/>
            <a:ext cx="11557635" cy="4591685"/>
          </a:xfrm>
          <a:prstGeom prst="rect">
            <a:avLst/>
          </a:prstGeom>
        </p:spPr>
      </p:pic>
      <p:sp>
        <p:nvSpPr>
          <p:cNvPr id="2" name="文本框 1"/>
          <p:cNvSpPr txBox="1"/>
          <p:nvPr/>
        </p:nvSpPr>
        <p:spPr>
          <a:xfrm>
            <a:off x="29845" y="6350"/>
            <a:ext cx="12100560" cy="1814830"/>
          </a:xfrm>
          <a:prstGeom prst="rect">
            <a:avLst/>
          </a:prstGeom>
          <a:noFill/>
        </p:spPr>
        <p:txBody>
          <a:bodyPr wrap="square" rtlCol="0" anchor="t">
            <a:spAutoFit/>
          </a:bodyPr>
          <a:p>
            <a:r>
              <a:rPr lang="zh-CN" altLang="en-US" sz="2800"/>
              <a:t>为了解决更高维度的KD树的低效问题，开发了球树数据结构。在KD树沿笛卡尔轴分割数据的地方，球树在一系列嵌套超球体中划分数据。这使得树构造比KD树的构建成本更高，但是导致数据结构在高度结构化的数据上非常有效，即使在非常高的维度上也是如此。</a:t>
            </a:r>
            <a:endParaRPr lang="zh-CN" altLang="en-US" sz="2800"/>
          </a:p>
        </p:txBody>
      </p:sp>
    </p:spTree>
    <p:custDataLst>
      <p:tags r:id="rId2"/>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sp>
        <p:nvSpPr>
          <p:cNvPr id="2" name="标题 1"/>
          <p:cNvSpPr>
            <a:spLocks noGrp="1"/>
          </p:cNvSpPr>
          <p:nvPr>
            <p:ph type="title"/>
          </p:nvPr>
        </p:nvSpPr>
        <p:spPr/>
        <p:txBody>
          <a:bodyPr/>
          <a:p>
            <a:r>
              <a:rPr>
                <a:sym typeface="+mn-ea"/>
              </a:rPr>
              <a:t>算法选择</a:t>
            </a:r>
            <a:r>
              <a:rPr lang="en-US" altLang="zh-CN">
                <a:sym typeface="+mn-ea"/>
              </a:rPr>
              <a:t>:</a:t>
            </a:r>
            <a:r>
              <a:rPr>
                <a:sym typeface="+mn-ea"/>
              </a:rPr>
              <a:t>样本数量</a:t>
            </a:r>
            <a:r>
              <a:rPr lang="en-US" altLang="zh-CN">
                <a:sym typeface="+mn-ea"/>
              </a:rPr>
              <a:t>N</a:t>
            </a:r>
            <a:r>
              <a:rPr>
                <a:sym typeface="+mn-ea"/>
              </a:rPr>
              <a:t>和维度</a:t>
            </a:r>
            <a:r>
              <a:rPr lang="en-US" altLang="zh-CN">
                <a:sym typeface="+mn-ea"/>
              </a:rPr>
              <a:t>D</a:t>
            </a:r>
            <a:endParaRPr lang="en-US" altLang="zh-CN">
              <a:sym typeface="+mn-ea"/>
            </a:endParaRPr>
          </a:p>
        </p:txBody>
      </p:sp>
      <p:sp>
        <p:nvSpPr>
          <p:cNvPr id="3" name="内容占位符 2"/>
          <p:cNvSpPr>
            <a:spLocks noGrp="1"/>
          </p:cNvSpPr>
          <p:nvPr>
            <p:ph idx="1"/>
          </p:nvPr>
        </p:nvSpPr>
        <p:spPr/>
        <p:txBody>
          <a:bodyPr/>
          <a:p>
            <a:pPr marL="0" indent="0">
              <a:buNone/>
            </a:pPr>
          </a:p>
          <a:p>
            <a:pPr marL="0" indent="0">
              <a:buNone/>
            </a:pPr>
          </a:p>
          <a:p>
            <a:pPr marL="0" indent="0">
              <a:buNone/>
            </a:pPr>
          </a:p>
          <a:p>
            <a:pPr marL="0" indent="0">
              <a:buNone/>
            </a:pPr>
          </a:p>
          <a:p>
            <a:pPr marL="0" indent="0">
              <a:buNone/>
            </a:pPr>
          </a:p>
          <a:p>
            <a:pPr marL="0" indent="0">
              <a:buNone/>
            </a:pPr>
            <a:endParaRPr>
              <a:sym typeface="+mn-ea"/>
            </a:endParaRPr>
          </a:p>
          <a:p>
            <a:pPr marL="0" indent="0">
              <a:buNone/>
            </a:pPr>
          </a:p>
          <a:p/>
        </p:txBody>
      </p:sp>
      <p:pic>
        <p:nvPicPr>
          <p:cNvPr id="4" name="图片 3" descr="@~YU[SZZMUR$DM_LF7$FQ8X"/>
          <p:cNvPicPr>
            <a:picLocks noChangeAspect="1"/>
          </p:cNvPicPr>
          <p:nvPr/>
        </p:nvPicPr>
        <p:blipFill>
          <a:blip r:embed="rId1"/>
          <a:stretch>
            <a:fillRect/>
          </a:stretch>
        </p:blipFill>
        <p:spPr>
          <a:xfrm>
            <a:off x="120015" y="3112135"/>
            <a:ext cx="12038330" cy="1347470"/>
          </a:xfrm>
          <a:prstGeom prst="rect">
            <a:avLst/>
          </a:prstGeom>
        </p:spPr>
      </p:pic>
      <p:pic>
        <p:nvPicPr>
          <p:cNvPr id="5" name="图片 4" descr="7E97TAM_2D$`{5`8PD}SNXY"/>
          <p:cNvPicPr>
            <a:picLocks noChangeAspect="1"/>
          </p:cNvPicPr>
          <p:nvPr/>
        </p:nvPicPr>
        <p:blipFill>
          <a:blip r:embed="rId2"/>
          <a:stretch>
            <a:fillRect/>
          </a:stretch>
        </p:blipFill>
        <p:spPr>
          <a:xfrm>
            <a:off x="15875" y="4627245"/>
            <a:ext cx="12078335" cy="1035685"/>
          </a:xfrm>
          <a:prstGeom prst="rect">
            <a:avLst/>
          </a:prstGeom>
        </p:spPr>
      </p:pic>
      <p:pic>
        <p:nvPicPr>
          <p:cNvPr id="6" name="图片 5" descr="436A3D1V7AJSRTQFXSK%~VH"/>
          <p:cNvPicPr>
            <a:picLocks noChangeAspect="1"/>
          </p:cNvPicPr>
          <p:nvPr/>
        </p:nvPicPr>
        <p:blipFill>
          <a:blip r:embed="rId3"/>
          <a:stretch>
            <a:fillRect/>
          </a:stretch>
        </p:blipFill>
        <p:spPr>
          <a:xfrm>
            <a:off x="227330" y="1381125"/>
            <a:ext cx="11786235" cy="1428750"/>
          </a:xfrm>
          <a:prstGeom prst="rect">
            <a:avLst/>
          </a:prstGeom>
        </p:spPr>
      </p:pic>
    </p:spTree>
    <p:custDataLst>
      <p:tags r:id="rId4"/>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alpha val="33000"/>
          </a:schemeClr>
        </a:solidFill>
        <a:effectLst/>
      </p:bgPr>
    </p:bg>
    <p:spTree>
      <p:nvGrpSpPr>
        <p:cNvPr id="1" name=""/>
        <p:cNvGrpSpPr/>
        <p:nvPr/>
      </p:nvGrpSpPr>
      <p:grpSpPr/>
      <p:pic>
        <p:nvPicPr>
          <p:cNvPr id="4" name="内容占位符 3"/>
          <p:cNvPicPr>
            <a:picLocks noChangeAspect="1"/>
          </p:cNvPicPr>
          <p:nvPr>
            <p:ph idx="1"/>
          </p:nvPr>
        </p:nvPicPr>
        <p:blipFill>
          <a:blip r:embed="rId1"/>
          <a:stretch>
            <a:fillRect/>
          </a:stretch>
        </p:blipFill>
        <p:spPr>
          <a:xfrm>
            <a:off x="1692910" y="92710"/>
            <a:ext cx="8948420" cy="6671945"/>
          </a:xfrm>
          <a:prstGeom prst="rect">
            <a:avLst/>
          </a:prstGeom>
        </p:spPr>
      </p:pic>
    </p:spTree>
    <p:custDataLst>
      <p:tags r:id="rId2"/>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pic>
        <p:nvPicPr>
          <p:cNvPr id="4" name="图片 3" descr="L8I$)UHS6R{(YDNQV[0IUHQ"/>
          <p:cNvPicPr>
            <a:picLocks noChangeAspect="1"/>
          </p:cNvPicPr>
          <p:nvPr/>
        </p:nvPicPr>
        <p:blipFill>
          <a:blip r:embed="rId1"/>
          <a:stretch>
            <a:fillRect/>
          </a:stretch>
        </p:blipFill>
        <p:spPr>
          <a:xfrm>
            <a:off x="422910" y="381635"/>
            <a:ext cx="11630025" cy="2002790"/>
          </a:xfrm>
          <a:prstGeom prst="rect">
            <a:avLst/>
          </a:prstGeom>
        </p:spPr>
      </p:pic>
      <p:pic>
        <p:nvPicPr>
          <p:cNvPr id="5" name="图片 4" descr="_4DKH_8)Y(AU2TZUUPN(1OS"/>
          <p:cNvPicPr>
            <a:picLocks noChangeAspect="1"/>
          </p:cNvPicPr>
          <p:nvPr/>
        </p:nvPicPr>
        <p:blipFill>
          <a:blip r:embed="rId2"/>
          <a:stretch>
            <a:fillRect/>
          </a:stretch>
        </p:blipFill>
        <p:spPr>
          <a:xfrm>
            <a:off x="840105" y="2953385"/>
            <a:ext cx="2129790" cy="2834640"/>
          </a:xfrm>
          <a:prstGeom prst="rect">
            <a:avLst/>
          </a:prstGeom>
        </p:spPr>
      </p:pic>
    </p:spTree>
    <p:custDataLst>
      <p:tags r:id="rId3"/>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sp>
        <p:nvSpPr>
          <p:cNvPr id="2" name="标题 1"/>
          <p:cNvSpPr>
            <a:spLocks noGrp="1"/>
          </p:cNvSpPr>
          <p:nvPr>
            <p:ph type="title"/>
          </p:nvPr>
        </p:nvSpPr>
        <p:spPr/>
        <p:txBody>
          <a:bodyPr/>
          <a:p>
            <a:r>
              <a:rPr>
                <a:sym typeface="+mn-ea"/>
              </a:rPr>
              <a:t>算法选择</a:t>
            </a:r>
            <a:r>
              <a:rPr lang="en-US" altLang="zh-CN">
                <a:sym typeface="+mn-ea"/>
              </a:rPr>
              <a:t>:</a:t>
            </a:r>
            <a:r>
              <a:rPr lang="en-US" altLang="zh-CN">
                <a:sym typeface="+mn-ea"/>
              </a:rPr>
              <a:t>数据结构</a:t>
            </a:r>
            <a:endParaRPr lang="en-US" altLang="zh-CN">
              <a:sym typeface="+mn-ea"/>
            </a:endParaRPr>
          </a:p>
        </p:txBody>
      </p:sp>
      <p:sp>
        <p:nvSpPr>
          <p:cNvPr id="3" name="内容占位符 2"/>
          <p:cNvSpPr>
            <a:spLocks noGrp="1"/>
          </p:cNvSpPr>
          <p:nvPr>
            <p:ph idx="1"/>
          </p:nvPr>
        </p:nvSpPr>
        <p:spPr/>
        <p:txBody>
          <a:bodyPr/>
          <a:p>
            <a:pPr marL="0" indent="0">
              <a:buNone/>
            </a:pPr>
            <a:r>
              <a:rPr lang="en-US" altLang="zh-CN" sz="2000">
                <a:sym typeface="+mn-ea"/>
              </a:rPr>
              <a:t>数据的内在维度和数据的稀疏性。</a:t>
            </a:r>
            <a:endParaRPr lang="en-US" altLang="zh-CN" sz="2000"/>
          </a:p>
          <a:p>
            <a:pPr marL="0" indent="0">
              <a:buNone/>
            </a:pPr>
            <a:r>
              <a:rPr lang="zh-CN" altLang="en-US" sz="2000" b="1"/>
              <a:t>内在维度</a:t>
            </a:r>
            <a:r>
              <a:rPr lang="zh-CN" altLang="en-US" sz="2000"/>
              <a:t>指的是维</a:t>
            </a:r>
            <a:r>
              <a:rPr lang="zh-CN" altLang="en-US" sz="2000">
                <a:latin typeface="+mj-ea"/>
                <a:ea typeface="+mj-ea"/>
                <a:cs typeface="+mj-ea"/>
              </a:rPr>
              <a:t>度</a:t>
            </a:r>
            <a:r>
              <a:rPr lang="en-US" altLang="zh-CN" sz="2000">
                <a:latin typeface="+mj-ea"/>
                <a:ea typeface="+mj-ea"/>
                <a:cs typeface="+mj-ea"/>
              </a:rPr>
              <a:t>d≦D</a:t>
            </a:r>
            <a:r>
              <a:rPr lang="zh-CN" altLang="en-US" sz="2000"/>
              <a:t>数据所在的流形的数据，可以线性地或非线性地嵌入参数空间中。</a:t>
            </a:r>
            <a:endParaRPr lang="zh-CN" altLang="en-US" sz="2000"/>
          </a:p>
          <a:p>
            <a:pPr marL="0" indent="0">
              <a:buNone/>
            </a:pPr>
            <a:r>
              <a:rPr lang="zh-CN" altLang="en-US" sz="2000" b="1"/>
              <a:t>稀疏性</a:t>
            </a:r>
            <a:r>
              <a:rPr lang="zh-CN" altLang="en-US" sz="2000"/>
              <a:t>是指数据填充参数空间的程度。</a:t>
            </a:r>
            <a:endParaRPr lang="zh-CN" altLang="en-US" sz="2000"/>
          </a:p>
          <a:p>
            <a:pPr marL="0" indent="0">
              <a:buNone/>
            </a:pPr>
            <a:endParaRPr lang="zh-CN" altLang="en-US" sz="2000"/>
          </a:p>
          <a:p>
            <a:pPr marL="0" indent="0">
              <a:buNone/>
            </a:pPr>
            <a:r>
              <a:rPr lang="en-US" altLang="zh-CN" sz="2000"/>
              <a:t>数据结构不会影响强力查询时间。</a:t>
            </a:r>
            <a:endParaRPr lang="en-US" altLang="zh-CN" sz="2000"/>
          </a:p>
          <a:p>
            <a:pPr marL="0" indent="0">
              <a:buNone/>
            </a:pPr>
            <a:r>
              <a:rPr lang="en-US" altLang="zh-CN" sz="2000"/>
              <a:t>球树和KD树查询时间可以受到数据结构的极大影响。通常，具有较小内在维度的较稀疏数据导致更快的查询时间。</a:t>
            </a:r>
            <a:endParaRPr lang="en-US" altLang="zh-CN" sz="2000"/>
          </a:p>
          <a:p>
            <a:pPr marL="0" indent="0">
              <a:buNone/>
            </a:pPr>
            <a:r>
              <a:rPr lang="en-US" altLang="zh-CN" sz="2000"/>
              <a:t>因为KD树内部表示与参数轴对齐，所以对于任意结构化数据，它通常不会显示出与球树一样多的改进。</a:t>
            </a:r>
            <a:endParaRPr lang="en-US" altLang="zh-CN" sz="2000"/>
          </a:p>
          <a:p>
            <a:pPr marL="0" indent="0">
              <a:buNone/>
            </a:pPr>
            <a:r>
              <a:rPr lang="en-US" altLang="zh-CN" sz="2000"/>
              <a:t>机器学习中使用的数据集往往非常结构化，非常适合基于树的查询。</a:t>
            </a:r>
            <a:endParaRPr lang="en-US" altLang="zh-CN" sz="2000"/>
          </a:p>
        </p:txBody>
      </p:sp>
    </p:spTree>
    <p:custDataLst>
      <p:tags r:id="rId1"/>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sp>
        <p:nvSpPr>
          <p:cNvPr id="2" name="标题 1"/>
          <p:cNvSpPr>
            <a:spLocks noGrp="1"/>
          </p:cNvSpPr>
          <p:nvPr>
            <p:ph type="title"/>
          </p:nvPr>
        </p:nvSpPr>
        <p:spPr/>
        <p:txBody>
          <a:bodyPr/>
          <a:p>
            <a:r>
              <a:rPr>
                <a:sym typeface="+mn-ea"/>
              </a:rPr>
              <a:t>算法选择</a:t>
            </a:r>
            <a:r>
              <a:rPr lang="en-US" altLang="zh-CN">
                <a:sym typeface="+mn-ea"/>
              </a:rPr>
              <a:t>:k</a:t>
            </a:r>
            <a:r>
              <a:rPr>
                <a:sym typeface="+mn-ea"/>
              </a:rPr>
              <a:t>的大小</a:t>
            </a:r>
            <a:endParaRPr>
              <a:sym typeface="+mn-ea"/>
            </a:endParaRPr>
          </a:p>
        </p:txBody>
      </p:sp>
      <p:sp>
        <p:nvSpPr>
          <p:cNvPr id="3" name="内容占位符 2"/>
          <p:cNvSpPr>
            <a:spLocks noGrp="1"/>
          </p:cNvSpPr>
          <p:nvPr>
            <p:ph idx="1"/>
          </p:nvPr>
        </p:nvSpPr>
        <p:spPr/>
        <p:txBody>
          <a:bodyPr/>
          <a:p>
            <a:pPr marL="0" indent="0">
              <a:buNone/>
            </a:pPr>
            <a:endParaRPr>
              <a:sym typeface="+mn-ea"/>
            </a:endParaRPr>
          </a:p>
          <a:p>
            <a:pPr marL="0" indent="0">
              <a:buNone/>
            </a:pPr>
            <a:endParaRPr>
              <a:sym typeface="+mn-ea"/>
            </a:endParaRPr>
          </a:p>
          <a:p>
            <a:endParaRPr lang="zh-CN" altLang="en-US"/>
          </a:p>
        </p:txBody>
      </p:sp>
      <p:pic>
        <p:nvPicPr>
          <p:cNvPr id="4" name="图片 3" descr="E7F8DI(N0M{E[~}_FFPXOO7"/>
          <p:cNvPicPr>
            <a:picLocks noChangeAspect="1"/>
          </p:cNvPicPr>
          <p:nvPr/>
        </p:nvPicPr>
        <p:blipFill>
          <a:blip r:embed="rId1"/>
          <a:stretch>
            <a:fillRect/>
          </a:stretch>
        </p:blipFill>
        <p:spPr>
          <a:xfrm>
            <a:off x="183515" y="1193800"/>
            <a:ext cx="11964670" cy="2513330"/>
          </a:xfrm>
          <a:prstGeom prst="rect">
            <a:avLst/>
          </a:prstGeom>
        </p:spPr>
      </p:pic>
      <p:pic>
        <p:nvPicPr>
          <p:cNvPr id="5" name="图片 4" descr="X@8WGD[IU20_%$O9K{PN70J"/>
          <p:cNvPicPr>
            <a:picLocks noChangeAspect="1"/>
          </p:cNvPicPr>
          <p:nvPr/>
        </p:nvPicPr>
        <p:blipFill>
          <a:blip r:embed="rId2"/>
          <a:stretch>
            <a:fillRect/>
          </a:stretch>
        </p:blipFill>
        <p:spPr>
          <a:xfrm>
            <a:off x="-3175" y="3914775"/>
            <a:ext cx="12275185" cy="1985645"/>
          </a:xfrm>
          <a:prstGeom prst="rect">
            <a:avLst/>
          </a:prstGeom>
        </p:spPr>
      </p:pic>
    </p:spTree>
    <p:custDataLst>
      <p:tags r:id="rId3"/>
    </p:custData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sp>
        <p:nvSpPr>
          <p:cNvPr id="2" name="标题 1"/>
          <p:cNvSpPr>
            <a:spLocks noGrp="1"/>
          </p:cNvSpPr>
          <p:nvPr>
            <p:ph type="title"/>
          </p:nvPr>
        </p:nvSpPr>
        <p:spPr/>
        <p:txBody>
          <a:bodyPr/>
          <a:p>
            <a:r>
              <a:rPr>
                <a:sym typeface="+mn-ea"/>
              </a:rPr>
              <a:t>算法选择</a:t>
            </a:r>
            <a:r>
              <a:rPr lang="en-US" altLang="zh-CN">
                <a:sym typeface="+mn-ea"/>
              </a:rPr>
              <a:t>:</a:t>
            </a:r>
            <a:r>
              <a:rPr>
                <a:sym typeface="+mn-ea"/>
              </a:rPr>
              <a:t>查询点数</a:t>
            </a:r>
            <a:endParaRPr lang="zh-CN" altLang="en-US"/>
          </a:p>
        </p:txBody>
      </p:sp>
      <p:sp>
        <p:nvSpPr>
          <p:cNvPr id="3" name="内容占位符 2"/>
          <p:cNvSpPr>
            <a:spLocks noGrp="1"/>
          </p:cNvSpPr>
          <p:nvPr>
            <p:ph idx="1"/>
          </p:nvPr>
        </p:nvSpPr>
        <p:spPr/>
        <p:txBody>
          <a:bodyPr/>
          <a:p>
            <a:endParaRPr>
              <a:sym typeface="+mn-ea"/>
            </a:endParaRPr>
          </a:p>
          <a:p>
            <a:endParaRPr lang="zh-CN" altLang="en-US"/>
          </a:p>
        </p:txBody>
      </p:sp>
      <p:pic>
        <p:nvPicPr>
          <p:cNvPr id="4" name="图片 3" descr="346Z@KT9OWGM){(JOQQO6@K"/>
          <p:cNvPicPr>
            <a:picLocks noChangeAspect="1"/>
          </p:cNvPicPr>
          <p:nvPr/>
        </p:nvPicPr>
        <p:blipFill>
          <a:blip r:embed="rId1"/>
          <a:stretch>
            <a:fillRect/>
          </a:stretch>
        </p:blipFill>
        <p:spPr>
          <a:xfrm>
            <a:off x="107950" y="1296035"/>
            <a:ext cx="12009755" cy="1228090"/>
          </a:xfrm>
          <a:prstGeom prst="rect">
            <a:avLst/>
          </a:prstGeom>
        </p:spPr>
      </p:pic>
      <p:pic>
        <p:nvPicPr>
          <p:cNvPr id="5" name="图片 4" descr="8KW[7]9Y70EAL0(_X8M6$(I"/>
          <p:cNvPicPr>
            <a:picLocks noChangeAspect="1"/>
          </p:cNvPicPr>
          <p:nvPr/>
        </p:nvPicPr>
        <p:blipFill>
          <a:blip r:embed="rId2"/>
          <a:stretch>
            <a:fillRect/>
          </a:stretch>
        </p:blipFill>
        <p:spPr>
          <a:xfrm>
            <a:off x="-8255" y="2914015"/>
            <a:ext cx="12242165" cy="649605"/>
          </a:xfrm>
          <a:prstGeom prst="rect">
            <a:avLst/>
          </a:prstGeom>
        </p:spPr>
      </p:pic>
    </p:spTree>
    <p:custDataLst>
      <p:tags r:id="rId3"/>
    </p:custData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sp>
        <p:nvSpPr>
          <p:cNvPr id="5" name="文本框 4"/>
          <p:cNvSpPr txBox="1"/>
          <p:nvPr/>
        </p:nvSpPr>
        <p:spPr>
          <a:xfrm>
            <a:off x="574040" y="374015"/>
            <a:ext cx="10418445" cy="706755"/>
          </a:xfrm>
          <a:prstGeom prst="rect">
            <a:avLst/>
          </a:prstGeom>
          <a:noFill/>
        </p:spPr>
        <p:txBody>
          <a:bodyPr wrap="square" rtlCol="0" anchor="t">
            <a:spAutoFit/>
          </a:bodyPr>
          <a:p>
            <a:r>
              <a:rPr lang="zh-CN" altLang="en-US" sz="4000" b="1"/>
              <a:t>Curse of Dimensionality（维度灾难）</a:t>
            </a:r>
            <a:endParaRPr lang="zh-CN" altLang="en-US" sz="4000" b="1"/>
          </a:p>
        </p:txBody>
      </p:sp>
      <p:sp>
        <p:nvSpPr>
          <p:cNvPr id="7" name="文本框 6"/>
          <p:cNvSpPr txBox="1"/>
          <p:nvPr/>
        </p:nvSpPr>
        <p:spPr>
          <a:xfrm>
            <a:off x="681990" y="1430020"/>
            <a:ext cx="10561955" cy="2953385"/>
          </a:xfrm>
          <a:prstGeom prst="rect">
            <a:avLst/>
          </a:prstGeom>
          <a:noFill/>
        </p:spPr>
        <p:txBody>
          <a:bodyPr wrap="square" rtlCol="0" anchor="t">
            <a:spAutoFit/>
          </a:bodyPr>
          <a:p>
            <a:r>
              <a:rPr lang="en-US" altLang="zh-CN" sz="2800">
                <a:latin typeface="+mn-ea"/>
                <a:cs typeface="+mn-ea"/>
              </a:rPr>
              <a:t>KNN</a:t>
            </a:r>
            <a:r>
              <a:rPr lang="zh-CN" altLang="en-US" sz="2800">
                <a:latin typeface="+mn-ea"/>
                <a:cs typeface="+mn-ea"/>
              </a:rPr>
              <a:t>在少量特征上比大量特征表现更好。当特征数量增加时需要更多数据。维度的增加也会导致过拟合的问题。</a:t>
            </a:r>
            <a:endParaRPr lang="zh-CN" altLang="en-US" sz="2800">
              <a:latin typeface="+mn-ea"/>
              <a:cs typeface="+mn-ea"/>
            </a:endParaRPr>
          </a:p>
          <a:p>
            <a:r>
              <a:rPr lang="zh-CN" altLang="en-US" sz="2800">
                <a:latin typeface="+mn-ea"/>
                <a:cs typeface="+mn-ea"/>
              </a:rPr>
              <a:t>随着维度增加，所需数据将需要呈指数级增长以</a:t>
            </a:r>
            <a:r>
              <a:rPr lang="zh-CN" altLang="en-US" sz="2800">
                <a:latin typeface="+mn-ea"/>
                <a:cs typeface="+mn-ea"/>
                <a:sym typeface="+mn-ea"/>
              </a:rPr>
              <a:t>避免过拟合</a:t>
            </a:r>
            <a:r>
              <a:rPr lang="zh-CN" altLang="en-US" sz="2800">
                <a:latin typeface="+mn-ea"/>
                <a:cs typeface="+mn-ea"/>
              </a:rPr>
              <a:t>。这个更高维度的问题被称为</a:t>
            </a:r>
            <a:r>
              <a:rPr lang="zh-CN" altLang="en-US" sz="2800" b="1" u="sng">
                <a:latin typeface="+mn-ea"/>
                <a:cs typeface="+mn-ea"/>
              </a:rPr>
              <a:t>维度灾难</a:t>
            </a:r>
            <a:r>
              <a:rPr lang="zh-CN" altLang="en-US" sz="2800">
                <a:latin typeface="+mn-ea"/>
                <a:cs typeface="+mn-ea"/>
              </a:rPr>
              <a:t>。</a:t>
            </a:r>
            <a:endParaRPr lang="zh-CN" altLang="en-US" sz="2800">
              <a:latin typeface="+mn-ea"/>
              <a:cs typeface="+mn-ea"/>
            </a:endParaRPr>
          </a:p>
          <a:p>
            <a:r>
              <a:rPr lang="zh-CN" altLang="en-US" sz="2800">
                <a:latin typeface="+mn-ea"/>
                <a:cs typeface="+mn-ea"/>
              </a:rPr>
              <a:t>要处理维数灾难的问题，需要在应用机器学习算法之前执行</a:t>
            </a:r>
            <a:r>
              <a:rPr lang="zh-CN" altLang="en-US" sz="2800" b="1" u="sng">
                <a:latin typeface="+mn-ea"/>
                <a:cs typeface="+mn-ea"/>
              </a:rPr>
              <a:t>主成分分析</a:t>
            </a:r>
            <a:r>
              <a:rPr lang="zh-CN" altLang="en-US" sz="2800">
                <a:latin typeface="+mn-ea"/>
                <a:cs typeface="+mn-ea"/>
              </a:rPr>
              <a:t>，或者使用特征选择方法。</a:t>
            </a:r>
            <a:endParaRPr lang="zh-CN" altLang="en-US" sz="2800">
              <a:latin typeface="+mn-ea"/>
              <a:cs typeface="+mn-ea"/>
            </a:endParaRPr>
          </a:p>
          <a:p>
            <a:endParaRPr lang="zh-CN" altLang="en-US"/>
          </a:p>
        </p:txBody>
      </p:sp>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 name="标题 1"/>
          <p:cNvSpPr>
            <a:spLocks noGrp="1"/>
          </p:cNvSpPr>
          <p:nvPr>
            <p:ph type="title"/>
          </p:nvPr>
        </p:nvSpPr>
        <p:spPr/>
        <p:txBody>
          <a:bodyPr/>
          <a:p>
            <a:r>
              <a:rPr lang="en-US" altLang="zh-CN" sz="4800">
                <a:latin typeface="+mj-ea"/>
              </a:rPr>
              <a:t>KNN</a:t>
            </a:r>
            <a:endParaRPr lang="en-US" altLang="zh-CN" sz="4800">
              <a:latin typeface="+mj-ea"/>
            </a:endParaRPr>
          </a:p>
        </p:txBody>
      </p:sp>
      <p:pic>
        <p:nvPicPr>
          <p:cNvPr id="4" name="内容占位符 3"/>
          <p:cNvPicPr>
            <a:picLocks noChangeAspect="1"/>
          </p:cNvPicPr>
          <p:nvPr>
            <p:ph idx="1"/>
          </p:nvPr>
        </p:nvPicPr>
        <p:blipFill>
          <a:blip r:embed="rId1"/>
          <a:stretch>
            <a:fillRect/>
          </a:stretch>
        </p:blipFill>
        <p:spPr>
          <a:xfrm>
            <a:off x="419100" y="1168400"/>
            <a:ext cx="6162675" cy="4826635"/>
          </a:xfrm>
          <a:prstGeom prst="rect">
            <a:avLst/>
          </a:prstGeom>
        </p:spPr>
      </p:pic>
      <p:sp>
        <p:nvSpPr>
          <p:cNvPr id="5" name="文本框 4"/>
          <p:cNvSpPr txBox="1"/>
          <p:nvPr/>
        </p:nvSpPr>
        <p:spPr>
          <a:xfrm>
            <a:off x="6087745" y="1242060"/>
            <a:ext cx="5497195" cy="4523105"/>
          </a:xfrm>
          <a:prstGeom prst="rect">
            <a:avLst/>
          </a:prstGeom>
          <a:noFill/>
        </p:spPr>
        <p:txBody>
          <a:bodyPr wrap="square" rtlCol="0" anchor="t">
            <a:spAutoFit/>
          </a:bodyPr>
          <a:p>
            <a:r>
              <a:rPr lang="en-US" altLang="zh-CN" sz="3200"/>
              <a:t>        </a:t>
            </a:r>
            <a:r>
              <a:rPr lang="zh-CN" altLang="en-US" sz="3200"/>
              <a:t>如果一个样本在特征空间中的k个最相邻的样本中的大多数属于某一个类别，则该样本也属于这个类别，并具有这个类别上样本的特性。</a:t>
            </a:r>
            <a:endParaRPr lang="zh-CN" altLang="en-US" sz="3200"/>
          </a:p>
          <a:p>
            <a:r>
              <a:rPr lang="en-US" altLang="zh-CN" sz="3200"/>
              <a:t>	</a:t>
            </a:r>
            <a:r>
              <a:rPr lang="zh-CN" altLang="en-US" sz="3200"/>
              <a:t>该方法在确定分类决策上只依据最邻近的一个或者几个样本的类别来决定待分样本所属的类别。</a:t>
            </a:r>
            <a:endParaRPr lang="zh-CN" altLang="en-US" sz="3200"/>
          </a:p>
        </p:txBody>
      </p:sp>
    </p:spTree>
    <p:custDataLst>
      <p:tags r:id="rId2"/>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4" name="内容占位符 3"/>
          <p:cNvPicPr>
            <a:picLocks noChangeAspect="1"/>
          </p:cNvPicPr>
          <p:nvPr>
            <p:ph idx="1"/>
          </p:nvPr>
        </p:nvPicPr>
        <p:blipFill>
          <a:blip r:embed="rId1"/>
          <a:stretch>
            <a:fillRect/>
          </a:stretch>
        </p:blipFill>
        <p:spPr>
          <a:xfrm>
            <a:off x="-21590" y="695325"/>
            <a:ext cx="4285615" cy="3942080"/>
          </a:xfrm>
          <a:prstGeom prst="rect">
            <a:avLst/>
          </a:prstGeom>
        </p:spPr>
      </p:pic>
      <p:pic>
        <p:nvPicPr>
          <p:cNvPr id="5" name="图片 4"/>
          <p:cNvPicPr>
            <a:picLocks noChangeAspect="1"/>
          </p:cNvPicPr>
          <p:nvPr/>
        </p:nvPicPr>
        <p:blipFill>
          <a:blip r:embed="rId2"/>
          <a:stretch>
            <a:fillRect/>
          </a:stretch>
        </p:blipFill>
        <p:spPr>
          <a:xfrm>
            <a:off x="3590290" y="695325"/>
            <a:ext cx="4171950" cy="3910330"/>
          </a:xfrm>
          <a:prstGeom prst="rect">
            <a:avLst/>
          </a:prstGeom>
        </p:spPr>
      </p:pic>
      <p:pic>
        <p:nvPicPr>
          <p:cNvPr id="6" name="图片 5"/>
          <p:cNvPicPr>
            <a:picLocks noChangeAspect="1"/>
          </p:cNvPicPr>
          <p:nvPr/>
        </p:nvPicPr>
        <p:blipFill>
          <a:blip r:embed="rId3"/>
          <a:stretch>
            <a:fillRect/>
          </a:stretch>
        </p:blipFill>
        <p:spPr>
          <a:xfrm>
            <a:off x="7701280" y="695325"/>
            <a:ext cx="4413250" cy="3641725"/>
          </a:xfrm>
          <a:prstGeom prst="rect">
            <a:avLst/>
          </a:prstGeom>
        </p:spPr>
      </p:pic>
      <p:sp>
        <p:nvSpPr>
          <p:cNvPr id="7" name="文本框 6"/>
          <p:cNvSpPr txBox="1"/>
          <p:nvPr/>
        </p:nvSpPr>
        <p:spPr>
          <a:xfrm>
            <a:off x="353695" y="5025390"/>
            <a:ext cx="11446510" cy="953135"/>
          </a:xfrm>
          <a:prstGeom prst="rect">
            <a:avLst/>
          </a:prstGeom>
          <a:noFill/>
        </p:spPr>
        <p:txBody>
          <a:bodyPr wrap="square" rtlCol="0" anchor="t">
            <a:spAutoFit/>
          </a:bodyPr>
          <a:p>
            <a:r>
              <a:rPr lang="zh-CN" altLang="en-US" sz="2800"/>
              <a:t>一般选取一个较小的数值，通常采取交叉验证法来选取最优的k值</a:t>
            </a:r>
            <a:endParaRPr lang="zh-CN" altLang="en-US" sz="2800"/>
          </a:p>
          <a:p>
            <a:r>
              <a:rPr lang="zh-CN" altLang="en-US" sz="2800"/>
              <a:t>经验规则：</a:t>
            </a:r>
            <a:r>
              <a:rPr lang="en-US" altLang="zh-CN" sz="2800"/>
              <a:t>k</a:t>
            </a:r>
            <a:r>
              <a:rPr lang="zh-CN" altLang="en-US" sz="2800"/>
              <a:t>一般低于训练样本数的平方根</a:t>
            </a:r>
            <a:endParaRPr lang="zh-CN" altLang="en-US" sz="2800"/>
          </a:p>
        </p:txBody>
      </p:sp>
    </p:spTree>
    <p:custDataLst>
      <p:tags r:id="rId4"/>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 name="标题 1"/>
          <p:cNvSpPr>
            <a:spLocks noGrp="1"/>
          </p:cNvSpPr>
          <p:nvPr>
            <p:ph type="title"/>
          </p:nvPr>
        </p:nvSpPr>
        <p:spPr/>
        <p:txBody>
          <a:bodyPr/>
          <a:p>
            <a:r>
              <a:rPr lang="zh-CN" altLang="en-US"/>
              <a:t>距离度量</a:t>
            </a:r>
            <a:endParaRPr lang="zh-CN" altLang="en-US"/>
          </a:p>
        </p:txBody>
      </p:sp>
      <p:sp>
        <p:nvSpPr>
          <p:cNvPr id="3" name="内容占位符 2"/>
          <p:cNvSpPr>
            <a:spLocks noGrp="1"/>
          </p:cNvSpPr>
          <p:nvPr>
            <p:ph idx="1"/>
          </p:nvPr>
        </p:nvSpPr>
        <p:spPr>
          <a:xfrm>
            <a:off x="669925" y="1296035"/>
            <a:ext cx="10852150" cy="1146175"/>
          </a:xfrm>
        </p:spPr>
        <p:txBody>
          <a:bodyPr/>
          <a:p>
            <a:r>
              <a:rPr lang="zh-CN" altLang="en-US" sz="2000"/>
              <a:t>变量值域对距离的影响：值域越大的变量常常会在距离计算中占据主导作用，因此应先对变量进行标准化。</a:t>
            </a:r>
            <a:endParaRPr lang="zh-CN" altLang="en-US" sz="2000"/>
          </a:p>
          <a:p>
            <a:r>
              <a:rPr lang="zh-CN" altLang="en-US" sz="2000"/>
              <a:t>高维度对距离衡量的影响：维度越高，欧式距离的区分能力就越差。</a:t>
            </a:r>
            <a:endParaRPr lang="zh-CN" altLang="en-US" sz="2000"/>
          </a:p>
        </p:txBody>
      </p:sp>
      <p:sp>
        <p:nvSpPr>
          <p:cNvPr id="4" name="标题 1"/>
          <p:cNvSpPr>
            <a:spLocks noGrp="1"/>
          </p:cNvSpPr>
          <p:nvPr/>
        </p:nvSpPr>
        <p:spPr>
          <a:xfrm>
            <a:off x="669882" y="2891990"/>
            <a:ext cx="10852237" cy="648000"/>
          </a:xfrm>
          <a:prstGeom prst="rect">
            <a:avLst/>
          </a:prstGeom>
        </p:spPr>
        <p:txBody>
          <a:bodyPr vert="horz" lIns="101600" tIns="38100" rIns="76200" bIns="38100" rtlCol="0" anchor="ctr" anchorCtr="0">
            <a:noAutofit/>
          </a:bodyPr>
          <a:lstStyle>
            <a:lvl1pPr marL="0" marR="0" algn="l" defTabSz="914400" rtl="0" eaLnBrk="1" fontAlgn="auto" latinLnBrk="0" hangingPunct="1">
              <a:lnSpc>
                <a:spcPct val="100000"/>
              </a:lnSpc>
              <a:spcBef>
                <a:spcPct val="0"/>
              </a:spcBef>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r>
              <a:rPr lang="zh-CN" altLang="en-US"/>
              <a:t>分类规则</a:t>
            </a:r>
            <a:endParaRPr lang="zh-CN" altLang="en-US"/>
          </a:p>
        </p:txBody>
      </p:sp>
      <p:sp>
        <p:nvSpPr>
          <p:cNvPr id="5" name="内容占位符 2"/>
          <p:cNvSpPr>
            <a:spLocks noGrp="1"/>
          </p:cNvSpPr>
          <p:nvPr/>
        </p:nvSpPr>
        <p:spPr>
          <a:xfrm>
            <a:off x="669925" y="3620135"/>
            <a:ext cx="10852150" cy="1146175"/>
          </a:xfrm>
          <a:prstGeom prst="rect">
            <a:avLst/>
          </a:prstGeo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2000"/>
              <a:t>最常见的分类方法为投票法。</a:t>
            </a:r>
            <a:endParaRPr lang="zh-CN" altLang="en-US" sz="2000"/>
          </a:p>
          <a:p>
            <a:r>
              <a:rPr lang="zh-CN" altLang="en-US" sz="2000"/>
              <a:t>但投票法没有考虑近邻距离的远近，距离更近的近邻也许更应该决定最终的分类，所以加权投票法更为恰当。</a:t>
            </a:r>
            <a:endParaRPr lang="zh-CN" altLang="en-US" sz="2000"/>
          </a:p>
        </p:txBody>
      </p:sp>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 name="标题 1"/>
          <p:cNvSpPr>
            <a:spLocks noGrp="1"/>
          </p:cNvSpPr>
          <p:nvPr>
            <p:ph type="title"/>
          </p:nvPr>
        </p:nvSpPr>
        <p:spPr/>
        <p:txBody>
          <a:bodyPr/>
          <a:p>
            <a:r>
              <a:rPr lang="zh-CN" altLang="en-US"/>
              <a:t>优点</a:t>
            </a:r>
            <a:endParaRPr lang="zh-CN" altLang="en-US"/>
          </a:p>
        </p:txBody>
      </p:sp>
      <p:sp>
        <p:nvSpPr>
          <p:cNvPr id="3" name="内容占位符 2"/>
          <p:cNvSpPr>
            <a:spLocks noGrp="1"/>
          </p:cNvSpPr>
          <p:nvPr>
            <p:ph idx="1"/>
          </p:nvPr>
        </p:nvSpPr>
        <p:spPr>
          <a:xfrm>
            <a:off x="669925" y="1152525"/>
            <a:ext cx="10852150" cy="1319530"/>
          </a:xfrm>
        </p:spPr>
        <p:txBody>
          <a:bodyPr/>
          <a:p>
            <a:r>
              <a:rPr lang="zh-CN" altLang="en-US" sz="2000"/>
              <a:t>1.KNN分类方法是一种非参数的分类技术，简单直观，易于实现。只要让预测点分别和训练数据求距离，挑选前k个即可，非常</a:t>
            </a:r>
            <a:r>
              <a:rPr lang="zh-CN" altLang="en-US" sz="2000" b="1" u="sng"/>
              <a:t>简单直观</a:t>
            </a:r>
            <a:r>
              <a:rPr lang="zh-CN" altLang="en-US" sz="2000"/>
              <a:t>。</a:t>
            </a:r>
            <a:endParaRPr lang="zh-CN" altLang="en-US" sz="2000"/>
          </a:p>
          <a:p>
            <a:r>
              <a:rPr lang="zh-CN" altLang="en-US" sz="2000"/>
              <a:t>2.KNN是一种在线技术，新数据可以</a:t>
            </a:r>
            <a:r>
              <a:rPr lang="zh-CN" altLang="en-US" sz="2000" b="1" u="sng"/>
              <a:t>直接加入数据集而不必进行重新训练</a:t>
            </a:r>
            <a:endParaRPr lang="zh-CN" altLang="en-US" sz="2000" b="1" u="sng"/>
          </a:p>
        </p:txBody>
      </p:sp>
      <p:sp>
        <p:nvSpPr>
          <p:cNvPr id="4" name="标题 1"/>
          <p:cNvSpPr>
            <a:spLocks noGrp="1"/>
          </p:cNvSpPr>
          <p:nvPr/>
        </p:nvSpPr>
        <p:spPr>
          <a:xfrm>
            <a:off x="669882" y="2615765"/>
            <a:ext cx="10852237" cy="648000"/>
          </a:xfrm>
          <a:prstGeom prst="rect">
            <a:avLst/>
          </a:prstGeom>
        </p:spPr>
        <p:txBody>
          <a:bodyPr vert="horz" lIns="101600" tIns="38100" rIns="76200" bIns="38100" rtlCol="0" anchor="ctr" anchorCtr="0">
            <a:noAutofit/>
          </a:bodyPr>
          <a:lstStyle>
            <a:lvl1pPr marL="0" marR="0" algn="l" defTabSz="914400" rtl="0" eaLnBrk="1" fontAlgn="auto" latinLnBrk="0" hangingPunct="1">
              <a:lnSpc>
                <a:spcPct val="100000"/>
              </a:lnSpc>
              <a:spcBef>
                <a:spcPct val="0"/>
              </a:spcBef>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r>
              <a:rPr lang="zh-CN" altLang="en-US"/>
              <a:t>缺点</a:t>
            </a:r>
            <a:endParaRPr lang="zh-CN" altLang="en-US"/>
          </a:p>
        </p:txBody>
      </p:sp>
      <p:sp>
        <p:nvSpPr>
          <p:cNvPr id="5" name="内容占位符 2"/>
          <p:cNvSpPr>
            <a:spLocks noGrp="1"/>
          </p:cNvSpPr>
          <p:nvPr/>
        </p:nvSpPr>
        <p:spPr>
          <a:xfrm>
            <a:off x="669925" y="3263265"/>
            <a:ext cx="10852150" cy="3469005"/>
          </a:xfrm>
          <a:prstGeom prst="rect">
            <a:avLst/>
          </a:prstGeo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2000"/>
              <a:t>1.当</a:t>
            </a:r>
            <a:r>
              <a:rPr lang="zh-CN" altLang="en-US" sz="2000" b="1" u="sng"/>
              <a:t>样本不平衡</a:t>
            </a:r>
            <a:r>
              <a:rPr lang="zh-CN" altLang="en-US" sz="2000"/>
              <a:t>时，比如一个类的样本容量很大，其他类的样本容量很小，输入一个样本的时候，K个邻近值大多数都是大样本容量的那个类，这时</a:t>
            </a:r>
            <a:r>
              <a:rPr lang="zh-CN" altLang="en-US" sz="2000" b="1" u="sng"/>
              <a:t>可能会导致分类错误</a:t>
            </a:r>
            <a:r>
              <a:rPr lang="zh-CN" altLang="en-US" sz="2000"/>
              <a:t>。</a:t>
            </a:r>
            <a:endParaRPr lang="zh-CN" altLang="en-US" sz="2000"/>
          </a:p>
          <a:p>
            <a:pPr marL="0" indent="0">
              <a:buNone/>
            </a:pPr>
            <a:r>
              <a:rPr lang="zh-CN" altLang="en-US" sz="2000"/>
              <a:t>   改进方法：对K邻近点进行加权，也就是距离近的权值大，距离远的点权值小。</a:t>
            </a:r>
            <a:endParaRPr lang="zh-CN" altLang="en-US" sz="2000"/>
          </a:p>
          <a:p>
            <a:r>
              <a:rPr lang="zh-CN" altLang="en-US" sz="2000"/>
              <a:t>2.</a:t>
            </a:r>
            <a:r>
              <a:rPr lang="zh-CN" altLang="en-US" sz="2000" b="1" u="sng"/>
              <a:t>计算量较大</a:t>
            </a:r>
            <a:r>
              <a:rPr lang="zh-CN" altLang="en-US" sz="2000"/>
              <a:t>，每个待分类的样本都要计算它到全部点的距离，根据距离排序才能求得K个临近点。</a:t>
            </a:r>
            <a:endParaRPr lang="zh-CN" altLang="en-US" sz="2000"/>
          </a:p>
          <a:p>
            <a:pPr marL="0" indent="0">
              <a:buNone/>
            </a:pPr>
            <a:r>
              <a:rPr lang="zh-CN" altLang="en-US" sz="2000"/>
              <a:t>   改进方法：先对已知样本进行裁剪，事先去除分类作用不大的样本，采取kd树以及其它高级搜索方法减少搜索时间。</a:t>
            </a:r>
            <a:endParaRPr lang="zh-CN" altLang="en-US" sz="2000"/>
          </a:p>
        </p:txBody>
      </p:sp>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pic>
        <p:nvPicPr>
          <p:cNvPr id="4" name="图片 3" descr="6Y9KL_1R(YM@@Q3%TZOINAR"/>
          <p:cNvPicPr>
            <a:picLocks noChangeAspect="1"/>
          </p:cNvPicPr>
          <p:nvPr/>
        </p:nvPicPr>
        <p:blipFill>
          <a:blip r:embed="rId1"/>
          <a:stretch>
            <a:fillRect/>
          </a:stretch>
        </p:blipFill>
        <p:spPr>
          <a:xfrm>
            <a:off x="2254250" y="131445"/>
            <a:ext cx="7882890" cy="6412865"/>
          </a:xfrm>
          <a:prstGeom prst="rect">
            <a:avLst/>
          </a:prstGeom>
        </p:spPr>
      </p:pic>
    </p:spTree>
    <p:custDataLst>
      <p:tags r:id="rId2"/>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 name="标题 1"/>
          <p:cNvSpPr>
            <a:spLocks noGrp="1"/>
          </p:cNvSpPr>
          <p:nvPr>
            <p:ph type="title"/>
          </p:nvPr>
        </p:nvSpPr>
        <p:spPr>
          <a:xfrm>
            <a:off x="290195" y="431800"/>
            <a:ext cx="11231880" cy="647700"/>
          </a:xfrm>
        </p:spPr>
        <p:txBody>
          <a:bodyPr/>
          <a:p>
            <a:r>
              <a:rPr lang="zh-CN" altLang="en-US" sz="4000"/>
              <a:t>怎么用？</a:t>
            </a:r>
            <a:endParaRPr lang="zh-CN" altLang="en-US" sz="4000"/>
          </a:p>
        </p:txBody>
      </p:sp>
      <p:sp>
        <p:nvSpPr>
          <p:cNvPr id="3" name="内容占位符 2"/>
          <p:cNvSpPr>
            <a:spLocks noGrp="1"/>
          </p:cNvSpPr>
          <p:nvPr>
            <p:ph idx="1"/>
          </p:nvPr>
        </p:nvSpPr>
        <p:spPr>
          <a:xfrm>
            <a:off x="290195" y="1296035"/>
            <a:ext cx="11231880" cy="5041265"/>
          </a:xfrm>
        </p:spPr>
        <p:txBody>
          <a:bodyPr/>
          <a:p>
            <a:r>
              <a:rPr lang="en-US" altLang="zh-CN" sz="2800"/>
              <a:t>1.</a:t>
            </a:r>
            <a:r>
              <a:rPr sz="2800"/>
              <a:t>手撸代码写定义</a:t>
            </a:r>
            <a:r>
              <a:rPr lang="en-US" altLang="zh-CN" sz="2800"/>
              <a:t>。</a:t>
            </a:r>
            <a:endParaRPr sz="2800"/>
          </a:p>
          <a:p>
            <a:endParaRPr sz="2800"/>
          </a:p>
          <a:p>
            <a:pPr marL="0" indent="0">
              <a:buNone/>
            </a:pPr>
          </a:p>
          <a:p/>
          <a:p>
            <a:endParaRPr lang="en-US" altLang="zh-CN"/>
          </a:p>
          <a:p>
            <a:endParaRPr lang="en-US" altLang="zh-CN"/>
          </a:p>
          <a:p>
            <a:r>
              <a:rPr lang="en-US" altLang="zh-CN" sz="2800"/>
              <a:t>2.</a:t>
            </a:r>
            <a:r>
              <a:rPr sz="2800"/>
              <a:t>调包</a:t>
            </a:r>
            <a:r>
              <a:rPr lang="en-US" altLang="zh-CN" sz="2800"/>
              <a:t>(Scikit-Learn)</a:t>
            </a:r>
            <a:r>
              <a:rPr sz="2800"/>
              <a:t>，调参。</a:t>
            </a:r>
            <a:endParaRPr lang="en-US" altLang="zh-CN" sz="2800"/>
          </a:p>
        </p:txBody>
      </p:sp>
      <p:pic>
        <p:nvPicPr>
          <p:cNvPr id="4" name="图片 3"/>
          <p:cNvPicPr>
            <a:picLocks noChangeAspect="1"/>
          </p:cNvPicPr>
          <p:nvPr/>
        </p:nvPicPr>
        <p:blipFill>
          <a:blip r:embed="rId1"/>
          <a:stretch>
            <a:fillRect/>
          </a:stretch>
        </p:blipFill>
        <p:spPr>
          <a:xfrm>
            <a:off x="8535670" y="20320"/>
            <a:ext cx="3407410" cy="3407410"/>
          </a:xfrm>
          <a:prstGeom prst="rect">
            <a:avLst/>
          </a:prstGeom>
        </p:spPr>
      </p:pic>
      <p:pic>
        <p:nvPicPr>
          <p:cNvPr id="5" name="图片 4"/>
          <p:cNvPicPr>
            <a:picLocks noChangeAspect="1"/>
          </p:cNvPicPr>
          <p:nvPr/>
        </p:nvPicPr>
        <p:blipFill>
          <a:blip r:embed="rId2"/>
          <a:stretch>
            <a:fillRect/>
          </a:stretch>
        </p:blipFill>
        <p:spPr>
          <a:xfrm>
            <a:off x="8742680" y="3530600"/>
            <a:ext cx="2992120" cy="2992120"/>
          </a:xfrm>
          <a:prstGeom prst="rect">
            <a:avLst/>
          </a:prstGeom>
        </p:spPr>
      </p:pic>
    </p:spTree>
    <p:custDataLst>
      <p:tags r:id="rId3"/>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pic>
        <p:nvPicPr>
          <p:cNvPr id="4" name="图片 3" descr="{3)2B]NS)OK3E79CKY6H(XY"/>
          <p:cNvPicPr>
            <a:picLocks noChangeAspect="1"/>
          </p:cNvPicPr>
          <p:nvPr/>
        </p:nvPicPr>
        <p:blipFill>
          <a:blip r:embed="rId1"/>
          <a:stretch>
            <a:fillRect/>
          </a:stretch>
        </p:blipFill>
        <p:spPr>
          <a:xfrm>
            <a:off x="1779905" y="-3810"/>
            <a:ext cx="7861935" cy="6864350"/>
          </a:xfrm>
          <a:prstGeom prst="rect">
            <a:avLst/>
          </a:prstGeom>
        </p:spPr>
      </p:pic>
    </p:spTree>
    <p:custDataLst>
      <p:tags r:id="rId2"/>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87308"/>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87308"/>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TEMPLATE_THUMBS_INDEX" val="1、2、3、6、8、10、11、12、15"/>
  <p:tag name="KSO_WM_TEMPLATE_SUBCATEGORY" val="0"/>
  <p:tag name="KSO_WM_TAG_VERSION" val="1.0"/>
  <p:tag name="KSO_WM_BEAUTIFY_FLAG" val="#wm#"/>
  <p:tag name="KSO_WM_TEMPLATE_CATEGORY" val="custom"/>
  <p:tag name="KSO_WM_TEMPLATE_INDEX" val="20187308"/>
</p:tagLst>
</file>

<file path=ppt/tags/tag62.xml><?xml version="1.0" encoding="utf-8"?>
<p:tagLst xmlns:p="http://schemas.openxmlformats.org/presentationml/2006/main">
  <p:tag name="KSO_WM_BEAUTIFY_FLAG" val="#wm#"/>
  <p:tag name="KSO_WM_TEMPLATE_CATEGORY" val="custom"/>
  <p:tag name="KSO_WM_TEMPLATE_INDEX" val="20187308"/>
</p:tagLst>
</file>

<file path=ppt/tags/tag63.xml><?xml version="1.0" encoding="utf-8"?>
<p:tagLst xmlns:p="http://schemas.openxmlformats.org/presentationml/2006/main">
  <p:tag name="KSO_WM_BEAUTIFY_FLAG" val="#wm#"/>
  <p:tag name="KSO_WM_TEMPLATE_CATEGORY" val="custom"/>
  <p:tag name="KSO_WM_TEMPLATE_INDEX" val="20187308"/>
</p:tagLst>
</file>

<file path=ppt/tags/tag64.xml><?xml version="1.0" encoding="utf-8"?>
<p:tagLst xmlns:p="http://schemas.openxmlformats.org/presentationml/2006/main">
  <p:tag name="KSO_WM_BEAUTIFY_FLAG" val="#wm#"/>
  <p:tag name="KSO_WM_TEMPLATE_CATEGORY" val="custom"/>
  <p:tag name="KSO_WM_TEMPLATE_INDEX" val="20187308"/>
</p:tagLst>
</file>

<file path=ppt/tags/tag65.xml><?xml version="1.0" encoding="utf-8"?>
<p:tagLst xmlns:p="http://schemas.openxmlformats.org/presentationml/2006/main">
  <p:tag name="KSO_WM_BEAUTIFY_FLAG" val="#wm#"/>
  <p:tag name="KSO_WM_TEMPLATE_CATEGORY" val="custom"/>
  <p:tag name="KSO_WM_TEMPLATE_INDEX" val="20187308"/>
</p:tagLst>
</file>

<file path=ppt/tags/tag66.xml><?xml version="1.0" encoding="utf-8"?>
<p:tagLst xmlns:p="http://schemas.openxmlformats.org/presentationml/2006/main">
  <p:tag name="KSO_WM_BEAUTIFY_FLAG" val="#wm#"/>
  <p:tag name="KSO_WM_TEMPLATE_CATEGORY" val="custom"/>
  <p:tag name="KSO_WM_TEMPLATE_INDEX" val="20187308"/>
</p:tagLst>
</file>

<file path=ppt/tags/tag67.xml><?xml version="1.0" encoding="utf-8"?>
<p:tagLst xmlns:p="http://schemas.openxmlformats.org/presentationml/2006/main">
  <p:tag name="KSO_WM_BEAUTIFY_FLAG" val="#wm#"/>
  <p:tag name="KSO_WM_TEMPLATE_CATEGORY" val="custom"/>
  <p:tag name="KSO_WM_TEMPLATE_INDEX" val="20187308"/>
</p:tagLst>
</file>

<file path=ppt/tags/tag68.xml><?xml version="1.0" encoding="utf-8"?>
<p:tagLst xmlns:p="http://schemas.openxmlformats.org/presentationml/2006/main">
  <p:tag name="KSO_WM_BEAUTIFY_FLAG" val="#wm#"/>
  <p:tag name="KSO_WM_TEMPLATE_CATEGORY" val="custom"/>
  <p:tag name="KSO_WM_TEMPLATE_INDEX" val="20187308"/>
</p:tagLst>
</file>

<file path=ppt/tags/tag69.xml><?xml version="1.0" encoding="utf-8"?>
<p:tagLst xmlns:p="http://schemas.openxmlformats.org/presentationml/2006/main">
  <p:tag name="KSO_WM_BEAUTIFY_FLAG" val="#wm#"/>
  <p:tag name="KSO_WM_TEMPLATE_CATEGORY" val="custom"/>
  <p:tag name="KSO_WM_TEMPLATE_INDEX" val="20187308"/>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BEAUTIFY_FLAG" val="#wm#"/>
  <p:tag name="KSO_WM_TEMPLATE_CATEGORY" val="custom"/>
  <p:tag name="KSO_WM_TEMPLATE_INDEX" val="20187308"/>
</p:tagLst>
</file>

<file path=ppt/tags/tag71.xml><?xml version="1.0" encoding="utf-8"?>
<p:tagLst xmlns:p="http://schemas.openxmlformats.org/presentationml/2006/main">
  <p:tag name="KSO_WM_BEAUTIFY_FLAG" val="#wm#"/>
  <p:tag name="KSO_WM_TEMPLATE_CATEGORY" val="custom"/>
  <p:tag name="KSO_WM_TEMPLATE_INDEX" val="20187308"/>
</p:tagLst>
</file>

<file path=ppt/tags/tag72.xml><?xml version="1.0" encoding="utf-8"?>
<p:tagLst xmlns:p="http://schemas.openxmlformats.org/presentationml/2006/main">
  <p:tag name="KSO_WM_BEAUTIFY_FLAG" val="#wm#"/>
  <p:tag name="KSO_WM_TEMPLATE_CATEGORY" val="custom"/>
  <p:tag name="KSO_WM_TEMPLATE_INDEX" val="20187308"/>
</p:tagLst>
</file>

<file path=ppt/tags/tag73.xml><?xml version="1.0" encoding="utf-8"?>
<p:tagLst xmlns:p="http://schemas.openxmlformats.org/presentationml/2006/main">
  <p:tag name="KSO_WM_BEAUTIFY_FLAG" val="#wm#"/>
  <p:tag name="KSO_WM_TEMPLATE_CATEGORY" val="custom"/>
  <p:tag name="KSO_WM_TEMPLATE_INDEX" val="20187308"/>
</p:tagLst>
</file>

<file path=ppt/tags/tag74.xml><?xml version="1.0" encoding="utf-8"?>
<p:tagLst xmlns:p="http://schemas.openxmlformats.org/presentationml/2006/main">
  <p:tag name="KSO_WM_BEAUTIFY_FLAG" val="#wm#"/>
  <p:tag name="KSO_WM_TEMPLATE_CATEGORY" val="custom"/>
  <p:tag name="KSO_WM_TEMPLATE_INDEX" val="20187308"/>
</p:tagLst>
</file>

<file path=ppt/tags/tag75.xml><?xml version="1.0" encoding="utf-8"?>
<p:tagLst xmlns:p="http://schemas.openxmlformats.org/presentationml/2006/main">
  <p:tag name="KSO_WM_BEAUTIFY_FLAG" val="#wm#"/>
  <p:tag name="KSO_WM_TEMPLATE_CATEGORY" val="custom"/>
  <p:tag name="KSO_WM_TEMPLATE_INDEX" val="20187308"/>
</p:tagLst>
</file>

<file path=ppt/tags/tag76.xml><?xml version="1.0" encoding="utf-8"?>
<p:tagLst xmlns:p="http://schemas.openxmlformats.org/presentationml/2006/main">
  <p:tag name="KSO_WM_BEAUTIFY_FLAG" val="#wm#"/>
  <p:tag name="KSO_WM_TEMPLATE_CATEGORY" val="custom"/>
  <p:tag name="KSO_WM_TEMPLATE_INDEX" val="20187308"/>
</p:tagLst>
</file>

<file path=ppt/tags/tag77.xml><?xml version="1.0" encoding="utf-8"?>
<p:tagLst xmlns:p="http://schemas.openxmlformats.org/presentationml/2006/main">
  <p:tag name="KSO_WM_BEAUTIFY_FLAG" val="#wm#"/>
  <p:tag name="KSO_WM_TEMPLATE_CATEGORY" val="custom"/>
  <p:tag name="KSO_WM_TEMPLATE_INDEX" val="20187308"/>
</p:tagLst>
</file>

<file path=ppt/tags/tag78.xml><?xml version="1.0" encoding="utf-8"?>
<p:tagLst xmlns:p="http://schemas.openxmlformats.org/presentationml/2006/main">
  <p:tag name="KSO_WM_BEAUTIFY_FLAG" val="#wm#"/>
  <p:tag name="KSO_WM_TEMPLATE_CATEGORY" val="custom"/>
  <p:tag name="KSO_WM_TEMPLATE_INDEX" val="20187308"/>
</p:tagLst>
</file>

<file path=ppt/tags/tag79.xml><?xml version="1.0" encoding="utf-8"?>
<p:tagLst xmlns:p="http://schemas.openxmlformats.org/presentationml/2006/main">
  <p:tag name="KSO_WM_BEAUTIFY_FLAG" val="#wm#"/>
  <p:tag name="KSO_WM_TEMPLATE_CATEGORY" val="custom"/>
  <p:tag name="KSO_WM_TEMPLATE_INDEX" val="20187308"/>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0.xml><?xml version="1.0" encoding="utf-8"?>
<p:tagLst xmlns:p="http://schemas.openxmlformats.org/presentationml/2006/main">
  <p:tag name="KSO_WM_BEAUTIFY_FLAG" val="#wm#"/>
  <p:tag name="KSO_WM_TEMPLATE_CATEGORY" val="custom"/>
  <p:tag name="KSO_WM_TEMPLATE_INDEX" val="20187308"/>
</p:tagLst>
</file>

<file path=ppt/tags/tag81.xml><?xml version="1.0" encoding="utf-8"?>
<p:tagLst xmlns:p="http://schemas.openxmlformats.org/presentationml/2006/main">
  <p:tag name="KSO_WM_BEAUTIFY_FLAG" val="#wm#"/>
  <p:tag name="KSO_WM_TEMPLATE_CATEGORY" val="custom"/>
  <p:tag name="KSO_WM_TEMPLATE_INDEX" val="20187308"/>
</p:tagLst>
</file>

<file path=ppt/tags/tag82.xml><?xml version="1.0" encoding="utf-8"?>
<p:tagLst xmlns:p="http://schemas.openxmlformats.org/presentationml/2006/main">
  <p:tag name="KSO_WM_BEAUTIFY_FLAG" val="#wm#"/>
  <p:tag name="KSO_WM_TEMPLATE_CATEGORY" val="custom"/>
  <p:tag name="KSO_WM_TEMPLATE_INDEX" val="20187308"/>
</p:tagLst>
</file>

<file path=ppt/tags/tag83.xml><?xml version="1.0" encoding="utf-8"?>
<p:tagLst xmlns:p="http://schemas.openxmlformats.org/presentationml/2006/main">
  <p:tag name="KSO_WM_BEAUTIFY_FLAG" val="#wm#"/>
  <p:tag name="KSO_WM_TEMPLATE_CATEGORY" val="custom"/>
  <p:tag name="KSO_WM_TEMPLATE_INDEX" val="20187308"/>
</p:tagLst>
</file>

<file path=ppt/tags/tag84.xml><?xml version="1.0" encoding="utf-8"?>
<p:tagLst xmlns:p="http://schemas.openxmlformats.org/presentationml/2006/main">
  <p:tag name="KSO_WM_BEAUTIFY_FLAG" val="#wm#"/>
  <p:tag name="KSO_WM_TEMPLATE_CATEGORY" val="custom"/>
  <p:tag name="KSO_WM_TEMPLATE_INDEX" val="20187308"/>
</p:tagLst>
</file>

<file path=ppt/tags/tag85.xml><?xml version="1.0" encoding="utf-8"?>
<p:tagLst xmlns:p="http://schemas.openxmlformats.org/presentationml/2006/main">
  <p:tag name="KSO_WM_BEAUTIFY_FLAG" val="#wm#"/>
  <p:tag name="KSO_WM_TEMPLATE_CATEGORY" val="custom"/>
  <p:tag name="KSO_WM_TEMPLATE_INDEX" val="20187308"/>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2127</Words>
  <Application>WPS 演示</Application>
  <PresentationFormat>宽屏</PresentationFormat>
  <Paragraphs>105</Paragraphs>
  <Slides>24</Slides>
  <Notes>1</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24</vt:i4>
      </vt:variant>
    </vt:vector>
  </HeadingPairs>
  <TitlesOfParts>
    <vt:vector size="30" baseType="lpstr">
      <vt:lpstr>Arial</vt:lpstr>
      <vt:lpstr>宋体</vt:lpstr>
      <vt:lpstr>Wingdings</vt:lpstr>
      <vt:lpstr>微软雅黑</vt:lpstr>
      <vt:lpstr>Arial Unicode MS</vt:lpstr>
      <vt:lpstr>Office 主题​​</vt:lpstr>
      <vt:lpstr>降维与度量学习</vt:lpstr>
      <vt:lpstr>PowerPoint 演示文稿</vt:lpstr>
      <vt:lpstr>KNN</vt:lpstr>
      <vt:lpstr>PowerPoint 演示文稿</vt:lpstr>
      <vt:lpstr>距离度量</vt:lpstr>
      <vt:lpstr>优点</vt:lpstr>
      <vt:lpstr>PowerPoint 演示文稿</vt:lpstr>
      <vt:lpstr>怎么用？</vt:lpstr>
      <vt:lpstr>PowerPoint 演示文稿</vt:lpstr>
      <vt:lpstr>Nearest Neighbors</vt:lpstr>
      <vt:lpstr>Nearest Neighbors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算法选择:样本数量N和维度D</vt:lpstr>
      <vt:lpstr>PowerPoint 演示文稿</vt:lpstr>
      <vt:lpstr>算法选择:数据结构</vt:lpstr>
      <vt:lpstr>算法选择:k的大小</vt:lpstr>
      <vt:lpstr>算法选择:查询点数</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Acer</cp:lastModifiedBy>
  <cp:revision>10</cp:revision>
  <dcterms:created xsi:type="dcterms:W3CDTF">2019-04-11T02:18:00Z</dcterms:created>
  <dcterms:modified xsi:type="dcterms:W3CDTF">2019-04-12T05:33:38Z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2052-11.1.0.8573</vt:lpwstr>
  </property>
</Properties>
</file>