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0" r:id="rId2"/>
    <p:sldId id="259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E79F6F-2B26-4595-8735-0D2C7FE5F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C274CAA-380D-49D7-B072-9544368FE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3583983-BF40-4627-9948-7BAF4769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19A7-B017-4EC0-8076-1F0A04F2435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E2CE669-56F3-4325-A370-D545C3A4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EBF21CD-2EA9-4A80-AAFA-8E88A5D8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6A1C-1D07-466F-BE07-A3C4664C3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A49D55-4A53-418C-9561-18E22264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ECBD68B-0177-4B59-AC27-B6BF887E2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5D6F9A2-9CD1-4622-8C6A-C27D09AB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19A7-B017-4EC0-8076-1F0A04F2435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B430BFA-C8BA-4246-8946-5863161B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0359D72-7F0F-487C-B31E-3E8C06C1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6A1C-1D07-466F-BE07-A3C4664C3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1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2EA6D74E-CA5C-4611-B74E-4F2C9D95E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1EBE044-1247-45F4-AF9E-33076A45F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862DB65-A83F-480D-AF2D-2E6EE633A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19A7-B017-4EC0-8076-1F0A04F2435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BD02425-9583-47C1-9FFD-82391078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DD7BFA6-2F69-4969-B11F-B24F290B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6A1C-1D07-466F-BE07-A3C4664C3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0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191962-A7F9-4D15-8EE4-A98E2310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4E1AA4F-2DB1-489D-9DDE-4E07D9B45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349F30-23B5-44C2-A4FF-F832AA3C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19A7-B017-4EC0-8076-1F0A04F2435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2A2706D-9CD1-4324-BC2B-D5EA6030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E8FE9A-8E57-4E48-BA12-7D1300FF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6A1C-1D07-466F-BE07-A3C4664C3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1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E115E2-E075-4706-93DE-7E2CA40B5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71F5AF1-44E4-408A-8378-9A1CCA05A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44E9966-E1A8-4400-9A72-393B5066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19A7-B017-4EC0-8076-1F0A04F2435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A3B551E-1D6E-4E5F-85BF-6EA37678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EE25847-B0DF-40A7-B5D9-9E736C02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6A1C-1D07-466F-BE07-A3C4664C3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299861-E3BF-4D8E-AE94-22809DE19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8CE673A-90A9-41D0-BB39-61FB31733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86845E9-646E-442D-B81C-CDBA8EE22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B143294-93CD-4C30-BA0E-5BDAB3E5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19A7-B017-4EC0-8076-1F0A04F2435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E66BD29-31EF-497B-BD83-14372247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A991870-D551-4A6B-875D-C8E34F8D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6A1C-1D07-466F-BE07-A3C4664C3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3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0614-2337-45C1-B747-70BCC34E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4967E5F-0B0B-4477-926E-CEDC95CB6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1639044-DA35-45B7-BD66-8093582F6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C2A9FF9-8205-484A-ABBC-3C066978D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D58CC93-3D79-41DE-96BD-DCB2542F6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15E918F-9014-4FA7-AAA2-4DA3FC86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19A7-B017-4EC0-8076-1F0A04F2435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0E5E3D4-334F-42AC-B9A1-29C145F6B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A10A353-B1E1-47E6-89E9-F376F466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6A1C-1D07-466F-BE07-A3C4664C3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153F50-7E8B-4970-A0A2-6D5428E0C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B2FF5AE-9BDF-4EE4-B7FF-DC3A7A07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19A7-B017-4EC0-8076-1F0A04F2435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3474BC6-F0EF-4913-AEDE-3B95526F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14E7123-C348-4FBD-AE47-B9CB30B97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6A1C-1D07-466F-BE07-A3C4664C3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5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A20689F-9B3C-4F8C-B476-6385941D9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19A7-B017-4EC0-8076-1F0A04F2435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AE0FD90-6FFD-4544-8C8D-1CC71BEC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8D2A0E6-7882-4812-96BF-D09EDDD2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6A1C-1D07-466F-BE07-A3C4664C3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2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77293B-BDA5-4FDE-B171-A3DDCA7F3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7688DA4-7B9D-43D4-8F84-F2A765E07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6EE0090-0B68-4B1B-BA9F-ADF4D7E5F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FC3AC70-436F-4516-A06E-EB16C82B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19A7-B017-4EC0-8076-1F0A04F2435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9735F89-7600-4B13-B0CB-870902F6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AA9C2F0-6B67-4480-B635-BBE55F74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6A1C-1D07-466F-BE07-A3C4664C3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7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8874EA-CA9C-4EDD-926C-742F73225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13EC8DF-9235-471A-A673-B4023B5E6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F56D42D-8F59-4800-9EED-D56E0CA2D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A397206-AB14-447B-97CB-F418F10A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19A7-B017-4EC0-8076-1F0A04F2435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7962AE7-8818-486A-A982-34108748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7EC9033-7121-4F3E-A238-91021291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6A1C-1D07-466F-BE07-A3C4664C3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0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F6C591D-58EC-4518-B0ED-B5FC563A8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A80E336-FDBA-48D7-A198-7971DB1BE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BF412FE-252B-4E13-956C-C0F9FE50A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819A7-B017-4EC0-8076-1F0A04F2435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DA5105D-D5E5-48EC-9A13-F61105007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BB465AB-1826-47B0-A195-ED456C852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F6A1C-1D07-466F-BE07-A3C4664C3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E04C80D8-150D-4B1D-9CDF-DD61E585E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5" y="1138991"/>
            <a:ext cx="11837553" cy="41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4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8D11E61-7598-455D-B5D5-82F6797D37BC}"/>
              </a:ext>
            </a:extLst>
          </p:cNvPr>
          <p:cNvSpPr txBox="1"/>
          <p:nvPr/>
        </p:nvSpPr>
        <p:spPr>
          <a:xfrm>
            <a:off x="112542" y="915636"/>
            <a:ext cx="1207945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def Decision(</a:t>
            </a:r>
            <a:r>
              <a:rPr lang="en-US" sz="2000" dirty="0" err="1"/>
              <a:t>BEVb</a:t>
            </a:r>
            <a:r>
              <a:rPr lang="en-US" sz="2000" dirty="0"/>
              <a:t>, </a:t>
            </a:r>
            <a:r>
              <a:rPr lang="en-US" sz="2000" dirty="0" err="1"/>
              <a:t>BEVa</a:t>
            </a:r>
            <a:r>
              <a:rPr lang="en-US" sz="2000" dirty="0"/>
              <a:t>, kapa, </a:t>
            </a:r>
            <a:r>
              <a:rPr lang="en-US" sz="2000" dirty="0" err="1"/>
              <a:t>pBias</a:t>
            </a:r>
            <a:r>
              <a:rPr lang="en-US" sz="2000" dirty="0"/>
              <a:t>, trial, </a:t>
            </a:r>
            <a:r>
              <a:rPr lang="en-US" sz="2000" dirty="0" err="1"/>
              <a:t>SignMax</a:t>
            </a:r>
            <a:r>
              <a:rPr lang="en-US" sz="2000" dirty="0"/>
              <a:t>, </a:t>
            </a:r>
            <a:r>
              <a:rPr lang="en-US" sz="2000" dirty="0" err="1"/>
              <a:t>RatioMin</a:t>
            </a:r>
            <a:r>
              <a:rPr lang="en-US" sz="2000" dirty="0"/>
              <a:t>, </a:t>
            </a:r>
            <a:r>
              <a:rPr lang="en-US" sz="2000" dirty="0" err="1"/>
              <a:t>gama</a:t>
            </a:r>
            <a:r>
              <a:rPr lang="en-US" sz="2000" dirty="0"/>
              <a:t>, Range, </a:t>
            </a:r>
            <a:r>
              <a:rPr lang="en-US" sz="2000" dirty="0" err="1"/>
              <a:t>valuesA</a:t>
            </a:r>
            <a:r>
              <a:rPr lang="en-US" sz="2000" dirty="0"/>
              <a:t>, </a:t>
            </a:r>
            <a:r>
              <a:rPr lang="en-US" sz="2000" dirty="0" err="1"/>
              <a:t>distA</a:t>
            </a:r>
            <a:r>
              <a:rPr lang="en-US" sz="2000" dirty="0"/>
              <a:t>, </a:t>
            </a:r>
            <a:r>
              <a:rPr lang="en-US" sz="2000" dirty="0" err="1"/>
              <a:t>ObsPayA</a:t>
            </a:r>
            <a:r>
              <a:rPr lang="en-US" sz="2000" dirty="0"/>
              <a:t>, </a:t>
            </a:r>
            <a:r>
              <a:rPr lang="en-US" sz="2000" dirty="0" err="1"/>
              <a:t>MinA</a:t>
            </a:r>
            <a:r>
              <a:rPr lang="en-US" sz="2000" dirty="0"/>
              <a:t>, </a:t>
            </a:r>
            <a:r>
              <a:rPr lang="en-US" sz="2000" dirty="0" err="1"/>
              <a:t>valuesB</a:t>
            </a:r>
            <a:r>
              <a:rPr lang="en-US" sz="2000" dirty="0"/>
              <a:t>,</a:t>
            </a:r>
          </a:p>
          <a:p>
            <a:pPr algn="l" rtl="0"/>
            <a:r>
              <a:rPr lang="en-US" sz="2000" dirty="0"/>
              <a:t>             </a:t>
            </a:r>
            <a:r>
              <a:rPr lang="en-US" sz="2000" dirty="0" err="1"/>
              <a:t>pEstB</a:t>
            </a:r>
            <a:r>
              <a:rPr lang="en-US" sz="2000" dirty="0"/>
              <a:t>, </a:t>
            </a:r>
            <a:r>
              <a:rPr lang="en-US" sz="2000" dirty="0" err="1"/>
              <a:t>ObsPayB</a:t>
            </a:r>
            <a:r>
              <a:rPr lang="en-US" sz="2000" dirty="0"/>
              <a:t>, </a:t>
            </a:r>
            <a:r>
              <a:rPr lang="en-US" sz="2000" dirty="0" err="1"/>
              <a:t>MinB</a:t>
            </a:r>
            <a:r>
              <a:rPr lang="en-US" sz="2000" dirty="0"/>
              <a:t>, Outcome, Dom, sigma):</a:t>
            </a:r>
          </a:p>
          <a:p>
            <a:pPr algn="l" rtl="0"/>
            <a:r>
              <a:rPr lang="en-US" sz="2000" dirty="0"/>
              <a:t>    </a:t>
            </a:r>
            <a:r>
              <a:rPr lang="en-US" sz="2000" dirty="0" err="1"/>
              <a:t>STa</a:t>
            </a:r>
            <a:r>
              <a:rPr lang="en-US" sz="2000" dirty="0"/>
              <a:t> = </a:t>
            </a:r>
            <a:r>
              <a:rPr lang="he-IL" sz="2000" dirty="0"/>
              <a:t>0</a:t>
            </a:r>
            <a:endParaRPr lang="en-US" sz="2000" dirty="0"/>
          </a:p>
          <a:p>
            <a:pPr algn="l" rtl="0"/>
            <a:r>
              <a:rPr lang="en-US" sz="2000" dirty="0"/>
              <a:t>    </a:t>
            </a:r>
            <a:r>
              <a:rPr lang="en-US" sz="2000" dirty="0" err="1"/>
              <a:t>STb</a:t>
            </a:r>
            <a:r>
              <a:rPr lang="en-US" sz="2000" dirty="0"/>
              <a:t> = </a:t>
            </a:r>
            <a:r>
              <a:rPr lang="he-IL" sz="2000" dirty="0"/>
              <a:t>0</a:t>
            </a:r>
            <a:endParaRPr lang="en-US" sz="2000" dirty="0"/>
          </a:p>
          <a:p>
            <a:pPr algn="l" rtl="0"/>
            <a:r>
              <a:rPr lang="en-US" sz="2000" dirty="0"/>
              <a:t>    for s in range(kapa):</a:t>
            </a:r>
          </a:p>
          <a:p>
            <a:pPr algn="l" rtl="0"/>
            <a:r>
              <a:rPr lang="en-US" sz="2000" dirty="0"/>
              <a:t>        rndNum1 = </a:t>
            </a:r>
            <a:r>
              <a:rPr lang="en-US" sz="2000" dirty="0" err="1"/>
              <a:t>torch.rand</a:t>
            </a:r>
            <a:r>
              <a:rPr lang="en-US" sz="2000" dirty="0"/>
              <a:t>(size=(1,))</a:t>
            </a:r>
          </a:p>
          <a:p>
            <a:pPr algn="l" rtl="0"/>
            <a:r>
              <a:rPr lang="en-US" sz="2000" dirty="0"/>
              <a:t>        rndNum2 = </a:t>
            </a:r>
            <a:r>
              <a:rPr lang="en-US" sz="2000" dirty="0" err="1"/>
              <a:t>torch.rand</a:t>
            </a:r>
            <a:r>
              <a:rPr lang="en-US" sz="2000" dirty="0"/>
              <a:t>(size=(1,))</a:t>
            </a:r>
          </a:p>
          <a:p>
            <a:pPr algn="l" rtl="0"/>
            <a:r>
              <a:rPr lang="en-US" sz="2000" dirty="0"/>
              <a:t>        </a:t>
            </a:r>
            <a:r>
              <a:rPr lang="en-US" sz="2000" dirty="0" err="1"/>
              <a:t>STa</a:t>
            </a:r>
            <a:r>
              <a:rPr lang="en-US" sz="2000" dirty="0"/>
              <a:t> = </a:t>
            </a:r>
            <a:r>
              <a:rPr lang="en-US" sz="2000" dirty="0" err="1"/>
              <a:t>STa</a:t>
            </a:r>
            <a:r>
              <a:rPr lang="en-US" sz="2000" dirty="0"/>
              <a:t> + Outcome(</a:t>
            </a:r>
            <a:r>
              <a:rPr lang="en-US" sz="2000" dirty="0" err="1"/>
              <a:t>pBias</a:t>
            </a:r>
            <a:r>
              <a:rPr lang="en-US" sz="2000" dirty="0"/>
              <a:t>, trial, </a:t>
            </a:r>
            <a:r>
              <a:rPr lang="en-US" sz="2000" dirty="0" err="1"/>
              <a:t>SignMax</a:t>
            </a:r>
            <a:r>
              <a:rPr lang="en-US" sz="2000" dirty="0"/>
              <a:t>, </a:t>
            </a:r>
            <a:r>
              <a:rPr lang="en-US" sz="2000" dirty="0" err="1"/>
              <a:t>RatioMin</a:t>
            </a:r>
            <a:r>
              <a:rPr lang="en-US" sz="2000" dirty="0"/>
              <a:t>, </a:t>
            </a:r>
            <a:r>
              <a:rPr lang="en-US" sz="2000" dirty="0" err="1"/>
              <a:t>gama</a:t>
            </a:r>
            <a:r>
              <a:rPr lang="en-US" sz="2000" dirty="0"/>
              <a:t>,</a:t>
            </a:r>
          </a:p>
          <a:p>
            <a:pPr algn="l" rtl="0"/>
            <a:r>
              <a:rPr lang="en-US" sz="2000" dirty="0"/>
              <a:t>                            Range, </a:t>
            </a:r>
            <a:r>
              <a:rPr lang="en-US" sz="2000" dirty="0" err="1"/>
              <a:t>valuesA</a:t>
            </a:r>
            <a:r>
              <a:rPr lang="en-US" sz="2000" dirty="0"/>
              <a:t>, </a:t>
            </a:r>
            <a:r>
              <a:rPr lang="en-US" sz="2000" dirty="0" err="1"/>
              <a:t>distA</a:t>
            </a:r>
            <a:r>
              <a:rPr lang="en-US" sz="2000" dirty="0"/>
              <a:t>, </a:t>
            </a:r>
            <a:r>
              <a:rPr lang="en-US" sz="2000" dirty="0" err="1"/>
              <a:t>ObsPayA</a:t>
            </a:r>
            <a:r>
              <a:rPr lang="en-US" sz="2000" dirty="0"/>
              <a:t>, rndNum1, rndNum2, </a:t>
            </a:r>
            <a:r>
              <a:rPr lang="en-US" sz="2000" dirty="0" err="1"/>
              <a:t>MinA</a:t>
            </a:r>
            <a:r>
              <a:rPr lang="en-US" sz="2000" dirty="0"/>
              <a:t>)</a:t>
            </a:r>
          </a:p>
          <a:p>
            <a:pPr algn="l" rtl="0"/>
            <a:r>
              <a:rPr lang="en-US" sz="2000" dirty="0"/>
              <a:t>        </a:t>
            </a:r>
            <a:r>
              <a:rPr lang="en-US" sz="2000" dirty="0" err="1"/>
              <a:t>STb</a:t>
            </a:r>
            <a:r>
              <a:rPr lang="en-US" sz="2000" dirty="0"/>
              <a:t> = </a:t>
            </a:r>
            <a:r>
              <a:rPr lang="en-US" sz="2000" dirty="0" err="1"/>
              <a:t>STb</a:t>
            </a:r>
            <a:r>
              <a:rPr lang="en-US" sz="2000" dirty="0"/>
              <a:t> + Outcome(</a:t>
            </a:r>
            <a:r>
              <a:rPr lang="en-US" sz="2000" dirty="0" err="1"/>
              <a:t>pBias</a:t>
            </a:r>
            <a:r>
              <a:rPr lang="en-US" sz="2000" dirty="0"/>
              <a:t>, trial, </a:t>
            </a:r>
            <a:r>
              <a:rPr lang="en-US" sz="2000" dirty="0" err="1"/>
              <a:t>SignMax</a:t>
            </a:r>
            <a:r>
              <a:rPr lang="en-US" sz="2000" dirty="0"/>
              <a:t>, </a:t>
            </a:r>
            <a:r>
              <a:rPr lang="en-US" sz="2000" dirty="0" err="1"/>
              <a:t>RatioMin</a:t>
            </a:r>
            <a:r>
              <a:rPr lang="en-US" sz="2000" dirty="0"/>
              <a:t>, </a:t>
            </a:r>
            <a:r>
              <a:rPr lang="en-US" sz="2000" dirty="0" err="1"/>
              <a:t>gama</a:t>
            </a:r>
            <a:r>
              <a:rPr lang="en-US" sz="2000" dirty="0"/>
              <a:t>,</a:t>
            </a:r>
          </a:p>
          <a:p>
            <a:pPr algn="l" rtl="0"/>
            <a:r>
              <a:rPr lang="en-US" sz="2000" dirty="0"/>
              <a:t>                            Range, </a:t>
            </a:r>
            <a:r>
              <a:rPr lang="en-US" sz="2000" dirty="0" err="1"/>
              <a:t>valuesB</a:t>
            </a:r>
            <a:r>
              <a:rPr lang="en-US" sz="2000" dirty="0"/>
              <a:t>, </a:t>
            </a:r>
            <a:r>
              <a:rPr lang="en-US" sz="2000" dirty="0" err="1"/>
              <a:t>pEstB</a:t>
            </a:r>
            <a:r>
              <a:rPr lang="en-US" sz="2000" dirty="0"/>
              <a:t>, </a:t>
            </a:r>
            <a:r>
              <a:rPr lang="en-US" sz="2000" dirty="0" err="1"/>
              <a:t>ObsPayB</a:t>
            </a:r>
            <a:r>
              <a:rPr lang="en-US" sz="2000" dirty="0"/>
              <a:t>, rndNum1, rndNum2, </a:t>
            </a:r>
            <a:r>
              <a:rPr lang="en-US" sz="2000" dirty="0" err="1"/>
              <a:t>MinB</a:t>
            </a:r>
            <a:r>
              <a:rPr lang="en-US" sz="2000" dirty="0"/>
              <a:t>)</a:t>
            </a:r>
          </a:p>
          <a:p>
            <a:pPr algn="l" rtl="0"/>
            <a:r>
              <a:rPr lang="en-US" sz="2000" dirty="0"/>
              <a:t>    </a:t>
            </a:r>
            <a:r>
              <a:rPr lang="en-US" sz="2000" dirty="0" err="1"/>
              <a:t>STa</a:t>
            </a:r>
            <a:r>
              <a:rPr lang="en-US" sz="2000" dirty="0"/>
              <a:t> = </a:t>
            </a:r>
            <a:r>
              <a:rPr lang="en-US" sz="2000" dirty="0" err="1"/>
              <a:t>STa</a:t>
            </a:r>
            <a:r>
              <a:rPr lang="en-US" sz="2000" dirty="0"/>
              <a:t> / kapa</a:t>
            </a:r>
          </a:p>
          <a:p>
            <a:pPr algn="l" rtl="0"/>
            <a:r>
              <a:rPr lang="en-US" sz="2000" dirty="0"/>
              <a:t>    </a:t>
            </a:r>
            <a:r>
              <a:rPr lang="en-US" sz="2000" dirty="0" err="1"/>
              <a:t>STb</a:t>
            </a:r>
            <a:r>
              <a:rPr lang="en-US" sz="2000" dirty="0"/>
              <a:t> =</a:t>
            </a:r>
            <a:r>
              <a:rPr lang="en-US" sz="2000" dirty="0" err="1"/>
              <a:t>STb</a:t>
            </a:r>
            <a:r>
              <a:rPr lang="en-US" sz="2000" dirty="0"/>
              <a:t>/ kapa</a:t>
            </a:r>
          </a:p>
          <a:p>
            <a:pPr algn="l" rtl="0"/>
            <a:r>
              <a:rPr lang="en-US" sz="2000" dirty="0"/>
              <a:t>    return </a:t>
            </a:r>
            <a:r>
              <a:rPr lang="en-US" sz="2000" dirty="0" err="1"/>
              <a:t>F.tanh</a:t>
            </a:r>
            <a:r>
              <a:rPr lang="en-US" sz="2000" dirty="0"/>
              <a:t>(</a:t>
            </a:r>
            <a:r>
              <a:rPr lang="en-US" sz="2000" dirty="0" err="1"/>
              <a:t>BEVa</a:t>
            </a:r>
            <a:r>
              <a:rPr lang="en-US" sz="2000" dirty="0"/>
              <a:t> - </a:t>
            </a:r>
            <a:r>
              <a:rPr lang="en-US" sz="2000" dirty="0" err="1"/>
              <a:t>BEVb</a:t>
            </a:r>
            <a:r>
              <a:rPr lang="en-US" sz="2000" dirty="0"/>
              <a:t> + </a:t>
            </a:r>
            <a:r>
              <a:rPr lang="en-US" sz="2000" dirty="0" err="1"/>
              <a:t>STa</a:t>
            </a:r>
            <a:r>
              <a:rPr lang="en-US" sz="2000" dirty="0"/>
              <a:t> - </a:t>
            </a:r>
            <a:r>
              <a:rPr lang="en-US" sz="2000" dirty="0" err="1"/>
              <a:t>STb</a:t>
            </a:r>
            <a:r>
              <a:rPr lang="en-US" sz="2000" dirty="0"/>
              <a:t> + Dom * sigma * </a:t>
            </a:r>
            <a:r>
              <a:rPr lang="en-US" sz="2000" dirty="0" err="1"/>
              <a:t>torch.normal</a:t>
            </a:r>
            <a:r>
              <a:rPr lang="en-US" sz="2000" dirty="0"/>
              <a:t>(0, 1))</a:t>
            </a:r>
          </a:p>
        </p:txBody>
      </p:sp>
    </p:spTree>
    <p:extLst>
      <p:ext uri="{BB962C8B-B14F-4D97-AF65-F5344CB8AC3E}">
        <p14:creationId xmlns:p14="http://schemas.microsoft.com/office/powerpoint/2010/main" val="378396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77A3F34B-9723-485F-B728-349764E01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43" y="319653"/>
            <a:ext cx="8134477" cy="621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3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969A7F97-D9E4-4F33-8BDD-AA0017C50EEC}"/>
              </a:ext>
            </a:extLst>
          </p:cNvPr>
          <p:cNvSpPr txBox="1"/>
          <p:nvPr/>
        </p:nvSpPr>
        <p:spPr>
          <a:xfrm>
            <a:off x="109023" y="0"/>
            <a:ext cx="1245342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class Outcome(</a:t>
            </a:r>
            <a:r>
              <a:rPr lang="en-US" dirty="0" err="1"/>
              <a:t>torch.nn.Module</a:t>
            </a:r>
            <a:r>
              <a:rPr lang="en-US" dirty="0"/>
              <a:t>):</a:t>
            </a:r>
          </a:p>
          <a:p>
            <a:pPr lvl="1" algn="l" rtl="0"/>
            <a:r>
              <a:rPr lang="en-US" dirty="0"/>
              <a:t>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pPr lvl="1" algn="l" rtl="0"/>
            <a:r>
              <a:rPr lang="en-US" dirty="0"/>
              <a:t>        super(Outcome, self).__</a:t>
            </a:r>
            <a:r>
              <a:rPr lang="en-US" dirty="0" err="1"/>
              <a:t>init</a:t>
            </a:r>
            <a:r>
              <a:rPr lang="en-US" dirty="0"/>
              <a:t>__()</a:t>
            </a:r>
          </a:p>
          <a:p>
            <a:pPr lvl="1" algn="l" rtl="0"/>
            <a:r>
              <a:rPr lang="en-US" dirty="0"/>
              <a:t>def forward(self, </a:t>
            </a:r>
            <a:r>
              <a:rPr lang="en-US" dirty="0" err="1"/>
              <a:t>pBias</a:t>
            </a:r>
            <a:r>
              <a:rPr lang="en-US" dirty="0"/>
              <a:t>, trial, </a:t>
            </a:r>
            <a:r>
              <a:rPr lang="en-US" dirty="0" err="1"/>
              <a:t>SignMax</a:t>
            </a:r>
            <a:r>
              <a:rPr lang="en-US" dirty="0"/>
              <a:t>, </a:t>
            </a:r>
            <a:r>
              <a:rPr lang="en-US" dirty="0" err="1"/>
              <a:t>RatioMin</a:t>
            </a:r>
            <a:r>
              <a:rPr lang="en-US" dirty="0"/>
              <a:t>, </a:t>
            </a:r>
            <a:r>
              <a:rPr lang="en-US" dirty="0" err="1"/>
              <a:t>gama,Range</a:t>
            </a:r>
            <a:r>
              <a:rPr lang="en-US" dirty="0"/>
              <a:t>, values, </a:t>
            </a:r>
            <a:r>
              <a:rPr lang="en-US" dirty="0" err="1"/>
              <a:t>dist</a:t>
            </a:r>
            <a:r>
              <a:rPr lang="en-US" dirty="0"/>
              <a:t>, </a:t>
            </a:r>
            <a:r>
              <a:rPr lang="en-US" dirty="0" err="1"/>
              <a:t>ObsPay</a:t>
            </a:r>
            <a:r>
              <a:rPr lang="en-US" dirty="0"/>
              <a:t>, rndNum1, rndNum2, Min):</a:t>
            </a:r>
          </a:p>
          <a:p>
            <a:pPr lvl="1" algn="l" rtl="0"/>
            <a:r>
              <a:rPr lang="en-US" dirty="0"/>
              <a:t>	Unbiased1 = </a:t>
            </a:r>
            <a:r>
              <a:rPr lang="en-US" dirty="0" err="1"/>
              <a:t>distSample</a:t>
            </a:r>
            <a:r>
              <a:rPr lang="en-US" dirty="0"/>
              <a:t>(values, </a:t>
            </a:r>
            <a:r>
              <a:rPr lang="en-US" dirty="0" err="1"/>
              <a:t>dist</a:t>
            </a:r>
            <a:r>
              <a:rPr lang="en-US" dirty="0"/>
              <a:t>, rndNum2)</a:t>
            </a:r>
          </a:p>
          <a:p>
            <a:pPr lvl="1" algn="l" rtl="0"/>
            <a:r>
              <a:rPr lang="en-US" dirty="0"/>
              <a:t>	Unbiased2 = </a:t>
            </a:r>
            <a:r>
              <a:rPr lang="en-US" dirty="0" err="1"/>
              <a:t>distSample</a:t>
            </a:r>
            <a:r>
              <a:rPr lang="en-US" dirty="0"/>
              <a:t>(</a:t>
            </a:r>
            <a:r>
              <a:rPr lang="en-US" dirty="0" err="1"/>
              <a:t>ObsPay</a:t>
            </a:r>
            <a:r>
              <a:rPr lang="en-US" dirty="0"/>
              <a:t>, Uniform(</a:t>
            </a:r>
            <a:r>
              <a:rPr lang="en-US" dirty="0" err="1"/>
              <a:t>ObsPay</a:t>
            </a:r>
            <a:r>
              <a:rPr lang="en-US" dirty="0"/>
              <a:t>), rndNum2)</a:t>
            </a:r>
          </a:p>
          <a:p>
            <a:pPr lvl="1" algn="l" rtl="0"/>
            <a:r>
              <a:rPr lang="en-US" dirty="0"/>
              <a:t>	Pessimism1 = Min</a:t>
            </a:r>
          </a:p>
          <a:p>
            <a:pPr lvl="1" algn="l" rtl="0"/>
            <a:r>
              <a:rPr lang="en-US" dirty="0"/>
              <a:t>        Pessimism2 = </a:t>
            </a:r>
            <a:r>
              <a:rPr lang="en-US" dirty="0" err="1"/>
              <a:t>distSample</a:t>
            </a:r>
            <a:r>
              <a:rPr lang="en-US" dirty="0"/>
              <a:t>(values, Uniform(values), rndNum2)</a:t>
            </a:r>
          </a:p>
          <a:p>
            <a:pPr lvl="1" algn="l" rtl="0"/>
            <a:r>
              <a:rPr lang="en-US" dirty="0"/>
              <a:t>        Sign1 = Range * </a:t>
            </a:r>
            <a:r>
              <a:rPr lang="en-US" dirty="0" err="1"/>
              <a:t>distSample</a:t>
            </a:r>
            <a:r>
              <a:rPr lang="en-US" dirty="0"/>
              <a:t>(</a:t>
            </a:r>
            <a:r>
              <a:rPr lang="en-US" dirty="0" err="1"/>
              <a:t>F.softsign</a:t>
            </a:r>
            <a:r>
              <a:rPr lang="en-US" dirty="0"/>
              <a:t>(values), </a:t>
            </a:r>
            <a:r>
              <a:rPr lang="en-US" dirty="0" err="1"/>
              <a:t>dist</a:t>
            </a:r>
            <a:r>
              <a:rPr lang="en-US" dirty="0"/>
              <a:t>, rndNum2)</a:t>
            </a:r>
          </a:p>
          <a:p>
            <a:pPr lvl="1" algn="l" rtl="0"/>
            <a:r>
              <a:rPr lang="en-US" dirty="0"/>
              <a:t>       	Sign2 = Range * </a:t>
            </a:r>
            <a:r>
              <a:rPr lang="en-US" dirty="0" err="1"/>
              <a:t>distSample</a:t>
            </a:r>
            <a:r>
              <a:rPr lang="en-US" dirty="0"/>
              <a:t>(</a:t>
            </a:r>
            <a:r>
              <a:rPr lang="en-US" dirty="0" err="1"/>
              <a:t>F.softsign</a:t>
            </a:r>
            <a:r>
              <a:rPr lang="en-US" dirty="0"/>
              <a:t>(</a:t>
            </a:r>
            <a:r>
              <a:rPr lang="en-US" dirty="0" err="1"/>
              <a:t>ObsPay</a:t>
            </a:r>
            <a:r>
              <a:rPr lang="en-US" dirty="0"/>
              <a:t>), Uniform(</a:t>
            </a:r>
            <a:r>
              <a:rPr lang="en-US" dirty="0" err="1"/>
              <a:t>ObsPay</a:t>
            </a:r>
            <a:r>
              <a:rPr lang="en-US" dirty="0"/>
              <a:t>), rndNum2)</a:t>
            </a:r>
          </a:p>
          <a:p>
            <a:pPr lvl="1" algn="l" rtl="0"/>
            <a:r>
              <a:rPr lang="en-US" dirty="0">
                <a:highlight>
                  <a:srgbClr val="FFFF00"/>
                </a:highlight>
              </a:rPr>
              <a:t>	if rndNum1 &gt; </a:t>
            </a:r>
            <a:r>
              <a:rPr lang="en-US" dirty="0" err="1">
                <a:highlight>
                  <a:srgbClr val="FFFF00"/>
                </a:highlight>
              </a:rPr>
              <a:t>pBias</a:t>
            </a:r>
            <a:r>
              <a:rPr lang="en-US" dirty="0">
                <a:highlight>
                  <a:srgbClr val="FFFF00"/>
                </a:highlight>
              </a:rPr>
              <a:t> and trial &lt; 5</a:t>
            </a:r>
          </a:p>
          <a:p>
            <a:pPr lvl="1" algn="l" rtl="0"/>
            <a:r>
              <a:rPr lang="en-US" dirty="0">
                <a:highlight>
                  <a:srgbClr val="FFFF00"/>
                </a:highlight>
              </a:rPr>
              <a:t>            		return Unbiased1</a:t>
            </a:r>
          </a:p>
          <a:p>
            <a:pPr lvl="1" algn="l" rtl="0"/>
            <a:r>
              <a:rPr lang="en-US" dirty="0">
                <a:highlight>
                  <a:srgbClr val="FFFF00"/>
                </a:highlight>
              </a:rPr>
              <a:t>        	</a:t>
            </a:r>
            <a:r>
              <a:rPr lang="en-US" dirty="0" err="1">
                <a:highlight>
                  <a:srgbClr val="FFFF00"/>
                </a:highlight>
              </a:rPr>
              <a:t>elif</a:t>
            </a:r>
            <a:r>
              <a:rPr lang="en-US" dirty="0">
                <a:highlight>
                  <a:srgbClr val="FFFF00"/>
                </a:highlight>
              </a:rPr>
              <a:t> rndNum1 &gt; </a:t>
            </a:r>
            <a:r>
              <a:rPr lang="en-US" dirty="0" err="1">
                <a:highlight>
                  <a:srgbClr val="FFFF00"/>
                </a:highlight>
              </a:rPr>
              <a:t>pBias</a:t>
            </a:r>
            <a:r>
              <a:rPr lang="en-US" dirty="0">
                <a:highlight>
                  <a:srgbClr val="FFFF00"/>
                </a:highlight>
              </a:rPr>
              <a:t>:</a:t>
            </a:r>
          </a:p>
          <a:p>
            <a:pPr lvl="1" algn="l" rtl="0"/>
            <a:r>
              <a:rPr lang="en-US" dirty="0">
                <a:highlight>
                  <a:srgbClr val="FFFF00"/>
                </a:highlight>
              </a:rPr>
              <a:t>            		return Unbiased2</a:t>
            </a:r>
          </a:p>
          <a:p>
            <a:pPr lvl="1" algn="l" rtl="0"/>
            <a:r>
              <a:rPr lang="en-US" dirty="0">
                <a:highlight>
                  <a:srgbClr val="FFFF00"/>
                </a:highlight>
              </a:rPr>
              <a:t>        	</a:t>
            </a:r>
            <a:r>
              <a:rPr lang="en-US" dirty="0" err="1">
                <a:highlight>
                  <a:srgbClr val="FFFF00"/>
                </a:highlight>
              </a:rPr>
              <a:t>elif</a:t>
            </a:r>
            <a:r>
              <a:rPr lang="en-US" dirty="0">
                <a:highlight>
                  <a:srgbClr val="FFFF00"/>
                </a:highlight>
              </a:rPr>
              <a:t> rndNum1 &gt; (2 / 3) * </a:t>
            </a:r>
            <a:r>
              <a:rPr lang="en-US" dirty="0" err="1">
                <a:highlight>
                  <a:srgbClr val="FFFF00"/>
                </a:highlight>
              </a:rPr>
              <a:t>pBias</a:t>
            </a:r>
            <a:r>
              <a:rPr lang="en-US" dirty="0">
                <a:highlight>
                  <a:srgbClr val="FFFF00"/>
                </a:highlight>
              </a:rPr>
              <a:t>:</a:t>
            </a:r>
          </a:p>
          <a:p>
            <a:pPr lvl="1" algn="l" rtl="0"/>
            <a:r>
              <a:rPr lang="en-US" dirty="0">
                <a:highlight>
                  <a:srgbClr val="FFFF00"/>
                </a:highlight>
              </a:rPr>
              <a:t>           		 return Pessimism2</a:t>
            </a:r>
          </a:p>
          <a:p>
            <a:pPr lvl="1" algn="l" rtl="0"/>
            <a:r>
              <a:rPr lang="en-US" dirty="0">
                <a:highlight>
                  <a:srgbClr val="FFFF00"/>
                </a:highlight>
              </a:rPr>
              <a:t>        	</a:t>
            </a:r>
            <a:r>
              <a:rPr lang="en-US" dirty="0" err="1">
                <a:highlight>
                  <a:srgbClr val="FFFF00"/>
                </a:highlight>
              </a:rPr>
              <a:t>elif</a:t>
            </a:r>
            <a:r>
              <a:rPr lang="en-US" dirty="0">
                <a:highlight>
                  <a:srgbClr val="FFFF00"/>
                </a:highlight>
              </a:rPr>
              <a:t> rndNum1 &gt; (1 / 3) * </a:t>
            </a:r>
            <a:r>
              <a:rPr lang="en-US" dirty="0" err="1">
                <a:highlight>
                  <a:srgbClr val="FFFF00"/>
                </a:highlight>
              </a:rPr>
              <a:t>pBias</a:t>
            </a:r>
            <a:r>
              <a:rPr lang="en-US" dirty="0">
                <a:highlight>
                  <a:srgbClr val="FFFF00"/>
                </a:highlight>
              </a:rPr>
              <a:t> and </a:t>
            </a:r>
            <a:r>
              <a:rPr lang="en-US" dirty="0" err="1">
                <a:highlight>
                  <a:srgbClr val="FFFF00"/>
                </a:highlight>
              </a:rPr>
              <a:t>SignMax</a:t>
            </a:r>
            <a:r>
              <a:rPr lang="en-US" dirty="0">
                <a:highlight>
                  <a:srgbClr val="FFFF00"/>
                </a:highlight>
              </a:rPr>
              <a:t> &gt; 0 and </a:t>
            </a:r>
            <a:r>
              <a:rPr lang="en-US" dirty="0" err="1">
                <a:highlight>
                  <a:srgbClr val="FFFF00"/>
                </a:highlight>
              </a:rPr>
              <a:t>RatioMin</a:t>
            </a:r>
            <a:r>
              <a:rPr lang="en-US" dirty="0">
                <a:highlight>
                  <a:srgbClr val="FFFF00"/>
                </a:highlight>
              </a:rPr>
              <a:t> &lt; </a:t>
            </a:r>
            <a:r>
              <a:rPr lang="en-US" dirty="0" err="1">
                <a:highlight>
                  <a:srgbClr val="FFFF00"/>
                </a:highlight>
              </a:rPr>
              <a:t>gama</a:t>
            </a:r>
            <a:r>
              <a:rPr lang="en-US" dirty="0">
                <a:highlight>
                  <a:srgbClr val="FFFF00"/>
                </a:highlight>
              </a:rPr>
              <a:t>:</a:t>
            </a:r>
          </a:p>
          <a:p>
            <a:pPr lvl="1" algn="l" rtl="0"/>
            <a:r>
              <a:rPr lang="en-US" dirty="0">
                <a:highlight>
                  <a:srgbClr val="FFFF00"/>
                </a:highlight>
              </a:rPr>
              <a:t>            		return Pessimism1</a:t>
            </a:r>
          </a:p>
          <a:p>
            <a:pPr lvl="1" algn="l" rtl="0"/>
            <a:r>
              <a:rPr lang="en-US" dirty="0">
                <a:highlight>
                  <a:srgbClr val="FFFF00"/>
                </a:highlight>
              </a:rPr>
              <a:t>        	</a:t>
            </a:r>
            <a:r>
              <a:rPr lang="en-US" dirty="0" err="1">
                <a:highlight>
                  <a:srgbClr val="FFFF00"/>
                </a:highlight>
              </a:rPr>
              <a:t>elif</a:t>
            </a:r>
            <a:r>
              <a:rPr lang="en-US" dirty="0">
                <a:highlight>
                  <a:srgbClr val="FFFF00"/>
                </a:highlight>
              </a:rPr>
              <a:t> rndNum1 &gt; (1 / 3) * </a:t>
            </a:r>
            <a:r>
              <a:rPr lang="en-US" dirty="0" err="1">
                <a:highlight>
                  <a:srgbClr val="FFFF00"/>
                </a:highlight>
              </a:rPr>
              <a:t>pBias</a:t>
            </a:r>
            <a:r>
              <a:rPr lang="en-US" dirty="0">
                <a:highlight>
                  <a:srgbClr val="FFFF00"/>
                </a:highlight>
              </a:rPr>
              <a:t>:</a:t>
            </a:r>
          </a:p>
          <a:p>
            <a:pPr lvl="1" algn="l" rtl="0"/>
            <a:r>
              <a:rPr lang="en-US" dirty="0">
                <a:highlight>
                  <a:srgbClr val="FFFF00"/>
                </a:highlight>
              </a:rPr>
              <a:t>            		return Pessimism2</a:t>
            </a:r>
          </a:p>
          <a:p>
            <a:pPr lvl="1" algn="l" rtl="0"/>
            <a:r>
              <a:rPr lang="en-US" dirty="0">
                <a:highlight>
                  <a:srgbClr val="FFFF00"/>
                </a:highlight>
              </a:rPr>
              <a:t>        	</a:t>
            </a:r>
            <a:r>
              <a:rPr lang="en-US" dirty="0" err="1">
                <a:highlight>
                  <a:srgbClr val="FFFF00"/>
                </a:highlight>
              </a:rPr>
              <a:t>elif</a:t>
            </a:r>
            <a:r>
              <a:rPr lang="en-US" dirty="0">
                <a:highlight>
                  <a:srgbClr val="FFFF00"/>
                </a:highlight>
              </a:rPr>
              <a:t> trial &lt; 5:</a:t>
            </a:r>
          </a:p>
          <a:p>
            <a:pPr lvl="1" algn="l" rtl="0"/>
            <a:r>
              <a:rPr lang="en-US" dirty="0">
                <a:highlight>
                  <a:srgbClr val="FFFF00"/>
                </a:highlight>
              </a:rPr>
              <a:t>           		 return Sign1</a:t>
            </a:r>
          </a:p>
          <a:p>
            <a:pPr lvl="1" algn="l" rtl="0"/>
            <a:r>
              <a:rPr lang="en-US" dirty="0">
                <a:highlight>
                  <a:srgbClr val="FFFF00"/>
                </a:highlight>
              </a:rPr>
              <a:t>        	else:</a:t>
            </a:r>
          </a:p>
          <a:p>
            <a:pPr lvl="1" algn="l" rtl="0"/>
            <a:r>
              <a:rPr lang="en-US" dirty="0">
                <a:highlight>
                  <a:srgbClr val="FFFF00"/>
                </a:highlight>
              </a:rPr>
              <a:t>            		return Sign2</a:t>
            </a:r>
          </a:p>
        </p:txBody>
      </p:sp>
    </p:spTree>
    <p:extLst>
      <p:ext uri="{BB962C8B-B14F-4D97-AF65-F5344CB8AC3E}">
        <p14:creationId xmlns:p14="http://schemas.microsoft.com/office/powerpoint/2010/main" val="213481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75247D9-7FF0-4163-9DA7-400AAD597931}"/>
              </a:ext>
            </a:extLst>
          </p:cNvPr>
          <p:cNvSpPr txBox="1"/>
          <p:nvPr/>
        </p:nvSpPr>
        <p:spPr>
          <a:xfrm>
            <a:off x="417927" y="766732"/>
            <a:ext cx="11356145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class Outcome(</a:t>
            </a:r>
            <a:r>
              <a:rPr lang="en-US" sz="2000" dirty="0" err="1"/>
              <a:t>torch.nn.Module</a:t>
            </a:r>
            <a:r>
              <a:rPr lang="en-US" sz="2000" dirty="0"/>
              <a:t>):</a:t>
            </a:r>
          </a:p>
          <a:p>
            <a:pPr lvl="1" algn="l" rtl="0"/>
            <a:r>
              <a:rPr lang="en-US" sz="2000" dirty="0"/>
              <a:t>def __</a:t>
            </a:r>
            <a:r>
              <a:rPr lang="en-US" sz="2000" dirty="0" err="1"/>
              <a:t>init</a:t>
            </a:r>
            <a:r>
              <a:rPr lang="en-US" sz="2000" dirty="0"/>
              <a:t>__(self):</a:t>
            </a:r>
          </a:p>
          <a:p>
            <a:pPr lvl="1" algn="l" rtl="0"/>
            <a:r>
              <a:rPr lang="en-US" sz="2000" dirty="0"/>
              <a:t>        super(Outcome, self).__</a:t>
            </a:r>
            <a:r>
              <a:rPr lang="en-US" sz="2000" dirty="0" err="1"/>
              <a:t>init</a:t>
            </a:r>
            <a:r>
              <a:rPr lang="en-US" sz="2000" dirty="0"/>
              <a:t>__()</a:t>
            </a:r>
          </a:p>
          <a:p>
            <a:pPr lvl="1" algn="l" rtl="0"/>
            <a:r>
              <a:rPr lang="en-US" sz="2000" dirty="0"/>
              <a:t>        </a:t>
            </a:r>
            <a:r>
              <a:rPr lang="en-US" sz="2000" dirty="0" err="1"/>
              <a:t>self.Linear</a:t>
            </a:r>
            <a:r>
              <a:rPr lang="en-US" sz="2000" dirty="0"/>
              <a:t> = </a:t>
            </a:r>
            <a:r>
              <a:rPr lang="en-US" sz="2000" dirty="0" err="1"/>
              <a:t>torch.nn.Linear</a:t>
            </a:r>
            <a:r>
              <a:rPr lang="en-US" sz="2000" dirty="0"/>
              <a:t>(6, 6)</a:t>
            </a:r>
          </a:p>
          <a:p>
            <a:pPr lvl="1" algn="l" rtl="0"/>
            <a:r>
              <a:rPr lang="en-US" sz="2000" dirty="0"/>
              <a:t>        </a:t>
            </a:r>
            <a:r>
              <a:rPr lang="en-US" sz="2000" dirty="0" err="1"/>
              <a:t>self.LogSoftMax</a:t>
            </a:r>
            <a:r>
              <a:rPr lang="en-US" sz="2000" dirty="0"/>
              <a:t> = </a:t>
            </a:r>
            <a:r>
              <a:rPr lang="en-US" sz="2000" dirty="0" err="1"/>
              <a:t>torch.nn.LogSoftmax</a:t>
            </a:r>
            <a:r>
              <a:rPr lang="en-US" sz="2000" dirty="0"/>
              <a:t>()</a:t>
            </a:r>
            <a:endParaRPr lang="he-IL" sz="2000" dirty="0"/>
          </a:p>
          <a:p>
            <a:pPr lvl="1" algn="l" rtl="0"/>
            <a:r>
              <a:rPr lang="en-US" sz="2000" dirty="0"/>
              <a:t>def forward(self, </a:t>
            </a:r>
            <a:r>
              <a:rPr lang="en-US" sz="2000" dirty="0" err="1"/>
              <a:t>pBias</a:t>
            </a:r>
            <a:r>
              <a:rPr lang="en-US" sz="2000" dirty="0"/>
              <a:t>, trial, </a:t>
            </a:r>
            <a:r>
              <a:rPr lang="en-US" sz="2000" dirty="0" err="1"/>
              <a:t>SignMax</a:t>
            </a:r>
            <a:r>
              <a:rPr lang="en-US" sz="2000" dirty="0"/>
              <a:t>, </a:t>
            </a:r>
            <a:r>
              <a:rPr lang="en-US" sz="2000" dirty="0" err="1"/>
              <a:t>RatioMin</a:t>
            </a:r>
            <a:r>
              <a:rPr lang="en-US" sz="2000" dirty="0"/>
              <a:t>, </a:t>
            </a:r>
            <a:r>
              <a:rPr lang="en-US" sz="2000" dirty="0" err="1"/>
              <a:t>gama,Range</a:t>
            </a:r>
            <a:r>
              <a:rPr lang="en-US" sz="2000" dirty="0"/>
              <a:t>, values, </a:t>
            </a:r>
            <a:r>
              <a:rPr lang="en-US" sz="2000" dirty="0" err="1"/>
              <a:t>dist</a:t>
            </a:r>
            <a:r>
              <a:rPr lang="en-US" sz="2000" dirty="0"/>
              <a:t>, </a:t>
            </a:r>
            <a:r>
              <a:rPr lang="en-US" sz="2000" dirty="0" err="1"/>
              <a:t>ObsPay</a:t>
            </a:r>
            <a:r>
              <a:rPr lang="en-US" sz="2000" dirty="0"/>
              <a:t>, rndNum1, rndNum2, Min):</a:t>
            </a:r>
          </a:p>
          <a:p>
            <a:pPr lvl="1" algn="l" rtl="0"/>
            <a:r>
              <a:rPr lang="en-US" sz="2000" dirty="0"/>
              <a:t>	Unbiased1 = </a:t>
            </a:r>
            <a:r>
              <a:rPr lang="en-US" sz="2000" dirty="0" err="1"/>
              <a:t>distSample</a:t>
            </a:r>
            <a:r>
              <a:rPr lang="en-US" sz="2000" dirty="0"/>
              <a:t>(values, </a:t>
            </a:r>
            <a:r>
              <a:rPr lang="en-US" sz="2000" dirty="0" err="1"/>
              <a:t>dist</a:t>
            </a:r>
            <a:r>
              <a:rPr lang="en-US" sz="2000" dirty="0"/>
              <a:t>, rndNum2)</a:t>
            </a:r>
          </a:p>
          <a:p>
            <a:pPr lvl="1" algn="l" rtl="0"/>
            <a:r>
              <a:rPr lang="en-US" sz="2000" dirty="0"/>
              <a:t>	Unbiased2 = </a:t>
            </a:r>
            <a:r>
              <a:rPr lang="en-US" sz="2000" dirty="0" err="1"/>
              <a:t>distSample</a:t>
            </a:r>
            <a:r>
              <a:rPr lang="en-US" sz="2000" dirty="0"/>
              <a:t>(</a:t>
            </a:r>
            <a:r>
              <a:rPr lang="en-US" sz="2000" dirty="0" err="1"/>
              <a:t>ObsPay</a:t>
            </a:r>
            <a:r>
              <a:rPr lang="en-US" sz="2000" dirty="0"/>
              <a:t>, Uniform(</a:t>
            </a:r>
            <a:r>
              <a:rPr lang="en-US" sz="2000" dirty="0" err="1"/>
              <a:t>ObsPay</a:t>
            </a:r>
            <a:r>
              <a:rPr lang="en-US" sz="2000" dirty="0"/>
              <a:t>), rndNum2)</a:t>
            </a:r>
          </a:p>
          <a:p>
            <a:pPr lvl="1" algn="l" rtl="0"/>
            <a:r>
              <a:rPr lang="en-US" sz="2000" dirty="0"/>
              <a:t>	Pessimism1 = Min</a:t>
            </a:r>
          </a:p>
          <a:p>
            <a:pPr lvl="1" algn="l" rtl="0"/>
            <a:r>
              <a:rPr lang="en-US" sz="2000" dirty="0"/>
              <a:t>        	Pessimism2 = </a:t>
            </a:r>
            <a:r>
              <a:rPr lang="en-US" sz="2000" dirty="0" err="1"/>
              <a:t>distSample</a:t>
            </a:r>
            <a:r>
              <a:rPr lang="en-US" sz="2000" dirty="0"/>
              <a:t>(values, Uniform(values), rndNum2)</a:t>
            </a:r>
          </a:p>
          <a:p>
            <a:pPr lvl="1" algn="l" rtl="0"/>
            <a:r>
              <a:rPr lang="en-US" sz="2000" dirty="0"/>
              <a:t>        	Sign1 = Range * </a:t>
            </a:r>
            <a:r>
              <a:rPr lang="en-US" sz="2000" dirty="0" err="1"/>
              <a:t>distSample</a:t>
            </a:r>
            <a:r>
              <a:rPr lang="en-US" sz="2000" dirty="0"/>
              <a:t>(</a:t>
            </a:r>
            <a:r>
              <a:rPr lang="en-US" sz="2000" dirty="0" err="1"/>
              <a:t>F.softsign</a:t>
            </a:r>
            <a:r>
              <a:rPr lang="en-US" sz="2000" dirty="0"/>
              <a:t>(values), </a:t>
            </a:r>
            <a:r>
              <a:rPr lang="en-US" sz="2000" dirty="0" err="1"/>
              <a:t>dist</a:t>
            </a:r>
            <a:r>
              <a:rPr lang="en-US" sz="2000" dirty="0"/>
              <a:t>, rndNum2)</a:t>
            </a:r>
          </a:p>
          <a:p>
            <a:pPr lvl="1" algn="l" rtl="0"/>
            <a:r>
              <a:rPr lang="en-US" sz="2000" dirty="0"/>
              <a:t>       	Sign2 = Range * </a:t>
            </a:r>
            <a:r>
              <a:rPr lang="en-US" sz="2000" dirty="0" err="1"/>
              <a:t>distSample</a:t>
            </a:r>
            <a:r>
              <a:rPr lang="en-US" sz="2000" dirty="0"/>
              <a:t>(</a:t>
            </a:r>
            <a:r>
              <a:rPr lang="en-US" sz="2000" dirty="0" err="1"/>
              <a:t>F.softsign</a:t>
            </a:r>
            <a:r>
              <a:rPr lang="en-US" sz="2000" dirty="0"/>
              <a:t>(</a:t>
            </a:r>
            <a:r>
              <a:rPr lang="en-US" sz="2000" dirty="0" err="1"/>
              <a:t>ObsPay</a:t>
            </a:r>
            <a:r>
              <a:rPr lang="en-US" sz="2000" dirty="0"/>
              <a:t>), Uniform(</a:t>
            </a:r>
            <a:r>
              <a:rPr lang="en-US" sz="2000" dirty="0" err="1"/>
              <a:t>ObsPay</a:t>
            </a:r>
            <a:r>
              <a:rPr lang="en-US" sz="2000" dirty="0"/>
              <a:t>), rndNum2)</a:t>
            </a:r>
            <a:endParaRPr lang="he-IL" sz="2000" dirty="0"/>
          </a:p>
          <a:p>
            <a:pPr lvl="2" algn="l" rtl="0"/>
            <a:r>
              <a:rPr lang="en-US" sz="2000" dirty="0">
                <a:highlight>
                  <a:srgbClr val="FFFF00"/>
                </a:highlight>
              </a:rPr>
              <a:t>output=torch.cat((Unbiased1,Unbiased2,Pessimism1,Pessimism2,Sign1,Sign2))</a:t>
            </a:r>
          </a:p>
          <a:p>
            <a:pPr lvl="2" algn="l" rtl="0"/>
            <a:r>
              <a:rPr lang="en-US" sz="2000" dirty="0">
                <a:highlight>
                  <a:srgbClr val="FFFF00"/>
                </a:highlight>
              </a:rPr>
              <a:t>input=torch.cat((</a:t>
            </a:r>
            <a:r>
              <a:rPr lang="en-US" sz="2000" dirty="0" err="1">
                <a:highlight>
                  <a:srgbClr val="FFFF00"/>
                </a:highlight>
              </a:rPr>
              <a:t>pBias</a:t>
            </a:r>
            <a:r>
              <a:rPr lang="en-US" sz="2000" dirty="0">
                <a:highlight>
                  <a:srgbClr val="FFFF00"/>
                </a:highlight>
              </a:rPr>
              <a:t>, trial, </a:t>
            </a:r>
            <a:r>
              <a:rPr lang="en-US" sz="2000" dirty="0" err="1">
                <a:highlight>
                  <a:srgbClr val="FFFF00"/>
                </a:highlight>
              </a:rPr>
              <a:t>SignMax</a:t>
            </a:r>
            <a:r>
              <a:rPr lang="en-US" sz="2000" dirty="0">
                <a:highlight>
                  <a:srgbClr val="FFFF00"/>
                </a:highlight>
              </a:rPr>
              <a:t>, </a:t>
            </a:r>
            <a:r>
              <a:rPr lang="en-US" sz="2000" dirty="0" err="1">
                <a:highlight>
                  <a:srgbClr val="FFFF00"/>
                </a:highlight>
              </a:rPr>
              <a:t>RatioMin</a:t>
            </a:r>
            <a:r>
              <a:rPr lang="en-US" sz="2000" dirty="0">
                <a:highlight>
                  <a:srgbClr val="FFFF00"/>
                </a:highlight>
              </a:rPr>
              <a:t>, gama,rndNum1))</a:t>
            </a:r>
          </a:p>
          <a:p>
            <a:pPr lvl="2" algn="l" rtl="0"/>
            <a:r>
              <a:rPr lang="en-US" sz="2000" dirty="0" err="1">
                <a:highlight>
                  <a:srgbClr val="FFFF00"/>
                </a:highlight>
              </a:rPr>
              <a:t>oneHot</a:t>
            </a:r>
            <a:r>
              <a:rPr lang="en-US" sz="2000" dirty="0">
                <a:highlight>
                  <a:srgbClr val="FFFF00"/>
                </a:highlight>
              </a:rPr>
              <a:t>=</a:t>
            </a:r>
            <a:r>
              <a:rPr lang="en-US" sz="2000" dirty="0" err="1">
                <a:highlight>
                  <a:srgbClr val="FFFF00"/>
                </a:highlight>
              </a:rPr>
              <a:t>F.gumbel_softmax</a:t>
            </a:r>
            <a:r>
              <a:rPr lang="en-US" sz="2000" dirty="0">
                <a:highlight>
                  <a:srgbClr val="FFFF00"/>
                </a:highlight>
              </a:rPr>
              <a:t>(</a:t>
            </a:r>
            <a:r>
              <a:rPr lang="en-US" sz="2000" dirty="0" err="1">
                <a:highlight>
                  <a:srgbClr val="FFFF00"/>
                </a:highlight>
              </a:rPr>
              <a:t>self.LogSoftmax</a:t>
            </a:r>
            <a:r>
              <a:rPr lang="en-US" sz="2000" dirty="0">
                <a:highlight>
                  <a:srgbClr val="FFFF00"/>
                </a:highlight>
              </a:rPr>
              <a:t>(</a:t>
            </a:r>
            <a:r>
              <a:rPr lang="en-US" sz="2000" dirty="0" err="1">
                <a:highlight>
                  <a:srgbClr val="FFFF00"/>
                </a:highlight>
              </a:rPr>
              <a:t>self.Linear</a:t>
            </a:r>
            <a:r>
              <a:rPr lang="en-US" sz="2000" dirty="0">
                <a:highlight>
                  <a:srgbClr val="FFFF00"/>
                </a:highlight>
              </a:rPr>
              <a:t>(input)),hard=</a:t>
            </a:r>
            <a:r>
              <a:rPr lang="en-US" sz="2000" dirty="0" err="1">
                <a:highlight>
                  <a:srgbClr val="FFFF00"/>
                </a:highlight>
              </a:rPr>
              <a:t>True,tau</a:t>
            </a:r>
            <a:r>
              <a:rPr lang="en-US" sz="2000" dirty="0">
                <a:highlight>
                  <a:srgbClr val="FFFF00"/>
                </a:highlight>
              </a:rPr>
              <a:t>=0.01)</a:t>
            </a:r>
          </a:p>
          <a:p>
            <a:pPr lvl="2" algn="l" rtl="0"/>
            <a:r>
              <a:rPr lang="en-US" sz="2000" dirty="0">
                <a:highlight>
                  <a:srgbClr val="FFFF00"/>
                </a:highlight>
              </a:rPr>
              <a:t>return </a:t>
            </a:r>
            <a:r>
              <a:rPr lang="en-US" sz="2000" dirty="0" err="1">
                <a:highlight>
                  <a:srgbClr val="FFFF00"/>
                </a:highlight>
              </a:rPr>
              <a:t>torch.reshape</a:t>
            </a:r>
            <a:r>
              <a:rPr lang="en-US" sz="2000" dirty="0">
                <a:highlight>
                  <a:srgbClr val="FFFF00"/>
                </a:highlight>
              </a:rPr>
              <a:t>(</a:t>
            </a:r>
            <a:r>
              <a:rPr lang="en-US" sz="2000" dirty="0" err="1">
                <a:highlight>
                  <a:srgbClr val="FFFF00"/>
                </a:highlight>
              </a:rPr>
              <a:t>torch.matmul</a:t>
            </a:r>
            <a:r>
              <a:rPr lang="en-US" sz="2000" dirty="0">
                <a:highlight>
                  <a:srgbClr val="FFFF00"/>
                </a:highlight>
              </a:rPr>
              <a:t>(</a:t>
            </a:r>
            <a:r>
              <a:rPr lang="en-US" sz="2000" dirty="0" err="1">
                <a:highlight>
                  <a:srgbClr val="FFFF00"/>
                </a:highlight>
              </a:rPr>
              <a:t>oneHot,output</a:t>
            </a:r>
            <a:r>
              <a:rPr lang="en-US" sz="2000" dirty="0">
                <a:highlight>
                  <a:srgbClr val="FFFF00"/>
                </a:highlight>
              </a:rPr>
              <a:t>),(1,))</a:t>
            </a:r>
          </a:p>
        </p:txBody>
      </p:sp>
    </p:spTree>
    <p:extLst>
      <p:ext uri="{BB962C8B-B14F-4D97-AF65-F5344CB8AC3E}">
        <p14:creationId xmlns:p14="http://schemas.microsoft.com/office/powerpoint/2010/main" val="367904156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663</Words>
  <Application>Microsoft Office PowerPoint</Application>
  <PresentationFormat>מסך רחב</PresentationFormat>
  <Paragraphs>54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Vered Halpern</dc:creator>
  <cp:lastModifiedBy>Vered Halpern</cp:lastModifiedBy>
  <cp:revision>6</cp:revision>
  <dcterms:created xsi:type="dcterms:W3CDTF">2020-12-13T18:18:21Z</dcterms:created>
  <dcterms:modified xsi:type="dcterms:W3CDTF">2020-12-14T08:00:54Z</dcterms:modified>
</cp:coreProperties>
</file>