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5"/>
  </p:notesMasterIdLst>
  <p:sldIdLst>
    <p:sldId id="258" r:id="rId2"/>
    <p:sldId id="259" r:id="rId3"/>
    <p:sldId id="261" r:id="rId4"/>
    <p:sldId id="262" r:id="rId5"/>
    <p:sldId id="263" r:id="rId6"/>
    <p:sldId id="264" r:id="rId7"/>
    <p:sldId id="265" r:id="rId8"/>
    <p:sldId id="256" r:id="rId9"/>
    <p:sldId id="257" r:id="rId10"/>
    <p:sldId id="268" r:id="rId11"/>
    <p:sldId id="260"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18" autoAdjust="0"/>
  </p:normalViewPr>
  <p:slideViewPr>
    <p:cSldViewPr snapToGrid="0" snapToObjects="1">
      <p:cViewPr varScale="1">
        <p:scale>
          <a:sx n="63" d="100"/>
          <a:sy n="63" d="100"/>
        </p:scale>
        <p:origin x="10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AB637-3279-42FB-92C9-DFC9A04DF1BA}" type="datetimeFigureOut">
              <a:rPr lang="en-GB" smtClean="0"/>
              <a:t>05/12/2024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C40FD-0DFB-48A3-9F7A-3F2E6300148A}" type="slidenum">
              <a:rPr lang="en-GB" smtClean="0"/>
              <a:t>‹#›</a:t>
            </a:fld>
            <a:endParaRPr lang="en-GB"/>
          </a:p>
        </p:txBody>
      </p:sp>
    </p:spTree>
    <p:extLst>
      <p:ext uri="{BB962C8B-B14F-4D97-AF65-F5344CB8AC3E}">
        <p14:creationId xmlns:p14="http://schemas.microsoft.com/office/powerpoint/2010/main" val="8382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All processors have a fundamental component called the Arithmetic Logic Unit (ALU), which performs basic arithmetic operations (e.g. addition, subtraction) and logical operations. Our computers are dependent on this block for everything from instruction decode and execution to memory addressing. Even Floating-Point Units (FPUs), hardware components that are becoming increasingly important for larger scale/faster AI development [</a:t>
            </a:r>
            <a:r>
              <a:rPr lang="en-US" b="0" dirty="0">
                <a:solidFill>
                  <a:srgbClr val="CE9178"/>
                </a:solidFill>
                <a:effectLst/>
                <a:latin typeface="Consolas" panose="020B0609020204030204" pitchFamily="49" charset="0"/>
              </a:rPr>
              <a:t>1</a:t>
            </a:r>
            <a:r>
              <a:rPr lang="en-US" b="0" dirty="0">
                <a:solidFill>
                  <a:srgbClr val="CCCCCC"/>
                </a:solidFill>
                <a:effectLst/>
                <a:latin typeface="Consolas" panose="020B0609020204030204" pitchFamily="49" charset="0"/>
              </a:rPr>
              <a:t>][2], are, at the core, dependent on adders. This makes optimizing the efficiency (speed, size, and power) of adders crucial. One clear and commonly used method of doing this is approximation.</a:t>
            </a:r>
          </a:p>
          <a:p>
            <a:endParaRPr lang="en-GB" dirty="0"/>
          </a:p>
        </p:txBody>
      </p:sp>
      <p:sp>
        <p:nvSpPr>
          <p:cNvPr id="4" name="Slide Number Placeholder 3"/>
          <p:cNvSpPr>
            <a:spLocks noGrp="1"/>
          </p:cNvSpPr>
          <p:nvPr>
            <p:ph type="sldNum" sz="quarter" idx="5"/>
          </p:nvPr>
        </p:nvSpPr>
        <p:spPr/>
        <p:txBody>
          <a:bodyPr/>
          <a:lstStyle/>
          <a:p>
            <a:fld id="{7DBC40FD-0DFB-48A3-9F7A-3F2E6300148A}" type="slidenum">
              <a:rPr lang="en-GB" smtClean="0"/>
              <a:t>2</a:t>
            </a:fld>
            <a:endParaRPr lang="en-GB"/>
          </a:p>
        </p:txBody>
      </p:sp>
    </p:spTree>
    <p:extLst>
      <p:ext uri="{BB962C8B-B14F-4D97-AF65-F5344CB8AC3E}">
        <p14:creationId xmlns:p14="http://schemas.microsoft.com/office/powerpoint/2010/main" val="372869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GB" b="0" dirty="0">
                <a:solidFill>
                  <a:srgbClr val="CCCCCC"/>
                </a:solidFill>
                <a:effectLst/>
                <a:latin typeface="Consolas" panose="020B0609020204030204" pitchFamily="49" charset="0"/>
              </a:rPr>
              <a:t>However, even then many approximation methods exist:</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lookup tables (LUTs),</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bit truncation,</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reduced carry propagation,</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dynamic precision scaling,</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significance-driven,</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hybrid (combining exact and approximate logic within same circuit),</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stochastic,</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voltage </a:t>
            </a:r>
            <a:r>
              <a:rPr lang="en-GB" b="0" dirty="0" err="1">
                <a:solidFill>
                  <a:srgbClr val="CCCCCC"/>
                </a:solidFill>
                <a:effectLst/>
                <a:latin typeface="Consolas" panose="020B0609020204030204" pitchFamily="49" charset="0"/>
              </a:rPr>
              <a:t>overscaling</a:t>
            </a:r>
            <a:r>
              <a:rPr lang="en-GB" b="0" dirty="0">
                <a:solidFill>
                  <a:srgbClr val="CCCCCC"/>
                </a:solidFill>
                <a:effectLst/>
                <a:latin typeface="Consolas" panose="020B0609020204030204" pitchFamily="49" charset="0"/>
              </a:rPr>
              <a:t> (VOS),</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neural (network)-inspired,</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simplified logic gates,</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custom </a:t>
            </a:r>
            <a:r>
              <a:rPr lang="en-GB" b="0" dirty="0" err="1">
                <a:solidFill>
                  <a:srgbClr val="CCCCCC"/>
                </a:solidFill>
                <a:effectLst/>
                <a:latin typeface="Consolas" panose="020B0609020204030204" pitchFamily="49" charset="0"/>
              </a:rPr>
              <a:t>arithimetic</a:t>
            </a:r>
            <a:r>
              <a:rPr lang="en-GB" b="0" dirty="0">
                <a:solidFill>
                  <a:srgbClr val="CCCCCC"/>
                </a:solidFill>
                <a:effectLst/>
                <a:latin typeface="Consolas" panose="020B0609020204030204" pitchFamily="49" charset="0"/>
              </a:rPr>
              <a:t> circuits, </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probabilistic computing,</a:t>
            </a:r>
          </a:p>
          <a:p>
            <a:pPr marL="171450" indent="-171450">
              <a:lnSpc>
                <a:spcPts val="1425"/>
              </a:lnSpc>
              <a:buFontTx/>
              <a:buChar char="-"/>
            </a:pPr>
            <a:r>
              <a:rPr lang="en-GB" b="0" dirty="0">
                <a:solidFill>
                  <a:srgbClr val="CCCCCC"/>
                </a:solidFill>
                <a:effectLst/>
                <a:latin typeface="Consolas" panose="020B0609020204030204" pitchFamily="49" charset="0"/>
              </a:rPr>
              <a:t>error tolerance adders (ETA), etc.</a:t>
            </a:r>
          </a:p>
          <a:p>
            <a:pPr marL="171450" indent="-171450">
              <a:lnSpc>
                <a:spcPts val="1425"/>
              </a:lnSpc>
              <a:buFontTx/>
              <a:buChar char="-"/>
            </a:pPr>
            <a:endParaRPr lang="en-GB" b="0" dirty="0">
              <a:solidFill>
                <a:srgbClr val="CCCCCC"/>
              </a:solidFill>
              <a:effectLst/>
              <a:latin typeface="Consolas" panose="020B0609020204030204" pitchFamily="49" charset="0"/>
            </a:endParaRPr>
          </a:p>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Due to both the limitations some of these techniques have and the challenges other techniques pose in terms of implementation and testing, I went with the listed methods</a:t>
            </a:r>
            <a:r>
              <a:rPr lang="en-GB"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7DBC40FD-0DFB-48A3-9F7A-3F2E6300148A}" type="slidenum">
              <a:rPr lang="en-GB" smtClean="0"/>
              <a:t>3</a:t>
            </a:fld>
            <a:endParaRPr lang="en-GB"/>
          </a:p>
        </p:txBody>
      </p:sp>
    </p:spTree>
    <p:extLst>
      <p:ext uri="{BB962C8B-B14F-4D97-AF65-F5344CB8AC3E}">
        <p14:creationId xmlns:p14="http://schemas.microsoft.com/office/powerpoint/2010/main" val="337432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GB" b="0" dirty="0">
                <a:solidFill>
                  <a:srgbClr val="CCCCCC"/>
                </a:solidFill>
                <a:effectLst/>
                <a:latin typeface="Consolas" panose="020B0609020204030204" pitchFamily="49" charset="0"/>
              </a:rPr>
              <a:t>Real-World Applications: image and video processing, neural networks (ML)</a:t>
            </a:r>
          </a:p>
          <a:p>
            <a:pPr>
              <a:lnSpc>
                <a:spcPts val="1425"/>
              </a:lnSpc>
            </a:pPr>
            <a:endParaRPr lang="en-GB" b="0" dirty="0">
              <a:solidFill>
                <a:srgbClr val="CCCCCC"/>
              </a:solidFill>
              <a:effectLst/>
              <a:latin typeface="Consolas" panose="020B0609020204030204" pitchFamily="49" charset="0"/>
            </a:endParaRPr>
          </a:p>
          <a:p>
            <a:pPr>
              <a:lnSpc>
                <a:spcPts val="1425"/>
              </a:lnSpc>
            </a:pPr>
            <a:r>
              <a:rPr lang="en-GB" b="0" dirty="0">
                <a:solidFill>
                  <a:srgbClr val="CCCCCC"/>
                </a:solidFill>
                <a:effectLst/>
                <a:latin typeface="Consolas" panose="020B0609020204030204" pitchFamily="49" charset="0"/>
              </a:rPr>
              <a:t>Pros:</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computationally cheap, complexity scales proportionally to bit width retained (no additional logic, low overhead)</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easy to implement</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widely applicable if lower bits less important (e.g. image processing, machine learning)</a:t>
            </a:r>
          </a:p>
          <a:p>
            <a:pPr>
              <a:lnSpc>
                <a:spcPts val="1425"/>
              </a:lnSpc>
            </a:pPr>
            <a:endParaRPr lang="en-GB" b="0" dirty="0">
              <a:solidFill>
                <a:srgbClr val="CCCCCC"/>
              </a:solidFill>
              <a:effectLst/>
              <a:latin typeface="Consolas" panose="020B0609020204030204" pitchFamily="49" charset="0"/>
            </a:endParaRPr>
          </a:p>
          <a:p>
            <a:pPr>
              <a:lnSpc>
                <a:spcPts val="1425"/>
              </a:lnSpc>
            </a:pPr>
            <a:r>
              <a:rPr lang="en-GB" b="0" dirty="0">
                <a:solidFill>
                  <a:srgbClr val="CCCCCC"/>
                </a:solidFill>
                <a:effectLst/>
                <a:latin typeface="Consolas" panose="020B0609020204030204" pitchFamily="49" charset="0"/>
              </a:rPr>
              <a:t>Cons:</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less adaptive, doesn't consider dynamic input importance (e.g. dynamic precision scaling or significance-driven)</a:t>
            </a: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unsuitable for high precision applications (e.g. floating-point arithmetic)</a:t>
            </a:r>
          </a:p>
          <a:p>
            <a:endParaRPr lang="en-GB" dirty="0"/>
          </a:p>
        </p:txBody>
      </p:sp>
      <p:sp>
        <p:nvSpPr>
          <p:cNvPr id="4" name="Slide Number Placeholder 3"/>
          <p:cNvSpPr>
            <a:spLocks noGrp="1"/>
          </p:cNvSpPr>
          <p:nvPr>
            <p:ph type="sldNum" sz="quarter" idx="5"/>
          </p:nvPr>
        </p:nvSpPr>
        <p:spPr/>
        <p:txBody>
          <a:bodyPr/>
          <a:lstStyle/>
          <a:p>
            <a:fld id="{7DBC40FD-0DFB-48A3-9F7A-3F2E6300148A}" type="slidenum">
              <a:rPr lang="en-GB" smtClean="0"/>
              <a:t>4</a:t>
            </a:fld>
            <a:endParaRPr lang="en-GB"/>
          </a:p>
        </p:txBody>
      </p:sp>
    </p:spTree>
    <p:extLst>
      <p:ext uri="{BB962C8B-B14F-4D97-AF65-F5344CB8AC3E}">
        <p14:creationId xmlns:p14="http://schemas.microsoft.com/office/powerpoint/2010/main" val="423488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Applications: energy-efficient processers, error tolerant systems</a:t>
            </a:r>
          </a:p>
          <a:p>
            <a:endParaRPr lang="en-US" dirty="0"/>
          </a:p>
          <a:p>
            <a:r>
              <a:rPr lang="en-US"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dirty="0">
                <a:solidFill>
                  <a:srgbClr val="CCCCCC"/>
                </a:solidFill>
                <a:effectLst/>
                <a:latin typeface="Consolas" panose="020B0609020204030204" pitchFamily="49" charset="0"/>
              </a:rPr>
              <a:t>fine-grained control, balances precision and complexity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dirty="0">
                <a:solidFill>
                  <a:srgbClr val="CCCCCC"/>
                </a:solidFill>
                <a:effectLst/>
                <a:latin typeface="Consolas" panose="020B0609020204030204" pitchFamily="49" charset="0"/>
              </a:rPr>
              <a:t>more scalable than some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can adapt to selectively propagate carries in critical paths only (e.g., MSB)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more specific to adders/arithmetic circuits, less applicable on a broader scale (of logic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less dynamic than some other techniques (e.g. probabilistic carry handling)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7DBC40FD-0DFB-48A3-9F7A-3F2E6300148A}" type="slidenum">
              <a:rPr lang="en-GB" smtClean="0"/>
              <a:t>5</a:t>
            </a:fld>
            <a:endParaRPr lang="en-GB"/>
          </a:p>
        </p:txBody>
      </p:sp>
    </p:spTree>
    <p:extLst>
      <p:ext uri="{BB962C8B-B14F-4D97-AF65-F5344CB8AC3E}">
        <p14:creationId xmlns:p14="http://schemas.microsoft.com/office/powerpoint/2010/main" val="327132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CD258-9842-020F-2B5E-EE9CE15E4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9199E-971C-9845-8216-720FB867D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B5861-3FBA-74D1-6D49-5D6B55162955}"/>
              </a:ext>
            </a:extLst>
          </p:cNvPr>
          <p:cNvSpPr>
            <a:spLocks noGrp="1"/>
          </p:cNvSpPr>
          <p:nvPr>
            <p:ph type="body" idx="1"/>
          </p:nvPr>
        </p:nvSpPr>
        <p:spPr/>
        <p:txBody>
          <a:bodyPr/>
          <a:lstStyle/>
          <a:p>
            <a:r>
              <a:rPr lang="en-US" dirty="0"/>
              <a:t>Real World Applications: machine learning (gradient descent), Monte Carlo simulations (modelling real-world systems)</a:t>
            </a:r>
          </a:p>
          <a:p>
            <a:endParaRPr lang="en-US" dirty="0"/>
          </a:p>
          <a:p>
            <a:r>
              <a:rPr lang="en-US"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introduces randomness (mimics real-world noise)</a:t>
            </a:r>
            <a:endParaRPr lang="en-US" b="0" dirty="0">
              <a:solidFill>
                <a:srgbClr val="CCCCCC"/>
              </a:solidFill>
              <a:effectLst/>
              <a:latin typeface="Consolas" panose="020B0609020204030204" pitchFamily="49" charset="0"/>
            </a:endParaRPr>
          </a:p>
          <a:p>
            <a:pPr>
              <a:lnSpc>
                <a:spcPts val="1425"/>
              </a:lnSpc>
            </a:pPr>
            <a:r>
              <a:rPr lang="en-US" dirty="0"/>
              <a:t>- </a:t>
            </a:r>
            <a:r>
              <a:rPr lang="en-US" b="0" dirty="0">
                <a:solidFill>
                  <a:srgbClr val="CCCCCC"/>
                </a:solidFill>
                <a:effectLst/>
                <a:latin typeface="Consolas" panose="020B0609020204030204" pitchFamily="49" charset="0"/>
              </a:rPr>
              <a:t>allows for error control and tuning approximation level using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moderately scalable with randomness overhead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Cons:</a:t>
            </a:r>
          </a:p>
          <a:p>
            <a:pPr>
              <a:lnSpc>
                <a:spcPts val="1425"/>
              </a:lnSpc>
            </a:pPr>
            <a:r>
              <a:rPr lang="en-US" b="0" dirty="0">
                <a:solidFill>
                  <a:srgbClr val="CCCCCC"/>
                </a:solidFill>
                <a:effectLst/>
                <a:latin typeface="Consolas" panose="020B0609020204030204" pitchFamily="49" charset="0"/>
              </a:rPr>
              <a:t>- requires random number generation hardware/software</a:t>
            </a:r>
          </a:p>
          <a:p>
            <a:pPr>
              <a:lnSpc>
                <a:spcPts val="1425"/>
              </a:lnSpc>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GB" b="0" dirty="0">
                <a:solidFill>
                  <a:srgbClr val="CCCCCC"/>
                </a:solidFill>
                <a:effectLst/>
                <a:latin typeface="Consolas" panose="020B0609020204030204" pitchFamily="49" charset="0"/>
              </a:rPr>
              <a:t>higher implementation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9075BA5D-48B0-0334-C340-757FF78B12D4}"/>
              </a:ext>
            </a:extLst>
          </p:cNvPr>
          <p:cNvSpPr>
            <a:spLocks noGrp="1"/>
          </p:cNvSpPr>
          <p:nvPr>
            <p:ph type="sldNum" sz="quarter" idx="5"/>
          </p:nvPr>
        </p:nvSpPr>
        <p:spPr/>
        <p:txBody>
          <a:bodyPr/>
          <a:lstStyle/>
          <a:p>
            <a:fld id="{7DBC40FD-0DFB-48A3-9F7A-3F2E6300148A}" type="slidenum">
              <a:rPr lang="en-GB" smtClean="0"/>
              <a:t>6</a:t>
            </a:fld>
            <a:endParaRPr lang="en-GB"/>
          </a:p>
        </p:txBody>
      </p:sp>
    </p:spTree>
    <p:extLst>
      <p:ext uri="{BB962C8B-B14F-4D97-AF65-F5344CB8AC3E}">
        <p14:creationId xmlns:p14="http://schemas.microsoft.com/office/powerpoint/2010/main" val="318918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6AC22-7535-0704-2D62-2F7C97C2C2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33FA0-DCA4-3E19-F70E-4474971A99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91C617-9BF5-D0B2-BBCD-64D81604793B}"/>
              </a:ext>
            </a:extLst>
          </p:cNvPr>
          <p:cNvSpPr>
            <a:spLocks noGrp="1"/>
          </p:cNvSpPr>
          <p:nvPr>
            <p:ph type="body" idx="1"/>
          </p:nvPr>
        </p:nvSpPr>
        <p:spPr/>
        <p:txBody>
          <a:bodyPr/>
          <a:lstStyle/>
          <a:p>
            <a:r>
              <a:rPr lang="en-US" dirty="0"/>
              <a:t>Real World Applications: machine learning (gradient descent), Monte Carlo simulations (modelling real-world systems)</a:t>
            </a:r>
          </a:p>
          <a:p>
            <a:endParaRPr lang="en-US" dirty="0"/>
          </a:p>
          <a:p>
            <a:r>
              <a:rPr lang="en-US"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introduces randomness (mimics real-world noise)</a:t>
            </a:r>
            <a:endParaRPr lang="en-US" b="0" dirty="0">
              <a:solidFill>
                <a:srgbClr val="CCCCCC"/>
              </a:solidFill>
              <a:effectLst/>
              <a:latin typeface="Consolas" panose="020B0609020204030204" pitchFamily="49" charset="0"/>
            </a:endParaRPr>
          </a:p>
          <a:p>
            <a:pPr>
              <a:lnSpc>
                <a:spcPts val="1425"/>
              </a:lnSpc>
            </a:pPr>
            <a:r>
              <a:rPr lang="en-US" dirty="0"/>
              <a:t>- </a:t>
            </a:r>
            <a:r>
              <a:rPr lang="en-US" b="0" dirty="0">
                <a:solidFill>
                  <a:srgbClr val="CCCCCC"/>
                </a:solidFill>
                <a:effectLst/>
                <a:latin typeface="Consolas" panose="020B0609020204030204" pitchFamily="49" charset="0"/>
              </a:rPr>
              <a:t>allows for error control and tuning approximation level using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moderately scalable with randomness overhead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Cons:</a:t>
            </a:r>
          </a:p>
          <a:p>
            <a:pPr>
              <a:lnSpc>
                <a:spcPts val="1425"/>
              </a:lnSpc>
            </a:pPr>
            <a:r>
              <a:rPr lang="en-US" b="0" dirty="0">
                <a:solidFill>
                  <a:srgbClr val="CCCCCC"/>
                </a:solidFill>
                <a:effectLst/>
                <a:latin typeface="Consolas" panose="020B0609020204030204" pitchFamily="49" charset="0"/>
              </a:rPr>
              <a:t>- requires random number generation hardware/software</a:t>
            </a:r>
          </a:p>
          <a:p>
            <a:pPr>
              <a:lnSpc>
                <a:spcPts val="1425"/>
              </a:lnSpc>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GB" b="0" dirty="0">
                <a:solidFill>
                  <a:srgbClr val="CCCCCC"/>
                </a:solidFill>
                <a:effectLst/>
                <a:latin typeface="Consolas" panose="020B0609020204030204" pitchFamily="49" charset="0"/>
              </a:rPr>
              <a:t>higher implementation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0054D469-EC73-38FC-75F1-3AFBB4C6F92A}"/>
              </a:ext>
            </a:extLst>
          </p:cNvPr>
          <p:cNvSpPr>
            <a:spLocks noGrp="1"/>
          </p:cNvSpPr>
          <p:nvPr>
            <p:ph type="sldNum" sz="quarter" idx="5"/>
          </p:nvPr>
        </p:nvSpPr>
        <p:spPr/>
        <p:txBody>
          <a:bodyPr/>
          <a:lstStyle/>
          <a:p>
            <a:fld id="{7DBC40FD-0DFB-48A3-9F7A-3F2E6300148A}" type="slidenum">
              <a:rPr lang="en-GB" smtClean="0"/>
              <a:t>7</a:t>
            </a:fld>
            <a:endParaRPr lang="en-GB"/>
          </a:p>
        </p:txBody>
      </p:sp>
    </p:spTree>
    <p:extLst>
      <p:ext uri="{BB962C8B-B14F-4D97-AF65-F5344CB8AC3E}">
        <p14:creationId xmlns:p14="http://schemas.microsoft.com/office/powerpoint/2010/main" val="3195450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direct implementation (theoretical performance based on software)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I also elected to start with a simple full adder to allow for better understanding of the impact of the approximation techniques, with later testing on a ripple carry to better simulate real-world logic. Realistically, most modern processers would use more structurally complex and computationally streamlined adders (e.g. carry lookahead). Lastly, I chose some common bit-widths that would be used in computations: 2, 4, 8, 16, 32, and 64.</a:t>
            </a:r>
          </a:p>
          <a:p>
            <a:endParaRPr lang="en-GB" dirty="0"/>
          </a:p>
        </p:txBody>
      </p:sp>
      <p:sp>
        <p:nvSpPr>
          <p:cNvPr id="4" name="Slide Number Placeholder 3"/>
          <p:cNvSpPr>
            <a:spLocks noGrp="1"/>
          </p:cNvSpPr>
          <p:nvPr>
            <p:ph type="sldNum" sz="quarter" idx="5"/>
          </p:nvPr>
        </p:nvSpPr>
        <p:spPr/>
        <p:txBody>
          <a:bodyPr/>
          <a:lstStyle/>
          <a:p>
            <a:fld id="{7DBC40FD-0DFB-48A3-9F7A-3F2E6300148A}" type="slidenum">
              <a:rPr lang="en-GB" smtClean="0"/>
              <a:t>8</a:t>
            </a:fld>
            <a:endParaRPr lang="en-GB"/>
          </a:p>
        </p:txBody>
      </p:sp>
    </p:spTree>
    <p:extLst>
      <p:ext uri="{BB962C8B-B14F-4D97-AF65-F5344CB8AC3E}">
        <p14:creationId xmlns:p14="http://schemas.microsoft.com/office/powerpoint/2010/main" val="104080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4049A-69BE-E046-B5AE-88C9BC3E89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83E77-6F2C-DBCB-094F-4CD2220513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74A6D9-E236-58F6-67EF-5D7A2B39CF0F}"/>
              </a:ext>
            </a:extLst>
          </p:cNvPr>
          <p:cNvSpPr>
            <a:spLocks noGrp="1"/>
          </p:cNvSpPr>
          <p:nvPr>
            <p:ph type="body" idx="1"/>
          </p:nvPr>
        </p:nvSpPr>
        <p:spPr/>
        <p:txBody>
          <a:bodyPr/>
          <a:lstStyle/>
          <a:p>
            <a:r>
              <a:rPr lang="en-US" dirty="0"/>
              <a:t>Python direct implementation (theoretical performance based on software)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CCCCC"/>
                </a:solidFill>
                <a:effectLst/>
                <a:latin typeface="Consolas" panose="020B0609020204030204" pitchFamily="49" charset="0"/>
              </a:rPr>
              <a:t>Stochastic randomness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CCCCC"/>
                </a:solidFill>
                <a:effectLst/>
                <a:latin typeface="Consolas" panose="020B0609020204030204" pitchFamily="49" charset="0"/>
              </a:rPr>
              <a:t>Rescaled graphs for better visualization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Simulation limitations disallowed 2-bits</a:t>
            </a:r>
            <a:endParaRPr lang="en-GB"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F900DA33-B1A0-552C-02D8-EC1543C58081}"/>
              </a:ext>
            </a:extLst>
          </p:cNvPr>
          <p:cNvSpPr>
            <a:spLocks noGrp="1"/>
          </p:cNvSpPr>
          <p:nvPr>
            <p:ph type="sldNum" sz="quarter" idx="5"/>
          </p:nvPr>
        </p:nvSpPr>
        <p:spPr/>
        <p:txBody>
          <a:bodyPr/>
          <a:lstStyle/>
          <a:p>
            <a:fld id="{7DBC40FD-0DFB-48A3-9F7A-3F2E6300148A}" type="slidenum">
              <a:rPr lang="en-GB" smtClean="0"/>
              <a:t>10</a:t>
            </a:fld>
            <a:endParaRPr lang="en-GB"/>
          </a:p>
        </p:txBody>
      </p:sp>
    </p:spTree>
    <p:extLst>
      <p:ext uri="{BB962C8B-B14F-4D97-AF65-F5344CB8AC3E}">
        <p14:creationId xmlns:p14="http://schemas.microsoft.com/office/powerpoint/2010/main" val="3162094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studies cited are stats for approximate N-bit Ripple Carry Adder (RCA)</a:t>
            </a:r>
          </a:p>
          <a:p>
            <a:endParaRPr lang="en-US" dirty="0"/>
          </a:p>
          <a:p>
            <a:r>
              <a:rPr lang="en-US" dirty="0"/>
              <a:t>ACSHA was error result was for 16 bit</a:t>
            </a:r>
          </a:p>
        </p:txBody>
      </p:sp>
      <p:sp>
        <p:nvSpPr>
          <p:cNvPr id="4" name="Slide Number Placeholder 3"/>
          <p:cNvSpPr>
            <a:spLocks noGrp="1"/>
          </p:cNvSpPr>
          <p:nvPr>
            <p:ph type="sldNum" sz="quarter" idx="5"/>
          </p:nvPr>
        </p:nvSpPr>
        <p:spPr/>
        <p:txBody>
          <a:bodyPr/>
          <a:lstStyle/>
          <a:p>
            <a:fld id="{7DBC40FD-0DFB-48A3-9F7A-3F2E6300148A}" type="slidenum">
              <a:rPr lang="en-GB" smtClean="0"/>
              <a:t>12</a:t>
            </a:fld>
            <a:endParaRPr lang="en-GB"/>
          </a:p>
        </p:txBody>
      </p:sp>
    </p:spTree>
    <p:extLst>
      <p:ext uri="{BB962C8B-B14F-4D97-AF65-F5344CB8AC3E}">
        <p14:creationId xmlns:p14="http://schemas.microsoft.com/office/powerpoint/2010/main" val="1478492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82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095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980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079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6742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85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36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75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1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9650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052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339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6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38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191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01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389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12/5/2024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205221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45/313127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20F64F-7804-2D60-AAC5-8C536DC45BFC}"/>
              </a:ext>
            </a:extLst>
          </p:cNvPr>
          <p:cNvSpPr>
            <a:spLocks noGrp="1"/>
          </p:cNvSpPr>
          <p:nvPr>
            <p:ph type="ctrTitle"/>
          </p:nvPr>
        </p:nvSpPr>
        <p:spPr/>
        <p:txBody>
          <a:bodyPr>
            <a:noAutofit/>
          </a:bodyPr>
          <a:lstStyle/>
          <a:p>
            <a:r>
              <a:rPr lang="en-US" sz="4000" dirty="0"/>
              <a:t>Approximate Computing Logic Design</a:t>
            </a:r>
            <a:endParaRPr lang="en-GB" sz="4000" dirty="0"/>
          </a:p>
        </p:txBody>
      </p:sp>
      <p:sp>
        <p:nvSpPr>
          <p:cNvPr id="4" name="Subtitle 3">
            <a:extLst>
              <a:ext uri="{FF2B5EF4-FFF2-40B4-BE49-F238E27FC236}">
                <a16:creationId xmlns:a16="http://schemas.microsoft.com/office/drawing/2014/main" id="{FF639CBC-E30A-43BD-66DC-D5AB909E309E}"/>
              </a:ext>
            </a:extLst>
          </p:cNvPr>
          <p:cNvSpPr>
            <a:spLocks noGrp="1"/>
          </p:cNvSpPr>
          <p:nvPr>
            <p:ph type="subTitle" idx="1"/>
          </p:nvPr>
        </p:nvSpPr>
        <p:spPr/>
        <p:txBody>
          <a:bodyPr>
            <a:normAutofit/>
          </a:bodyPr>
          <a:lstStyle/>
          <a:p>
            <a:r>
              <a:rPr lang="en-US" sz="1800" dirty="0"/>
              <a:t>Megan Huang</a:t>
            </a:r>
            <a:endParaRPr lang="en-GB" sz="1800" dirty="0"/>
          </a:p>
        </p:txBody>
      </p:sp>
    </p:spTree>
    <p:extLst>
      <p:ext uri="{BB962C8B-B14F-4D97-AF65-F5344CB8AC3E}">
        <p14:creationId xmlns:p14="http://schemas.microsoft.com/office/powerpoint/2010/main" val="97302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58189FE8-A23A-4C7F-6ADE-F9A7E261241B}"/>
            </a:ext>
          </a:extLst>
        </p:cNvPr>
        <p:cNvGrpSpPr/>
        <p:nvPr/>
      </p:nvGrpSpPr>
      <p:grpSpPr>
        <a:xfrm>
          <a:off x="0" y="0"/>
          <a:ext cx="0" cy="0"/>
          <a:chOff x="0" y="0"/>
          <a:chExt cx="0" cy="0"/>
        </a:xfrm>
      </p:grpSpPr>
      <p:grpSp>
        <p:nvGrpSpPr>
          <p:cNvPr id="1079" name="Group 1078">
            <a:extLst>
              <a:ext uri="{FF2B5EF4-FFF2-40B4-BE49-F238E27FC236}">
                <a16:creationId xmlns:a16="http://schemas.microsoft.com/office/drawing/2014/main" id="{CB9F9FB0-5428-4AF6-A72E-045CCF855B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618" cy="6856215"/>
            <a:chOff x="0" y="0"/>
            <a:chExt cx="12188825" cy="6856215"/>
          </a:xfrm>
        </p:grpSpPr>
        <p:pic>
          <p:nvPicPr>
            <p:cNvPr id="1080" name="Picture 1079">
              <a:extLst>
                <a:ext uri="{FF2B5EF4-FFF2-40B4-BE49-F238E27FC236}">
                  <a16:creationId xmlns:a16="http://schemas.microsoft.com/office/drawing/2014/main" id="{BEE79F9C-C6DE-47E6-AE74-C4B95D986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81" name="Rectangle 1080">
              <a:extLst>
                <a:ext uri="{FF2B5EF4-FFF2-40B4-BE49-F238E27FC236}">
                  <a16:creationId xmlns:a16="http://schemas.microsoft.com/office/drawing/2014/main" id="{F09CA918-CE97-4D16-A9C9-218C73F02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082" name="Picture 1081">
              <a:extLst>
                <a:ext uri="{FF2B5EF4-FFF2-40B4-BE49-F238E27FC236}">
                  <a16:creationId xmlns:a16="http://schemas.microsoft.com/office/drawing/2014/main" id="{70BCADB0-8F81-470E-AAAC-EE0C657D425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083" name="Picture 1082">
              <a:extLst>
                <a:ext uri="{FF2B5EF4-FFF2-40B4-BE49-F238E27FC236}">
                  <a16:creationId xmlns:a16="http://schemas.microsoft.com/office/drawing/2014/main" id="{002CAFA3-F504-4818-BFD2-3054336F93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085" name="Straight Connector 1084">
            <a:extLst>
              <a:ext uri="{FF2B5EF4-FFF2-40B4-BE49-F238E27FC236}">
                <a16:creationId xmlns:a16="http://schemas.microsoft.com/office/drawing/2014/main" id="{C0B8FD95-8862-410B-A2CB-91EE369E3F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087" name="Rectangle 1086">
            <a:extLst>
              <a:ext uri="{FF2B5EF4-FFF2-40B4-BE49-F238E27FC236}">
                <a16:creationId xmlns:a16="http://schemas.microsoft.com/office/drawing/2014/main" id="{FBCB5FBB-789B-47FD-9A26-8B3DC7AF2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9" name="Group 1088">
            <a:extLst>
              <a:ext uri="{FF2B5EF4-FFF2-40B4-BE49-F238E27FC236}">
                <a16:creationId xmlns:a16="http://schemas.microsoft.com/office/drawing/2014/main" id="{B691FA97-9D59-48F9-B990-2CAF67BF3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618" cy="6856215"/>
            <a:chOff x="0" y="0"/>
            <a:chExt cx="12188825" cy="6856215"/>
          </a:xfrm>
        </p:grpSpPr>
        <p:pic>
          <p:nvPicPr>
            <p:cNvPr id="1090" name="Picture 1089">
              <a:extLst>
                <a:ext uri="{FF2B5EF4-FFF2-40B4-BE49-F238E27FC236}">
                  <a16:creationId xmlns:a16="http://schemas.microsoft.com/office/drawing/2014/main" id="{03CD631C-F900-4674-AC54-9FE7299BAF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91" name="Rectangle 1090">
              <a:extLst>
                <a:ext uri="{FF2B5EF4-FFF2-40B4-BE49-F238E27FC236}">
                  <a16:creationId xmlns:a16="http://schemas.microsoft.com/office/drawing/2014/main" id="{B569315C-0883-441B-8A8B-6BDE706B5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092" name="Picture 1091">
              <a:extLst>
                <a:ext uri="{FF2B5EF4-FFF2-40B4-BE49-F238E27FC236}">
                  <a16:creationId xmlns:a16="http://schemas.microsoft.com/office/drawing/2014/main" id="{83C15351-BD7A-4EAA-9B08-4111C36C9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093" name="Picture 1092">
              <a:extLst>
                <a:ext uri="{FF2B5EF4-FFF2-40B4-BE49-F238E27FC236}">
                  <a16:creationId xmlns:a16="http://schemas.microsoft.com/office/drawing/2014/main" id="{AC87C29A-ED4D-4D46-8B1D-B2634B8A8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1C268004-1FC2-420E-EC64-814F0F87D269}"/>
              </a:ext>
            </a:extLst>
          </p:cNvPr>
          <p:cNvSpPr>
            <a:spLocks noGrp="1"/>
          </p:cNvSpPr>
          <p:nvPr>
            <p:ph type="title"/>
          </p:nvPr>
        </p:nvSpPr>
        <p:spPr>
          <a:xfrm>
            <a:off x="885075" y="982132"/>
            <a:ext cx="4765975" cy="1303867"/>
          </a:xfrm>
        </p:spPr>
        <p:txBody>
          <a:bodyPr vert="horz" lIns="91440" tIns="45720" rIns="91440" bIns="45720" rtlCol="0" anchor="ctr">
            <a:normAutofit/>
          </a:bodyPr>
          <a:lstStyle/>
          <a:p>
            <a:pPr>
              <a:lnSpc>
                <a:spcPct val="90000"/>
              </a:lnSpc>
            </a:pPr>
            <a:r>
              <a:rPr lang="en-US" sz="2800" dirty="0"/>
              <a:t>Relative Error Across Approximation Techniques (Hardware Simulation)</a:t>
            </a:r>
          </a:p>
        </p:txBody>
      </p:sp>
      <p:cxnSp>
        <p:nvCxnSpPr>
          <p:cNvPr id="1095" name="Straight Connector 1094">
            <a:extLst>
              <a:ext uri="{FF2B5EF4-FFF2-40B4-BE49-F238E27FC236}">
                <a16:creationId xmlns:a16="http://schemas.microsoft.com/office/drawing/2014/main" id="{6355C863-70ED-4535-B24F-C8E57F68A9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7792" y="2400639"/>
            <a:ext cx="432054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811A5BE-69E4-7DF2-F873-917DD6EF096C}"/>
              </a:ext>
            </a:extLst>
          </p:cNvPr>
          <p:cNvSpPr txBox="1"/>
          <p:nvPr/>
        </p:nvSpPr>
        <p:spPr>
          <a:xfrm>
            <a:off x="875538" y="2556932"/>
            <a:ext cx="7392924" cy="3318936"/>
          </a:xfrm>
          <a:prstGeom prst="rect">
            <a:avLst/>
          </a:prstGeom>
        </p:spPr>
        <p:txBody>
          <a:bodyPr vert="horz" lIns="91440" tIns="45720" rIns="91440" bIns="45720" rtlCol="0" anchor="t">
            <a:normAutofit/>
          </a:bodyPr>
          <a:lstStyle/>
          <a:p>
            <a:pPr marR="0" lvl="0" fontAlgn="auto">
              <a:spcBef>
                <a:spcPct val="20000"/>
              </a:spcBef>
              <a:spcAft>
                <a:spcPts val="600"/>
              </a:spcAft>
              <a:buClr>
                <a:schemeClr val="accent1"/>
              </a:buClr>
              <a:buSzPct val="115000"/>
              <a:tabLst/>
              <a:defRPr/>
            </a:pPr>
            <a:r>
              <a:rPr kumimoji="0" lang="en-US" b="0" i="0" u="none" strike="noStrike" spc="0" normalizeH="0" baseline="0" noProof="0" dirty="0">
                <a:ln>
                  <a:noFill/>
                </a:ln>
                <a:solidFill>
                  <a:schemeClr val="tx1">
                    <a:lumMod val="85000"/>
                    <a:lumOff val="15000"/>
                  </a:schemeClr>
                </a:solidFill>
                <a:uLnTx/>
                <a:uFillTx/>
              </a:rPr>
              <a:t>General Trends:</a:t>
            </a:r>
          </a:p>
          <a:p>
            <a:pPr marL="285750" marR="0" lvl="0" indent="-285750" fontAlgn="auto">
              <a:spcBef>
                <a:spcPct val="20000"/>
              </a:spcBef>
              <a:spcAft>
                <a:spcPts val="600"/>
              </a:spcAft>
              <a:buClr>
                <a:schemeClr val="accent1"/>
              </a:buClr>
              <a:buSzPct val="115000"/>
              <a:buFont typeface="Arial"/>
              <a:buChar char="•"/>
              <a:tabLst/>
              <a:defRPr/>
            </a:pPr>
            <a:r>
              <a:rPr kumimoji="0" lang="en-US" b="0" i="0" u="none" strike="noStrike" spc="0" normalizeH="0" baseline="0" noProof="0" dirty="0">
                <a:ln>
                  <a:noFill/>
                </a:ln>
                <a:solidFill>
                  <a:schemeClr val="tx1">
                    <a:lumMod val="85000"/>
                    <a:lumOff val="15000"/>
                  </a:schemeClr>
                </a:solidFill>
                <a:uLnTx/>
                <a:uFillTx/>
              </a:rPr>
              <a:t>Stochastic vastly out-scales all other methods in error as bit width increases</a:t>
            </a:r>
          </a:p>
          <a:p>
            <a:pPr marL="285750" marR="0" lvl="0" indent="-285750" fontAlgn="auto">
              <a:spcBef>
                <a:spcPct val="20000"/>
              </a:spcBef>
              <a:spcAft>
                <a:spcPts val="600"/>
              </a:spcAft>
              <a:buClr>
                <a:schemeClr val="accent1"/>
              </a:buClr>
              <a:buSzPct val="115000"/>
              <a:buFont typeface="Arial"/>
              <a:buChar char="•"/>
              <a:tabLst/>
              <a:defRPr/>
            </a:pPr>
            <a:r>
              <a:rPr lang="en-US" dirty="0">
                <a:solidFill>
                  <a:schemeClr val="tx1">
                    <a:lumMod val="85000"/>
                    <a:lumOff val="15000"/>
                  </a:schemeClr>
                </a:solidFill>
              </a:rPr>
              <a:t>Simplified lowest error except for 4 bits</a:t>
            </a:r>
            <a:endParaRPr kumimoji="0" lang="en-US" b="0" i="0" u="none" strike="noStrike" spc="0" normalizeH="0" baseline="0" noProof="0" dirty="0">
              <a:ln>
                <a:noFill/>
              </a:ln>
              <a:solidFill>
                <a:schemeClr val="tx1">
                  <a:lumMod val="85000"/>
                  <a:lumOff val="15000"/>
                </a:schemeClr>
              </a:solidFill>
              <a:uLnTx/>
              <a:uFillTx/>
            </a:endParaRPr>
          </a:p>
        </p:txBody>
      </p:sp>
      <p:pic>
        <p:nvPicPr>
          <p:cNvPr id="4" name="Picture 10">
            <a:extLst>
              <a:ext uri="{FF2B5EF4-FFF2-40B4-BE49-F238E27FC236}">
                <a16:creationId xmlns:a16="http://schemas.microsoft.com/office/drawing/2014/main" id="{055AB8BD-8F63-5FFE-47BA-09649BEFBC8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581965" y="998046"/>
            <a:ext cx="2686497" cy="1759656"/>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CB9209B8-24EC-01FE-F97E-CA4B238827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160" y="3772996"/>
            <a:ext cx="3194901" cy="20657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4D52DB5-F362-D170-612B-31ABDB77DB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126" y="3756876"/>
            <a:ext cx="3194902" cy="209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73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BC85-AB03-C7EC-AA61-4FF2C00CE368}"/>
              </a:ext>
            </a:extLst>
          </p:cNvPr>
          <p:cNvSpPr>
            <a:spLocks noGrp="1"/>
          </p:cNvSpPr>
          <p:nvPr>
            <p:ph type="title"/>
          </p:nvPr>
        </p:nvSpPr>
        <p:spPr/>
        <p:txBody>
          <a:bodyPr/>
          <a:lstStyle/>
          <a:p>
            <a:r>
              <a:rPr lang="en-US" dirty="0"/>
              <a:t>Caveats</a:t>
            </a:r>
            <a:endParaRPr lang="en-GB" dirty="0"/>
          </a:p>
        </p:txBody>
      </p:sp>
      <p:sp>
        <p:nvSpPr>
          <p:cNvPr id="3" name="Content Placeholder 2">
            <a:extLst>
              <a:ext uri="{FF2B5EF4-FFF2-40B4-BE49-F238E27FC236}">
                <a16:creationId xmlns:a16="http://schemas.microsoft.com/office/drawing/2014/main" id="{7A7DB097-BD9C-FB09-BBAD-601823522344}"/>
              </a:ext>
            </a:extLst>
          </p:cNvPr>
          <p:cNvSpPr>
            <a:spLocks noGrp="1"/>
          </p:cNvSpPr>
          <p:nvPr>
            <p:ph idx="1"/>
          </p:nvPr>
        </p:nvSpPr>
        <p:spPr>
          <a:xfrm>
            <a:off x="1176865" y="2490135"/>
            <a:ext cx="4779092" cy="3444997"/>
          </a:xfrm>
        </p:spPr>
        <p:txBody>
          <a:bodyPr>
            <a:normAutofit/>
          </a:bodyPr>
          <a:lstStyle/>
          <a:p>
            <a:r>
              <a:rPr lang="en-US" dirty="0"/>
              <a:t>Python Hardware Simulation</a:t>
            </a:r>
          </a:p>
          <a:p>
            <a:r>
              <a:rPr lang="en-US" dirty="0"/>
              <a:t>Intended to synthesize the logic structures in Synopsys → </a:t>
            </a:r>
            <a:r>
              <a:rPr lang="en-US" dirty="0" err="1"/>
              <a:t>Vivado</a:t>
            </a:r>
            <a:r>
              <a:rPr lang="en-US" dirty="0"/>
              <a:t>?</a:t>
            </a:r>
          </a:p>
          <a:p>
            <a:pPr lvl="1"/>
            <a:r>
              <a:rPr lang="en-US" dirty="0"/>
              <a:t>Synopsys: Industry-grade tools; supports ASIC design; more detailed reports on timing, power, and area performance; </a:t>
            </a:r>
            <a:r>
              <a:rPr lang="en-US" u="sng" dirty="0"/>
              <a:t>requires licensing, convoluted setup</a:t>
            </a:r>
            <a:endParaRPr lang="en-US" dirty="0"/>
          </a:p>
        </p:txBody>
      </p:sp>
      <p:pic>
        <p:nvPicPr>
          <p:cNvPr id="5" name="Picture 4">
            <a:extLst>
              <a:ext uri="{FF2B5EF4-FFF2-40B4-BE49-F238E27FC236}">
                <a16:creationId xmlns:a16="http://schemas.microsoft.com/office/drawing/2014/main" id="{3FA032FA-8364-A42D-AB6F-7C56EA1E9559}"/>
              </a:ext>
            </a:extLst>
          </p:cNvPr>
          <p:cNvPicPr>
            <a:picLocks noChangeAspect="1"/>
          </p:cNvPicPr>
          <p:nvPr/>
        </p:nvPicPr>
        <p:blipFill>
          <a:blip r:embed="rId2"/>
          <a:stretch>
            <a:fillRect/>
          </a:stretch>
        </p:blipFill>
        <p:spPr>
          <a:xfrm>
            <a:off x="6178379" y="2907590"/>
            <a:ext cx="1655805" cy="2610085"/>
          </a:xfrm>
          <a:prstGeom prst="rect">
            <a:avLst/>
          </a:prstGeom>
        </p:spPr>
      </p:pic>
    </p:spTree>
    <p:extLst>
      <p:ext uri="{BB962C8B-B14F-4D97-AF65-F5344CB8AC3E}">
        <p14:creationId xmlns:p14="http://schemas.microsoft.com/office/powerpoint/2010/main" val="312424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3B0D-975E-473C-CC55-92E8819B7CF7}"/>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0EE5FAD0-582F-3CB7-6764-BF7857872A86}"/>
              </a:ext>
            </a:extLst>
          </p:cNvPr>
          <p:cNvSpPr>
            <a:spLocks noGrp="1"/>
          </p:cNvSpPr>
          <p:nvPr>
            <p:ph idx="1"/>
          </p:nvPr>
        </p:nvSpPr>
        <p:spPr/>
        <p:txBody>
          <a:bodyPr>
            <a:normAutofit fontScale="77500" lnSpcReduction="20000"/>
          </a:bodyPr>
          <a:lstStyle/>
          <a:p>
            <a:r>
              <a:rPr lang="en-US" dirty="0"/>
              <a:t>Approximation is an effective way of improving arithmetic efficiency at the tradeoff of accuracy</a:t>
            </a:r>
          </a:p>
          <a:p>
            <a:r>
              <a:rPr lang="en-US" dirty="0"/>
              <a:t>Significant improvement in delay, power, and area; exact numbers depend on implementation and use cases</a:t>
            </a:r>
          </a:p>
          <a:p>
            <a:pPr lvl="1"/>
            <a:r>
              <a:rPr lang="en-US" dirty="0"/>
              <a:t>[1] Approx. 1-bit Adder → 30% reduction in power w/ 15% Root-Mean-Squared (RMS) error</a:t>
            </a:r>
          </a:p>
          <a:p>
            <a:pPr lvl="1"/>
            <a:r>
              <a:rPr lang="en-US" dirty="0"/>
              <a:t>[2] Approx. Full Adder (AFA) → 46.31%, 28.57% reduction in power, area</a:t>
            </a:r>
          </a:p>
          <a:p>
            <a:pPr lvl="1"/>
            <a:r>
              <a:rPr lang="en-US" dirty="0"/>
              <a:t>[3] Approx. Carry Speculative Han-Carlson Adder (ACSHA) → 46% improvement in Area Delay Product (ADP) w/ negligible relative error</a:t>
            </a:r>
          </a:p>
          <a:p>
            <a:r>
              <a:rPr lang="en-US" dirty="0"/>
              <a:t>There are various methods of approximation, but each has their own application cases</a:t>
            </a:r>
          </a:p>
        </p:txBody>
      </p:sp>
    </p:spTree>
    <p:extLst>
      <p:ext uri="{BB962C8B-B14F-4D97-AF65-F5344CB8AC3E}">
        <p14:creationId xmlns:p14="http://schemas.microsoft.com/office/powerpoint/2010/main" val="323995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B9E8-EF27-EC8A-8333-E3639021E56A}"/>
              </a:ext>
            </a:extLst>
          </p:cNvPr>
          <p:cNvSpPr>
            <a:spLocks noGrp="1"/>
          </p:cNvSpPr>
          <p:nvPr>
            <p:ph type="title"/>
          </p:nvPr>
        </p:nvSpPr>
        <p:spPr/>
        <p:txBody>
          <a:bodyPr/>
          <a:lstStyle/>
          <a:p>
            <a:r>
              <a:rPr lang="en-US" dirty="0"/>
              <a:t>Sources</a:t>
            </a:r>
            <a:endParaRPr lang="en-GB" dirty="0"/>
          </a:p>
        </p:txBody>
      </p:sp>
      <p:sp>
        <p:nvSpPr>
          <p:cNvPr id="3" name="Content Placeholder 2">
            <a:extLst>
              <a:ext uri="{FF2B5EF4-FFF2-40B4-BE49-F238E27FC236}">
                <a16:creationId xmlns:a16="http://schemas.microsoft.com/office/drawing/2014/main" id="{A1D6B567-A9CB-1051-8E02-B8BDA572B125}"/>
              </a:ext>
            </a:extLst>
          </p:cNvPr>
          <p:cNvSpPr>
            <a:spLocks noGrp="1"/>
          </p:cNvSpPr>
          <p:nvPr>
            <p:ph idx="1"/>
          </p:nvPr>
        </p:nvSpPr>
        <p:spPr/>
        <p:txBody>
          <a:bodyPr>
            <a:normAutofit fontScale="70000" lnSpcReduction="20000"/>
          </a:bodyPr>
          <a:lstStyle/>
          <a:p>
            <a:pPr marL="0" indent="0">
              <a:buNone/>
            </a:pPr>
            <a:r>
              <a:rPr lang="en-GB" dirty="0"/>
              <a:t>ChatGPT</a:t>
            </a:r>
          </a:p>
          <a:p>
            <a:pPr marL="0" indent="0">
              <a:buNone/>
            </a:pPr>
            <a:r>
              <a:rPr lang="en-GB" dirty="0"/>
              <a:t>[1] C. I. Allen, D. Langley and J. C. Lyke, "Inexact computing with approximate adder application," NAECON 2014 - IEEE National Aerospace and Electronics Conference, Dayton, OH, USA, 2014, pp. 21-28, </a:t>
            </a:r>
            <a:r>
              <a:rPr lang="en-GB" dirty="0" err="1"/>
              <a:t>doi</a:t>
            </a:r>
            <a:r>
              <a:rPr lang="en-GB" dirty="0"/>
              <a:t>: 10.1109/NAECON.2014.7045768. keywords: {Logic </a:t>
            </a:r>
            <a:r>
              <a:rPr lang="en-GB" dirty="0" err="1"/>
              <a:t>gates;Adders;Approximation</a:t>
            </a:r>
            <a:r>
              <a:rPr lang="en-GB" dirty="0"/>
              <a:t> </a:t>
            </a:r>
            <a:r>
              <a:rPr lang="en-GB" dirty="0" err="1"/>
              <a:t>methods;Inverters;Probabilistic</a:t>
            </a:r>
            <a:r>
              <a:rPr lang="en-GB" dirty="0"/>
              <a:t> </a:t>
            </a:r>
            <a:r>
              <a:rPr lang="en-GB" dirty="0" err="1"/>
              <a:t>logic;Power</a:t>
            </a:r>
            <a:r>
              <a:rPr lang="en-GB" dirty="0"/>
              <a:t> </a:t>
            </a:r>
            <a:r>
              <a:rPr lang="en-GB" dirty="0" err="1"/>
              <a:t>dissipation;Minimization</a:t>
            </a:r>
            <a:r>
              <a:rPr lang="en-GB" dirty="0"/>
              <a:t>},</a:t>
            </a:r>
          </a:p>
          <a:p>
            <a:pPr marL="0" indent="0">
              <a:buNone/>
            </a:pPr>
            <a:r>
              <a:rPr lang="en-GB" dirty="0"/>
              <a:t>[2] Sunil Dutt, Sukumar Nandi, and Gaurav Trivedi. 2017. Analysis and Design of Adders for Approximate Computing. ACM Trans. Embed. </a:t>
            </a:r>
            <a:r>
              <a:rPr lang="en-GB" dirty="0" err="1"/>
              <a:t>Comput</a:t>
            </a:r>
            <a:r>
              <a:rPr lang="en-GB" dirty="0"/>
              <a:t>. Syst. 17, 2, Article 40 (March 2018), 28 pages. </a:t>
            </a:r>
            <a:r>
              <a:rPr lang="en-GB" dirty="0">
                <a:hlinkClick r:id="rId2"/>
              </a:rPr>
              <a:t>https://doi.org/10.1145/3131274</a:t>
            </a:r>
            <a:endParaRPr lang="en-GB" dirty="0"/>
          </a:p>
          <a:p>
            <a:pPr marL="0" indent="0">
              <a:buNone/>
            </a:pPr>
            <a:r>
              <a:rPr lang="en-GB" dirty="0"/>
              <a:t>[3] </a:t>
            </a:r>
            <a:r>
              <a:rPr lang="en-US" i="0" dirty="0">
                <a:effectLst/>
              </a:rPr>
              <a:t>A. K. </a:t>
            </a:r>
            <a:r>
              <a:rPr lang="en-US" i="0" dirty="0" err="1">
                <a:effectLst/>
              </a:rPr>
              <a:t>Gottem</a:t>
            </a:r>
            <a:r>
              <a:rPr lang="en-US" i="0" dirty="0">
                <a:effectLst/>
              </a:rPr>
              <a:t>, A. </a:t>
            </a:r>
            <a:r>
              <a:rPr lang="en-US" i="0" dirty="0" err="1">
                <a:effectLst/>
              </a:rPr>
              <a:t>Sundaramoorthy</a:t>
            </a:r>
            <a:r>
              <a:rPr lang="en-US" i="0" dirty="0">
                <a:effectLst/>
              </a:rPr>
              <a:t>, and A. </a:t>
            </a:r>
            <a:r>
              <a:rPr lang="en-US" i="0" dirty="0" err="1">
                <a:effectLst/>
              </a:rPr>
              <a:t>Alagarsamy</a:t>
            </a:r>
            <a:r>
              <a:rPr lang="en-US" i="0" dirty="0">
                <a:effectLst/>
              </a:rPr>
              <a:t>, “High Speed Approximate Carry Speculative Adder in Error Tolerance Applications”, </a:t>
            </a:r>
            <a:r>
              <a:rPr lang="en-US" i="1" dirty="0">
                <a:effectLst/>
              </a:rPr>
              <a:t>IJC</a:t>
            </a:r>
            <a:r>
              <a:rPr lang="en-US" i="0" dirty="0">
                <a:effectLst/>
              </a:rPr>
              <a:t>, vol. 21, no. 3, pp. 383-390, Sep. 2022.</a:t>
            </a:r>
          </a:p>
        </p:txBody>
      </p:sp>
    </p:spTree>
    <p:extLst>
      <p:ext uri="{BB962C8B-B14F-4D97-AF65-F5344CB8AC3E}">
        <p14:creationId xmlns:p14="http://schemas.microsoft.com/office/powerpoint/2010/main" val="370968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3BAD-D9BB-FBED-826E-95E21CE41702}"/>
              </a:ext>
            </a:extLst>
          </p:cNvPr>
          <p:cNvSpPr>
            <a:spLocks noGrp="1"/>
          </p:cNvSpPr>
          <p:nvPr>
            <p:ph type="title"/>
          </p:nvPr>
        </p:nvSpPr>
        <p:spPr/>
        <p:txBody>
          <a:bodyPr/>
          <a:lstStyle/>
          <a:p>
            <a:r>
              <a:rPr lang="en-US" dirty="0"/>
              <a:t>Background</a:t>
            </a:r>
            <a:endParaRPr lang="en-GB" dirty="0"/>
          </a:p>
        </p:txBody>
      </p:sp>
      <p:sp>
        <p:nvSpPr>
          <p:cNvPr id="3" name="Content Placeholder 2">
            <a:extLst>
              <a:ext uri="{FF2B5EF4-FFF2-40B4-BE49-F238E27FC236}">
                <a16:creationId xmlns:a16="http://schemas.microsoft.com/office/drawing/2014/main" id="{D7C9A9E2-8A8C-46DB-9761-076FC4270C40}"/>
              </a:ext>
            </a:extLst>
          </p:cNvPr>
          <p:cNvSpPr>
            <a:spLocks noGrp="1"/>
          </p:cNvSpPr>
          <p:nvPr>
            <p:ph idx="1"/>
          </p:nvPr>
        </p:nvSpPr>
        <p:spPr/>
        <p:txBody>
          <a:bodyPr>
            <a:normAutofit/>
          </a:bodyPr>
          <a:lstStyle/>
          <a:p>
            <a:r>
              <a:rPr lang="en-US" dirty="0"/>
              <a:t>All processors have Arithmetic Logic Unit (ALU)</a:t>
            </a:r>
          </a:p>
          <a:p>
            <a:pPr lvl="1"/>
            <a:r>
              <a:rPr lang="en-US" dirty="0"/>
              <a:t>Crucial component</a:t>
            </a:r>
          </a:p>
          <a:p>
            <a:pPr lvl="1"/>
            <a:r>
              <a:rPr lang="en-US" dirty="0"/>
              <a:t>performs basic arithmetic operations (e.g., addition) and logical operations.</a:t>
            </a:r>
          </a:p>
          <a:p>
            <a:r>
              <a:rPr lang="en-US" dirty="0"/>
              <a:t>Complex/relevant modern hardware components fundamentally still rely on efficient adders (e.g., Floating-Point Units (FPUs) for AI development)</a:t>
            </a:r>
          </a:p>
          <a:p>
            <a:r>
              <a:rPr lang="en-US" dirty="0"/>
              <a:t>Optimize for speed, size, power, and purpose</a:t>
            </a:r>
          </a:p>
        </p:txBody>
      </p:sp>
    </p:spTree>
    <p:extLst>
      <p:ext uri="{BB962C8B-B14F-4D97-AF65-F5344CB8AC3E}">
        <p14:creationId xmlns:p14="http://schemas.microsoft.com/office/powerpoint/2010/main" val="178981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F17F-9A36-8A3C-3AB2-A57BA9CB08DF}"/>
              </a:ext>
            </a:extLst>
          </p:cNvPr>
          <p:cNvSpPr>
            <a:spLocks noGrp="1"/>
          </p:cNvSpPr>
          <p:nvPr>
            <p:ph type="title"/>
          </p:nvPr>
        </p:nvSpPr>
        <p:spPr/>
        <p:txBody>
          <a:bodyPr/>
          <a:lstStyle/>
          <a:p>
            <a:r>
              <a:rPr lang="en-US" dirty="0"/>
              <a:t>Approximation Techniques</a:t>
            </a:r>
            <a:endParaRPr lang="en-GB" dirty="0"/>
          </a:p>
        </p:txBody>
      </p:sp>
      <p:sp>
        <p:nvSpPr>
          <p:cNvPr id="3" name="Content Placeholder 2">
            <a:extLst>
              <a:ext uri="{FF2B5EF4-FFF2-40B4-BE49-F238E27FC236}">
                <a16:creationId xmlns:a16="http://schemas.microsoft.com/office/drawing/2014/main" id="{88A62A39-CFC1-CBF6-F02F-AF5165B2A8C8}"/>
              </a:ext>
            </a:extLst>
          </p:cNvPr>
          <p:cNvSpPr>
            <a:spLocks noGrp="1"/>
          </p:cNvSpPr>
          <p:nvPr>
            <p:ph idx="1"/>
          </p:nvPr>
        </p:nvSpPr>
        <p:spPr/>
        <p:txBody>
          <a:bodyPr>
            <a:normAutofit lnSpcReduction="10000"/>
          </a:bodyPr>
          <a:lstStyle/>
          <a:p>
            <a:r>
              <a:rPr lang="en-US" dirty="0"/>
              <a:t>Many methods exist, the following are widely applicable and used:</a:t>
            </a:r>
          </a:p>
          <a:p>
            <a:pPr lvl="1"/>
            <a:r>
              <a:rPr lang="en-US" dirty="0"/>
              <a:t>Bit Truncation</a:t>
            </a:r>
          </a:p>
          <a:p>
            <a:pPr lvl="1"/>
            <a:r>
              <a:rPr lang="en-US" dirty="0"/>
              <a:t>Reduced Carry Propagation</a:t>
            </a:r>
          </a:p>
          <a:p>
            <a:pPr lvl="1"/>
            <a:r>
              <a:rPr lang="en-US" dirty="0"/>
              <a:t>Stochastic</a:t>
            </a:r>
          </a:p>
          <a:p>
            <a:pPr lvl="1"/>
            <a:r>
              <a:rPr lang="en-US" dirty="0"/>
              <a:t>Simplified Logic Gates</a:t>
            </a:r>
          </a:p>
          <a:p>
            <a:r>
              <a:rPr lang="en-US" dirty="0"/>
              <a:t>Accounting for implementation complexity</a:t>
            </a:r>
          </a:p>
          <a:p>
            <a:r>
              <a:rPr lang="en-US" dirty="0"/>
              <a:t>Ties to Error Tolerant Adders</a:t>
            </a:r>
          </a:p>
        </p:txBody>
      </p:sp>
    </p:spTree>
    <p:extLst>
      <p:ext uri="{BB962C8B-B14F-4D97-AF65-F5344CB8AC3E}">
        <p14:creationId xmlns:p14="http://schemas.microsoft.com/office/powerpoint/2010/main" val="91685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4130-2D5F-EE9E-C77E-EDE7971448CE}"/>
              </a:ext>
            </a:extLst>
          </p:cNvPr>
          <p:cNvSpPr>
            <a:spLocks noGrp="1"/>
          </p:cNvSpPr>
          <p:nvPr>
            <p:ph type="title"/>
          </p:nvPr>
        </p:nvSpPr>
        <p:spPr/>
        <p:txBody>
          <a:bodyPr/>
          <a:lstStyle/>
          <a:p>
            <a:r>
              <a:rPr lang="en-US" dirty="0"/>
              <a:t>Bit Truncation (Bit Masking)</a:t>
            </a:r>
            <a:endParaRPr lang="en-GB" dirty="0"/>
          </a:p>
        </p:txBody>
      </p:sp>
      <p:sp>
        <p:nvSpPr>
          <p:cNvPr id="3" name="Content Placeholder 2">
            <a:extLst>
              <a:ext uri="{FF2B5EF4-FFF2-40B4-BE49-F238E27FC236}">
                <a16:creationId xmlns:a16="http://schemas.microsoft.com/office/drawing/2014/main" id="{90F1BA66-412B-B72B-4A5C-ECAF54D25C4D}"/>
              </a:ext>
            </a:extLst>
          </p:cNvPr>
          <p:cNvSpPr>
            <a:spLocks noGrp="1"/>
          </p:cNvSpPr>
          <p:nvPr>
            <p:ph idx="1"/>
          </p:nvPr>
        </p:nvSpPr>
        <p:spPr/>
        <p:txBody>
          <a:bodyPr>
            <a:normAutofit fontScale="92500" lnSpcReduction="20000"/>
          </a:bodyPr>
          <a:lstStyle/>
          <a:p>
            <a:r>
              <a:rPr lang="en-US" dirty="0"/>
              <a:t>Examples: image processing, machine learning (neural networks, deep learning accelerators like Google’s TPU)</a:t>
            </a:r>
          </a:p>
          <a:p>
            <a:r>
              <a:rPr lang="en-US" dirty="0"/>
              <a:t>Pros:</a:t>
            </a:r>
          </a:p>
          <a:p>
            <a:pPr lvl="1"/>
            <a:r>
              <a:rPr lang="en-GB" dirty="0"/>
              <a:t>Low overhead, no additional logic, highly scalable</a:t>
            </a:r>
          </a:p>
          <a:p>
            <a:pPr lvl="1"/>
            <a:r>
              <a:rPr lang="en-GB" dirty="0"/>
              <a:t>Easy to implement</a:t>
            </a:r>
          </a:p>
          <a:p>
            <a:pPr lvl="1"/>
            <a:r>
              <a:rPr lang="en-GB" dirty="0"/>
              <a:t>Widely applicable when lower bits don’t matter as much</a:t>
            </a:r>
          </a:p>
          <a:p>
            <a:r>
              <a:rPr lang="en-GB" dirty="0"/>
              <a:t>Cons:</a:t>
            </a:r>
          </a:p>
          <a:p>
            <a:pPr lvl="1"/>
            <a:r>
              <a:rPr lang="en-GB" dirty="0"/>
              <a:t>Less adaptive (doesn’t consider dynamic input importance)</a:t>
            </a:r>
          </a:p>
          <a:p>
            <a:pPr lvl="1"/>
            <a:r>
              <a:rPr lang="en-GB" dirty="0"/>
              <a:t>Unsuitable for high-precision applications</a:t>
            </a:r>
          </a:p>
          <a:p>
            <a:pPr lvl="1"/>
            <a:endParaRPr lang="en-GB" dirty="0"/>
          </a:p>
          <a:p>
            <a:pPr lvl="1"/>
            <a:endParaRPr lang="en-GB" dirty="0"/>
          </a:p>
        </p:txBody>
      </p:sp>
    </p:spTree>
    <p:extLst>
      <p:ext uri="{BB962C8B-B14F-4D97-AF65-F5344CB8AC3E}">
        <p14:creationId xmlns:p14="http://schemas.microsoft.com/office/powerpoint/2010/main" val="43517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FF25-8340-FCA0-B6B0-7B368D99ABA1}"/>
              </a:ext>
            </a:extLst>
          </p:cNvPr>
          <p:cNvSpPr>
            <a:spLocks noGrp="1"/>
          </p:cNvSpPr>
          <p:nvPr>
            <p:ph type="title"/>
          </p:nvPr>
        </p:nvSpPr>
        <p:spPr/>
        <p:txBody>
          <a:bodyPr/>
          <a:lstStyle/>
          <a:p>
            <a:r>
              <a:rPr lang="en-US" dirty="0"/>
              <a:t>Reduced Carry Propagation</a:t>
            </a:r>
            <a:endParaRPr lang="en-GB" dirty="0"/>
          </a:p>
        </p:txBody>
      </p:sp>
      <p:sp>
        <p:nvSpPr>
          <p:cNvPr id="6" name="Content Placeholder 5">
            <a:extLst>
              <a:ext uri="{FF2B5EF4-FFF2-40B4-BE49-F238E27FC236}">
                <a16:creationId xmlns:a16="http://schemas.microsoft.com/office/drawing/2014/main" id="{E36F18CE-8722-A3DD-9669-745CF061BF12}"/>
              </a:ext>
            </a:extLst>
          </p:cNvPr>
          <p:cNvSpPr>
            <a:spLocks noGrp="1"/>
          </p:cNvSpPr>
          <p:nvPr>
            <p:ph idx="1"/>
          </p:nvPr>
        </p:nvSpPr>
        <p:spPr/>
        <p:txBody>
          <a:bodyPr>
            <a:normAutofit fontScale="92500"/>
          </a:bodyPr>
          <a:lstStyle/>
          <a:p>
            <a:r>
              <a:rPr lang="en-US" dirty="0"/>
              <a:t>Examples: energy-efficient processers (IoT/edge devices), error tolerant systems (sensor data processing)</a:t>
            </a:r>
          </a:p>
          <a:p>
            <a:r>
              <a:rPr lang="en-US" dirty="0"/>
              <a:t>Pros: </a:t>
            </a:r>
          </a:p>
          <a:p>
            <a:pPr lvl="1"/>
            <a:r>
              <a:rPr lang="en-US" dirty="0"/>
              <a:t>Balances precision and complexity</a:t>
            </a:r>
          </a:p>
          <a:p>
            <a:pPr lvl="1"/>
            <a:r>
              <a:rPr lang="en-US" dirty="0"/>
              <a:t>Moderately scalable (adaptations exist for large-scale)</a:t>
            </a:r>
          </a:p>
          <a:p>
            <a:r>
              <a:rPr lang="en-US" dirty="0"/>
              <a:t>Cons:</a:t>
            </a:r>
          </a:p>
          <a:p>
            <a:pPr lvl="1"/>
            <a:r>
              <a:rPr lang="en-US" dirty="0"/>
              <a:t>More specific to adders/arithmetic circuits</a:t>
            </a:r>
          </a:p>
          <a:p>
            <a:pPr lvl="1"/>
            <a:r>
              <a:rPr lang="en-US" dirty="0"/>
              <a:t>Not as dynamic</a:t>
            </a:r>
          </a:p>
        </p:txBody>
      </p:sp>
    </p:spTree>
    <p:extLst>
      <p:ext uri="{BB962C8B-B14F-4D97-AF65-F5344CB8AC3E}">
        <p14:creationId xmlns:p14="http://schemas.microsoft.com/office/powerpoint/2010/main" val="427948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E0162-2DE2-0838-A98F-3B060C0FA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1C433-1F2C-603B-9D74-8DCA1F031185}"/>
              </a:ext>
            </a:extLst>
          </p:cNvPr>
          <p:cNvSpPr>
            <a:spLocks noGrp="1"/>
          </p:cNvSpPr>
          <p:nvPr>
            <p:ph type="title"/>
          </p:nvPr>
        </p:nvSpPr>
        <p:spPr/>
        <p:txBody>
          <a:bodyPr/>
          <a:lstStyle/>
          <a:p>
            <a:r>
              <a:rPr lang="en-US" dirty="0"/>
              <a:t>Stochastic Approximation</a:t>
            </a:r>
            <a:endParaRPr lang="en-GB" dirty="0"/>
          </a:p>
        </p:txBody>
      </p:sp>
      <p:sp>
        <p:nvSpPr>
          <p:cNvPr id="6" name="Content Placeholder 5">
            <a:extLst>
              <a:ext uri="{FF2B5EF4-FFF2-40B4-BE49-F238E27FC236}">
                <a16:creationId xmlns:a16="http://schemas.microsoft.com/office/drawing/2014/main" id="{988F96C5-EA3B-3A72-9901-5C4AE5E30BBA}"/>
              </a:ext>
            </a:extLst>
          </p:cNvPr>
          <p:cNvSpPr>
            <a:spLocks noGrp="1"/>
          </p:cNvSpPr>
          <p:nvPr>
            <p:ph idx="1"/>
          </p:nvPr>
        </p:nvSpPr>
        <p:spPr/>
        <p:txBody>
          <a:bodyPr>
            <a:normAutofit fontScale="92500" lnSpcReduction="10000"/>
          </a:bodyPr>
          <a:lstStyle/>
          <a:p>
            <a:r>
              <a:rPr lang="en-US" dirty="0"/>
              <a:t>Examples: machine learning (gradient descent), Monte Carlo simulations (modelling real-world systems)</a:t>
            </a:r>
          </a:p>
          <a:p>
            <a:r>
              <a:rPr lang="en-US" dirty="0"/>
              <a:t>Pros: </a:t>
            </a:r>
          </a:p>
          <a:p>
            <a:pPr lvl="1"/>
            <a:r>
              <a:rPr lang="en-US" dirty="0"/>
              <a:t>Introduces randomness (mimics real-world noise)</a:t>
            </a:r>
          </a:p>
          <a:p>
            <a:pPr lvl="1"/>
            <a:r>
              <a:rPr lang="en-US" dirty="0"/>
              <a:t>Allows error control/tuning approximation levels using parameters</a:t>
            </a:r>
          </a:p>
          <a:p>
            <a:r>
              <a:rPr lang="en-US" dirty="0"/>
              <a:t>Cons:</a:t>
            </a:r>
          </a:p>
          <a:p>
            <a:pPr lvl="1"/>
            <a:r>
              <a:rPr lang="en-US" dirty="0"/>
              <a:t>Requires random number generation hardware/software</a:t>
            </a:r>
          </a:p>
          <a:p>
            <a:pPr lvl="1"/>
            <a:r>
              <a:rPr lang="en-US" dirty="0"/>
              <a:t>Challenging to implement/mitigate overhead at large scales</a:t>
            </a:r>
          </a:p>
        </p:txBody>
      </p:sp>
    </p:spTree>
    <p:extLst>
      <p:ext uri="{BB962C8B-B14F-4D97-AF65-F5344CB8AC3E}">
        <p14:creationId xmlns:p14="http://schemas.microsoft.com/office/powerpoint/2010/main" val="152733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3DBB2-1BCF-B731-32F6-052DFB8C1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7788D9-EA54-5043-9325-7C85C34D2170}"/>
              </a:ext>
            </a:extLst>
          </p:cNvPr>
          <p:cNvSpPr>
            <a:spLocks noGrp="1"/>
          </p:cNvSpPr>
          <p:nvPr>
            <p:ph type="title"/>
          </p:nvPr>
        </p:nvSpPr>
        <p:spPr/>
        <p:txBody>
          <a:bodyPr/>
          <a:lstStyle/>
          <a:p>
            <a:r>
              <a:rPr lang="en-US" dirty="0"/>
              <a:t>Simplified Logic Gates</a:t>
            </a:r>
            <a:endParaRPr lang="en-GB" dirty="0"/>
          </a:p>
        </p:txBody>
      </p:sp>
      <p:sp>
        <p:nvSpPr>
          <p:cNvPr id="6" name="Content Placeholder 5">
            <a:extLst>
              <a:ext uri="{FF2B5EF4-FFF2-40B4-BE49-F238E27FC236}">
                <a16:creationId xmlns:a16="http://schemas.microsoft.com/office/drawing/2014/main" id="{41436BC1-0BE3-CAA4-B7CF-4D776ACF74E4}"/>
              </a:ext>
            </a:extLst>
          </p:cNvPr>
          <p:cNvSpPr>
            <a:spLocks noGrp="1"/>
          </p:cNvSpPr>
          <p:nvPr>
            <p:ph idx="1"/>
          </p:nvPr>
        </p:nvSpPr>
        <p:spPr/>
        <p:txBody>
          <a:bodyPr>
            <a:normAutofit fontScale="92500" lnSpcReduction="20000"/>
          </a:bodyPr>
          <a:lstStyle/>
          <a:p>
            <a:r>
              <a:rPr lang="en-US" dirty="0"/>
              <a:t>Examples: signal processing (approx. Fast Fourier Transforms), embedded systems (microcontrollers for smart watches)</a:t>
            </a:r>
          </a:p>
          <a:p>
            <a:r>
              <a:rPr lang="en-US" dirty="0"/>
              <a:t>Pros: </a:t>
            </a:r>
          </a:p>
          <a:p>
            <a:pPr lvl="1"/>
            <a:r>
              <a:rPr lang="en-US" dirty="0"/>
              <a:t>Direct logic replacement/reduces circuit complexity without requiring structural redesign</a:t>
            </a:r>
          </a:p>
          <a:p>
            <a:pPr lvl="1"/>
            <a:r>
              <a:rPr lang="en-US" dirty="0"/>
              <a:t>Easy to implement, simplification saves energy and area</a:t>
            </a:r>
          </a:p>
          <a:p>
            <a:r>
              <a:rPr lang="en-US" dirty="0"/>
              <a:t>Cons:</a:t>
            </a:r>
          </a:p>
          <a:p>
            <a:pPr lvl="1"/>
            <a:r>
              <a:rPr lang="en-US" dirty="0"/>
              <a:t>Scalable with constraints (higher precision accumulates error)</a:t>
            </a:r>
          </a:p>
          <a:p>
            <a:pPr lvl="1"/>
            <a:r>
              <a:rPr lang="en-US" dirty="0"/>
              <a:t>Doesn’t account for input significance (less versatility)</a:t>
            </a:r>
          </a:p>
        </p:txBody>
      </p:sp>
    </p:spTree>
    <p:extLst>
      <p:ext uri="{BB962C8B-B14F-4D97-AF65-F5344CB8AC3E}">
        <p14:creationId xmlns:p14="http://schemas.microsoft.com/office/powerpoint/2010/main" val="32947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E0452C8-EFAC-4BBE-B829-CFE413A38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618" cy="6856215"/>
            <a:chOff x="0" y="0"/>
            <a:chExt cx="12188825" cy="6856215"/>
          </a:xfrm>
        </p:grpSpPr>
        <p:pic>
          <p:nvPicPr>
            <p:cNvPr id="37" name="Picture 36">
              <a:extLst>
                <a:ext uri="{FF2B5EF4-FFF2-40B4-BE49-F238E27FC236}">
                  <a16:creationId xmlns:a16="http://schemas.microsoft.com/office/drawing/2014/main" id="{CD97DE34-8296-40AE-9D7B-90FB53EAB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D560187E-55A2-47FB-9418-50199CD68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39" name="Picture 38">
              <a:extLst>
                <a:ext uri="{FF2B5EF4-FFF2-40B4-BE49-F238E27FC236}">
                  <a16:creationId xmlns:a16="http://schemas.microsoft.com/office/drawing/2014/main" id="{4EBA2ED3-6662-40E0-97F2-A6AA30CD51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40" name="Picture 39">
              <a:extLst>
                <a:ext uri="{FF2B5EF4-FFF2-40B4-BE49-F238E27FC236}">
                  <a16:creationId xmlns:a16="http://schemas.microsoft.com/office/drawing/2014/main" id="{05125026-1D7D-4D22-9C46-B477B96A26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42" name="Straight Connector 41">
            <a:extLst>
              <a:ext uri="{FF2B5EF4-FFF2-40B4-BE49-F238E27FC236}">
                <a16:creationId xmlns:a16="http://schemas.microsoft.com/office/drawing/2014/main" id="{CB3B6ABF-EFD9-487E-8DE4-362FB18D4B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grpSp>
        <p:nvGrpSpPr>
          <p:cNvPr id="44" name="Group 43">
            <a:extLst>
              <a:ext uri="{FF2B5EF4-FFF2-40B4-BE49-F238E27FC236}">
                <a16:creationId xmlns:a16="http://schemas.microsoft.com/office/drawing/2014/main" id="{247C940C-BCEA-4B94-ADAB-E5DF93AD25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45" name="Rectangle 44">
              <a:extLst>
                <a:ext uri="{FF2B5EF4-FFF2-40B4-BE49-F238E27FC236}">
                  <a16:creationId xmlns:a16="http://schemas.microsoft.com/office/drawing/2014/main" id="{43355E07-D27F-496A-A202-82B97852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7ABE8173-1154-4FFD-A647-BE335D1BF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47" name="Picture 46">
                <a:extLst>
                  <a:ext uri="{FF2B5EF4-FFF2-40B4-BE49-F238E27FC236}">
                    <a16:creationId xmlns:a16="http://schemas.microsoft.com/office/drawing/2014/main" id="{372EFA8A-6EE3-4B25-873B-F4CED90537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8" name="Rectangle 47">
                <a:extLst>
                  <a:ext uri="{FF2B5EF4-FFF2-40B4-BE49-F238E27FC236}">
                    <a16:creationId xmlns:a16="http://schemas.microsoft.com/office/drawing/2014/main" id="{18C03B2B-142C-4AD5-8F21-0FC939548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49" name="Picture 48">
                <a:extLst>
                  <a:ext uri="{FF2B5EF4-FFF2-40B4-BE49-F238E27FC236}">
                    <a16:creationId xmlns:a16="http://schemas.microsoft.com/office/drawing/2014/main" id="{C6FAF349-1EBC-4906-8CCB-C668CAE6900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50" name="Picture 49">
                <a:extLst>
                  <a:ext uri="{FF2B5EF4-FFF2-40B4-BE49-F238E27FC236}">
                    <a16:creationId xmlns:a16="http://schemas.microsoft.com/office/drawing/2014/main" id="{15541360-9082-4D4C-A106-460B85E98C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p:cNvSpPr>
            <a:spLocks noGrp="1"/>
          </p:cNvSpPr>
          <p:nvPr>
            <p:ph type="title"/>
          </p:nvPr>
        </p:nvSpPr>
        <p:spPr>
          <a:xfrm>
            <a:off x="971551" y="982132"/>
            <a:ext cx="2745042" cy="1325373"/>
          </a:xfrm>
        </p:spPr>
        <p:txBody>
          <a:bodyPr vert="horz" lIns="91440" tIns="45720" rIns="91440" bIns="45720" rtlCol="0" anchor="b">
            <a:normAutofit/>
          </a:bodyPr>
          <a:lstStyle/>
          <a:p>
            <a:r>
              <a:rPr lang="en-US" sz="2100" dirty="0"/>
              <a:t>Relative Error Across Approximation Techniques (Ideal)</a:t>
            </a:r>
          </a:p>
        </p:txBody>
      </p:sp>
      <p:cxnSp>
        <p:nvCxnSpPr>
          <p:cNvPr id="52" name="Straight Connector 51">
            <a:extLst>
              <a:ext uri="{FF2B5EF4-FFF2-40B4-BE49-F238E27FC236}">
                <a16:creationId xmlns:a16="http://schemas.microsoft.com/office/drawing/2014/main" id="{E59A63C7-BCAC-464C-B7D5-9A713B4CAC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1550" y="2400639"/>
            <a:ext cx="2745043"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error_across_techniques.png"/>
          <p:cNvPicPr>
            <a:picLocks noChangeAspect="1"/>
          </p:cNvPicPr>
          <p:nvPr/>
        </p:nvPicPr>
        <p:blipFill>
          <a:blip r:embed="rId6"/>
          <a:stretch>
            <a:fillRect/>
          </a:stretch>
        </p:blipFill>
        <p:spPr>
          <a:xfrm>
            <a:off x="4064001" y="2300921"/>
            <a:ext cx="4102099" cy="2256154"/>
          </a:xfrm>
          <a:prstGeom prst="rect">
            <a:avLst/>
          </a:prstGeom>
          <a:ln w="57150" cmpd="thickThin">
            <a:solidFill>
              <a:schemeClr val="tx1">
                <a:lumMod val="50000"/>
                <a:lumOff val="50000"/>
              </a:schemeClr>
            </a:solidFill>
            <a:miter lim="800000"/>
          </a:ln>
        </p:spPr>
      </p:pic>
      <p:sp>
        <p:nvSpPr>
          <p:cNvPr id="18" name="TextBox 17">
            <a:extLst>
              <a:ext uri="{FF2B5EF4-FFF2-40B4-BE49-F238E27FC236}">
                <a16:creationId xmlns:a16="http://schemas.microsoft.com/office/drawing/2014/main" id="{FD0D2D83-7EB7-33F3-FCC1-ACAD2A5C4D34}"/>
              </a:ext>
            </a:extLst>
          </p:cNvPr>
          <p:cNvSpPr txBox="1"/>
          <p:nvPr/>
        </p:nvSpPr>
        <p:spPr>
          <a:xfrm>
            <a:off x="971550" y="2571425"/>
            <a:ext cx="2731985" cy="3304442"/>
          </a:xfrm>
          <a:prstGeom prst="rect">
            <a:avLst/>
          </a:prstGeom>
          <a:noFill/>
        </p:spPr>
        <p:txBody>
          <a:bodyPr wrap="square" rtlCol="0">
            <a:normAutofit fontScale="70000" lnSpcReduction="20000"/>
          </a:bodyPr>
          <a:lstStyle/>
          <a:p>
            <a:pPr marR="0" lvl="0" algn="l" defTabSz="457200" rtl="0" eaLnBrk="1" fontAlgn="auto" latinLnBrk="0" hangingPunct="1">
              <a:lnSpc>
                <a:spcPct val="100000"/>
              </a:lnSpc>
              <a:spcBef>
                <a:spcPct val="20000"/>
              </a:spcBef>
              <a:spcAft>
                <a:spcPts val="600"/>
              </a:spcAft>
              <a:buClr>
                <a:srgbClr val="B15E28"/>
              </a:buClr>
              <a:buSzPct val="115000"/>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General Trends:</a:t>
            </a:r>
          </a:p>
          <a:p>
            <a:pPr marL="285750" marR="0" lvl="0" indent="-285750" algn="l" defTabSz="457200" rtl="0" eaLnBrk="1" fontAlgn="auto" latinLnBrk="0" hangingPunct="1">
              <a:lnSpc>
                <a:spcPct val="100000"/>
              </a:lnSpc>
              <a:spcBef>
                <a:spcPct val="20000"/>
              </a:spcBef>
              <a:spcAft>
                <a:spcPts val="600"/>
              </a:spcAft>
              <a:buClr>
                <a:srgbClr val="B15E28"/>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Highest Relative Error: Truncated for more than 2-bit operations; Stochastic for 2-bit operations </a:t>
            </a:r>
          </a:p>
          <a:p>
            <a:pPr marL="285750" marR="0" lvl="0" indent="-285750" algn="l" defTabSz="457200" rtl="0" eaLnBrk="1" fontAlgn="auto" latinLnBrk="0" hangingPunct="1">
              <a:lnSpc>
                <a:spcPct val="100000"/>
              </a:lnSpc>
              <a:spcBef>
                <a:spcPct val="20000"/>
              </a:spcBef>
              <a:spcAft>
                <a:spcPts val="600"/>
              </a:spcAft>
              <a:buClr>
                <a:srgbClr val="B15E28"/>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Lowest Relative Error: Simplified &amp; Stochastic for higher bit-widths, latter performance is dependent on error rate</a:t>
            </a:r>
          </a:p>
          <a:p>
            <a:pPr marL="285750" marR="0" lvl="0" indent="-285750" algn="l" defTabSz="457200" rtl="0" eaLnBrk="1" fontAlgn="auto" latinLnBrk="0" hangingPunct="1">
              <a:lnSpc>
                <a:spcPct val="100000"/>
              </a:lnSpc>
              <a:spcBef>
                <a:spcPct val="20000"/>
              </a:spcBef>
              <a:spcAft>
                <a:spcPts val="600"/>
              </a:spcAft>
              <a:buClr>
                <a:srgbClr val="B15E28"/>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Plateaus for all techniques beyond 16 bits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E0452C8-EFAC-4BBE-B829-CFE413A38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618" cy="6856215"/>
            <a:chOff x="0" y="0"/>
            <a:chExt cx="12188825" cy="6856215"/>
          </a:xfrm>
        </p:grpSpPr>
        <p:pic>
          <p:nvPicPr>
            <p:cNvPr id="10" name="Picture 9">
              <a:extLst>
                <a:ext uri="{FF2B5EF4-FFF2-40B4-BE49-F238E27FC236}">
                  <a16:creationId xmlns:a16="http://schemas.microsoft.com/office/drawing/2014/main" id="{CD97DE34-8296-40AE-9D7B-90FB53EAB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D560187E-55A2-47FB-9418-50199CD68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2" name="Picture 11">
              <a:extLst>
                <a:ext uri="{FF2B5EF4-FFF2-40B4-BE49-F238E27FC236}">
                  <a16:creationId xmlns:a16="http://schemas.microsoft.com/office/drawing/2014/main" id="{4EBA2ED3-6662-40E0-97F2-A6AA30CD51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3" name="Picture 12">
              <a:extLst>
                <a:ext uri="{FF2B5EF4-FFF2-40B4-BE49-F238E27FC236}">
                  <a16:creationId xmlns:a16="http://schemas.microsoft.com/office/drawing/2014/main" id="{05125026-1D7D-4D22-9C46-B477B96A26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5" name="Straight Connector 14">
            <a:extLst>
              <a:ext uri="{FF2B5EF4-FFF2-40B4-BE49-F238E27FC236}">
                <a16:creationId xmlns:a16="http://schemas.microsoft.com/office/drawing/2014/main" id="{CB3B6ABF-EFD9-487E-8DE4-362FB18D4B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5E6E1520-2FF6-4854-9AF4-AEF2311B5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18" name="Rectangle 17">
              <a:extLst>
                <a:ext uri="{FF2B5EF4-FFF2-40B4-BE49-F238E27FC236}">
                  <a16:creationId xmlns:a16="http://schemas.microsoft.com/office/drawing/2014/main" id="{BA5D1594-F7BA-4C1C-9385-FD09BD2A6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251BC212-81ED-4D4F-A9E1-FE62C9B06D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20" name="Picture 19">
                <a:extLst>
                  <a:ext uri="{FF2B5EF4-FFF2-40B4-BE49-F238E27FC236}">
                    <a16:creationId xmlns:a16="http://schemas.microsoft.com/office/drawing/2014/main" id="{A2993D6C-D352-4196-8909-21BFE98637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DC52BDAD-556E-4C4C-B776-FD44D9082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22" name="Picture 21">
                <a:extLst>
                  <a:ext uri="{FF2B5EF4-FFF2-40B4-BE49-F238E27FC236}">
                    <a16:creationId xmlns:a16="http://schemas.microsoft.com/office/drawing/2014/main" id="{46D91A09-3DF6-490E-955F-8671B86A13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3" name="Picture 22">
                <a:extLst>
                  <a:ext uri="{FF2B5EF4-FFF2-40B4-BE49-F238E27FC236}">
                    <a16:creationId xmlns:a16="http://schemas.microsoft.com/office/drawing/2014/main" id="{DEAA77F7-514B-46E6-980A-60EF524833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p:cNvSpPr>
            <a:spLocks noGrp="1"/>
          </p:cNvSpPr>
          <p:nvPr>
            <p:ph type="title"/>
          </p:nvPr>
        </p:nvSpPr>
        <p:spPr>
          <a:xfrm>
            <a:off x="5651868" y="982132"/>
            <a:ext cx="2520579" cy="1303867"/>
          </a:xfrm>
        </p:spPr>
        <p:txBody>
          <a:bodyPr vert="horz" lIns="91440" tIns="45720" rIns="91440" bIns="45720" rtlCol="0" anchor="ctr">
            <a:normAutofit/>
          </a:bodyPr>
          <a:lstStyle/>
          <a:p>
            <a:pPr>
              <a:lnSpc>
                <a:spcPct val="90000"/>
              </a:lnSpc>
            </a:pPr>
            <a:r>
              <a:rPr lang="en-US" sz="2100" dirty="0"/>
              <a:t>Execution Time Across Approximation Techniques (Ideal)</a:t>
            </a:r>
          </a:p>
        </p:txBody>
      </p:sp>
      <p:sp>
        <p:nvSpPr>
          <p:cNvPr id="25" name="Rectangle 24">
            <a:extLst>
              <a:ext uri="{FF2B5EF4-FFF2-40B4-BE49-F238E27FC236}">
                <a16:creationId xmlns:a16="http://schemas.microsoft.com/office/drawing/2014/main" id="{64D0FF6F-093D-47AB-9CBA-8BBEF7F73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482" y="1092200"/>
            <a:ext cx="4457015"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_across_techniques.png"/>
          <p:cNvPicPr>
            <a:picLocks noChangeAspect="1"/>
          </p:cNvPicPr>
          <p:nvPr/>
        </p:nvPicPr>
        <p:blipFill>
          <a:blip r:embed="rId5"/>
          <a:stretch>
            <a:fillRect/>
          </a:stretch>
        </p:blipFill>
        <p:spPr>
          <a:xfrm>
            <a:off x="1059512" y="2231055"/>
            <a:ext cx="3959083" cy="2217086"/>
          </a:xfrm>
          <a:prstGeom prst="rect">
            <a:avLst/>
          </a:prstGeom>
        </p:spPr>
      </p:pic>
      <p:cxnSp>
        <p:nvCxnSpPr>
          <p:cNvPr id="27" name="Straight Connector 26">
            <a:extLst>
              <a:ext uri="{FF2B5EF4-FFF2-40B4-BE49-F238E27FC236}">
                <a16:creationId xmlns:a16="http://schemas.microsoft.com/office/drawing/2014/main" id="{1163510C-FF2B-41B2-AEFC-A952A75074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0066" y="2400639"/>
            <a:ext cx="2532381"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EA6AA8C-1A7E-1DF4-022B-5644D289743C}"/>
              </a:ext>
            </a:extLst>
          </p:cNvPr>
          <p:cNvSpPr txBox="1"/>
          <p:nvPr/>
        </p:nvSpPr>
        <p:spPr>
          <a:xfrm>
            <a:off x="5651868" y="2547244"/>
            <a:ext cx="2520580" cy="3328624"/>
          </a:xfrm>
          <a:prstGeom prst="rect">
            <a:avLst/>
          </a:prstGeom>
          <a:noFill/>
        </p:spPr>
        <p:txBody>
          <a:bodyPr wrap="square" rtlCol="0">
            <a:normAutofit fontScale="92500"/>
          </a:bodyPr>
          <a:lstStyle/>
          <a:p>
            <a:pPr marR="0" lvl="0" algn="l" defTabSz="457200" rtl="0" eaLnBrk="1" fontAlgn="auto" latinLnBrk="0" hangingPunct="1">
              <a:lnSpc>
                <a:spcPct val="100000"/>
              </a:lnSpc>
              <a:spcBef>
                <a:spcPct val="20000"/>
              </a:spcBef>
              <a:spcAft>
                <a:spcPts val="600"/>
              </a:spcAft>
              <a:buClr>
                <a:srgbClr val="B15E28"/>
              </a:buClr>
              <a:buSzPct val="115000"/>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General Trends:</a:t>
            </a:r>
          </a:p>
          <a:p>
            <a:pPr marL="285750" marR="0" lvl="0" indent="-285750" algn="l" defTabSz="457200" rtl="0" eaLnBrk="1" fontAlgn="auto" latinLnBrk="0" hangingPunct="1">
              <a:lnSpc>
                <a:spcPct val="100000"/>
              </a:lnSpc>
              <a:spcBef>
                <a:spcPct val="20000"/>
              </a:spcBef>
              <a:spcAft>
                <a:spcPts val="600"/>
              </a:spcAft>
              <a:buClr>
                <a:srgbClr val="B15E28"/>
              </a:buClr>
              <a:buSzPct val="115000"/>
              <a:buFont typeface="Arial"/>
              <a:buChar char="•"/>
              <a:tabLst/>
              <a:defRPr/>
            </a:pPr>
            <a:r>
              <a:rPr lang="en-US" sz="2400" dirty="0">
                <a:solidFill>
                  <a:prstClr val="black">
                    <a:lumMod val="85000"/>
                    <a:lumOff val="15000"/>
                  </a:prstClr>
                </a:solidFill>
                <a:latin typeface="Garamond" panose="02020404030301010803"/>
              </a:rPr>
              <a:t>Longest Execution Time: Stochastic</a:t>
            </a:r>
          </a:p>
          <a:p>
            <a:pPr marL="285750" marR="0" lvl="0" indent="-285750" algn="l" defTabSz="457200" rtl="0" eaLnBrk="1" fontAlgn="auto" latinLnBrk="0" hangingPunct="1">
              <a:lnSpc>
                <a:spcPct val="100000"/>
              </a:lnSpc>
              <a:spcBef>
                <a:spcPct val="20000"/>
              </a:spcBef>
              <a:spcAft>
                <a:spcPts val="600"/>
              </a:spcAft>
              <a:buClr>
                <a:srgbClr val="B15E28"/>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Lowest Execution Time: Simplified</a:t>
            </a:r>
          </a:p>
          <a:p>
            <a:pPr marL="285750" marR="0" lvl="0" indent="-285750" algn="l" defTabSz="457200" rtl="0" eaLnBrk="1" fontAlgn="auto" latinLnBrk="0" hangingPunct="1">
              <a:lnSpc>
                <a:spcPct val="100000"/>
              </a:lnSpc>
              <a:spcBef>
                <a:spcPct val="20000"/>
              </a:spcBef>
              <a:spcAft>
                <a:spcPts val="600"/>
              </a:spcAft>
              <a:buClr>
                <a:srgbClr val="B15E28"/>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Linear Scaling with Bit Width</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275</TotalTime>
  <Words>1442</Words>
  <Application>Microsoft Office PowerPoint</Application>
  <PresentationFormat>On-screen Show (4:3)</PresentationFormat>
  <Paragraphs>159</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Consolas</vt:lpstr>
      <vt:lpstr>Garamond</vt:lpstr>
      <vt:lpstr>Organic</vt:lpstr>
      <vt:lpstr>Approximate Computing Logic Design</vt:lpstr>
      <vt:lpstr>Background</vt:lpstr>
      <vt:lpstr>Approximation Techniques</vt:lpstr>
      <vt:lpstr>Bit Truncation (Bit Masking)</vt:lpstr>
      <vt:lpstr>Reduced Carry Propagation</vt:lpstr>
      <vt:lpstr>Stochastic Approximation</vt:lpstr>
      <vt:lpstr>Simplified Logic Gates</vt:lpstr>
      <vt:lpstr>Relative Error Across Approximation Techniques (Ideal)</vt:lpstr>
      <vt:lpstr>Execution Time Across Approximation Techniques (Ideal)</vt:lpstr>
      <vt:lpstr>Relative Error Across Approximation Techniques (Hardware Simulation)</vt:lpstr>
      <vt:lpstr>Caveats</vt:lpstr>
      <vt:lpstr>Conclusion</vt:lpstr>
      <vt:lpstr>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Megan Li</cp:lastModifiedBy>
  <cp:revision>45</cp:revision>
  <dcterms:created xsi:type="dcterms:W3CDTF">2013-01-27T09:14:16Z</dcterms:created>
  <dcterms:modified xsi:type="dcterms:W3CDTF">2024-12-05T20:50:24Z</dcterms:modified>
  <cp:category/>
</cp:coreProperties>
</file>