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Horizon" charset="1" panose="02000500000000000000"/>
      <p:regular r:id="rId15"/>
    </p:embeddedFont>
    <p:embeddedFont>
      <p:font typeface="Montserrat Bold Italics" charset="1" panose="00000800000000000000"/>
      <p:regular r:id="rId16"/>
    </p:embeddedFont>
    <p:embeddedFont>
      <p:font typeface="Poppins" charset="1" panose="00000500000000000000"/>
      <p:regular r:id="rId17"/>
    </p:embeddedFont>
    <p:embeddedFont>
      <p:font typeface="Dynamo Medium" charset="1" panose="020B060402020A080404"/>
      <p:regular r:id="rId18"/>
    </p:embeddedFont>
    <p:embeddedFont>
      <p:font typeface="Source Sans Pro" charset="1" panose="020B0503030403020204"/>
      <p:regular r:id="rId19"/>
    </p:embeddedFont>
    <p:embeddedFont>
      <p:font typeface="Montserrat Classic Bold" charset="1" panose="00000800000000000000"/>
      <p:regular r:id="rId20"/>
    </p:embeddedFont>
    <p:embeddedFont>
      <p:font typeface="Open Sans Bold" charset="1" panose="020B0806030504020204"/>
      <p:regular r:id="rId21"/>
    </p:embeddedFont>
    <p:embeddedFont>
      <p:font typeface="Source Sans Pro Bold" charset="1" panose="020B0703030403020204"/>
      <p:regular r:id="rId22"/>
    </p:embeddedFont>
    <p:embeddedFont>
      <p:font typeface="Canva Sans Bold" charset="1" panose="020B0803030501040103"/>
      <p:regular r:id="rId23"/>
    </p:embeddedFont>
    <p:embeddedFont>
      <p:font typeface="Canva Sans" charset="1" panose="020B05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svg" Type="http://schemas.openxmlformats.org/officeDocument/2006/relationships/image"/><Relationship Id="rId12" Target="../media/image33.png" Type="http://schemas.openxmlformats.org/officeDocument/2006/relationships/image"/><Relationship Id="rId13" Target="../media/image34.sv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2" Target="../media/image35.png" Type="http://schemas.openxmlformats.org/officeDocument/2006/relationships/image"/><Relationship Id="rId3" Target="../media/image36.svg" Type="http://schemas.openxmlformats.org/officeDocument/2006/relationships/image"/><Relationship Id="rId4" Target="../media/image7.jpeg" Type="http://schemas.openxmlformats.org/officeDocument/2006/relationships/image"/><Relationship Id="rId5" Target="../media/image37.pn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true" flipV="false" rot="0">
            <a:off x="6637342" y="2636842"/>
            <a:ext cx="5013316" cy="5013316"/>
          </a:xfrm>
          <a:custGeom>
            <a:avLst/>
            <a:gdLst/>
            <a:ahLst/>
            <a:cxnLst/>
            <a:rect r="r" b="b" t="t" l="l"/>
            <a:pathLst>
              <a:path h="5013316" w="5013316">
                <a:moveTo>
                  <a:pt x="5013316" y="0"/>
                </a:moveTo>
                <a:lnTo>
                  <a:pt x="0" y="0"/>
                </a:lnTo>
                <a:lnTo>
                  <a:pt x="0" y="5013316"/>
                </a:lnTo>
                <a:lnTo>
                  <a:pt x="5013316" y="5013316"/>
                </a:lnTo>
                <a:lnTo>
                  <a:pt x="501331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140512" y="4244069"/>
            <a:ext cx="10380300" cy="1856012"/>
          </a:xfrm>
          <a:prstGeom prst="rect">
            <a:avLst/>
          </a:prstGeom>
        </p:spPr>
        <p:txBody>
          <a:bodyPr anchor="t" rtlCol="false" tIns="0" lIns="0" bIns="0" rIns="0">
            <a:spAutoFit/>
          </a:bodyPr>
          <a:lstStyle/>
          <a:p>
            <a:pPr algn="ctr">
              <a:lnSpc>
                <a:spcPts val="6889"/>
              </a:lnSpc>
            </a:pPr>
            <a:r>
              <a:rPr lang="en-US" sz="6889">
                <a:solidFill>
                  <a:srgbClr val="FFFFFF"/>
                </a:solidFill>
                <a:latin typeface="Horizon"/>
                <a:ea typeface="Horizon"/>
                <a:cs typeface="Horizon"/>
                <a:sym typeface="Horizon"/>
              </a:rPr>
              <a:t>kelompok</a:t>
            </a:r>
          </a:p>
          <a:p>
            <a:pPr algn="ctr">
              <a:lnSpc>
                <a:spcPts val="6889"/>
              </a:lnSpc>
            </a:pPr>
            <a:r>
              <a:rPr lang="en-US" sz="6889">
                <a:solidFill>
                  <a:srgbClr val="FFFFFF"/>
                </a:solidFill>
                <a:latin typeface="Horizon"/>
                <a:ea typeface="Horizon"/>
                <a:cs typeface="Horizon"/>
                <a:sym typeface="Horizon"/>
              </a:rPr>
              <a:t>adisutjipto 4</a:t>
            </a:r>
          </a:p>
        </p:txBody>
      </p:sp>
    </p:spTree>
  </p:cSld>
  <p:clrMapOvr>
    <a:masterClrMapping/>
  </p:clrMapOvr>
</p:sld>
</file>

<file path=ppt/slides/slide2.xml><?xml version="1.0" encoding="utf-8"?>
<p:sld xmlns:p="http://schemas.openxmlformats.org/presentationml/2006/main" xmlns:a="http://schemas.openxmlformats.org/drawingml/2006/main">
  <p:cSld>
    <p:bg>
      <p:bgPr>
        <a:gradFill rotWithShape="true">
          <a:gsLst>
            <a:gs pos="0">
              <a:srgbClr val="034E55">
                <a:alpha val="100000"/>
              </a:srgbClr>
            </a:gs>
            <a:gs pos="100000">
              <a:srgbClr val="01191B">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10800000">
            <a:off x="2649674" y="0"/>
            <a:ext cx="15638326" cy="10287000"/>
            <a:chOff x="0" y="0"/>
            <a:chExt cx="1078230" cy="709267"/>
          </a:xfrm>
        </p:grpSpPr>
        <p:sp>
          <p:nvSpPr>
            <p:cNvPr name="Freeform 3" id="3"/>
            <p:cNvSpPr/>
            <p:nvPr/>
          </p:nvSpPr>
          <p:spPr>
            <a:xfrm flipH="false" flipV="false" rot="0">
              <a:off x="0" y="0"/>
              <a:ext cx="1071954" cy="709267"/>
            </a:xfrm>
            <a:custGeom>
              <a:avLst/>
              <a:gdLst/>
              <a:ahLst/>
              <a:cxnLst/>
              <a:rect r="r" b="b" t="t" l="l"/>
              <a:pathLst>
                <a:path h="709267" w="1071954">
                  <a:moveTo>
                    <a:pt x="841861" y="0"/>
                  </a:moveTo>
                  <a:lnTo>
                    <a:pt x="33169" y="0"/>
                  </a:lnTo>
                  <a:cubicBezTo>
                    <a:pt x="14850" y="0"/>
                    <a:pt x="0" y="14850"/>
                    <a:pt x="0" y="33169"/>
                  </a:cubicBezTo>
                  <a:lnTo>
                    <a:pt x="0" y="676098"/>
                  </a:lnTo>
                  <a:cubicBezTo>
                    <a:pt x="0" y="684895"/>
                    <a:pt x="3495" y="693332"/>
                    <a:pt x="9715" y="699552"/>
                  </a:cubicBezTo>
                  <a:cubicBezTo>
                    <a:pt x="15935" y="705773"/>
                    <a:pt x="24372" y="709267"/>
                    <a:pt x="33169" y="709267"/>
                  </a:cubicBezTo>
                  <a:lnTo>
                    <a:pt x="841861" y="709267"/>
                  </a:lnTo>
                  <a:cubicBezTo>
                    <a:pt x="862376" y="709267"/>
                    <a:pt x="881321" y="698288"/>
                    <a:pt x="891520" y="680488"/>
                  </a:cubicBezTo>
                  <a:lnTo>
                    <a:pt x="1061740" y="383413"/>
                  </a:lnTo>
                  <a:cubicBezTo>
                    <a:pt x="1071954" y="365586"/>
                    <a:pt x="1071954" y="343681"/>
                    <a:pt x="1061740" y="325854"/>
                  </a:cubicBezTo>
                  <a:lnTo>
                    <a:pt x="891520" y="28779"/>
                  </a:lnTo>
                  <a:cubicBezTo>
                    <a:pt x="881321" y="10980"/>
                    <a:pt x="862376" y="0"/>
                    <a:pt x="841861" y="0"/>
                  </a:cubicBezTo>
                  <a:close/>
                </a:path>
              </a:pathLst>
            </a:custGeom>
            <a:gradFill rotWithShape="true">
              <a:gsLst>
                <a:gs pos="0">
                  <a:srgbClr val="AFD255">
                    <a:alpha val="100000"/>
                  </a:srgbClr>
                </a:gs>
                <a:gs pos="100000">
                  <a:srgbClr val="D8FF72">
                    <a:alpha val="0"/>
                  </a:srgbClr>
                </a:gs>
              </a:gsLst>
              <a:lin ang="0"/>
            </a:gradFill>
          </p:spPr>
        </p:sp>
        <p:sp>
          <p:nvSpPr>
            <p:cNvPr name="TextBox 4" id="4"/>
            <p:cNvSpPr txBox="true"/>
            <p:nvPr/>
          </p:nvSpPr>
          <p:spPr>
            <a:xfrm>
              <a:off x="0" y="-38100"/>
              <a:ext cx="963930" cy="74736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10800000">
            <a:off x="3854547" y="0"/>
            <a:ext cx="14930817" cy="10287000"/>
            <a:chOff x="0" y="0"/>
            <a:chExt cx="1029449" cy="709267"/>
          </a:xfrm>
        </p:grpSpPr>
        <p:sp>
          <p:nvSpPr>
            <p:cNvPr name="Freeform 6" id="6"/>
            <p:cNvSpPr/>
            <p:nvPr/>
          </p:nvSpPr>
          <p:spPr>
            <a:xfrm flipH="false" flipV="false" rot="0">
              <a:off x="0" y="0"/>
              <a:ext cx="1022876" cy="709267"/>
            </a:xfrm>
            <a:custGeom>
              <a:avLst/>
              <a:gdLst/>
              <a:ahLst/>
              <a:cxnLst/>
              <a:rect r="r" b="b" t="t" l="l"/>
              <a:pathLst>
                <a:path h="709267" w="1022876">
                  <a:moveTo>
                    <a:pt x="791508" y="0"/>
                  </a:moveTo>
                  <a:lnTo>
                    <a:pt x="34741" y="0"/>
                  </a:lnTo>
                  <a:cubicBezTo>
                    <a:pt x="25527" y="0"/>
                    <a:pt x="16691" y="3660"/>
                    <a:pt x="10175" y="10175"/>
                  </a:cubicBezTo>
                  <a:cubicBezTo>
                    <a:pt x="3660" y="16691"/>
                    <a:pt x="0" y="25527"/>
                    <a:pt x="0" y="34741"/>
                  </a:cubicBezTo>
                  <a:lnTo>
                    <a:pt x="0" y="674526"/>
                  </a:lnTo>
                  <a:cubicBezTo>
                    <a:pt x="0" y="683740"/>
                    <a:pt x="3660" y="692577"/>
                    <a:pt x="10175" y="699092"/>
                  </a:cubicBezTo>
                  <a:cubicBezTo>
                    <a:pt x="16691" y="705607"/>
                    <a:pt x="25527" y="709267"/>
                    <a:pt x="34741" y="709267"/>
                  </a:cubicBezTo>
                  <a:lnTo>
                    <a:pt x="791508" y="709267"/>
                  </a:lnTo>
                  <a:cubicBezTo>
                    <a:pt x="812995" y="709267"/>
                    <a:pt x="832838" y="697767"/>
                    <a:pt x="843520" y="679124"/>
                  </a:cubicBezTo>
                  <a:lnTo>
                    <a:pt x="1012177" y="384777"/>
                  </a:lnTo>
                  <a:cubicBezTo>
                    <a:pt x="1022876" y="366105"/>
                    <a:pt x="1022876" y="343162"/>
                    <a:pt x="1012177" y="324490"/>
                  </a:cubicBezTo>
                  <a:lnTo>
                    <a:pt x="843520" y="30143"/>
                  </a:lnTo>
                  <a:cubicBezTo>
                    <a:pt x="832838" y="11500"/>
                    <a:pt x="812995" y="0"/>
                    <a:pt x="791508" y="0"/>
                  </a:cubicBezTo>
                  <a:close/>
                </a:path>
              </a:pathLst>
            </a:custGeom>
            <a:solidFill>
              <a:srgbClr val="FFFFFF"/>
            </a:solidFill>
          </p:spPr>
        </p:sp>
        <p:sp>
          <p:nvSpPr>
            <p:cNvPr name="TextBox 7" id="7"/>
            <p:cNvSpPr txBox="true"/>
            <p:nvPr/>
          </p:nvSpPr>
          <p:spPr>
            <a:xfrm>
              <a:off x="0" y="-38100"/>
              <a:ext cx="915149" cy="74736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5476516">
            <a:off x="698108" y="3171309"/>
            <a:ext cx="5696771" cy="3944382"/>
            <a:chOff x="0" y="0"/>
            <a:chExt cx="1027168" cy="711200"/>
          </a:xfrm>
        </p:grpSpPr>
        <p:sp>
          <p:nvSpPr>
            <p:cNvPr name="Freeform 9" id="9"/>
            <p:cNvSpPr/>
            <p:nvPr/>
          </p:nvSpPr>
          <p:spPr>
            <a:xfrm flipH="false" flipV="false" rot="0">
              <a:off x="58418" y="65323"/>
              <a:ext cx="910332" cy="645877"/>
            </a:xfrm>
            <a:custGeom>
              <a:avLst/>
              <a:gdLst/>
              <a:ahLst/>
              <a:cxnLst/>
              <a:rect r="r" b="b" t="t" l="l"/>
              <a:pathLst>
                <a:path h="645877" w="910332">
                  <a:moveTo>
                    <a:pt x="529954" y="38242"/>
                  </a:moveTo>
                  <a:lnTo>
                    <a:pt x="893962" y="542312"/>
                  </a:lnTo>
                  <a:cubicBezTo>
                    <a:pt x="908323" y="562198"/>
                    <a:pt x="910332" y="588454"/>
                    <a:pt x="899164" y="610294"/>
                  </a:cubicBezTo>
                  <a:cubicBezTo>
                    <a:pt x="887996" y="632134"/>
                    <a:pt x="865534" y="645877"/>
                    <a:pt x="841004" y="645877"/>
                  </a:cubicBezTo>
                  <a:lnTo>
                    <a:pt x="69328" y="645877"/>
                  </a:lnTo>
                  <a:cubicBezTo>
                    <a:pt x="44798" y="645877"/>
                    <a:pt x="22336" y="632134"/>
                    <a:pt x="11168" y="610294"/>
                  </a:cubicBezTo>
                  <a:cubicBezTo>
                    <a:pt x="0" y="588454"/>
                    <a:pt x="2009" y="562198"/>
                    <a:pt x="16370" y="542312"/>
                  </a:cubicBezTo>
                  <a:lnTo>
                    <a:pt x="380378" y="38242"/>
                  </a:lnTo>
                  <a:cubicBezTo>
                    <a:pt x="397721" y="14226"/>
                    <a:pt x="425542" y="0"/>
                    <a:pt x="455166" y="0"/>
                  </a:cubicBezTo>
                  <a:cubicBezTo>
                    <a:pt x="484790" y="0"/>
                    <a:pt x="512611" y="14226"/>
                    <a:pt x="529954" y="38242"/>
                  </a:cubicBezTo>
                  <a:close/>
                </a:path>
              </a:pathLst>
            </a:custGeom>
            <a:solidFill>
              <a:srgbClr val="FF914D"/>
            </a:solidFill>
          </p:spPr>
        </p:sp>
        <p:sp>
          <p:nvSpPr>
            <p:cNvPr name="TextBox 10" id="10"/>
            <p:cNvSpPr txBox="true"/>
            <p:nvPr/>
          </p:nvSpPr>
          <p:spPr>
            <a:xfrm>
              <a:off x="160495" y="292100"/>
              <a:ext cx="706178" cy="3683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7607985" y="8875768"/>
            <a:ext cx="9651315" cy="698749"/>
            <a:chOff x="0" y="0"/>
            <a:chExt cx="2541910" cy="184033"/>
          </a:xfrm>
        </p:grpSpPr>
        <p:sp>
          <p:nvSpPr>
            <p:cNvPr name="Freeform 12" id="12"/>
            <p:cNvSpPr/>
            <p:nvPr/>
          </p:nvSpPr>
          <p:spPr>
            <a:xfrm flipH="false" flipV="false" rot="0">
              <a:off x="0" y="0"/>
              <a:ext cx="2541910" cy="184033"/>
            </a:xfrm>
            <a:custGeom>
              <a:avLst/>
              <a:gdLst/>
              <a:ahLst/>
              <a:cxnLst/>
              <a:rect r="r" b="b" t="t" l="l"/>
              <a:pathLst>
                <a:path h="184033" w="2541910">
                  <a:moveTo>
                    <a:pt x="80216" y="0"/>
                  </a:moveTo>
                  <a:lnTo>
                    <a:pt x="2461694" y="0"/>
                  </a:lnTo>
                  <a:cubicBezTo>
                    <a:pt x="2505996" y="0"/>
                    <a:pt x="2541910" y="35914"/>
                    <a:pt x="2541910" y="80216"/>
                  </a:cubicBezTo>
                  <a:lnTo>
                    <a:pt x="2541910" y="103816"/>
                  </a:lnTo>
                  <a:cubicBezTo>
                    <a:pt x="2541910" y="148119"/>
                    <a:pt x="2505996" y="184033"/>
                    <a:pt x="2461694" y="184033"/>
                  </a:cubicBezTo>
                  <a:lnTo>
                    <a:pt x="80216" y="184033"/>
                  </a:lnTo>
                  <a:cubicBezTo>
                    <a:pt x="35914" y="184033"/>
                    <a:pt x="0" y="148119"/>
                    <a:pt x="0" y="103816"/>
                  </a:cubicBezTo>
                  <a:lnTo>
                    <a:pt x="0" y="80216"/>
                  </a:lnTo>
                  <a:cubicBezTo>
                    <a:pt x="0" y="35914"/>
                    <a:pt x="35914" y="0"/>
                    <a:pt x="80216" y="0"/>
                  </a:cubicBezTo>
                  <a:close/>
                </a:path>
              </a:pathLst>
            </a:custGeom>
            <a:gradFill rotWithShape="true">
              <a:gsLst>
                <a:gs pos="0">
                  <a:srgbClr val="034E55">
                    <a:alpha val="100000"/>
                  </a:srgbClr>
                </a:gs>
                <a:gs pos="100000">
                  <a:srgbClr val="022A2E">
                    <a:alpha val="100000"/>
                  </a:srgbClr>
                </a:gs>
              </a:gsLst>
              <a:lin ang="2700000"/>
            </a:gradFill>
            <a:ln cap="rnd">
              <a:noFill/>
              <a:prstDash val="solid"/>
              <a:round/>
            </a:ln>
          </p:spPr>
        </p:sp>
        <p:sp>
          <p:nvSpPr>
            <p:cNvPr name="TextBox 13" id="13"/>
            <p:cNvSpPr txBox="true"/>
            <p:nvPr/>
          </p:nvSpPr>
          <p:spPr>
            <a:xfrm>
              <a:off x="0" y="-38100"/>
              <a:ext cx="2541910" cy="22213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7695807" y="933908"/>
            <a:ext cx="7248298" cy="1805940"/>
          </a:xfrm>
          <a:prstGeom prst="rect">
            <a:avLst/>
          </a:prstGeom>
        </p:spPr>
        <p:txBody>
          <a:bodyPr anchor="t" rtlCol="false" tIns="0" lIns="0" bIns="0" rIns="0">
            <a:spAutoFit/>
          </a:bodyPr>
          <a:lstStyle/>
          <a:p>
            <a:pPr algn="l">
              <a:lnSpc>
                <a:spcPts val="6929"/>
              </a:lnSpc>
            </a:pPr>
            <a:r>
              <a:rPr lang="en-US" b="true" sz="6999" i="true">
                <a:solidFill>
                  <a:srgbClr val="023034"/>
                </a:solidFill>
                <a:latin typeface="Montserrat Bold Italics"/>
                <a:ea typeface="Montserrat Bold Italics"/>
                <a:cs typeface="Montserrat Bold Italics"/>
                <a:sym typeface="Montserrat Bold Italics"/>
              </a:rPr>
              <a:t>NAMA ANGGOTA</a:t>
            </a:r>
          </a:p>
        </p:txBody>
      </p:sp>
      <p:sp>
        <p:nvSpPr>
          <p:cNvPr name="TextBox 15" id="15"/>
          <p:cNvSpPr txBox="true"/>
          <p:nvPr/>
        </p:nvSpPr>
        <p:spPr>
          <a:xfrm rot="0">
            <a:off x="7534343" y="2628739"/>
            <a:ext cx="8513576" cy="4820917"/>
          </a:xfrm>
          <a:prstGeom prst="rect">
            <a:avLst/>
          </a:prstGeom>
        </p:spPr>
        <p:txBody>
          <a:bodyPr anchor="t" rtlCol="false" tIns="0" lIns="0" bIns="0" rIns="0">
            <a:spAutoFit/>
          </a:bodyPr>
          <a:lstStyle/>
          <a:p>
            <a:pPr algn="just" marL="755659" indent="-377829" lvl="1">
              <a:lnSpc>
                <a:spcPts val="6440"/>
              </a:lnSpc>
              <a:buFont typeface="Arial"/>
              <a:buChar char="•"/>
            </a:pPr>
            <a:r>
              <a:rPr lang="en-US" sz="3500">
                <a:solidFill>
                  <a:srgbClr val="023034"/>
                </a:solidFill>
                <a:latin typeface="Poppins"/>
                <a:ea typeface="Poppins"/>
                <a:cs typeface="Poppins"/>
                <a:sym typeface="Poppins"/>
              </a:rPr>
              <a:t>Veren IXA</a:t>
            </a:r>
          </a:p>
          <a:p>
            <a:pPr algn="just" marL="755659" indent="-377829" lvl="1">
              <a:lnSpc>
                <a:spcPts val="6440"/>
              </a:lnSpc>
              <a:buFont typeface="Arial"/>
              <a:buChar char="•"/>
            </a:pPr>
            <a:r>
              <a:rPr lang="en-US" sz="3500">
                <a:solidFill>
                  <a:srgbClr val="023034"/>
                </a:solidFill>
                <a:latin typeface="Poppins"/>
                <a:ea typeface="Poppins"/>
                <a:cs typeface="Poppins"/>
                <a:sym typeface="Poppins"/>
              </a:rPr>
              <a:t>Jildan IXA</a:t>
            </a:r>
          </a:p>
          <a:p>
            <a:pPr algn="just" marL="755659" indent="-377829" lvl="1">
              <a:lnSpc>
                <a:spcPts val="6440"/>
              </a:lnSpc>
              <a:buFont typeface="Arial"/>
              <a:buChar char="•"/>
            </a:pPr>
            <a:r>
              <a:rPr lang="en-US" sz="3500">
                <a:solidFill>
                  <a:srgbClr val="023034"/>
                </a:solidFill>
                <a:latin typeface="Poppins"/>
                <a:ea typeface="Poppins"/>
                <a:cs typeface="Poppins"/>
                <a:sym typeface="Poppins"/>
              </a:rPr>
              <a:t>Dimas H IXA</a:t>
            </a:r>
          </a:p>
          <a:p>
            <a:pPr algn="just" marL="755659" indent="-377829" lvl="1">
              <a:lnSpc>
                <a:spcPts val="6440"/>
              </a:lnSpc>
              <a:buFont typeface="Arial"/>
              <a:buChar char="•"/>
            </a:pPr>
            <a:r>
              <a:rPr lang="en-US" sz="3500">
                <a:solidFill>
                  <a:srgbClr val="023034"/>
                </a:solidFill>
                <a:latin typeface="Poppins"/>
                <a:ea typeface="Poppins"/>
                <a:cs typeface="Poppins"/>
                <a:sym typeface="Poppins"/>
              </a:rPr>
              <a:t>Refand IXA</a:t>
            </a:r>
          </a:p>
          <a:p>
            <a:pPr algn="just" marL="755659" indent="-377829" lvl="1">
              <a:lnSpc>
                <a:spcPts val="6440"/>
              </a:lnSpc>
              <a:buFont typeface="Arial"/>
              <a:buChar char="•"/>
            </a:pPr>
            <a:r>
              <a:rPr lang="en-US" sz="3500">
                <a:solidFill>
                  <a:srgbClr val="023034"/>
                </a:solidFill>
                <a:latin typeface="Poppins"/>
                <a:ea typeface="Poppins"/>
                <a:cs typeface="Poppins"/>
                <a:sym typeface="Poppins"/>
              </a:rPr>
              <a:t>Ahesa IXA</a:t>
            </a:r>
          </a:p>
          <a:p>
            <a:pPr algn="just">
              <a:lnSpc>
                <a:spcPts val="6440"/>
              </a:lnSpc>
            </a:pPr>
          </a:p>
        </p:txBody>
      </p:sp>
    </p:spTree>
  </p:cSld>
  <p:clrMapOvr>
    <a:masterClrMapping/>
  </p:clrMapOvr>
  <p:transition spd="slow">
    <p:cover dir="rd"/>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grpSp>
        <p:nvGrpSpPr>
          <p:cNvPr name="Group 2" id="2"/>
          <p:cNvGrpSpPr/>
          <p:nvPr/>
        </p:nvGrpSpPr>
        <p:grpSpPr>
          <a:xfrm rot="0">
            <a:off x="6986201" y="2352103"/>
            <a:ext cx="7713483" cy="7230140"/>
            <a:chOff x="0" y="0"/>
            <a:chExt cx="10284643" cy="9640186"/>
          </a:xfrm>
        </p:grpSpPr>
        <p:sp>
          <p:nvSpPr>
            <p:cNvPr name="TextBox 3" id="3"/>
            <p:cNvSpPr txBox="true"/>
            <p:nvPr/>
          </p:nvSpPr>
          <p:spPr>
            <a:xfrm rot="0">
              <a:off x="0" y="-152400"/>
              <a:ext cx="10284643" cy="3662301"/>
            </a:xfrm>
            <a:prstGeom prst="rect">
              <a:avLst/>
            </a:prstGeom>
          </p:spPr>
          <p:txBody>
            <a:bodyPr anchor="t" rtlCol="false" tIns="0" lIns="0" bIns="0" rIns="0">
              <a:spAutoFit/>
            </a:bodyPr>
            <a:lstStyle/>
            <a:p>
              <a:pPr algn="l">
                <a:lnSpc>
                  <a:spcPts val="11188"/>
                </a:lnSpc>
              </a:pPr>
              <a:r>
                <a:rPr lang="en-US" sz="7991" b="true">
                  <a:solidFill>
                    <a:srgbClr val="56AAF0"/>
                  </a:solidFill>
                  <a:latin typeface="Dynamo Medium"/>
                  <a:ea typeface="Dynamo Medium"/>
                  <a:cs typeface="Dynamo Medium"/>
                  <a:sym typeface="Dynamo Medium"/>
                </a:rPr>
                <a:t>DDJRA SUGAR FRUIT</a:t>
              </a:r>
            </a:p>
          </p:txBody>
        </p:sp>
        <p:sp>
          <p:nvSpPr>
            <p:cNvPr name="TextBox 4" id="4"/>
            <p:cNvSpPr txBox="true"/>
            <p:nvPr/>
          </p:nvSpPr>
          <p:spPr>
            <a:xfrm rot="0">
              <a:off x="0" y="4010548"/>
              <a:ext cx="10284643" cy="5629638"/>
            </a:xfrm>
            <a:prstGeom prst="rect">
              <a:avLst/>
            </a:prstGeom>
          </p:spPr>
          <p:txBody>
            <a:bodyPr anchor="t" rtlCol="false" tIns="0" lIns="0" bIns="0" rIns="0">
              <a:spAutoFit/>
            </a:bodyPr>
            <a:lstStyle/>
            <a:p>
              <a:pPr algn="l">
                <a:lnSpc>
                  <a:spcPts val="4195"/>
                </a:lnSpc>
              </a:pPr>
              <a:r>
                <a:rPr lang="en-US" sz="2996" spc="11">
                  <a:solidFill>
                    <a:srgbClr val="3275C5"/>
                  </a:solidFill>
                  <a:latin typeface="Source Sans Pro"/>
                  <a:ea typeface="Source Sans Pro"/>
                  <a:cs typeface="Source Sans Pro"/>
                  <a:sym typeface="Source Sans Pro"/>
                </a:rPr>
                <a:t>DDJRA Sugar Fruit adalah merek yang menawarkan inovasi segar dalam hidangan sehat, menghadirkan salad yang lezat dan bernutrisi. Kami mengutamakan kualitas bahan-bahan alami, dikombinasikan dengan cita rasa unik, untuk memberikan pengalaman kuliner yang memanjakan selera sekaligus menyehatkan tubuh.</a:t>
              </a:r>
            </a:p>
          </p:txBody>
        </p:sp>
      </p:grpSp>
      <p:sp>
        <p:nvSpPr>
          <p:cNvPr name="Freeform 5" id="5"/>
          <p:cNvSpPr/>
          <p:nvPr/>
        </p:nvSpPr>
        <p:spPr>
          <a:xfrm flipH="false" flipV="false" rot="-2561783">
            <a:off x="-2150393" y="-1597808"/>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616117">
            <a:off x="14754144" y="7087147"/>
            <a:ext cx="6000674" cy="4342306"/>
          </a:xfrm>
          <a:custGeom>
            <a:avLst/>
            <a:gdLst/>
            <a:ahLst/>
            <a:cxnLst/>
            <a:rect r="r" b="b" t="t" l="l"/>
            <a:pathLst>
              <a:path h="4342306" w="6000674">
                <a:moveTo>
                  <a:pt x="0" y="0"/>
                </a:moveTo>
                <a:lnTo>
                  <a:pt x="6000675" y="0"/>
                </a:lnTo>
                <a:lnTo>
                  <a:pt x="6000675" y="4342306"/>
                </a:lnTo>
                <a:lnTo>
                  <a:pt x="0" y="4342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877370" y="2352103"/>
            <a:ext cx="3299963" cy="5582794"/>
            <a:chOff x="0" y="0"/>
            <a:chExt cx="4399950" cy="7443726"/>
          </a:xfrm>
        </p:grpSpPr>
        <p:sp>
          <p:nvSpPr>
            <p:cNvPr name="Freeform 8" id="8"/>
            <p:cNvSpPr/>
            <p:nvPr/>
          </p:nvSpPr>
          <p:spPr>
            <a:xfrm flipH="false" flipV="false" rot="0">
              <a:off x="0" y="0"/>
              <a:ext cx="4399950" cy="7443735"/>
            </a:xfrm>
            <a:custGeom>
              <a:avLst/>
              <a:gdLst/>
              <a:ahLst/>
              <a:cxnLst/>
              <a:rect r="r" b="b" t="t" l="l"/>
              <a:pathLst>
                <a:path h="7443735" w="4399950">
                  <a:moveTo>
                    <a:pt x="0" y="0"/>
                  </a:moveTo>
                  <a:lnTo>
                    <a:pt x="4399950" y="0"/>
                  </a:lnTo>
                  <a:lnTo>
                    <a:pt x="4399950" y="7443735"/>
                  </a:lnTo>
                  <a:lnTo>
                    <a:pt x="0" y="7443735"/>
                  </a:lnTo>
                  <a:lnTo>
                    <a:pt x="0" y="0"/>
                  </a:lnTo>
                  <a:close/>
                </a:path>
              </a:pathLst>
            </a:custGeom>
            <a:blipFill>
              <a:blip r:embed="rId4"/>
              <a:stretch>
                <a:fillRect l="0" t="0" r="0" b="0"/>
              </a:stretch>
            </a:blipFill>
          </p:spPr>
        </p:sp>
      </p:gr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271FF"/>
        </a:solidFill>
      </p:bgPr>
    </p:bg>
    <p:spTree>
      <p:nvGrpSpPr>
        <p:cNvPr id="1" name=""/>
        <p:cNvGrpSpPr/>
        <p:nvPr/>
      </p:nvGrpSpPr>
      <p:grpSpPr>
        <a:xfrm>
          <a:off x="0" y="0"/>
          <a:ext cx="0" cy="0"/>
          <a:chOff x="0" y="0"/>
          <a:chExt cx="0" cy="0"/>
        </a:xfrm>
      </p:grpSpPr>
      <p:sp>
        <p:nvSpPr>
          <p:cNvPr name="Freeform 2" id="2"/>
          <p:cNvSpPr/>
          <p:nvPr/>
        </p:nvSpPr>
        <p:spPr>
          <a:xfrm flipH="false" flipV="false" rot="0">
            <a:off x="9595777" y="876348"/>
            <a:ext cx="8476683" cy="8473151"/>
          </a:xfrm>
          <a:custGeom>
            <a:avLst/>
            <a:gdLst/>
            <a:ahLst/>
            <a:cxnLst/>
            <a:rect r="r" b="b" t="t" l="l"/>
            <a:pathLst>
              <a:path h="8473151" w="8476683">
                <a:moveTo>
                  <a:pt x="0" y="0"/>
                </a:moveTo>
                <a:lnTo>
                  <a:pt x="8476683" y="0"/>
                </a:lnTo>
                <a:lnTo>
                  <a:pt x="8476683" y="8473151"/>
                </a:lnTo>
                <a:lnTo>
                  <a:pt x="0" y="8473151"/>
                </a:lnTo>
                <a:lnTo>
                  <a:pt x="0" y="0"/>
                </a:lnTo>
                <a:close/>
              </a:path>
            </a:pathLst>
          </a:custGeom>
          <a:blipFill>
            <a:blip r:embed="rId2"/>
            <a:stretch>
              <a:fillRect l="0" t="0" r="0" b="0"/>
            </a:stretch>
          </a:blipFill>
        </p:spPr>
      </p:sp>
      <p:grpSp>
        <p:nvGrpSpPr>
          <p:cNvPr name="Group 3" id="3"/>
          <p:cNvGrpSpPr/>
          <p:nvPr/>
        </p:nvGrpSpPr>
        <p:grpSpPr>
          <a:xfrm rot="0">
            <a:off x="13955786" y="-254854"/>
            <a:ext cx="4632524" cy="10815226"/>
            <a:chOff x="0" y="0"/>
            <a:chExt cx="1220089" cy="2848455"/>
          </a:xfrm>
        </p:grpSpPr>
        <p:sp>
          <p:nvSpPr>
            <p:cNvPr name="Freeform 4" id="4"/>
            <p:cNvSpPr/>
            <p:nvPr/>
          </p:nvSpPr>
          <p:spPr>
            <a:xfrm flipH="false" flipV="false" rot="0">
              <a:off x="0" y="0"/>
              <a:ext cx="1220089" cy="2848455"/>
            </a:xfrm>
            <a:custGeom>
              <a:avLst/>
              <a:gdLst/>
              <a:ahLst/>
              <a:cxnLst/>
              <a:rect r="r" b="b" t="t" l="l"/>
              <a:pathLst>
                <a:path h="2848455" w="1220089">
                  <a:moveTo>
                    <a:pt x="0" y="0"/>
                  </a:moveTo>
                  <a:lnTo>
                    <a:pt x="1220089" y="0"/>
                  </a:lnTo>
                  <a:lnTo>
                    <a:pt x="1220089" y="2848455"/>
                  </a:lnTo>
                  <a:lnTo>
                    <a:pt x="0" y="2848455"/>
                  </a:lnTo>
                  <a:close/>
                </a:path>
              </a:pathLst>
            </a:custGeom>
            <a:solidFill>
              <a:srgbClr val="08377C"/>
            </a:solidFill>
          </p:spPr>
        </p:sp>
        <p:sp>
          <p:nvSpPr>
            <p:cNvPr name="TextBox 5" id="5"/>
            <p:cNvSpPr txBox="true"/>
            <p:nvPr/>
          </p:nvSpPr>
          <p:spPr>
            <a:xfrm>
              <a:off x="0" y="-47625"/>
              <a:ext cx="1220089" cy="289608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92147" y="1635671"/>
            <a:ext cx="7015658" cy="701565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grpSp>
        <p:nvGrpSpPr>
          <p:cNvPr name="Group 9" id="9"/>
          <p:cNvGrpSpPr/>
          <p:nvPr/>
        </p:nvGrpSpPr>
        <p:grpSpPr>
          <a:xfrm rot="0">
            <a:off x="10262527" y="1611432"/>
            <a:ext cx="7045278" cy="7045250"/>
            <a:chOff x="0" y="0"/>
            <a:chExt cx="6350000" cy="6349975"/>
          </a:xfrm>
        </p:grpSpPr>
        <p:sp>
          <p:nvSpPr>
            <p:cNvPr name="Freeform 10" id="10"/>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3"/>
              <a:stretch>
                <a:fillRect l="-90971" t="0" r="0" b="0"/>
              </a:stretch>
            </a:blipFill>
          </p:spPr>
        </p:sp>
      </p:grpSp>
      <p:sp>
        <p:nvSpPr>
          <p:cNvPr name="Freeform 11" id="11"/>
          <p:cNvSpPr/>
          <p:nvPr/>
        </p:nvSpPr>
        <p:spPr>
          <a:xfrm flipH="false" flipV="false" rot="-5400000">
            <a:off x="11952046" y="3265440"/>
            <a:ext cx="7715094" cy="3707614"/>
          </a:xfrm>
          <a:custGeom>
            <a:avLst/>
            <a:gdLst/>
            <a:ahLst/>
            <a:cxnLst/>
            <a:rect r="r" b="b" t="t" l="l"/>
            <a:pathLst>
              <a:path h="3707614" w="7715094">
                <a:moveTo>
                  <a:pt x="0" y="0"/>
                </a:moveTo>
                <a:lnTo>
                  <a:pt x="7715094" y="0"/>
                </a:lnTo>
                <a:lnTo>
                  <a:pt x="7715094" y="3707614"/>
                </a:lnTo>
                <a:lnTo>
                  <a:pt x="0" y="3707614"/>
                </a:lnTo>
                <a:lnTo>
                  <a:pt x="0" y="0"/>
                </a:lnTo>
                <a:close/>
              </a:path>
            </a:pathLst>
          </a:custGeom>
          <a:blipFill>
            <a:blip r:embed="rId4">
              <a:extLst>
                <a:ext uri="{96DAC541-7B7A-43D3-8B79-37D633B846F1}">
                  <asvg:svgBlip xmlns:asvg="http://schemas.microsoft.com/office/drawing/2016/SVG/main" r:embed="rId5"/>
                </a:ext>
              </a:extLst>
            </a:blip>
            <a:stretch>
              <a:fillRect l="0" t="-5935" r="0" b="0"/>
            </a:stretch>
          </a:blipFill>
        </p:spPr>
      </p:sp>
      <p:grpSp>
        <p:nvGrpSpPr>
          <p:cNvPr name="Group 12" id="12"/>
          <p:cNvGrpSpPr/>
          <p:nvPr/>
        </p:nvGrpSpPr>
        <p:grpSpPr>
          <a:xfrm rot="0">
            <a:off x="1028700" y="1960918"/>
            <a:ext cx="8972996" cy="5858768"/>
            <a:chOff x="0" y="0"/>
            <a:chExt cx="2363258" cy="1543050"/>
          </a:xfrm>
        </p:grpSpPr>
        <p:sp>
          <p:nvSpPr>
            <p:cNvPr name="Freeform 13" id="13"/>
            <p:cNvSpPr/>
            <p:nvPr/>
          </p:nvSpPr>
          <p:spPr>
            <a:xfrm flipH="false" flipV="false" rot="0">
              <a:off x="0" y="0"/>
              <a:ext cx="2363258" cy="1543050"/>
            </a:xfrm>
            <a:custGeom>
              <a:avLst/>
              <a:gdLst/>
              <a:ahLst/>
              <a:cxnLst/>
              <a:rect r="r" b="b" t="t" l="l"/>
              <a:pathLst>
                <a:path h="1543050" w="2363258">
                  <a:moveTo>
                    <a:pt x="13805" y="0"/>
                  </a:moveTo>
                  <a:lnTo>
                    <a:pt x="2349453" y="0"/>
                  </a:lnTo>
                  <a:cubicBezTo>
                    <a:pt x="2353115" y="0"/>
                    <a:pt x="2356626" y="1454"/>
                    <a:pt x="2359215" y="4043"/>
                  </a:cubicBezTo>
                  <a:cubicBezTo>
                    <a:pt x="2361804" y="6632"/>
                    <a:pt x="2363258" y="10144"/>
                    <a:pt x="2363258" y="13805"/>
                  </a:cubicBezTo>
                  <a:lnTo>
                    <a:pt x="2363258" y="1529245"/>
                  </a:lnTo>
                  <a:cubicBezTo>
                    <a:pt x="2363258" y="1536869"/>
                    <a:pt x="2357078" y="1543050"/>
                    <a:pt x="2349453" y="1543050"/>
                  </a:cubicBezTo>
                  <a:lnTo>
                    <a:pt x="13805" y="1543050"/>
                  </a:lnTo>
                  <a:cubicBezTo>
                    <a:pt x="6181" y="1543050"/>
                    <a:pt x="0" y="1536869"/>
                    <a:pt x="0" y="1529245"/>
                  </a:cubicBezTo>
                  <a:lnTo>
                    <a:pt x="0" y="13805"/>
                  </a:lnTo>
                  <a:cubicBezTo>
                    <a:pt x="0" y="6181"/>
                    <a:pt x="6181" y="0"/>
                    <a:pt x="13805" y="0"/>
                  </a:cubicBezTo>
                  <a:close/>
                </a:path>
              </a:pathLst>
            </a:custGeom>
            <a:solidFill>
              <a:srgbClr val="3E95BE"/>
            </a:solidFill>
          </p:spPr>
        </p:sp>
        <p:sp>
          <p:nvSpPr>
            <p:cNvPr name="TextBox 14" id="14"/>
            <p:cNvSpPr txBox="true"/>
            <p:nvPr/>
          </p:nvSpPr>
          <p:spPr>
            <a:xfrm>
              <a:off x="0" y="-47625"/>
              <a:ext cx="2363258" cy="1590675"/>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10800000">
            <a:off x="717728" y="7419135"/>
            <a:ext cx="9283968" cy="1557659"/>
          </a:xfrm>
          <a:custGeom>
            <a:avLst/>
            <a:gdLst/>
            <a:ahLst/>
            <a:cxnLst/>
            <a:rect r="r" b="b" t="t" l="l"/>
            <a:pathLst>
              <a:path h="1557659" w="9283968">
                <a:moveTo>
                  <a:pt x="0" y="0"/>
                </a:moveTo>
                <a:lnTo>
                  <a:pt x="9283968" y="0"/>
                </a:lnTo>
                <a:lnTo>
                  <a:pt x="9283968" y="1557659"/>
                </a:lnTo>
                <a:lnTo>
                  <a:pt x="0" y="1557659"/>
                </a:lnTo>
                <a:lnTo>
                  <a:pt x="0" y="0"/>
                </a:lnTo>
                <a:close/>
              </a:path>
            </a:pathLst>
          </a:custGeom>
          <a:blipFill>
            <a:blip r:embed="rId6">
              <a:alphaModFix amt="89000"/>
            </a:blip>
            <a:stretch>
              <a:fillRect l="0" t="0" r="0" b="-71355"/>
            </a:stretch>
          </a:blipFill>
        </p:spPr>
      </p:sp>
      <p:sp>
        <p:nvSpPr>
          <p:cNvPr name="AutoShape 16" id="16"/>
          <p:cNvSpPr/>
          <p:nvPr/>
        </p:nvSpPr>
        <p:spPr>
          <a:xfrm>
            <a:off x="1028700" y="1979968"/>
            <a:ext cx="8972996" cy="0"/>
          </a:xfrm>
          <a:prstGeom prst="line">
            <a:avLst/>
          </a:prstGeom>
          <a:ln cap="flat" w="38100">
            <a:solidFill>
              <a:srgbClr val="DBDBDB"/>
            </a:solidFill>
            <a:prstDash val="solid"/>
            <a:headEnd type="none" len="sm" w="sm"/>
            <a:tailEnd type="none" len="sm" w="sm"/>
          </a:ln>
        </p:spPr>
      </p:sp>
      <p:sp>
        <p:nvSpPr>
          <p:cNvPr name="TextBox 17" id="17"/>
          <p:cNvSpPr txBox="true"/>
          <p:nvPr/>
        </p:nvSpPr>
        <p:spPr>
          <a:xfrm rot="0">
            <a:off x="1459258" y="3518820"/>
            <a:ext cx="7800908" cy="3857859"/>
          </a:xfrm>
          <a:prstGeom prst="rect">
            <a:avLst/>
          </a:prstGeom>
        </p:spPr>
        <p:txBody>
          <a:bodyPr anchor="t" rtlCol="false" tIns="0" lIns="0" bIns="0" rIns="0">
            <a:spAutoFit/>
          </a:bodyPr>
          <a:lstStyle/>
          <a:p>
            <a:pPr algn="l">
              <a:lnSpc>
                <a:spcPts val="2087"/>
              </a:lnSpc>
            </a:pPr>
            <a:r>
              <a:rPr lang="en-US" sz="1490" spc="67" b="true">
                <a:solidFill>
                  <a:srgbClr val="000000"/>
                </a:solidFill>
                <a:latin typeface="Montserrat Classic Bold"/>
                <a:ea typeface="Montserrat Classic Bold"/>
                <a:cs typeface="Montserrat Classic Bold"/>
                <a:sym typeface="Montserrat Classic Bold"/>
              </a:rPr>
              <a:t>DDJRA Sugar Fruit menghadirkan salad buah yang segar, terbuat dari buah-buahan pilihan seperti stroberi, anggur, kiwi, dan melon yang dipadukan dalam harmoni sempurna. Setiap potong buah dipilih dengan cermat untuk menjaga kualitas dan kesegarannya, memastikan tekstur yang renyah dan rasa yang manis alami di setiap suapan. Dressing spesial kami, dibuat dari bahan alami, menambah kelezatan tanpa mengurangi nutrisi yang terkandung.</a:t>
            </a:r>
          </a:p>
          <a:p>
            <a:pPr algn="l">
              <a:lnSpc>
                <a:spcPts val="2087"/>
              </a:lnSpc>
            </a:pPr>
          </a:p>
          <a:p>
            <a:pPr algn="l">
              <a:lnSpc>
                <a:spcPts val="2087"/>
              </a:lnSpc>
            </a:pPr>
            <a:r>
              <a:rPr lang="en-US" sz="1490" spc="67" b="true">
                <a:solidFill>
                  <a:srgbClr val="000000"/>
                </a:solidFill>
                <a:latin typeface="Montserrat Classic Bold"/>
                <a:ea typeface="Montserrat Classic Bold"/>
                <a:cs typeface="Montserrat Classic Bold"/>
                <a:sym typeface="Montserrat Classic Bold"/>
              </a:rPr>
              <a:t>Salad ini sangat cocok untuk berbagai kesempatan, baik sebagai camilan sehat di tengah hari atau sajian praktis setelah berolahraga. DDJRA Sugar Fruit juga kaya akan vitamin dan serat, yang mendukung kebutuhan gizi harian Anda. Dengan tampilan menarik dan rasa yang memanjakan, DDJRA Sugar Fruit adalah pilihan tepat untuk siapa saja yang ingin menjaga gaya hidup sehat tanpa kompromi terhadap kenikmatan rasa.</a:t>
            </a:r>
          </a:p>
          <a:p>
            <a:pPr algn="l" marL="0" indent="0" lvl="0">
              <a:lnSpc>
                <a:spcPts val="2087"/>
              </a:lnSpc>
              <a:spcBef>
                <a:spcPct val="0"/>
              </a:spcBef>
            </a:pPr>
          </a:p>
        </p:txBody>
      </p:sp>
      <p:sp>
        <p:nvSpPr>
          <p:cNvPr name="TextBox 18" id="18"/>
          <p:cNvSpPr txBox="true"/>
          <p:nvPr/>
        </p:nvSpPr>
        <p:spPr>
          <a:xfrm rot="0">
            <a:off x="2868150" y="2080251"/>
            <a:ext cx="4983125" cy="978926"/>
          </a:xfrm>
          <a:prstGeom prst="rect">
            <a:avLst/>
          </a:prstGeom>
        </p:spPr>
        <p:txBody>
          <a:bodyPr anchor="t" rtlCol="false" tIns="0" lIns="0" bIns="0" rIns="0">
            <a:spAutoFit/>
          </a:bodyPr>
          <a:lstStyle/>
          <a:p>
            <a:pPr algn="ctr" marL="0" indent="0" lvl="0">
              <a:lnSpc>
                <a:spcPts val="7949"/>
              </a:lnSpc>
              <a:spcBef>
                <a:spcPct val="0"/>
              </a:spcBef>
            </a:pPr>
            <a:r>
              <a:rPr lang="en-US" b="true" sz="5677">
                <a:solidFill>
                  <a:srgbClr val="000000"/>
                </a:solidFill>
                <a:latin typeface="Open Sans Bold"/>
                <a:ea typeface="Open Sans Bold"/>
                <a:cs typeface="Open Sans Bold"/>
                <a:sym typeface="Open Sans Bold"/>
              </a:rPr>
              <a:t>Pendahuluan </a:t>
            </a:r>
          </a:p>
        </p:txBody>
      </p:sp>
    </p:spTree>
  </p:cSld>
  <p:clrMapOvr>
    <a:masterClrMapping/>
  </p:clrMapOvr>
  <p:transition spd="slow">
    <p:cover dir="rd"/>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sp>
        <p:nvSpPr>
          <p:cNvPr name="Freeform 2" id="2"/>
          <p:cNvSpPr/>
          <p:nvPr/>
        </p:nvSpPr>
        <p:spPr>
          <a:xfrm flipH="false" flipV="false" rot="0">
            <a:off x="6529537" y="3703305"/>
            <a:ext cx="4611146" cy="4611146"/>
          </a:xfrm>
          <a:custGeom>
            <a:avLst/>
            <a:gdLst/>
            <a:ahLst/>
            <a:cxnLst/>
            <a:rect r="r" b="b" t="t" l="l"/>
            <a:pathLst>
              <a:path h="4611146" w="4611146">
                <a:moveTo>
                  <a:pt x="0" y="0"/>
                </a:moveTo>
                <a:lnTo>
                  <a:pt x="4611146" y="0"/>
                </a:lnTo>
                <a:lnTo>
                  <a:pt x="4611146" y="4611146"/>
                </a:lnTo>
                <a:lnTo>
                  <a:pt x="0" y="46111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140683" y="2062665"/>
            <a:ext cx="608012" cy="60801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275C5"/>
            </a:solidFill>
          </p:spPr>
        </p:sp>
        <p:sp>
          <p:nvSpPr>
            <p:cNvPr name="TextBox 5" id="5"/>
            <p:cNvSpPr txBox="true"/>
            <p:nvPr/>
          </p:nvSpPr>
          <p:spPr>
            <a:xfrm>
              <a:off x="76200" y="95250"/>
              <a:ext cx="660400" cy="641350"/>
            </a:xfrm>
            <a:prstGeom prst="rect">
              <a:avLst/>
            </a:prstGeom>
          </p:spPr>
          <p:txBody>
            <a:bodyPr anchor="ctr" rtlCol="false" tIns="50800" lIns="50800" bIns="50800" rIns="50800"/>
            <a:lstStyle/>
            <a:p>
              <a:pPr algn="ctr">
                <a:lnSpc>
                  <a:spcPts val="1993"/>
                </a:lnSpc>
              </a:pPr>
            </a:p>
          </p:txBody>
        </p:sp>
      </p:grpSp>
      <p:grpSp>
        <p:nvGrpSpPr>
          <p:cNvPr name="Group 6" id="6"/>
          <p:cNvGrpSpPr/>
          <p:nvPr/>
        </p:nvGrpSpPr>
        <p:grpSpPr>
          <a:xfrm rot="0">
            <a:off x="13208173" y="2062665"/>
            <a:ext cx="608012" cy="60801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AAF0"/>
            </a:solidFill>
          </p:spPr>
        </p:sp>
        <p:sp>
          <p:nvSpPr>
            <p:cNvPr name="TextBox 8" id="8"/>
            <p:cNvSpPr txBox="true"/>
            <p:nvPr/>
          </p:nvSpPr>
          <p:spPr>
            <a:xfrm>
              <a:off x="76200" y="95250"/>
              <a:ext cx="660400" cy="641350"/>
            </a:xfrm>
            <a:prstGeom prst="rect">
              <a:avLst/>
            </a:prstGeom>
          </p:spPr>
          <p:txBody>
            <a:bodyPr anchor="ctr" rtlCol="false" tIns="50800" lIns="50800" bIns="50800" rIns="50800"/>
            <a:lstStyle/>
            <a:p>
              <a:pPr algn="ctr">
                <a:lnSpc>
                  <a:spcPts val="1993"/>
                </a:lnSpc>
              </a:pPr>
            </a:p>
          </p:txBody>
        </p:sp>
      </p:grpSp>
      <p:grpSp>
        <p:nvGrpSpPr>
          <p:cNvPr name="Group 9" id="9"/>
          <p:cNvGrpSpPr/>
          <p:nvPr/>
        </p:nvGrpSpPr>
        <p:grpSpPr>
          <a:xfrm rot="0">
            <a:off x="15108770" y="2062665"/>
            <a:ext cx="608012" cy="60801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4CAF4"/>
            </a:solidFill>
          </p:spPr>
        </p:sp>
        <p:sp>
          <p:nvSpPr>
            <p:cNvPr name="TextBox 11" id="11"/>
            <p:cNvSpPr txBox="true"/>
            <p:nvPr/>
          </p:nvSpPr>
          <p:spPr>
            <a:xfrm>
              <a:off x="76200" y="95250"/>
              <a:ext cx="660400" cy="641350"/>
            </a:xfrm>
            <a:prstGeom prst="rect">
              <a:avLst/>
            </a:prstGeom>
          </p:spPr>
          <p:txBody>
            <a:bodyPr anchor="ctr" rtlCol="false" tIns="50800" lIns="50800" bIns="50800" rIns="50800"/>
            <a:lstStyle/>
            <a:p>
              <a:pPr algn="ctr">
                <a:lnSpc>
                  <a:spcPts val="1993"/>
                </a:lnSpc>
              </a:pPr>
            </a:p>
          </p:txBody>
        </p:sp>
      </p:grpSp>
      <p:sp>
        <p:nvSpPr>
          <p:cNvPr name="Freeform 12" id="12"/>
          <p:cNvSpPr/>
          <p:nvPr/>
        </p:nvSpPr>
        <p:spPr>
          <a:xfrm flipH="false" flipV="false" rot="-1780280">
            <a:off x="-1340224" y="-2572471"/>
            <a:ext cx="8627188" cy="5144941"/>
          </a:xfrm>
          <a:custGeom>
            <a:avLst/>
            <a:gdLst/>
            <a:ahLst/>
            <a:cxnLst/>
            <a:rect r="r" b="b" t="t" l="l"/>
            <a:pathLst>
              <a:path h="5144941" w="8627188">
                <a:moveTo>
                  <a:pt x="0" y="0"/>
                </a:moveTo>
                <a:lnTo>
                  <a:pt x="8627188" y="0"/>
                </a:lnTo>
                <a:lnTo>
                  <a:pt x="8627188" y="5144942"/>
                </a:lnTo>
                <a:lnTo>
                  <a:pt x="0" y="51449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627714" y="1596734"/>
            <a:ext cx="7721756" cy="1377949"/>
          </a:xfrm>
          <a:prstGeom prst="rect">
            <a:avLst/>
          </a:prstGeom>
        </p:spPr>
        <p:txBody>
          <a:bodyPr anchor="t" rtlCol="false" tIns="0" lIns="0" bIns="0" rIns="0">
            <a:spAutoFit/>
          </a:bodyPr>
          <a:lstStyle/>
          <a:p>
            <a:pPr algn="l">
              <a:lnSpc>
                <a:spcPts val="11200"/>
              </a:lnSpc>
            </a:pPr>
            <a:r>
              <a:rPr lang="en-US" sz="8000" b="true">
                <a:solidFill>
                  <a:srgbClr val="56AAF0"/>
                </a:solidFill>
                <a:latin typeface="Dynamo Medium"/>
                <a:ea typeface="Dynamo Medium"/>
                <a:cs typeface="Dynamo Medium"/>
                <a:sym typeface="Dynamo Medium"/>
              </a:rPr>
              <a:t>TARGET PASAR</a:t>
            </a:r>
          </a:p>
        </p:txBody>
      </p:sp>
      <p:sp>
        <p:nvSpPr>
          <p:cNvPr name="TextBox 14" id="14"/>
          <p:cNvSpPr txBox="true"/>
          <p:nvPr/>
        </p:nvSpPr>
        <p:spPr>
          <a:xfrm rot="0">
            <a:off x="1860964" y="3655680"/>
            <a:ext cx="4668573" cy="2516550"/>
          </a:xfrm>
          <a:prstGeom prst="rect">
            <a:avLst/>
          </a:prstGeom>
        </p:spPr>
        <p:txBody>
          <a:bodyPr anchor="t" rtlCol="false" tIns="0" lIns="0" bIns="0" rIns="0">
            <a:spAutoFit/>
          </a:bodyPr>
          <a:lstStyle/>
          <a:p>
            <a:pPr algn="l">
              <a:lnSpc>
                <a:spcPts val="2835"/>
              </a:lnSpc>
            </a:pPr>
            <a:r>
              <a:rPr lang="en-US" sz="2025" spc="8">
                <a:solidFill>
                  <a:srgbClr val="3275C5"/>
                </a:solidFill>
                <a:latin typeface="Source Sans Pro"/>
                <a:ea typeface="Source Sans Pro"/>
                <a:cs typeface="Source Sans Pro"/>
                <a:sym typeface="Source Sans Pro"/>
              </a:rPr>
              <a:t>Keluarga</a:t>
            </a:r>
          </a:p>
          <a:p>
            <a:pPr algn="l">
              <a:lnSpc>
                <a:spcPts val="2835"/>
              </a:lnSpc>
            </a:pPr>
          </a:p>
          <a:p>
            <a:pPr algn="l">
              <a:lnSpc>
                <a:spcPts val="2835"/>
              </a:lnSpc>
            </a:pPr>
            <a:r>
              <a:rPr lang="en-US" sz="2025" spc="8">
                <a:solidFill>
                  <a:srgbClr val="3275C5"/>
                </a:solidFill>
                <a:latin typeface="Source Sans Pro"/>
                <a:ea typeface="Source Sans Pro"/>
                <a:cs typeface="Source Sans Pro"/>
                <a:sym typeface="Source Sans Pro"/>
              </a:rPr>
              <a:t>Keluarga yang ingin menyediakan makanan sehat untuk seluruh anggota keluarga. Salad buah ini cocok dinikmati oleh orang tua maupun anak-anak sebagai camilan sehat dan segar di rumah.</a:t>
            </a:r>
          </a:p>
        </p:txBody>
      </p:sp>
      <p:sp>
        <p:nvSpPr>
          <p:cNvPr name="TextBox 15" id="15"/>
          <p:cNvSpPr txBox="true"/>
          <p:nvPr/>
        </p:nvSpPr>
        <p:spPr>
          <a:xfrm rot="0">
            <a:off x="1860964" y="6796728"/>
            <a:ext cx="5209252" cy="2461572"/>
          </a:xfrm>
          <a:prstGeom prst="rect">
            <a:avLst/>
          </a:prstGeom>
        </p:spPr>
        <p:txBody>
          <a:bodyPr anchor="t" rtlCol="false" tIns="0" lIns="0" bIns="0" rIns="0">
            <a:spAutoFit/>
          </a:bodyPr>
          <a:lstStyle/>
          <a:p>
            <a:pPr algn="l">
              <a:lnSpc>
                <a:spcPts val="3245"/>
              </a:lnSpc>
            </a:pPr>
            <a:r>
              <a:rPr lang="en-US" sz="2317" spc="9">
                <a:solidFill>
                  <a:srgbClr val="3275C5"/>
                </a:solidFill>
                <a:latin typeface="Source Sans Pro"/>
                <a:ea typeface="Source Sans Pro"/>
                <a:cs typeface="Source Sans Pro"/>
                <a:sym typeface="Source Sans Pro"/>
              </a:rPr>
              <a:t>pelajar </a:t>
            </a:r>
          </a:p>
          <a:p>
            <a:pPr algn="l">
              <a:lnSpc>
                <a:spcPts val="3245"/>
              </a:lnSpc>
            </a:pPr>
            <a:r>
              <a:rPr lang="en-US" sz="2317" spc="9">
                <a:solidFill>
                  <a:srgbClr val="3275C5"/>
                </a:solidFill>
                <a:latin typeface="Source Sans Pro"/>
                <a:ea typeface="Source Sans Pro"/>
                <a:cs typeface="Source Sans Pro"/>
                <a:sym typeface="Source Sans Pro"/>
              </a:rPr>
              <a:t>Para pelajar dan mahasiswa yang sibuk namun tetap ingin menjaga pola makan sehat. Salad buah DDJRA Sugar Fruit bisa menjadi camilan yang cepat, mudah, dan menyehatkan di tengah aktivitas belajar.</a:t>
            </a:r>
          </a:p>
        </p:txBody>
      </p:sp>
      <p:sp>
        <p:nvSpPr>
          <p:cNvPr name="TextBox 16" id="16"/>
          <p:cNvSpPr txBox="true"/>
          <p:nvPr/>
        </p:nvSpPr>
        <p:spPr>
          <a:xfrm rot="0">
            <a:off x="11522697" y="4546713"/>
            <a:ext cx="5702293" cy="4238625"/>
          </a:xfrm>
          <a:prstGeom prst="rect">
            <a:avLst/>
          </a:prstGeom>
        </p:spPr>
        <p:txBody>
          <a:bodyPr anchor="t" rtlCol="false" tIns="0" lIns="0" bIns="0" rIns="0">
            <a:spAutoFit/>
          </a:bodyPr>
          <a:lstStyle/>
          <a:p>
            <a:pPr algn="l">
              <a:lnSpc>
                <a:spcPts val="3725"/>
              </a:lnSpc>
            </a:pPr>
            <a:r>
              <a:rPr lang="en-US" sz="2661" spc="10">
                <a:solidFill>
                  <a:srgbClr val="3275C5"/>
                </a:solidFill>
                <a:latin typeface="Source Sans Pro"/>
                <a:ea typeface="Source Sans Pro"/>
                <a:cs typeface="Source Sans Pro"/>
                <a:sym typeface="Source Sans Pro"/>
              </a:rPr>
              <a:t>Anak Muda</a:t>
            </a:r>
          </a:p>
          <a:p>
            <a:pPr algn="l">
              <a:lnSpc>
                <a:spcPts val="3725"/>
              </a:lnSpc>
            </a:pPr>
          </a:p>
          <a:p>
            <a:pPr algn="l">
              <a:lnSpc>
                <a:spcPts val="3725"/>
              </a:lnSpc>
            </a:pPr>
            <a:r>
              <a:rPr lang="en-US" sz="2661" spc="10">
                <a:solidFill>
                  <a:srgbClr val="3275C5"/>
                </a:solidFill>
                <a:latin typeface="Source Sans Pro"/>
                <a:ea typeface="Source Sans Pro"/>
                <a:cs typeface="Source Sans Pro"/>
                <a:sym typeface="Source Sans Pro"/>
              </a:rPr>
              <a:t>Remaja dan dewasa muda yang aktif dan peduli dengan kesehatan. Mereka menginginkan makanan praktis, segar, dan lezat yang bisa dinikmati kapan saja, baik saat berkumpul dengan teman, di kampus, atau setelah berolahraga.</a:t>
            </a:r>
          </a:p>
        </p:txBody>
      </p:sp>
      <p:sp>
        <p:nvSpPr>
          <p:cNvPr name="TextBox 17" id="17"/>
          <p:cNvSpPr txBox="true"/>
          <p:nvPr/>
        </p:nvSpPr>
        <p:spPr>
          <a:xfrm rot="0">
            <a:off x="11909297" y="2090447"/>
            <a:ext cx="1027429" cy="504825"/>
          </a:xfrm>
          <a:prstGeom prst="rect">
            <a:avLst/>
          </a:prstGeom>
        </p:spPr>
        <p:txBody>
          <a:bodyPr anchor="t" rtlCol="false" tIns="0" lIns="0" bIns="0" rIns="0">
            <a:spAutoFit/>
          </a:bodyPr>
          <a:lstStyle/>
          <a:p>
            <a:pPr algn="l">
              <a:lnSpc>
                <a:spcPts val="4199"/>
              </a:lnSpc>
            </a:pPr>
            <a:r>
              <a:rPr lang="en-US" sz="2999" spc="11" b="true">
                <a:solidFill>
                  <a:srgbClr val="3275C5"/>
                </a:solidFill>
                <a:latin typeface="Source Sans Pro Bold"/>
                <a:ea typeface="Source Sans Pro Bold"/>
                <a:cs typeface="Source Sans Pro Bold"/>
                <a:sym typeface="Source Sans Pro Bold"/>
              </a:rPr>
              <a:t>30%</a:t>
            </a:r>
          </a:p>
        </p:txBody>
      </p:sp>
      <p:sp>
        <p:nvSpPr>
          <p:cNvPr name="TextBox 18" id="18"/>
          <p:cNvSpPr txBox="true"/>
          <p:nvPr/>
        </p:nvSpPr>
        <p:spPr>
          <a:xfrm rot="0">
            <a:off x="13978110" y="2090447"/>
            <a:ext cx="791467" cy="504825"/>
          </a:xfrm>
          <a:prstGeom prst="rect">
            <a:avLst/>
          </a:prstGeom>
        </p:spPr>
        <p:txBody>
          <a:bodyPr anchor="t" rtlCol="false" tIns="0" lIns="0" bIns="0" rIns="0">
            <a:spAutoFit/>
          </a:bodyPr>
          <a:lstStyle/>
          <a:p>
            <a:pPr algn="l">
              <a:lnSpc>
                <a:spcPts val="4199"/>
              </a:lnSpc>
            </a:pPr>
            <a:r>
              <a:rPr lang="en-US" sz="2999" spc="11" b="true">
                <a:solidFill>
                  <a:srgbClr val="3275C5"/>
                </a:solidFill>
                <a:latin typeface="Source Sans Pro Bold"/>
                <a:ea typeface="Source Sans Pro Bold"/>
                <a:cs typeface="Source Sans Pro Bold"/>
                <a:sym typeface="Source Sans Pro Bold"/>
              </a:rPr>
              <a:t>30%</a:t>
            </a:r>
          </a:p>
        </p:txBody>
      </p:sp>
      <p:sp>
        <p:nvSpPr>
          <p:cNvPr name="TextBox 19" id="19"/>
          <p:cNvSpPr txBox="true"/>
          <p:nvPr/>
        </p:nvSpPr>
        <p:spPr>
          <a:xfrm rot="0">
            <a:off x="15878708" y="2090447"/>
            <a:ext cx="864254" cy="504825"/>
          </a:xfrm>
          <a:prstGeom prst="rect">
            <a:avLst/>
          </a:prstGeom>
        </p:spPr>
        <p:txBody>
          <a:bodyPr anchor="t" rtlCol="false" tIns="0" lIns="0" bIns="0" rIns="0">
            <a:spAutoFit/>
          </a:bodyPr>
          <a:lstStyle/>
          <a:p>
            <a:pPr algn="l">
              <a:lnSpc>
                <a:spcPts val="4199"/>
              </a:lnSpc>
            </a:pPr>
            <a:r>
              <a:rPr lang="en-US" sz="2999" spc="11" b="true">
                <a:solidFill>
                  <a:srgbClr val="3275C5"/>
                </a:solidFill>
                <a:latin typeface="Source Sans Pro Bold"/>
                <a:ea typeface="Source Sans Pro Bold"/>
                <a:cs typeface="Source Sans Pro Bold"/>
                <a:sym typeface="Source Sans Pro Bold"/>
              </a:rPr>
              <a:t>30%</a:t>
            </a:r>
          </a:p>
        </p:txBody>
      </p:sp>
      <p:sp>
        <p:nvSpPr>
          <p:cNvPr name="Freeform 20" id="20"/>
          <p:cNvSpPr/>
          <p:nvPr/>
        </p:nvSpPr>
        <p:spPr>
          <a:xfrm flipH="false" flipV="false" rot="8820853">
            <a:off x="11232533" y="7572586"/>
            <a:ext cx="8627188" cy="5144941"/>
          </a:xfrm>
          <a:custGeom>
            <a:avLst/>
            <a:gdLst/>
            <a:ahLst/>
            <a:cxnLst/>
            <a:rect r="r" b="b" t="t" l="l"/>
            <a:pathLst>
              <a:path h="5144941" w="8627188">
                <a:moveTo>
                  <a:pt x="0" y="0"/>
                </a:moveTo>
                <a:lnTo>
                  <a:pt x="8627188" y="0"/>
                </a:lnTo>
                <a:lnTo>
                  <a:pt x="8627188" y="5144941"/>
                </a:lnTo>
                <a:lnTo>
                  <a:pt x="0" y="51449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751090" y="1897973"/>
            <a:ext cx="10511830" cy="6491055"/>
          </a:xfrm>
          <a:custGeom>
            <a:avLst/>
            <a:gdLst/>
            <a:ahLst/>
            <a:cxnLst/>
            <a:rect r="r" b="b" t="t" l="l"/>
            <a:pathLst>
              <a:path h="6491055" w="10511830">
                <a:moveTo>
                  <a:pt x="0" y="0"/>
                </a:moveTo>
                <a:lnTo>
                  <a:pt x="10511830" y="0"/>
                </a:lnTo>
                <a:lnTo>
                  <a:pt x="10511830" y="6491054"/>
                </a:lnTo>
                <a:lnTo>
                  <a:pt x="0" y="6491054"/>
                </a:lnTo>
                <a:lnTo>
                  <a:pt x="0" y="0"/>
                </a:lnTo>
                <a:close/>
              </a:path>
            </a:pathLst>
          </a:custGeom>
          <a:blipFill>
            <a:blip r:embed="rId2"/>
            <a:stretch>
              <a:fillRect l="0" t="0" r="0" b="0"/>
            </a:stretch>
          </a:blipFill>
        </p:spPr>
      </p:sp>
      <p:sp>
        <p:nvSpPr>
          <p:cNvPr name="Freeform 3" id="3"/>
          <p:cNvSpPr/>
          <p:nvPr/>
        </p:nvSpPr>
        <p:spPr>
          <a:xfrm flipH="false" flipV="false" rot="0">
            <a:off x="11946565" y="3888773"/>
            <a:ext cx="6244178" cy="4688810"/>
          </a:xfrm>
          <a:custGeom>
            <a:avLst/>
            <a:gdLst/>
            <a:ahLst/>
            <a:cxnLst/>
            <a:rect r="r" b="b" t="t" l="l"/>
            <a:pathLst>
              <a:path h="4688810" w="6244178">
                <a:moveTo>
                  <a:pt x="0" y="0"/>
                </a:moveTo>
                <a:lnTo>
                  <a:pt x="6244178" y="0"/>
                </a:lnTo>
                <a:lnTo>
                  <a:pt x="6244178" y="4688810"/>
                </a:lnTo>
                <a:lnTo>
                  <a:pt x="0" y="46888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763627" y="0"/>
            <a:ext cx="1427116" cy="1437571"/>
          </a:xfrm>
          <a:custGeom>
            <a:avLst/>
            <a:gdLst/>
            <a:ahLst/>
            <a:cxnLst/>
            <a:rect r="r" b="b" t="t" l="l"/>
            <a:pathLst>
              <a:path h="1437571" w="1427116">
                <a:moveTo>
                  <a:pt x="0" y="0"/>
                </a:moveTo>
                <a:lnTo>
                  <a:pt x="1427116" y="0"/>
                </a:lnTo>
                <a:lnTo>
                  <a:pt x="1427116" y="1437571"/>
                </a:lnTo>
                <a:lnTo>
                  <a:pt x="0" y="14375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4076888" y="2634046"/>
            <a:ext cx="9405394" cy="6624254"/>
            <a:chOff x="0" y="0"/>
            <a:chExt cx="12540525" cy="8832338"/>
          </a:xfrm>
        </p:grpSpPr>
        <p:sp>
          <p:nvSpPr>
            <p:cNvPr name="TextBox 6" id="6"/>
            <p:cNvSpPr txBox="true"/>
            <p:nvPr/>
          </p:nvSpPr>
          <p:spPr>
            <a:xfrm rot="0">
              <a:off x="0" y="-171450"/>
              <a:ext cx="12540525" cy="3971872"/>
            </a:xfrm>
            <a:prstGeom prst="rect">
              <a:avLst/>
            </a:prstGeom>
          </p:spPr>
          <p:txBody>
            <a:bodyPr anchor="t" rtlCol="false" tIns="0" lIns="0" bIns="0" rIns="0">
              <a:spAutoFit/>
            </a:bodyPr>
            <a:lstStyle/>
            <a:p>
              <a:pPr algn="l">
                <a:lnSpc>
                  <a:spcPts val="12114"/>
                </a:lnSpc>
              </a:pPr>
              <a:r>
                <a:rPr lang="en-US" sz="8652" b="true">
                  <a:solidFill>
                    <a:srgbClr val="56AAF0"/>
                  </a:solidFill>
                  <a:latin typeface="Dynamo Medium"/>
                  <a:ea typeface="Dynamo Medium"/>
                  <a:cs typeface="Dynamo Medium"/>
                  <a:sym typeface="Dynamo Medium"/>
                </a:rPr>
                <a:t>RECANA TARGET PEMASARAN</a:t>
              </a:r>
            </a:p>
          </p:txBody>
        </p:sp>
        <p:sp>
          <p:nvSpPr>
            <p:cNvPr name="TextBox 7" id="7"/>
            <p:cNvSpPr txBox="true"/>
            <p:nvPr/>
          </p:nvSpPr>
          <p:spPr>
            <a:xfrm rot="0">
              <a:off x="0" y="4260102"/>
              <a:ext cx="10770422" cy="4572236"/>
            </a:xfrm>
            <a:prstGeom prst="rect">
              <a:avLst/>
            </a:prstGeom>
          </p:spPr>
          <p:txBody>
            <a:bodyPr anchor="t" rtlCol="false" tIns="0" lIns="0" bIns="0" rIns="0">
              <a:spAutoFit/>
            </a:bodyPr>
            <a:lstStyle/>
            <a:p>
              <a:pPr algn="l">
                <a:lnSpc>
                  <a:spcPts val="4542"/>
                </a:lnSpc>
              </a:pPr>
              <a:r>
                <a:rPr lang="en-US" sz="3244" spc="12">
                  <a:solidFill>
                    <a:srgbClr val="3275C5"/>
                  </a:solidFill>
                  <a:latin typeface="Source Sans Pro"/>
                  <a:ea typeface="Source Sans Pro"/>
                  <a:cs typeface="Source Sans Pro"/>
                  <a:sym typeface="Source Sans Pro"/>
                </a:rPr>
                <a:t>Rencana Target pemasaran secara offline :</a:t>
              </a:r>
            </a:p>
            <a:p>
              <a:pPr algn="l">
                <a:lnSpc>
                  <a:spcPts val="4542"/>
                </a:lnSpc>
              </a:pPr>
              <a:r>
                <a:rPr lang="en-US" sz="3244" spc="12">
                  <a:solidFill>
                    <a:srgbClr val="3275C5"/>
                  </a:solidFill>
                  <a:latin typeface="Source Sans Pro"/>
                  <a:ea typeface="Source Sans Pro"/>
                  <a:cs typeface="Source Sans Pro"/>
                  <a:sym typeface="Source Sans Pro"/>
                </a:rPr>
                <a:t> Di Lingkungan Sekolah</a:t>
              </a:r>
            </a:p>
            <a:p>
              <a:pPr algn="l">
                <a:lnSpc>
                  <a:spcPts val="4542"/>
                </a:lnSpc>
              </a:pPr>
            </a:p>
            <a:p>
              <a:pPr algn="l">
                <a:lnSpc>
                  <a:spcPts val="4542"/>
                </a:lnSpc>
              </a:pPr>
              <a:r>
                <a:rPr lang="en-US" sz="3244" spc="12">
                  <a:solidFill>
                    <a:srgbClr val="3275C5"/>
                  </a:solidFill>
                  <a:latin typeface="Source Sans Pro"/>
                  <a:ea typeface="Source Sans Pro"/>
                  <a:cs typeface="Source Sans Pro"/>
                  <a:sym typeface="Source Sans Pro"/>
                </a:rPr>
                <a:t>Rencana Target pemasaran secara online :</a:t>
              </a:r>
            </a:p>
            <a:p>
              <a:pPr algn="l">
                <a:lnSpc>
                  <a:spcPts val="4542"/>
                </a:lnSpc>
              </a:pPr>
              <a:r>
                <a:rPr lang="en-US" sz="3244" spc="12">
                  <a:solidFill>
                    <a:srgbClr val="3275C5"/>
                  </a:solidFill>
                  <a:latin typeface="Source Sans Pro"/>
                  <a:ea typeface="Source Sans Pro"/>
                  <a:cs typeface="Source Sans Pro"/>
                  <a:sym typeface="Source Sans Pro"/>
                </a:rPr>
                <a:t>melalui media sosial</a:t>
              </a:r>
            </a:p>
            <a:p>
              <a:pPr algn="l">
                <a:lnSpc>
                  <a:spcPts val="4542"/>
                </a:lnSpc>
              </a:pPr>
            </a:p>
          </p:txBody>
        </p:sp>
      </p:grpSp>
    </p:spTree>
  </p:cSld>
  <p:clrMapOvr>
    <a:masterClrMapping/>
  </p:clrMapOvr>
  <p:transition spd="slow">
    <p:push dir="d"/>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sp>
        <p:nvSpPr>
          <p:cNvPr name="Freeform 2" id="2"/>
          <p:cNvSpPr/>
          <p:nvPr/>
        </p:nvSpPr>
        <p:spPr>
          <a:xfrm flipH="false" flipV="false" rot="-2561783">
            <a:off x="-2150393" y="-1597808"/>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16117">
            <a:off x="14754144" y="7087147"/>
            <a:ext cx="6000674" cy="4342306"/>
          </a:xfrm>
          <a:custGeom>
            <a:avLst/>
            <a:gdLst/>
            <a:ahLst/>
            <a:cxnLst/>
            <a:rect r="r" b="b" t="t" l="l"/>
            <a:pathLst>
              <a:path h="4342306" w="6000674">
                <a:moveTo>
                  <a:pt x="0" y="0"/>
                </a:moveTo>
                <a:lnTo>
                  <a:pt x="6000675" y="0"/>
                </a:lnTo>
                <a:lnTo>
                  <a:pt x="6000675" y="4342306"/>
                </a:lnTo>
                <a:lnTo>
                  <a:pt x="0" y="4342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5429637" y="2655806"/>
          <a:ext cx="6722232" cy="5173956"/>
        </p:xfrm>
        <a:graphic>
          <a:graphicData uri="http://schemas.openxmlformats.org/drawingml/2006/table">
            <a:tbl>
              <a:tblPr/>
              <a:tblGrid>
                <a:gridCol w="3387425"/>
                <a:gridCol w="3334806"/>
              </a:tblGrid>
              <a:tr h="1149723">
                <a:tc>
                  <a:txBody>
                    <a:bodyPr anchor="t" rtlCol="false"/>
                    <a:lstStyle/>
                    <a:p>
                      <a:pPr algn="ctr">
                        <a:lnSpc>
                          <a:spcPts val="2659"/>
                        </a:lnSpc>
                        <a:defRPr/>
                      </a:pPr>
                      <a:r>
                        <a:rPr lang="en-US" sz="1899" b="true">
                          <a:solidFill>
                            <a:srgbClr val="FFFFFF"/>
                          </a:solidFill>
                          <a:latin typeface="Canva Sans Bold"/>
                          <a:ea typeface="Canva Sans Bold"/>
                          <a:cs typeface="Canva Sans Bold"/>
                          <a:sym typeface="Canva Sans Bold"/>
                        </a:rPr>
                        <a:t>Bahan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42C5E7"/>
                    </a:solidFill>
                  </a:tcPr>
                </a:tc>
                <a:tc>
                  <a:txBody>
                    <a:bodyPr anchor="t" rtlCol="false"/>
                    <a:lstStyle/>
                    <a:p>
                      <a:pPr algn="ctr">
                        <a:lnSpc>
                          <a:spcPts val="2659"/>
                        </a:lnSpc>
                        <a:defRPr/>
                      </a:pPr>
                      <a:r>
                        <a:rPr lang="en-US" sz="1899">
                          <a:solidFill>
                            <a:srgbClr val="FFFFFF"/>
                          </a:solidFill>
                          <a:latin typeface="Canva Sans"/>
                          <a:ea typeface="Canva Sans"/>
                          <a:cs typeface="Canva Sans"/>
                          <a:sym typeface="Canva Sans"/>
                        </a:rPr>
                        <a:t>Harga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42C5E7"/>
                    </a:solidFill>
                  </a:tcPr>
                </a:tc>
              </a:tr>
              <a:tr h="903748">
                <a:tc>
                  <a:txBody>
                    <a:bodyPr anchor="t" rtlCol="false"/>
                    <a:lstStyle/>
                    <a:p>
                      <a:pPr algn="ctr">
                        <a:lnSpc>
                          <a:spcPts val="2659"/>
                        </a:lnSpc>
                        <a:defRPr/>
                      </a:pPr>
                      <a:r>
                        <a:rPr lang="en-US" sz="1899">
                          <a:solidFill>
                            <a:srgbClr val="000000"/>
                          </a:solidFill>
                          <a:latin typeface="Canva Sans"/>
                          <a:ea typeface="Canva Sans"/>
                          <a:cs typeface="Canva Sans"/>
                          <a:sym typeface="Canva Sans"/>
                        </a:rPr>
                        <a:t>Apel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Rp 5.000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6736">
                <a:tc>
                  <a:txBody>
                    <a:bodyPr anchor="t" rtlCol="false"/>
                    <a:lstStyle/>
                    <a:p>
                      <a:pPr algn="ctr">
                        <a:lnSpc>
                          <a:spcPts val="2659"/>
                        </a:lnSpc>
                        <a:defRPr/>
                      </a:pPr>
                      <a:r>
                        <a:rPr lang="en-US" sz="1899">
                          <a:solidFill>
                            <a:srgbClr val="000000"/>
                          </a:solidFill>
                          <a:latin typeface="Canva Sans"/>
                          <a:ea typeface="Canva Sans"/>
                          <a:cs typeface="Canva Sans"/>
                          <a:sym typeface="Canva Sans"/>
                        </a:rPr>
                        <a:t>Pisang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Rp 4.000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6736">
                <a:tc>
                  <a:txBody>
                    <a:bodyPr anchor="t" rtlCol="false"/>
                    <a:lstStyle/>
                    <a:p>
                      <a:pPr algn="ctr">
                        <a:lnSpc>
                          <a:spcPts val="2659"/>
                        </a:lnSpc>
                        <a:defRPr/>
                      </a:pPr>
                      <a:r>
                        <a:rPr lang="en-US" sz="1899">
                          <a:solidFill>
                            <a:srgbClr val="000000"/>
                          </a:solidFill>
                          <a:latin typeface="Canva Sans"/>
                          <a:ea typeface="Canva Sans"/>
                          <a:cs typeface="Canva Sans"/>
                          <a:sym typeface="Canva Sans"/>
                        </a:rPr>
                        <a:t>Jeruk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Rp 6.000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67013">
                <a:tc>
                  <a:txBody>
                    <a:bodyPr anchor="t" rtlCol="false"/>
                    <a:lstStyle/>
                    <a:p>
                      <a:pPr algn="ctr">
                        <a:lnSpc>
                          <a:spcPts val="2659"/>
                        </a:lnSpc>
                        <a:defRPr/>
                      </a:pPr>
                      <a:r>
                        <a:rPr lang="en-US" sz="1899">
                          <a:solidFill>
                            <a:srgbClr val="000000"/>
                          </a:solidFill>
                          <a:latin typeface="Canva Sans"/>
                          <a:ea typeface="Canva Sans"/>
                          <a:cs typeface="Canva Sans"/>
                          <a:sym typeface="Canva Sans"/>
                        </a:rPr>
                        <a:t>Anggur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Rp 10.000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Freeform 5" id="5"/>
          <p:cNvSpPr/>
          <p:nvPr/>
        </p:nvSpPr>
        <p:spPr>
          <a:xfrm flipH="false" flipV="false" rot="0">
            <a:off x="16030586" y="0"/>
            <a:ext cx="2257414" cy="2257414"/>
          </a:xfrm>
          <a:custGeom>
            <a:avLst/>
            <a:gdLst/>
            <a:ahLst/>
            <a:cxnLst/>
            <a:rect r="r" b="b" t="t" l="l"/>
            <a:pathLst>
              <a:path h="2257414" w="2257414">
                <a:moveTo>
                  <a:pt x="0" y="0"/>
                </a:moveTo>
                <a:lnTo>
                  <a:pt x="2257414" y="0"/>
                </a:lnTo>
                <a:lnTo>
                  <a:pt x="2257414" y="2257414"/>
                </a:lnTo>
                <a:lnTo>
                  <a:pt x="0" y="2257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39536" y="6692588"/>
            <a:ext cx="2614195" cy="2274349"/>
          </a:xfrm>
          <a:custGeom>
            <a:avLst/>
            <a:gdLst/>
            <a:ahLst/>
            <a:cxnLst/>
            <a:rect r="r" b="b" t="t" l="l"/>
            <a:pathLst>
              <a:path h="2274349" w="2614195">
                <a:moveTo>
                  <a:pt x="0" y="0"/>
                </a:moveTo>
                <a:lnTo>
                  <a:pt x="2614194" y="0"/>
                </a:lnTo>
                <a:lnTo>
                  <a:pt x="2614194" y="2274349"/>
                </a:lnTo>
                <a:lnTo>
                  <a:pt x="0" y="2274349"/>
                </a:lnTo>
                <a:lnTo>
                  <a:pt x="0" y="0"/>
                </a:lnTo>
                <a:close/>
              </a:path>
            </a:pathLst>
          </a:custGeom>
          <a:blipFill>
            <a:blip r:embed="rId6"/>
            <a:stretch>
              <a:fillRect l="0" t="0" r="0" b="0"/>
            </a:stretch>
          </a:blipFill>
        </p:spPr>
      </p:sp>
      <p:sp>
        <p:nvSpPr>
          <p:cNvPr name="TextBox 7" id="7"/>
          <p:cNvSpPr txBox="true"/>
          <p:nvPr/>
        </p:nvSpPr>
        <p:spPr>
          <a:xfrm rot="0">
            <a:off x="4828765" y="604041"/>
            <a:ext cx="9612651" cy="1713828"/>
          </a:xfrm>
          <a:prstGeom prst="rect">
            <a:avLst/>
          </a:prstGeom>
        </p:spPr>
        <p:txBody>
          <a:bodyPr anchor="t" rtlCol="false" tIns="0" lIns="0" bIns="0" rIns="0">
            <a:spAutoFit/>
          </a:bodyPr>
          <a:lstStyle/>
          <a:p>
            <a:pPr algn="l">
              <a:lnSpc>
                <a:spcPts val="13942"/>
              </a:lnSpc>
            </a:pPr>
            <a:r>
              <a:rPr lang="en-US" sz="9959" b="true">
                <a:solidFill>
                  <a:srgbClr val="56AAF0"/>
                </a:solidFill>
                <a:latin typeface="Dynamo Medium"/>
                <a:ea typeface="Dynamo Medium"/>
                <a:cs typeface="Dynamo Medium"/>
                <a:sym typeface="Dynamo Medium"/>
              </a:rPr>
              <a:t>HARGA BAHAN</a:t>
            </a:r>
          </a:p>
        </p:txBody>
      </p:sp>
    </p:spTree>
  </p:cSld>
  <p:clrMapOvr>
    <a:masterClrMapping/>
  </p:clrMapOvr>
  <p:transition spd="slow">
    <p:cover dir="ru"/>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sp>
        <p:nvSpPr>
          <p:cNvPr name="Freeform 2" id="2"/>
          <p:cNvSpPr/>
          <p:nvPr/>
        </p:nvSpPr>
        <p:spPr>
          <a:xfrm flipH="true" flipV="true" rot="0">
            <a:off x="1028700" y="2601877"/>
            <a:ext cx="3917864" cy="1894821"/>
          </a:xfrm>
          <a:custGeom>
            <a:avLst/>
            <a:gdLst/>
            <a:ahLst/>
            <a:cxnLst/>
            <a:rect r="r" b="b" t="t" l="l"/>
            <a:pathLst>
              <a:path h="1894821" w="3917864">
                <a:moveTo>
                  <a:pt x="3917864" y="1894821"/>
                </a:moveTo>
                <a:lnTo>
                  <a:pt x="0" y="1894821"/>
                </a:lnTo>
                <a:lnTo>
                  <a:pt x="0" y="0"/>
                </a:lnTo>
                <a:lnTo>
                  <a:pt x="3917864" y="0"/>
                </a:lnTo>
                <a:lnTo>
                  <a:pt x="3917864" y="189482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5283122" y="4992060"/>
            <a:ext cx="3917864" cy="1894821"/>
          </a:xfrm>
          <a:custGeom>
            <a:avLst/>
            <a:gdLst/>
            <a:ahLst/>
            <a:cxnLst/>
            <a:rect r="r" b="b" t="t" l="l"/>
            <a:pathLst>
              <a:path h="1894821" w="3917864">
                <a:moveTo>
                  <a:pt x="3917864" y="1894822"/>
                </a:moveTo>
                <a:lnTo>
                  <a:pt x="0" y="1894822"/>
                </a:lnTo>
                <a:lnTo>
                  <a:pt x="0" y="0"/>
                </a:lnTo>
                <a:lnTo>
                  <a:pt x="3917864" y="0"/>
                </a:lnTo>
                <a:lnTo>
                  <a:pt x="3917864" y="189482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9087014" y="2688875"/>
            <a:ext cx="3917864" cy="1894821"/>
          </a:xfrm>
          <a:custGeom>
            <a:avLst/>
            <a:gdLst/>
            <a:ahLst/>
            <a:cxnLst/>
            <a:rect r="r" b="b" t="t" l="l"/>
            <a:pathLst>
              <a:path h="1894821" w="3917864">
                <a:moveTo>
                  <a:pt x="3917864" y="1894821"/>
                </a:moveTo>
                <a:lnTo>
                  <a:pt x="0" y="1894821"/>
                </a:lnTo>
                <a:lnTo>
                  <a:pt x="0" y="0"/>
                </a:lnTo>
                <a:lnTo>
                  <a:pt x="3917864" y="0"/>
                </a:lnTo>
                <a:lnTo>
                  <a:pt x="3917864" y="189482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0">
            <a:off x="13341436" y="4987325"/>
            <a:ext cx="3917864" cy="1894821"/>
          </a:xfrm>
          <a:custGeom>
            <a:avLst/>
            <a:gdLst/>
            <a:ahLst/>
            <a:cxnLst/>
            <a:rect r="r" b="b" t="t" l="l"/>
            <a:pathLst>
              <a:path h="1894821" w="3917864">
                <a:moveTo>
                  <a:pt x="3917864" y="1894821"/>
                </a:moveTo>
                <a:lnTo>
                  <a:pt x="0" y="1894821"/>
                </a:lnTo>
                <a:lnTo>
                  <a:pt x="0" y="0"/>
                </a:lnTo>
                <a:lnTo>
                  <a:pt x="3917864" y="0"/>
                </a:lnTo>
                <a:lnTo>
                  <a:pt x="3917864" y="189482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61333" y="3051113"/>
            <a:ext cx="913458" cy="920150"/>
          </a:xfrm>
          <a:custGeom>
            <a:avLst/>
            <a:gdLst/>
            <a:ahLst/>
            <a:cxnLst/>
            <a:rect r="r" b="b" t="t" l="l"/>
            <a:pathLst>
              <a:path h="920150" w="913458">
                <a:moveTo>
                  <a:pt x="0" y="0"/>
                </a:moveTo>
                <a:lnTo>
                  <a:pt x="913457" y="0"/>
                </a:lnTo>
                <a:lnTo>
                  <a:pt x="913457" y="920149"/>
                </a:lnTo>
                <a:lnTo>
                  <a:pt x="0" y="9201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5784031" y="5437100"/>
            <a:ext cx="812053" cy="928543"/>
          </a:xfrm>
          <a:custGeom>
            <a:avLst/>
            <a:gdLst/>
            <a:ahLst/>
            <a:cxnLst/>
            <a:rect r="r" b="b" t="t" l="l"/>
            <a:pathLst>
              <a:path h="928543" w="812053">
                <a:moveTo>
                  <a:pt x="0" y="0"/>
                </a:moveTo>
                <a:lnTo>
                  <a:pt x="812053" y="0"/>
                </a:lnTo>
                <a:lnTo>
                  <a:pt x="812053" y="928542"/>
                </a:lnTo>
                <a:lnTo>
                  <a:pt x="0" y="9285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523268" y="3138111"/>
            <a:ext cx="920150" cy="920150"/>
          </a:xfrm>
          <a:custGeom>
            <a:avLst/>
            <a:gdLst/>
            <a:ahLst/>
            <a:cxnLst/>
            <a:rect r="r" b="b" t="t" l="l"/>
            <a:pathLst>
              <a:path h="920150" w="920150">
                <a:moveTo>
                  <a:pt x="0" y="0"/>
                </a:moveTo>
                <a:lnTo>
                  <a:pt x="920149" y="0"/>
                </a:lnTo>
                <a:lnTo>
                  <a:pt x="920149" y="920150"/>
                </a:lnTo>
                <a:lnTo>
                  <a:pt x="0" y="9201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3856655" y="5470464"/>
            <a:ext cx="847542" cy="850635"/>
          </a:xfrm>
          <a:custGeom>
            <a:avLst/>
            <a:gdLst/>
            <a:ahLst/>
            <a:cxnLst/>
            <a:rect r="r" b="b" t="t" l="l"/>
            <a:pathLst>
              <a:path h="850635" w="847542">
                <a:moveTo>
                  <a:pt x="0" y="0"/>
                </a:moveTo>
                <a:lnTo>
                  <a:pt x="847542" y="0"/>
                </a:lnTo>
                <a:lnTo>
                  <a:pt x="847542" y="850636"/>
                </a:lnTo>
                <a:lnTo>
                  <a:pt x="0" y="85063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463075" y="7194550"/>
            <a:ext cx="5863057" cy="4114800"/>
          </a:xfrm>
          <a:custGeom>
            <a:avLst/>
            <a:gdLst/>
            <a:ahLst/>
            <a:cxnLst/>
            <a:rect r="r" b="b" t="t" l="l"/>
            <a:pathLst>
              <a:path h="4114800" w="5863057">
                <a:moveTo>
                  <a:pt x="0" y="0"/>
                </a:moveTo>
                <a:lnTo>
                  <a:pt x="5863057" y="0"/>
                </a:lnTo>
                <a:lnTo>
                  <a:pt x="5863057"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4230135" y="-49603"/>
            <a:ext cx="9713757" cy="2413355"/>
          </a:xfrm>
          <a:prstGeom prst="rect">
            <a:avLst/>
          </a:prstGeom>
        </p:spPr>
        <p:txBody>
          <a:bodyPr anchor="t" rtlCol="false" tIns="0" lIns="0" bIns="0" rIns="0">
            <a:spAutoFit/>
          </a:bodyPr>
          <a:lstStyle/>
          <a:p>
            <a:pPr algn="ctr">
              <a:lnSpc>
                <a:spcPts val="9690"/>
              </a:lnSpc>
            </a:pPr>
            <a:r>
              <a:rPr lang="en-US" b="true" sz="6921">
                <a:solidFill>
                  <a:srgbClr val="56AAF0"/>
                </a:solidFill>
                <a:latin typeface="Dynamo Medium"/>
                <a:ea typeface="Dynamo Medium"/>
                <a:cs typeface="Dynamo Medium"/>
                <a:sym typeface="Dynamo Medium"/>
              </a:rPr>
              <a:t>LANGKAH LANGKAH CARA MEMBUAT SALAD </a:t>
            </a:r>
          </a:p>
        </p:txBody>
      </p:sp>
      <p:sp>
        <p:nvSpPr>
          <p:cNvPr name="TextBox 12" id="12"/>
          <p:cNvSpPr txBox="true"/>
          <p:nvPr/>
        </p:nvSpPr>
        <p:spPr>
          <a:xfrm rot="0">
            <a:off x="2468454" y="3587387"/>
            <a:ext cx="2363810" cy="494276"/>
          </a:xfrm>
          <a:prstGeom prst="rect">
            <a:avLst/>
          </a:prstGeom>
        </p:spPr>
        <p:txBody>
          <a:bodyPr anchor="t" rtlCol="false" tIns="0" lIns="0" bIns="0" rIns="0">
            <a:spAutoFit/>
          </a:bodyPr>
          <a:lstStyle/>
          <a:p>
            <a:pPr algn="ctr">
              <a:lnSpc>
                <a:spcPts val="4032"/>
              </a:lnSpc>
            </a:pPr>
            <a:r>
              <a:rPr lang="en-US" b="true" sz="2880" spc="144">
                <a:solidFill>
                  <a:srgbClr val="FCFEFF"/>
                </a:solidFill>
                <a:latin typeface="Dynamo Medium"/>
                <a:ea typeface="Dynamo Medium"/>
                <a:cs typeface="Dynamo Medium"/>
                <a:sym typeface="Dynamo Medium"/>
              </a:rPr>
              <a:t>LANGKAH 1</a:t>
            </a:r>
          </a:p>
        </p:txBody>
      </p:sp>
      <p:sp>
        <p:nvSpPr>
          <p:cNvPr name="TextBox 13" id="13"/>
          <p:cNvSpPr txBox="true"/>
          <p:nvPr/>
        </p:nvSpPr>
        <p:spPr>
          <a:xfrm rot="0">
            <a:off x="6770501" y="6001380"/>
            <a:ext cx="2363810" cy="494276"/>
          </a:xfrm>
          <a:prstGeom prst="rect">
            <a:avLst/>
          </a:prstGeom>
        </p:spPr>
        <p:txBody>
          <a:bodyPr anchor="t" rtlCol="false" tIns="0" lIns="0" bIns="0" rIns="0">
            <a:spAutoFit/>
          </a:bodyPr>
          <a:lstStyle/>
          <a:p>
            <a:pPr algn="ctr">
              <a:lnSpc>
                <a:spcPts val="4032"/>
              </a:lnSpc>
            </a:pPr>
            <a:r>
              <a:rPr lang="en-US" b="true" sz="2880" spc="144">
                <a:solidFill>
                  <a:srgbClr val="FCFEFF"/>
                </a:solidFill>
                <a:latin typeface="Dynamo Medium"/>
                <a:ea typeface="Dynamo Medium"/>
                <a:cs typeface="Dynamo Medium"/>
                <a:sym typeface="Dynamo Medium"/>
              </a:rPr>
              <a:t>LANGKAH 2</a:t>
            </a:r>
          </a:p>
        </p:txBody>
      </p:sp>
      <p:sp>
        <p:nvSpPr>
          <p:cNvPr name="TextBox 14" id="14"/>
          <p:cNvSpPr txBox="true"/>
          <p:nvPr/>
        </p:nvSpPr>
        <p:spPr>
          <a:xfrm rot="0">
            <a:off x="10571177" y="3674386"/>
            <a:ext cx="2363810" cy="494276"/>
          </a:xfrm>
          <a:prstGeom prst="rect">
            <a:avLst/>
          </a:prstGeom>
        </p:spPr>
        <p:txBody>
          <a:bodyPr anchor="t" rtlCol="false" tIns="0" lIns="0" bIns="0" rIns="0">
            <a:spAutoFit/>
          </a:bodyPr>
          <a:lstStyle/>
          <a:p>
            <a:pPr algn="ctr">
              <a:lnSpc>
                <a:spcPts val="4032"/>
              </a:lnSpc>
            </a:pPr>
            <a:r>
              <a:rPr lang="en-US" b="true" sz="2880" spc="144">
                <a:solidFill>
                  <a:srgbClr val="FCFEFF"/>
                </a:solidFill>
                <a:latin typeface="Dynamo Medium"/>
                <a:ea typeface="Dynamo Medium"/>
                <a:cs typeface="Dynamo Medium"/>
                <a:sym typeface="Dynamo Medium"/>
              </a:rPr>
              <a:t>LANGKAH 3</a:t>
            </a:r>
          </a:p>
        </p:txBody>
      </p:sp>
      <p:sp>
        <p:nvSpPr>
          <p:cNvPr name="TextBox 15" id="15"/>
          <p:cNvSpPr txBox="true"/>
          <p:nvPr/>
        </p:nvSpPr>
        <p:spPr>
          <a:xfrm rot="0">
            <a:off x="14895490" y="5925211"/>
            <a:ext cx="2176712" cy="494276"/>
          </a:xfrm>
          <a:prstGeom prst="rect">
            <a:avLst/>
          </a:prstGeom>
        </p:spPr>
        <p:txBody>
          <a:bodyPr anchor="t" rtlCol="false" tIns="0" lIns="0" bIns="0" rIns="0">
            <a:spAutoFit/>
          </a:bodyPr>
          <a:lstStyle/>
          <a:p>
            <a:pPr algn="ctr">
              <a:lnSpc>
                <a:spcPts val="4032"/>
              </a:lnSpc>
            </a:pPr>
            <a:r>
              <a:rPr lang="en-US" b="true" sz="2880" spc="144">
                <a:solidFill>
                  <a:srgbClr val="FCFEFF"/>
                </a:solidFill>
                <a:latin typeface="Dynamo Medium"/>
                <a:ea typeface="Dynamo Medium"/>
                <a:cs typeface="Dynamo Medium"/>
                <a:sym typeface="Dynamo Medium"/>
              </a:rPr>
              <a:t>LANGKAH 4</a:t>
            </a:r>
          </a:p>
        </p:txBody>
      </p:sp>
      <p:sp>
        <p:nvSpPr>
          <p:cNvPr name="TextBox 16" id="16"/>
          <p:cNvSpPr txBox="true"/>
          <p:nvPr/>
        </p:nvSpPr>
        <p:spPr>
          <a:xfrm rot="0">
            <a:off x="2137527" y="4770771"/>
            <a:ext cx="2618537" cy="2111375"/>
          </a:xfrm>
          <a:prstGeom prst="rect">
            <a:avLst/>
          </a:prstGeom>
        </p:spPr>
        <p:txBody>
          <a:bodyPr anchor="t" rtlCol="false" tIns="0" lIns="0" bIns="0" rIns="0">
            <a:spAutoFit/>
          </a:bodyPr>
          <a:lstStyle/>
          <a:p>
            <a:pPr algn="l">
              <a:lnSpc>
                <a:spcPts val="2800"/>
              </a:lnSpc>
            </a:pPr>
            <a:r>
              <a:rPr lang="en-US" sz="2000" spc="8">
                <a:solidFill>
                  <a:srgbClr val="3275C5"/>
                </a:solidFill>
                <a:latin typeface="Source Sans Pro"/>
                <a:ea typeface="Source Sans Pro"/>
                <a:cs typeface="Source Sans Pro"/>
                <a:sym typeface="Source Sans Pro"/>
              </a:rPr>
              <a:t>Siapkan Bahan:</a:t>
            </a:r>
          </a:p>
          <a:p>
            <a:pPr algn="l">
              <a:lnSpc>
                <a:spcPts val="2800"/>
              </a:lnSpc>
            </a:pPr>
          </a:p>
          <a:p>
            <a:pPr algn="l">
              <a:lnSpc>
                <a:spcPts val="2800"/>
              </a:lnSpc>
            </a:pPr>
            <a:r>
              <a:rPr lang="en-US" sz="2000" spc="8">
                <a:solidFill>
                  <a:srgbClr val="3275C5"/>
                </a:solidFill>
                <a:latin typeface="Source Sans Pro"/>
                <a:ea typeface="Source Sans Pro"/>
                <a:cs typeface="Source Sans Pro"/>
                <a:sym typeface="Source Sans Pro"/>
              </a:rPr>
              <a:t> Cuci semua buah dengan bersih. Siapkan mangkuk besar untuk mencampur salad.</a:t>
            </a:r>
          </a:p>
        </p:txBody>
      </p:sp>
      <p:sp>
        <p:nvSpPr>
          <p:cNvPr name="TextBox 17" id="17"/>
          <p:cNvSpPr txBox="true"/>
          <p:nvPr/>
        </p:nvSpPr>
        <p:spPr>
          <a:xfrm rot="0">
            <a:off x="6334368" y="7151660"/>
            <a:ext cx="2618537" cy="701675"/>
          </a:xfrm>
          <a:prstGeom prst="rect">
            <a:avLst/>
          </a:prstGeom>
        </p:spPr>
        <p:txBody>
          <a:bodyPr anchor="t" rtlCol="false" tIns="0" lIns="0" bIns="0" rIns="0">
            <a:spAutoFit/>
          </a:bodyPr>
          <a:lstStyle/>
          <a:p>
            <a:pPr algn="l">
              <a:lnSpc>
                <a:spcPts val="2800"/>
              </a:lnSpc>
            </a:pPr>
            <a:r>
              <a:rPr lang="en-US" sz="2000" spc="8">
                <a:solidFill>
                  <a:srgbClr val="3275C5"/>
                </a:solidFill>
                <a:latin typeface="Source Sans Pro"/>
                <a:ea typeface="Source Sans Pro"/>
                <a:cs typeface="Source Sans Pro"/>
                <a:sym typeface="Source Sans Pro"/>
              </a:rPr>
              <a:t>Potong Buah sama kulit buahnya</a:t>
            </a:r>
          </a:p>
        </p:txBody>
      </p:sp>
      <p:sp>
        <p:nvSpPr>
          <p:cNvPr name="TextBox 18" id="18"/>
          <p:cNvSpPr txBox="true"/>
          <p:nvPr/>
        </p:nvSpPr>
        <p:spPr>
          <a:xfrm rot="0">
            <a:off x="14453665" y="7140575"/>
            <a:ext cx="2618537" cy="2816225"/>
          </a:xfrm>
          <a:prstGeom prst="rect">
            <a:avLst/>
          </a:prstGeom>
        </p:spPr>
        <p:txBody>
          <a:bodyPr anchor="t" rtlCol="false" tIns="0" lIns="0" bIns="0" rIns="0">
            <a:spAutoFit/>
          </a:bodyPr>
          <a:lstStyle/>
          <a:p>
            <a:pPr algn="l">
              <a:lnSpc>
                <a:spcPts val="2800"/>
              </a:lnSpc>
            </a:pPr>
            <a:r>
              <a:rPr lang="en-US" sz="2000" spc="8">
                <a:solidFill>
                  <a:srgbClr val="3275C5"/>
                </a:solidFill>
                <a:latin typeface="Source Sans Pro"/>
                <a:ea typeface="Source Sans Pro"/>
                <a:cs typeface="Source Sans Pro"/>
                <a:sym typeface="Source Sans Pro"/>
              </a:rPr>
              <a:t>Sajikan: </a:t>
            </a:r>
          </a:p>
          <a:p>
            <a:pPr algn="l">
              <a:lnSpc>
                <a:spcPts val="2800"/>
              </a:lnSpc>
            </a:pPr>
          </a:p>
          <a:p>
            <a:pPr algn="l">
              <a:lnSpc>
                <a:spcPts val="2800"/>
              </a:lnSpc>
            </a:pPr>
            <a:r>
              <a:rPr lang="en-US" sz="2000" spc="8">
                <a:solidFill>
                  <a:srgbClr val="3275C5"/>
                </a:solidFill>
                <a:latin typeface="Source Sans Pro"/>
                <a:ea typeface="Source Sans Pro"/>
                <a:cs typeface="Source Sans Pro"/>
                <a:sym typeface="Source Sans Pro"/>
              </a:rPr>
              <a:t>Salad buah siap disajikan! Nikmati sebagai camilan sehat atau makanan penutup.</a:t>
            </a:r>
          </a:p>
          <a:p>
            <a:pPr algn="l">
              <a:lnSpc>
                <a:spcPts val="2800"/>
              </a:lnSpc>
            </a:pPr>
          </a:p>
          <a:p>
            <a:pPr algn="l">
              <a:lnSpc>
                <a:spcPts val="2800"/>
              </a:lnSpc>
            </a:pPr>
          </a:p>
        </p:txBody>
      </p:sp>
      <p:sp>
        <p:nvSpPr>
          <p:cNvPr name="TextBox 19" id="19"/>
          <p:cNvSpPr txBox="true"/>
          <p:nvPr/>
        </p:nvSpPr>
        <p:spPr>
          <a:xfrm rot="0">
            <a:off x="10162566" y="4836543"/>
            <a:ext cx="2618537" cy="3168650"/>
          </a:xfrm>
          <a:prstGeom prst="rect">
            <a:avLst/>
          </a:prstGeom>
        </p:spPr>
        <p:txBody>
          <a:bodyPr anchor="t" rtlCol="false" tIns="0" lIns="0" bIns="0" rIns="0">
            <a:spAutoFit/>
          </a:bodyPr>
          <a:lstStyle/>
          <a:p>
            <a:pPr algn="l" marL="431801" indent="-215900" lvl="1">
              <a:lnSpc>
                <a:spcPts val="2800"/>
              </a:lnSpc>
              <a:buFont typeface="Arial"/>
              <a:buChar char="•"/>
            </a:pPr>
            <a:r>
              <a:rPr lang="en-US" sz="2000" spc="8">
                <a:solidFill>
                  <a:srgbClr val="3275C5"/>
                </a:solidFill>
                <a:latin typeface="Source Sans Pro"/>
                <a:ea typeface="Source Sans Pro"/>
                <a:cs typeface="Source Sans Pro"/>
                <a:sym typeface="Source Sans Pro"/>
              </a:rPr>
              <a:t>Campurkan Buah: Masukkan semua potongan buah ke dalam mangkuk besar.</a:t>
            </a:r>
          </a:p>
          <a:p>
            <a:pPr algn="l">
              <a:lnSpc>
                <a:spcPts val="2800"/>
              </a:lnSpc>
            </a:pPr>
          </a:p>
          <a:p>
            <a:pPr algn="l" marL="431801" indent="-215900" lvl="1">
              <a:lnSpc>
                <a:spcPts val="2800"/>
              </a:lnSpc>
              <a:buFont typeface="Arial"/>
              <a:buChar char="•"/>
            </a:pPr>
            <a:r>
              <a:rPr lang="en-US" sz="2000" spc="8">
                <a:solidFill>
                  <a:srgbClr val="3275C5"/>
                </a:solidFill>
                <a:latin typeface="Source Sans Pro"/>
                <a:ea typeface="Source Sans Pro"/>
                <a:cs typeface="Source Sans Pro"/>
                <a:sym typeface="Source Sans Pro"/>
              </a:rPr>
              <a:t>tambahkan mayonaise</a:t>
            </a:r>
          </a:p>
          <a:p>
            <a:pPr algn="l">
              <a:lnSpc>
                <a:spcPts val="2800"/>
              </a:lnSpc>
            </a:pPr>
          </a:p>
        </p:txBody>
      </p:sp>
      <p:sp>
        <p:nvSpPr>
          <p:cNvPr name="Freeform 20" id="20"/>
          <p:cNvSpPr/>
          <p:nvPr/>
        </p:nvSpPr>
        <p:spPr>
          <a:xfrm flipH="true" flipV="true" rot="0">
            <a:off x="12866828" y="-976689"/>
            <a:ext cx="5863057" cy="4114800"/>
          </a:xfrm>
          <a:custGeom>
            <a:avLst/>
            <a:gdLst/>
            <a:ahLst/>
            <a:cxnLst/>
            <a:rect r="r" b="b" t="t" l="l"/>
            <a:pathLst>
              <a:path h="4114800" w="5863057">
                <a:moveTo>
                  <a:pt x="5863057" y="4114800"/>
                </a:moveTo>
                <a:lnTo>
                  <a:pt x="0" y="4114800"/>
                </a:lnTo>
                <a:lnTo>
                  <a:pt x="0" y="0"/>
                </a:lnTo>
                <a:lnTo>
                  <a:pt x="5863057" y="0"/>
                </a:lnTo>
                <a:lnTo>
                  <a:pt x="5863057"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transition spd="slow">
    <p:cover dir="lu"/>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sp>
        <p:nvSpPr>
          <p:cNvPr name="Freeform 2" id="2"/>
          <p:cNvSpPr/>
          <p:nvPr/>
        </p:nvSpPr>
        <p:spPr>
          <a:xfrm flipH="false" flipV="true" rot="5400000">
            <a:off x="11351324" y="2398023"/>
            <a:ext cx="10522735" cy="5490954"/>
          </a:xfrm>
          <a:custGeom>
            <a:avLst/>
            <a:gdLst/>
            <a:ahLst/>
            <a:cxnLst/>
            <a:rect r="r" b="b" t="t" l="l"/>
            <a:pathLst>
              <a:path h="5490954" w="10522735">
                <a:moveTo>
                  <a:pt x="0" y="5490954"/>
                </a:moveTo>
                <a:lnTo>
                  <a:pt x="10522735" y="5490954"/>
                </a:lnTo>
                <a:lnTo>
                  <a:pt x="10522735" y="0"/>
                </a:lnTo>
                <a:lnTo>
                  <a:pt x="0" y="0"/>
                </a:lnTo>
                <a:lnTo>
                  <a:pt x="0" y="5490954"/>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349788" y="-573763"/>
            <a:ext cx="11434572" cy="11434527"/>
            <a:chOff x="0" y="0"/>
            <a:chExt cx="6350000" cy="6349975"/>
          </a:xfrm>
        </p:grpSpPr>
        <p:sp>
          <p:nvSpPr>
            <p:cNvPr name="Freeform 4" id="4"/>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77820" t="0" r="-13151" b="0"/>
              </a:stretch>
            </a:blipFill>
          </p:spPr>
        </p:sp>
      </p:grpSp>
      <p:grpSp>
        <p:nvGrpSpPr>
          <p:cNvPr name="Group 5" id="5"/>
          <p:cNvGrpSpPr/>
          <p:nvPr/>
        </p:nvGrpSpPr>
        <p:grpSpPr>
          <a:xfrm rot="0">
            <a:off x="7883098" y="7497900"/>
            <a:ext cx="7009358" cy="1398154"/>
            <a:chOff x="0" y="0"/>
            <a:chExt cx="9345810" cy="1864205"/>
          </a:xfrm>
        </p:grpSpPr>
        <p:grpSp>
          <p:nvGrpSpPr>
            <p:cNvPr name="Group 6" id="6"/>
            <p:cNvGrpSpPr/>
            <p:nvPr/>
          </p:nvGrpSpPr>
          <p:grpSpPr>
            <a:xfrm rot="0">
              <a:off x="0" y="0"/>
              <a:ext cx="9345810" cy="1546271"/>
              <a:chOff x="0" y="0"/>
              <a:chExt cx="1250766" cy="206940"/>
            </a:xfrm>
          </p:grpSpPr>
          <p:sp>
            <p:nvSpPr>
              <p:cNvPr name="Freeform 7" id="7"/>
              <p:cNvSpPr/>
              <p:nvPr/>
            </p:nvSpPr>
            <p:spPr>
              <a:xfrm flipH="false" flipV="false" rot="0">
                <a:off x="18844" y="0"/>
                <a:ext cx="1213078" cy="206940"/>
              </a:xfrm>
              <a:custGeom>
                <a:avLst/>
                <a:gdLst/>
                <a:ahLst/>
                <a:cxnLst/>
                <a:rect r="r" b="b" t="t" l="l"/>
                <a:pathLst>
                  <a:path h="206940" w="1213078">
                    <a:moveTo>
                      <a:pt x="218760" y="0"/>
                    </a:moveTo>
                    <a:lnTo>
                      <a:pt x="1197518" y="0"/>
                    </a:lnTo>
                    <a:cubicBezTo>
                      <a:pt x="1203332" y="0"/>
                      <a:pt x="1208579" y="3488"/>
                      <a:pt x="1210829" y="8850"/>
                    </a:cubicBezTo>
                    <a:cubicBezTo>
                      <a:pt x="1213078" y="14212"/>
                      <a:pt x="1211891" y="20399"/>
                      <a:pt x="1207817" y="24548"/>
                    </a:cubicBezTo>
                    <a:lnTo>
                      <a:pt x="1052827" y="182392"/>
                    </a:lnTo>
                    <a:cubicBezTo>
                      <a:pt x="1037408" y="198094"/>
                      <a:pt x="1016325" y="206940"/>
                      <a:pt x="994318" y="206940"/>
                    </a:cubicBezTo>
                    <a:lnTo>
                      <a:pt x="15560" y="206940"/>
                    </a:lnTo>
                    <a:cubicBezTo>
                      <a:pt x="9746" y="206940"/>
                      <a:pt x="4499" y="203452"/>
                      <a:pt x="2249" y="198090"/>
                    </a:cubicBezTo>
                    <a:cubicBezTo>
                      <a:pt x="0" y="192728"/>
                      <a:pt x="1187" y="186541"/>
                      <a:pt x="5261" y="182392"/>
                    </a:cubicBezTo>
                    <a:lnTo>
                      <a:pt x="160251" y="24548"/>
                    </a:lnTo>
                    <a:cubicBezTo>
                      <a:pt x="175670" y="8846"/>
                      <a:pt x="196753" y="0"/>
                      <a:pt x="218760" y="0"/>
                    </a:cubicBezTo>
                    <a:close/>
                  </a:path>
                </a:pathLst>
              </a:custGeom>
              <a:solidFill>
                <a:srgbClr val="3275C5"/>
              </a:solidFill>
            </p:spPr>
          </p:sp>
          <p:sp>
            <p:nvSpPr>
              <p:cNvPr name="TextBox 8" id="8"/>
              <p:cNvSpPr txBox="true"/>
              <p:nvPr/>
            </p:nvSpPr>
            <p:spPr>
              <a:xfrm>
                <a:off x="101600" y="19050"/>
                <a:ext cx="1047566" cy="187890"/>
              </a:xfrm>
              <a:prstGeom prst="rect">
                <a:avLst/>
              </a:prstGeom>
            </p:spPr>
            <p:txBody>
              <a:bodyPr anchor="ctr" rtlCol="false" tIns="50800" lIns="50800" bIns="50800" rIns="50800"/>
              <a:lstStyle/>
              <a:p>
                <a:pPr algn="ctr">
                  <a:lnSpc>
                    <a:spcPts val="1993"/>
                  </a:lnSpc>
                </a:pPr>
              </a:p>
            </p:txBody>
          </p:sp>
        </p:grpSp>
        <p:grpSp>
          <p:nvGrpSpPr>
            <p:cNvPr name="Group 9" id="9"/>
            <p:cNvGrpSpPr/>
            <p:nvPr/>
          </p:nvGrpSpPr>
          <p:grpSpPr>
            <a:xfrm rot="0">
              <a:off x="4451974" y="1170495"/>
              <a:ext cx="4192850" cy="693710"/>
              <a:chOff x="0" y="0"/>
              <a:chExt cx="1250766" cy="206940"/>
            </a:xfrm>
          </p:grpSpPr>
          <p:sp>
            <p:nvSpPr>
              <p:cNvPr name="Freeform 10" id="10"/>
              <p:cNvSpPr/>
              <p:nvPr/>
            </p:nvSpPr>
            <p:spPr>
              <a:xfrm flipH="false" flipV="false" rot="0">
                <a:off x="22107" y="0"/>
                <a:ext cx="1206553" cy="206940"/>
              </a:xfrm>
              <a:custGeom>
                <a:avLst/>
                <a:gdLst/>
                <a:ahLst/>
                <a:cxnLst/>
                <a:rect r="r" b="b" t="t" l="l"/>
                <a:pathLst>
                  <a:path h="206940" w="1206553">
                    <a:moveTo>
                      <a:pt x="221454" y="0"/>
                    </a:moveTo>
                    <a:lnTo>
                      <a:pt x="1188298" y="0"/>
                    </a:lnTo>
                    <a:cubicBezTo>
                      <a:pt x="1195119" y="0"/>
                      <a:pt x="1201274" y="4093"/>
                      <a:pt x="1203913" y="10382"/>
                    </a:cubicBezTo>
                    <a:cubicBezTo>
                      <a:pt x="1206552" y="16672"/>
                      <a:pt x="1205160" y="23932"/>
                      <a:pt x="1200381" y="28799"/>
                    </a:cubicBezTo>
                    <a:lnTo>
                      <a:pt x="1053737" y="178141"/>
                    </a:lnTo>
                    <a:cubicBezTo>
                      <a:pt x="1035649" y="196563"/>
                      <a:pt x="1010915" y="206940"/>
                      <a:pt x="985098" y="206940"/>
                    </a:cubicBezTo>
                    <a:lnTo>
                      <a:pt x="18254" y="206940"/>
                    </a:lnTo>
                    <a:cubicBezTo>
                      <a:pt x="11433" y="206940"/>
                      <a:pt x="5278" y="202848"/>
                      <a:pt x="2639" y="196558"/>
                    </a:cubicBezTo>
                    <a:cubicBezTo>
                      <a:pt x="0" y="190268"/>
                      <a:pt x="1392" y="183008"/>
                      <a:pt x="6171" y="178141"/>
                    </a:cubicBezTo>
                    <a:lnTo>
                      <a:pt x="152815" y="28799"/>
                    </a:lnTo>
                    <a:cubicBezTo>
                      <a:pt x="170903" y="10377"/>
                      <a:pt x="195637" y="0"/>
                      <a:pt x="221454" y="0"/>
                    </a:cubicBezTo>
                    <a:close/>
                  </a:path>
                </a:pathLst>
              </a:custGeom>
              <a:solidFill>
                <a:srgbClr val="64CAF4"/>
              </a:solidFill>
            </p:spPr>
          </p:sp>
          <p:sp>
            <p:nvSpPr>
              <p:cNvPr name="TextBox 11" id="11"/>
              <p:cNvSpPr txBox="true"/>
              <p:nvPr/>
            </p:nvSpPr>
            <p:spPr>
              <a:xfrm>
                <a:off x="101600" y="19050"/>
                <a:ext cx="1047566" cy="187890"/>
              </a:xfrm>
              <a:prstGeom prst="rect">
                <a:avLst/>
              </a:prstGeom>
            </p:spPr>
            <p:txBody>
              <a:bodyPr anchor="ctr" rtlCol="false" tIns="50800" lIns="50800" bIns="50800" rIns="50800"/>
              <a:lstStyle/>
              <a:p>
                <a:pPr algn="ctr">
                  <a:lnSpc>
                    <a:spcPts val="1993"/>
                  </a:lnSpc>
                </a:pPr>
              </a:p>
            </p:txBody>
          </p:sp>
        </p:grpSp>
      </p:grpSp>
      <p:grpSp>
        <p:nvGrpSpPr>
          <p:cNvPr name="Group 12" id="12"/>
          <p:cNvGrpSpPr/>
          <p:nvPr/>
        </p:nvGrpSpPr>
        <p:grpSpPr>
          <a:xfrm rot="0">
            <a:off x="3875583" y="4940839"/>
            <a:ext cx="5114123" cy="511412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EFF"/>
            </a:solidFill>
          </p:spPr>
        </p:sp>
        <p:sp>
          <p:nvSpPr>
            <p:cNvPr name="TextBox 14" id="14"/>
            <p:cNvSpPr txBox="true"/>
            <p:nvPr/>
          </p:nvSpPr>
          <p:spPr>
            <a:xfrm>
              <a:off x="76200" y="95250"/>
              <a:ext cx="660400" cy="641350"/>
            </a:xfrm>
            <a:prstGeom prst="rect">
              <a:avLst/>
            </a:prstGeom>
          </p:spPr>
          <p:txBody>
            <a:bodyPr anchor="ctr" rtlCol="false" tIns="52498" lIns="52498" bIns="52498" rIns="52498"/>
            <a:lstStyle/>
            <a:p>
              <a:pPr algn="ctr">
                <a:lnSpc>
                  <a:spcPts val="1993"/>
                </a:lnSpc>
              </a:pPr>
            </a:p>
          </p:txBody>
        </p:sp>
      </p:grpSp>
      <p:grpSp>
        <p:nvGrpSpPr>
          <p:cNvPr name="Group 15" id="15"/>
          <p:cNvGrpSpPr/>
          <p:nvPr/>
        </p:nvGrpSpPr>
        <p:grpSpPr>
          <a:xfrm rot="0">
            <a:off x="4392565" y="5331463"/>
            <a:ext cx="4080158" cy="408015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0" t="0" r="0" b="0"/>
              </a:stretch>
            </a:blipFill>
          </p:spPr>
        </p:sp>
      </p:grpSp>
      <p:sp>
        <p:nvSpPr>
          <p:cNvPr name="Freeform 17" id="17"/>
          <p:cNvSpPr/>
          <p:nvPr/>
        </p:nvSpPr>
        <p:spPr>
          <a:xfrm flipH="false" flipV="false" rot="0">
            <a:off x="8653681" y="1534477"/>
            <a:ext cx="980638" cy="1121311"/>
          </a:xfrm>
          <a:custGeom>
            <a:avLst/>
            <a:gdLst/>
            <a:ahLst/>
            <a:cxnLst/>
            <a:rect r="r" b="b" t="t" l="l"/>
            <a:pathLst>
              <a:path h="1121311" w="980638">
                <a:moveTo>
                  <a:pt x="0" y="0"/>
                </a:moveTo>
                <a:lnTo>
                  <a:pt x="980638" y="0"/>
                </a:lnTo>
                <a:lnTo>
                  <a:pt x="980638" y="1121311"/>
                </a:lnTo>
                <a:lnTo>
                  <a:pt x="0" y="11213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9944842" y="1619133"/>
            <a:ext cx="1149517" cy="1036655"/>
          </a:xfrm>
          <a:custGeom>
            <a:avLst/>
            <a:gdLst/>
            <a:ahLst/>
            <a:cxnLst/>
            <a:rect r="r" b="b" t="t" l="l"/>
            <a:pathLst>
              <a:path h="1036655" w="1149517">
                <a:moveTo>
                  <a:pt x="0" y="0"/>
                </a:moveTo>
                <a:lnTo>
                  <a:pt x="1149516" y="0"/>
                </a:lnTo>
                <a:lnTo>
                  <a:pt x="1149516" y="1036655"/>
                </a:lnTo>
                <a:lnTo>
                  <a:pt x="0" y="10366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11451551" y="1512694"/>
            <a:ext cx="1294243" cy="1249533"/>
          </a:xfrm>
          <a:custGeom>
            <a:avLst/>
            <a:gdLst/>
            <a:ahLst/>
            <a:cxnLst/>
            <a:rect r="r" b="b" t="t" l="l"/>
            <a:pathLst>
              <a:path h="1249533" w="1294243">
                <a:moveTo>
                  <a:pt x="0" y="0"/>
                </a:moveTo>
                <a:lnTo>
                  <a:pt x="1294243" y="0"/>
                </a:lnTo>
                <a:lnTo>
                  <a:pt x="1294243" y="1249533"/>
                </a:lnTo>
                <a:lnTo>
                  <a:pt x="0" y="12495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0" id="20"/>
          <p:cNvSpPr txBox="true"/>
          <p:nvPr/>
        </p:nvSpPr>
        <p:spPr>
          <a:xfrm rot="0">
            <a:off x="8596420" y="3602644"/>
            <a:ext cx="7004506" cy="2057400"/>
          </a:xfrm>
          <a:prstGeom prst="rect">
            <a:avLst/>
          </a:prstGeom>
        </p:spPr>
        <p:txBody>
          <a:bodyPr anchor="t" rtlCol="false" tIns="0" lIns="0" bIns="0" rIns="0">
            <a:spAutoFit/>
          </a:bodyPr>
          <a:lstStyle/>
          <a:p>
            <a:pPr algn="l">
              <a:lnSpc>
                <a:spcPts val="16799"/>
              </a:lnSpc>
            </a:pPr>
            <a:r>
              <a:rPr lang="en-US" sz="11999" b="true">
                <a:solidFill>
                  <a:srgbClr val="3275C5"/>
                </a:solidFill>
                <a:latin typeface="Dynamo Medium"/>
                <a:ea typeface="Dynamo Medium"/>
                <a:cs typeface="Dynamo Medium"/>
                <a:sym typeface="Dynamo Medium"/>
              </a:rPr>
              <a:t>TERIMA</a:t>
            </a:r>
          </a:p>
        </p:txBody>
      </p:sp>
      <p:sp>
        <p:nvSpPr>
          <p:cNvPr name="TextBox 21" id="21"/>
          <p:cNvSpPr txBox="true"/>
          <p:nvPr/>
        </p:nvSpPr>
        <p:spPr>
          <a:xfrm rot="0">
            <a:off x="13172220" y="3602644"/>
            <a:ext cx="4087080" cy="2057400"/>
          </a:xfrm>
          <a:prstGeom prst="rect">
            <a:avLst/>
          </a:prstGeom>
        </p:spPr>
        <p:txBody>
          <a:bodyPr anchor="t" rtlCol="false" tIns="0" lIns="0" bIns="0" rIns="0">
            <a:spAutoFit/>
          </a:bodyPr>
          <a:lstStyle/>
          <a:p>
            <a:pPr algn="l">
              <a:lnSpc>
                <a:spcPts val="16799"/>
              </a:lnSpc>
            </a:pPr>
            <a:r>
              <a:rPr lang="en-US" b="true" sz="11999" spc="47">
                <a:solidFill>
                  <a:srgbClr val="56AAF0"/>
                </a:solidFill>
                <a:latin typeface="Dynamo Medium"/>
                <a:ea typeface="Dynamo Medium"/>
                <a:cs typeface="Dynamo Medium"/>
                <a:sym typeface="Dynamo Medium"/>
              </a:rPr>
              <a:t>KASIH</a:t>
            </a:r>
          </a:p>
        </p:txBody>
      </p:sp>
      <p:sp>
        <p:nvSpPr>
          <p:cNvPr name="TextBox 22" id="22"/>
          <p:cNvSpPr txBox="true"/>
          <p:nvPr/>
        </p:nvSpPr>
        <p:spPr>
          <a:xfrm rot="0">
            <a:off x="9271632" y="7665970"/>
            <a:ext cx="4622964" cy="588010"/>
          </a:xfrm>
          <a:prstGeom prst="rect">
            <a:avLst/>
          </a:prstGeom>
        </p:spPr>
        <p:txBody>
          <a:bodyPr anchor="t" rtlCol="false" tIns="0" lIns="0" bIns="0" rIns="0">
            <a:spAutoFit/>
          </a:bodyPr>
          <a:lstStyle/>
          <a:p>
            <a:pPr algn="l">
              <a:lnSpc>
                <a:spcPts val="4519"/>
              </a:lnSpc>
            </a:pPr>
            <a:r>
              <a:rPr lang="en-US" sz="3999" b="true">
                <a:solidFill>
                  <a:srgbClr val="FCFEFF"/>
                </a:solidFill>
                <a:latin typeface="Source Sans Pro Bold"/>
                <a:ea typeface="Source Sans Pro Bold"/>
                <a:cs typeface="Source Sans Pro Bold"/>
                <a:sym typeface="Source Sans Pro Bold"/>
              </a:rPr>
              <a:t>DDJRA SUGAR FRUIT</a:t>
            </a:r>
          </a:p>
        </p:txBody>
      </p:sp>
    </p:spTree>
  </p:cSld>
  <p:clrMapOvr>
    <a:masterClrMapping/>
  </p:clrMapOvr>
  <p:transition spd="slow">
    <p:cover dir="l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DAGRe4lXG6I</dc:identifier>
  <dcterms:modified xsi:type="dcterms:W3CDTF">2011-08-01T06:04:30Z</dcterms:modified>
  <cp:revision>1</cp:revision>
  <dc:title>kelompok adisutjipto 4 DDJRA REVISI2</dc:title>
</cp:coreProperties>
</file>