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3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6" r:id="rId18"/>
    <p:sldId id="277" r:id="rId19"/>
    <p:sldId id="275" r:id="rId20"/>
    <p:sldId id="280" r:id="rId21"/>
    <p:sldId id="278" r:id="rId22"/>
    <p:sldId id="279" r:id="rId23"/>
    <p:sldId id="272" r:id="rId24"/>
    <p:sldId id="273" r:id="rId25"/>
    <p:sldId id="281" r:id="rId26"/>
    <p:sldId id="282" r:id="rId27"/>
    <p:sldId id="283" r:id="rId28"/>
    <p:sldId id="284" r:id="rId29"/>
    <p:sldId id="285" r:id="rId30"/>
    <p:sldId id="286" r:id="rId31"/>
    <p:sldId id="25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9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201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9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14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5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1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5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0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0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6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3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yWhcX3Dpc&amp;list=PLa7VYi0yPIH2PelhRHoFR5iQgflg-y6JA" TargetMode="External"/><Relationship Id="rId2" Type="http://schemas.openxmlformats.org/officeDocument/2006/relationships/hyperlink" Target="https://www.youtube.com/watch?v=qu96DFXtbG4&amp;list=PLa7VYi0yPIH0KbnJQcMv5N9iW8HkZHz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eresdavid/apache-kafka-basics" TargetMode="External"/><Relationship Id="rId4" Type="http://schemas.openxmlformats.org/officeDocument/2006/relationships/hyperlink" Target="https://kafka.apache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Apache</a:t>
            </a:r>
            <a:r>
              <a:rPr lang="hu-HU" dirty="0" smtClean="0"/>
              <a:t> Kafka </a:t>
            </a:r>
            <a:r>
              <a:rPr lang="hu-HU" dirty="0" err="1" smtClean="0"/>
              <a:t>Basics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David Veres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26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Kafka </a:t>
            </a:r>
            <a:r>
              <a:rPr lang="hu-HU" dirty="0" err="1" smtClean="0"/>
              <a:t>cluster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Kafka is a </a:t>
            </a:r>
            <a:r>
              <a:rPr lang="hu-HU" dirty="0" err="1" smtClean="0"/>
              <a:t>distributed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endParaRPr lang="hu-HU" dirty="0" smtClean="0"/>
          </a:p>
          <a:p>
            <a:r>
              <a:rPr lang="hu-HU" dirty="0" smtClean="0"/>
              <a:t>Good </a:t>
            </a:r>
            <a:r>
              <a:rPr lang="hu-HU" dirty="0" err="1" smtClean="0"/>
              <a:t>scalability</a:t>
            </a:r>
            <a:endParaRPr lang="hu-HU" dirty="0" smtClean="0"/>
          </a:p>
          <a:p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brokers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a Kafka </a:t>
            </a:r>
            <a:r>
              <a:rPr lang="hu-HU" dirty="0" err="1" smtClean="0"/>
              <a:t>cluster</a:t>
            </a:r>
            <a:endParaRPr lang="hu-HU" dirty="0" smtClean="0"/>
          </a:p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outside</a:t>
            </a:r>
            <a:r>
              <a:rPr lang="hu-HU" dirty="0" smtClean="0"/>
              <a:t>, we </a:t>
            </a:r>
            <a:r>
              <a:rPr lang="hu-HU" dirty="0" err="1" smtClean="0"/>
              <a:t>see</a:t>
            </a:r>
            <a:r>
              <a:rPr lang="hu-HU" dirty="0" smtClean="0"/>
              <a:t> it </a:t>
            </a:r>
            <a:r>
              <a:rPr lang="hu-HU" dirty="0" err="1" smtClean="0"/>
              <a:t>as</a:t>
            </a:r>
            <a:r>
              <a:rPr lang="hu-HU" dirty="0" smtClean="0"/>
              <a:t> „</a:t>
            </a:r>
            <a:r>
              <a:rPr lang="hu-HU" dirty="0" err="1" smtClean="0"/>
              <a:t>one</a:t>
            </a:r>
            <a:r>
              <a:rPr lang="hu-HU" dirty="0" smtClean="0"/>
              <a:t>” Kafka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25" y="1481525"/>
            <a:ext cx="3557287" cy="42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Kafka </a:t>
            </a:r>
            <a:r>
              <a:rPr lang="hu-HU" dirty="0" err="1"/>
              <a:t>r</a:t>
            </a:r>
            <a:r>
              <a:rPr lang="hu-HU" dirty="0" err="1" smtClean="0"/>
              <a:t>ecords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Events</a:t>
            </a:r>
            <a:r>
              <a:rPr lang="hu-HU" dirty="0" smtClean="0"/>
              <a:t> </a:t>
            </a:r>
            <a:r>
              <a:rPr lang="hu-HU" dirty="0" err="1" smtClean="0"/>
              <a:t>represented</a:t>
            </a:r>
            <a:r>
              <a:rPr lang="hu-HU" dirty="0" smtClean="0"/>
              <a:t> in Kafka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records</a:t>
            </a:r>
            <a:endParaRPr lang="hu-HU" dirty="0" smtClean="0"/>
          </a:p>
          <a:p>
            <a:r>
              <a:rPr lang="hu-HU" dirty="0" err="1" smtClean="0"/>
              <a:t>Structure</a:t>
            </a:r>
            <a:r>
              <a:rPr lang="hu-HU" dirty="0" smtClean="0"/>
              <a:t> of a </a:t>
            </a:r>
            <a:r>
              <a:rPr lang="hu-HU" dirty="0" err="1" smtClean="0"/>
              <a:t>record</a:t>
            </a:r>
            <a:endParaRPr lang="hu-HU" dirty="0" smtClean="0"/>
          </a:p>
          <a:p>
            <a:pPr lvl="1"/>
            <a:r>
              <a:rPr lang="hu-HU" dirty="0" smtClean="0"/>
              <a:t>Key</a:t>
            </a:r>
          </a:p>
          <a:p>
            <a:pPr lvl="1"/>
            <a:r>
              <a:rPr lang="hu-HU" dirty="0" err="1" smtClean="0"/>
              <a:t>Value</a:t>
            </a:r>
            <a:endParaRPr lang="hu-HU" dirty="0" smtClean="0"/>
          </a:p>
          <a:p>
            <a:pPr lvl="1"/>
            <a:r>
              <a:rPr lang="hu-HU" dirty="0" err="1" smtClean="0"/>
              <a:t>Headers</a:t>
            </a:r>
            <a:endParaRPr lang="hu-HU" dirty="0" smtClean="0"/>
          </a:p>
          <a:p>
            <a:pPr lvl="1"/>
            <a:r>
              <a:rPr lang="hu-HU" dirty="0" err="1" smtClean="0"/>
              <a:t>Timestamp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74" y="2898937"/>
            <a:ext cx="1925652" cy="24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Producers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Applications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we </a:t>
            </a:r>
            <a:r>
              <a:rPr lang="hu-HU" dirty="0" err="1" smtClean="0"/>
              <a:t>write</a:t>
            </a:r>
            <a:endParaRPr lang="hu-HU" dirty="0" smtClean="0"/>
          </a:p>
          <a:p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records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topics</a:t>
            </a:r>
            <a:r>
              <a:rPr lang="hu-HU" dirty="0"/>
              <a:t> (</a:t>
            </a:r>
            <a:r>
              <a:rPr lang="hu-HU" dirty="0" err="1"/>
              <a:t>partitions</a:t>
            </a:r>
            <a:r>
              <a:rPr lang="hu-HU" dirty="0" smtClean="0"/>
              <a:t>)</a:t>
            </a:r>
          </a:p>
          <a:p>
            <a:r>
              <a:rPr lang="hu-HU" dirty="0" smtClean="0"/>
              <a:t>Producer API</a:t>
            </a:r>
          </a:p>
          <a:p>
            <a:pPr lvl="1"/>
            <a:r>
              <a:rPr lang="hu-HU" dirty="0" err="1" smtClean="0"/>
              <a:t>Connection</a:t>
            </a:r>
            <a:r>
              <a:rPr lang="hu-HU" dirty="0" smtClean="0"/>
              <a:t> </a:t>
            </a:r>
            <a:r>
              <a:rPr lang="hu-HU" dirty="0" err="1" smtClean="0"/>
              <a:t>pooling</a:t>
            </a:r>
            <a:endParaRPr lang="hu-HU" dirty="0" smtClean="0"/>
          </a:p>
          <a:p>
            <a:pPr lvl="1"/>
            <a:r>
              <a:rPr lang="hu-HU" dirty="0" smtClean="0"/>
              <a:t>Networking</a:t>
            </a:r>
          </a:p>
          <a:p>
            <a:pPr lvl="1"/>
            <a:r>
              <a:rPr lang="hu-HU" dirty="0" err="1" smtClean="0"/>
              <a:t>Partitioning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5" y="4984087"/>
            <a:ext cx="49625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Consumers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Applications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we </a:t>
            </a:r>
            <a:r>
              <a:rPr lang="hu-HU" dirty="0" err="1"/>
              <a:t>write</a:t>
            </a:r>
            <a:endParaRPr lang="hu-HU" dirty="0"/>
          </a:p>
          <a:p>
            <a:r>
              <a:rPr lang="hu-HU" dirty="0" smtClean="0"/>
              <a:t>Read (</a:t>
            </a:r>
            <a:r>
              <a:rPr lang="hu-HU" dirty="0" err="1" smtClean="0"/>
              <a:t>pull</a:t>
            </a:r>
            <a:r>
              <a:rPr lang="hu-HU" dirty="0" smtClean="0"/>
              <a:t>) </a:t>
            </a:r>
            <a:r>
              <a:rPr lang="hu-HU" dirty="0" err="1" smtClean="0"/>
              <a:t>records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topics</a:t>
            </a:r>
            <a:endParaRPr lang="hu-HU" dirty="0" smtClean="0"/>
          </a:p>
          <a:p>
            <a:pPr lvl="1"/>
            <a:r>
              <a:rPr lang="hu-HU" dirty="0" smtClean="0"/>
              <a:t>Read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offset</a:t>
            </a:r>
            <a:endParaRPr lang="hu-HU" dirty="0" smtClean="0"/>
          </a:p>
          <a:p>
            <a:r>
              <a:rPr lang="hu-HU" dirty="0" smtClean="0"/>
              <a:t>Consumer API</a:t>
            </a:r>
          </a:p>
          <a:p>
            <a:pPr lvl="1"/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pooling</a:t>
            </a:r>
            <a:endParaRPr lang="hu-HU" dirty="0"/>
          </a:p>
          <a:p>
            <a:pPr lvl="1"/>
            <a:r>
              <a:rPr lang="hu-HU" dirty="0" smtClean="0"/>
              <a:t>Networking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record</a:t>
            </a:r>
            <a:r>
              <a:rPr lang="hu-HU" dirty="0" smtClean="0"/>
              <a:t> </a:t>
            </a:r>
            <a:r>
              <a:rPr lang="hu-HU" dirty="0" err="1" smtClean="0"/>
              <a:t>doesn’t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destroyed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read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05" y="5131972"/>
            <a:ext cx="534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Fundamental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 of Kafka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5" y="2456960"/>
            <a:ext cx="667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a </a:t>
            </a:r>
            <a:r>
              <a:rPr lang="hu-HU" dirty="0" err="1" smtClean="0"/>
              <a:t>closer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78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 </a:t>
            </a:r>
            <a:r>
              <a:rPr lang="hu-HU" dirty="0" err="1" smtClean="0"/>
              <a:t>produce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partitions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Records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partitions</a:t>
            </a:r>
            <a:endParaRPr lang="hu-HU" dirty="0" smtClean="0"/>
          </a:p>
          <a:p>
            <a:r>
              <a:rPr lang="hu-HU" dirty="0" err="1" smtClean="0"/>
              <a:t>Purpose</a:t>
            </a:r>
            <a:endParaRPr lang="hu-HU" dirty="0" smtClean="0"/>
          </a:p>
          <a:p>
            <a:pPr lvl="1"/>
            <a:r>
              <a:rPr lang="hu-HU" dirty="0" err="1" smtClean="0"/>
              <a:t>Load</a:t>
            </a:r>
            <a:r>
              <a:rPr lang="hu-HU" dirty="0" smtClean="0"/>
              <a:t> </a:t>
            </a:r>
            <a:r>
              <a:rPr lang="hu-HU" dirty="0" err="1" smtClean="0"/>
              <a:t>balancing</a:t>
            </a:r>
            <a:endParaRPr lang="hu-HU" dirty="0" smtClean="0"/>
          </a:p>
          <a:p>
            <a:pPr lvl="1"/>
            <a:r>
              <a:rPr lang="hu-HU" dirty="0" err="1" smtClean="0"/>
              <a:t>Semantic</a:t>
            </a:r>
            <a:r>
              <a:rPr lang="hu-HU" dirty="0" smtClean="0"/>
              <a:t> </a:t>
            </a:r>
            <a:r>
              <a:rPr lang="hu-HU" dirty="0" err="1" smtClean="0"/>
              <a:t>partitioning</a:t>
            </a:r>
            <a:endParaRPr lang="hu-HU" dirty="0" smtClean="0"/>
          </a:p>
          <a:p>
            <a:r>
              <a:rPr lang="hu-HU" dirty="0" err="1" smtClean="0"/>
              <a:t>Record</a:t>
            </a:r>
            <a:r>
              <a:rPr lang="hu-HU" dirty="0" smtClean="0"/>
              <a:t> </a:t>
            </a:r>
            <a:r>
              <a:rPr lang="hu-HU" dirty="0" err="1" smtClean="0"/>
              <a:t>without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endParaRPr lang="hu-HU" dirty="0" smtClean="0"/>
          </a:p>
          <a:p>
            <a:pPr lvl="1"/>
            <a:r>
              <a:rPr lang="hu-HU" dirty="0" err="1" smtClean="0"/>
              <a:t>Round</a:t>
            </a:r>
            <a:r>
              <a:rPr lang="hu-HU" dirty="0" err="1"/>
              <a:t>-</a:t>
            </a:r>
            <a:r>
              <a:rPr lang="hu-HU" dirty="0" err="1" smtClean="0"/>
              <a:t>robin</a:t>
            </a:r>
            <a:r>
              <a:rPr lang="hu-HU" dirty="0" smtClean="0"/>
              <a:t> </a:t>
            </a:r>
            <a:r>
              <a:rPr lang="hu-HU" dirty="0" err="1" smtClean="0"/>
              <a:t>strategy</a:t>
            </a:r>
            <a:endParaRPr lang="hu-HU" dirty="0" smtClean="0"/>
          </a:p>
          <a:p>
            <a:r>
              <a:rPr lang="hu-HU" dirty="0" err="1" smtClean="0"/>
              <a:t>Record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endParaRPr lang="hu-HU" dirty="0" smtClean="0"/>
          </a:p>
          <a:p>
            <a:pPr lvl="1"/>
            <a:r>
              <a:rPr lang="hu-HU" dirty="0" err="1">
                <a:latin typeface="Consolas" panose="020B0609020204030204" pitchFamily="49" charset="0"/>
              </a:rPr>
              <a:t>h</a:t>
            </a:r>
            <a:r>
              <a:rPr lang="hu-HU" dirty="0" err="1" smtClean="0">
                <a:latin typeface="Consolas" panose="020B0609020204030204" pitchFamily="49" charset="0"/>
              </a:rPr>
              <a:t>ash</a:t>
            </a:r>
            <a:r>
              <a:rPr lang="hu-HU" dirty="0" smtClean="0">
                <a:latin typeface="Consolas" panose="020B0609020204030204" pitchFamily="49" charset="0"/>
              </a:rPr>
              <a:t>(</a:t>
            </a:r>
            <a:r>
              <a:rPr lang="hu-HU" dirty="0" err="1" smtClean="0">
                <a:latin typeface="Consolas" panose="020B0609020204030204" pitchFamily="49" charset="0"/>
              </a:rPr>
              <a:t>key</a:t>
            </a:r>
            <a:r>
              <a:rPr lang="hu-HU" dirty="0" smtClean="0">
                <a:latin typeface="Consolas" panose="020B0609020204030204" pitchFamily="49" charset="0"/>
              </a:rPr>
              <a:t>) % </a:t>
            </a:r>
            <a:r>
              <a:rPr lang="hu-HU" dirty="0" err="1" smtClean="0">
                <a:latin typeface="Consolas" panose="020B0609020204030204" pitchFamily="49" charset="0"/>
              </a:rPr>
              <a:t>num_of_partitions</a:t>
            </a:r>
            <a:endParaRPr lang="hu-HU" dirty="0" smtClean="0">
              <a:latin typeface="Consolas" panose="020B0609020204030204" pitchFamily="49" charset="0"/>
            </a:endParaRPr>
          </a:p>
          <a:p>
            <a:pPr lvl="1"/>
            <a:r>
              <a:rPr lang="hu-HU" dirty="0" smtClean="0"/>
              <a:t>Records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partition</a:t>
            </a:r>
            <a:endParaRPr lang="hu-HU" dirty="0" smtClean="0"/>
          </a:p>
          <a:p>
            <a:r>
              <a:rPr lang="hu-HU" dirty="0" err="1" smtClean="0"/>
              <a:t>Custom</a:t>
            </a:r>
            <a:r>
              <a:rPr lang="hu-HU" dirty="0" smtClean="0"/>
              <a:t> </a:t>
            </a:r>
            <a:r>
              <a:rPr lang="hu-HU" dirty="0" err="1" smtClean="0"/>
              <a:t>partitioner</a:t>
            </a:r>
            <a:r>
              <a:rPr lang="hu-HU" dirty="0" smtClean="0"/>
              <a:t> </a:t>
            </a:r>
            <a:r>
              <a:rPr lang="hu-HU" dirty="0" err="1" smtClean="0"/>
              <a:t>logic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95" y="2953212"/>
            <a:ext cx="3819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05" y="4100975"/>
            <a:ext cx="4200525" cy="22955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Consumer </a:t>
            </a:r>
            <a:r>
              <a:rPr lang="hu-HU" dirty="0" err="1" smtClean="0"/>
              <a:t>groups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consumer </a:t>
            </a:r>
            <a:r>
              <a:rPr lang="hu-HU" dirty="0" err="1" smtClean="0"/>
              <a:t>reads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partition</a:t>
            </a:r>
            <a:r>
              <a:rPr lang="hu-HU" dirty="0" smtClean="0"/>
              <a:t>(s)</a:t>
            </a:r>
          </a:p>
          <a:p>
            <a:r>
              <a:rPr lang="hu-HU" dirty="0" smtClean="0"/>
              <a:t>We </a:t>
            </a:r>
            <a:r>
              <a:rPr lang="hu-HU" dirty="0" err="1" smtClean="0"/>
              <a:t>might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scale</a:t>
            </a:r>
            <a:r>
              <a:rPr lang="hu-HU" dirty="0" smtClean="0"/>
              <a:t> a consumer </a:t>
            </a:r>
            <a:r>
              <a:rPr lang="hu-HU" dirty="0" err="1" smtClean="0"/>
              <a:t>application</a:t>
            </a:r>
            <a:endParaRPr lang="hu-HU" dirty="0" smtClean="0"/>
          </a:p>
          <a:p>
            <a:r>
              <a:rPr lang="hu-HU" dirty="0" err="1" smtClean="0"/>
              <a:t>Every</a:t>
            </a:r>
            <a:r>
              <a:rPr lang="hu-HU" dirty="0" smtClean="0"/>
              <a:t> consumer is part of a consumer </a:t>
            </a:r>
            <a:r>
              <a:rPr lang="hu-HU" dirty="0" err="1" smtClean="0"/>
              <a:t>group</a:t>
            </a:r>
            <a:endParaRPr lang="hu-HU" dirty="0" smtClean="0"/>
          </a:p>
          <a:p>
            <a:r>
              <a:rPr lang="hu-HU" dirty="0" smtClean="0"/>
              <a:t>Kafka </a:t>
            </a:r>
            <a:r>
              <a:rPr lang="hu-HU" dirty="0" err="1" smtClean="0"/>
              <a:t>handles</a:t>
            </a:r>
            <a:r>
              <a:rPr lang="hu-HU" dirty="0" smtClean="0"/>
              <a:t> </a:t>
            </a:r>
            <a:r>
              <a:rPr lang="hu-HU" dirty="0" err="1" smtClean="0"/>
              <a:t>rebalancing</a:t>
            </a:r>
            <a:r>
              <a:rPr lang="hu-HU" dirty="0" smtClean="0"/>
              <a:t> </a:t>
            </a:r>
            <a:r>
              <a:rPr lang="hu-HU" dirty="0" err="1" smtClean="0"/>
              <a:t>automatically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04" y="4100975"/>
            <a:ext cx="4200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9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3331123"/>
            <a:ext cx="3819525" cy="24860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Brokers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records</a:t>
            </a:r>
            <a:r>
              <a:rPr lang="hu-HU" dirty="0" smtClean="0"/>
              <a:t> (in </a:t>
            </a:r>
            <a:r>
              <a:rPr lang="hu-HU" dirty="0" err="1" smtClean="0"/>
              <a:t>partitions</a:t>
            </a:r>
            <a:r>
              <a:rPr lang="hu-HU" dirty="0" smtClean="0"/>
              <a:t>, </a:t>
            </a:r>
            <a:r>
              <a:rPr lang="hu-HU" dirty="0" err="1" smtClean="0"/>
              <a:t>segments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Brokers</a:t>
            </a:r>
            <a:r>
              <a:rPr lang="hu-HU" dirty="0" smtClean="0"/>
              <a:t> </a:t>
            </a:r>
            <a:r>
              <a:rPr lang="hu-HU" dirty="0" err="1" smtClean="0"/>
              <a:t>might</a:t>
            </a:r>
            <a:r>
              <a:rPr lang="hu-HU" dirty="0" smtClean="0"/>
              <a:t> go down</a:t>
            </a:r>
          </a:p>
          <a:p>
            <a:r>
              <a:rPr lang="hu-HU" dirty="0" err="1" smtClean="0"/>
              <a:t>Replication</a:t>
            </a:r>
            <a:r>
              <a:rPr lang="hu-HU" dirty="0" smtClean="0"/>
              <a:t> </a:t>
            </a:r>
            <a:r>
              <a:rPr lang="hu-HU" dirty="0" err="1" smtClean="0"/>
              <a:t>factor</a:t>
            </a:r>
            <a:endParaRPr lang="hu-HU" dirty="0" smtClean="0"/>
          </a:p>
          <a:p>
            <a:pPr lvl="1"/>
            <a:r>
              <a:rPr lang="hu-HU" dirty="0" smtClean="0"/>
              <a:t>1 </a:t>
            </a:r>
            <a:r>
              <a:rPr lang="hu-HU" dirty="0" err="1" smtClean="0"/>
              <a:t>leader</a:t>
            </a:r>
            <a:r>
              <a:rPr lang="hu-HU" dirty="0" smtClean="0"/>
              <a:t> </a:t>
            </a:r>
            <a:r>
              <a:rPr lang="hu-HU" dirty="0" err="1" smtClean="0"/>
              <a:t>partition</a:t>
            </a:r>
            <a:endParaRPr lang="hu-HU" dirty="0" smtClean="0"/>
          </a:p>
          <a:p>
            <a:pPr lvl="1"/>
            <a:r>
              <a:rPr lang="hu-HU" dirty="0" smtClean="0"/>
              <a:t>N-1 </a:t>
            </a:r>
            <a:r>
              <a:rPr lang="hu-HU" dirty="0" err="1" smtClean="0"/>
              <a:t>follower</a:t>
            </a:r>
            <a:r>
              <a:rPr lang="hu-HU" dirty="0" smtClean="0"/>
              <a:t> </a:t>
            </a:r>
            <a:r>
              <a:rPr lang="hu-HU" dirty="0" err="1" smtClean="0"/>
              <a:t>partition</a:t>
            </a:r>
            <a:endParaRPr lang="hu-HU" dirty="0" smtClean="0"/>
          </a:p>
          <a:p>
            <a:r>
              <a:rPr lang="hu-HU" dirty="0" err="1" smtClean="0"/>
              <a:t>Synchronization</a:t>
            </a:r>
            <a:r>
              <a:rPr lang="hu-HU" dirty="0" smtClean="0"/>
              <a:t> is </a:t>
            </a:r>
            <a:r>
              <a:rPr lang="hu-HU" dirty="0" err="1" smtClean="0"/>
              <a:t>automatic</a:t>
            </a:r>
            <a:endParaRPr lang="hu-HU" dirty="0" smtClean="0"/>
          </a:p>
          <a:p>
            <a:r>
              <a:rPr lang="hu-HU" dirty="0" err="1" smtClean="0"/>
              <a:t>Produce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leaders</a:t>
            </a:r>
            <a:endParaRPr lang="hu-HU" dirty="0" smtClean="0"/>
          </a:p>
          <a:p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configure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read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followers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331123"/>
            <a:ext cx="3819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1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Producer </a:t>
            </a:r>
            <a:r>
              <a:rPr lang="hu-HU" dirty="0" err="1" smtClean="0"/>
              <a:t>guarantees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wait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an </a:t>
            </a:r>
            <a:r>
              <a:rPr lang="hu-HU" dirty="0" err="1" smtClean="0"/>
              <a:t>acknowledgement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broker</a:t>
            </a:r>
            <a:r>
              <a:rPr lang="hu-HU" dirty="0" smtClean="0"/>
              <a:t>(s)</a:t>
            </a:r>
          </a:p>
          <a:p>
            <a:pPr lvl="1"/>
            <a:r>
              <a:rPr lang="hu-HU" dirty="0" smtClean="0"/>
              <a:t>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record</a:t>
            </a:r>
            <a:r>
              <a:rPr lang="hu-HU" dirty="0" smtClean="0"/>
              <a:t> </a:t>
            </a:r>
            <a:r>
              <a:rPr lang="hu-HU" dirty="0" err="1" smtClean="0"/>
              <a:t>successfully</a:t>
            </a:r>
            <a:r>
              <a:rPr lang="hu-HU" dirty="0" smtClean="0"/>
              <a:t> </a:t>
            </a:r>
            <a:r>
              <a:rPr lang="hu-HU" dirty="0" err="1" smtClean="0"/>
              <a:t>written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disk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This</a:t>
            </a:r>
            <a:r>
              <a:rPr lang="hu-HU" dirty="0" smtClean="0"/>
              <a:t> is a producer </a:t>
            </a:r>
            <a:r>
              <a:rPr lang="hu-HU" dirty="0" err="1" smtClean="0"/>
              <a:t>configuration</a:t>
            </a:r>
            <a:endParaRPr lang="hu-HU" dirty="0" smtClean="0"/>
          </a:p>
          <a:p>
            <a:r>
              <a:rPr lang="hu-HU" dirty="0" smtClean="0"/>
              <a:t>We </a:t>
            </a:r>
            <a:r>
              <a:rPr lang="hu-HU" dirty="0" err="1" smtClean="0"/>
              <a:t>have</a:t>
            </a:r>
            <a:r>
              <a:rPr lang="hu-HU" dirty="0" smtClean="0"/>
              <a:t> 3 </a:t>
            </a:r>
            <a:r>
              <a:rPr lang="hu-HU" dirty="0" err="1" smtClean="0"/>
              <a:t>options</a:t>
            </a:r>
            <a:endParaRPr lang="hu-HU" dirty="0" smtClean="0"/>
          </a:p>
          <a:p>
            <a:pPr lvl="1"/>
            <a:r>
              <a:rPr lang="hu-HU" b="1" dirty="0" smtClean="0"/>
              <a:t>NONE</a:t>
            </a:r>
          </a:p>
          <a:p>
            <a:pPr lvl="2"/>
            <a:r>
              <a:rPr lang="hu-HU" dirty="0" err="1" smtClean="0"/>
              <a:t>Fast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might</a:t>
            </a:r>
            <a:r>
              <a:rPr lang="hu-HU" dirty="0" smtClean="0"/>
              <a:t> </a:t>
            </a:r>
            <a:r>
              <a:rPr lang="hu-HU" dirty="0" err="1" smtClean="0"/>
              <a:t>lose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lvl="1"/>
            <a:r>
              <a:rPr lang="hu-HU" b="1" dirty="0" smtClean="0"/>
              <a:t>LEADER</a:t>
            </a:r>
          </a:p>
          <a:p>
            <a:pPr lvl="2"/>
            <a:r>
              <a:rPr lang="hu-HU" dirty="0" err="1" smtClean="0"/>
              <a:t>Default</a:t>
            </a:r>
            <a:r>
              <a:rPr lang="hu-HU" dirty="0" smtClean="0"/>
              <a:t>, </a:t>
            </a:r>
            <a:r>
              <a:rPr lang="hu-HU" dirty="0" err="1" smtClean="0"/>
              <a:t>data</a:t>
            </a:r>
            <a:r>
              <a:rPr lang="hu-HU" dirty="0" smtClean="0"/>
              <a:t> is </a:t>
            </a:r>
            <a:r>
              <a:rPr lang="hu-HU" dirty="0" err="1" smtClean="0"/>
              <a:t>written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sure</a:t>
            </a:r>
            <a:endParaRPr lang="hu-HU" dirty="0" smtClean="0"/>
          </a:p>
          <a:p>
            <a:pPr lvl="1"/>
            <a:r>
              <a:rPr lang="hu-HU" b="1" dirty="0" smtClean="0"/>
              <a:t>ALL</a:t>
            </a:r>
          </a:p>
          <a:p>
            <a:pPr lvl="2"/>
            <a:r>
              <a:rPr lang="hu-HU" dirty="0" err="1" smtClean="0"/>
              <a:t>Slowest</a:t>
            </a:r>
            <a:r>
              <a:rPr lang="hu-HU" dirty="0" smtClean="0"/>
              <a:t> </a:t>
            </a:r>
            <a:r>
              <a:rPr lang="hu-HU" dirty="0" err="1" smtClean="0"/>
              <a:t>option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02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Motivation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Event-driven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becoming</a:t>
            </a:r>
            <a:r>
              <a:rPr lang="hu-HU" dirty="0" smtClean="0"/>
              <a:t> more </a:t>
            </a:r>
            <a:r>
              <a:rPr lang="hu-HU" dirty="0" err="1" smtClean="0"/>
              <a:t>popular</a:t>
            </a:r>
            <a:endParaRPr lang="hu-HU" dirty="0" smtClean="0"/>
          </a:p>
          <a:p>
            <a:r>
              <a:rPr lang="hu-HU" dirty="0" err="1" smtClean="0"/>
              <a:t>Focus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endParaRPr lang="hu-HU" dirty="0" smtClean="0"/>
          </a:p>
          <a:p>
            <a:r>
              <a:rPr lang="hu-HU" dirty="0" err="1" smtClean="0"/>
              <a:t>Producers</a:t>
            </a:r>
            <a:r>
              <a:rPr lang="hu-HU" dirty="0" smtClean="0"/>
              <a:t> and </a:t>
            </a:r>
            <a:r>
              <a:rPr lang="hu-HU" dirty="0" err="1" smtClean="0"/>
              <a:t>consumers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decoupled</a:t>
            </a:r>
            <a:endParaRPr lang="hu-HU" dirty="0" smtClean="0"/>
          </a:p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r>
              <a:rPr lang="hu-HU" dirty="0" smtClean="0"/>
              <a:t>, </a:t>
            </a:r>
            <a:r>
              <a:rPr lang="hu-HU" dirty="0" err="1" smtClean="0"/>
              <a:t>react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endParaRPr lang="hu-HU" dirty="0" smtClean="0"/>
          </a:p>
          <a:p>
            <a:r>
              <a:rPr lang="hu-HU" dirty="0" err="1" smtClean="0"/>
              <a:t>Needs</a:t>
            </a:r>
            <a:r>
              <a:rPr lang="hu-HU" dirty="0" smtClean="0"/>
              <a:t> a </a:t>
            </a:r>
            <a:r>
              <a:rPr lang="hu-HU" dirty="0" err="1" smtClean="0"/>
              <a:t>single</a:t>
            </a:r>
            <a:r>
              <a:rPr lang="hu-HU" dirty="0" smtClean="0"/>
              <a:t> platform</a:t>
            </a:r>
          </a:p>
          <a:p>
            <a:pPr lvl="1"/>
            <a:r>
              <a:rPr lang="hu-HU" dirty="0" err="1" smtClean="0"/>
              <a:t>Connects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participants</a:t>
            </a:r>
            <a:endParaRPr lang="hu-HU" dirty="0" smtClean="0"/>
          </a:p>
          <a:p>
            <a:pPr lvl="1"/>
            <a:r>
              <a:rPr lang="hu-HU" dirty="0" smtClean="0"/>
              <a:t>Real-</a:t>
            </a:r>
            <a:r>
              <a:rPr lang="hu-HU" dirty="0" err="1" smtClean="0"/>
              <a:t>time</a:t>
            </a:r>
            <a:endParaRPr lang="hu-HU" dirty="0" smtClean="0"/>
          </a:p>
          <a:p>
            <a:pPr lvl="1"/>
            <a:r>
              <a:rPr lang="hu-HU" dirty="0" err="1" smtClean="0"/>
              <a:t>Stores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123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Delivery</a:t>
            </a:r>
            <a:r>
              <a:rPr lang="hu-HU" dirty="0" smtClean="0"/>
              <a:t> </a:t>
            </a:r>
            <a:r>
              <a:rPr lang="hu-HU" dirty="0" err="1" smtClean="0"/>
              <a:t>guarantees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</a:t>
            </a:r>
            <a:r>
              <a:rPr lang="hu-HU" dirty="0" err="1" smtClean="0"/>
              <a:t>guarantee</a:t>
            </a:r>
            <a:r>
              <a:rPr lang="hu-HU" dirty="0" smtClean="0"/>
              <a:t> </a:t>
            </a:r>
            <a:r>
              <a:rPr lang="hu-HU" dirty="0" err="1" smtClean="0"/>
              <a:t>categories</a:t>
            </a:r>
            <a:endParaRPr lang="hu-HU" dirty="0" smtClean="0"/>
          </a:p>
          <a:p>
            <a:pPr lvl="1"/>
            <a:r>
              <a:rPr lang="hu-HU" dirty="0" err="1" smtClean="0"/>
              <a:t>At</a:t>
            </a:r>
            <a:r>
              <a:rPr lang="hu-HU" dirty="0" smtClean="0"/>
              <a:t> most </a:t>
            </a:r>
            <a:r>
              <a:rPr lang="hu-HU" dirty="0" err="1" smtClean="0"/>
              <a:t>once</a:t>
            </a:r>
            <a:endParaRPr lang="hu-HU" dirty="0" smtClean="0"/>
          </a:p>
          <a:p>
            <a:pPr lvl="1"/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least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endParaRPr lang="hu-HU" dirty="0" smtClean="0"/>
          </a:p>
          <a:p>
            <a:pPr lvl="1"/>
            <a:r>
              <a:rPr lang="hu-HU" dirty="0" err="1" smtClean="0"/>
              <a:t>Exactly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endParaRPr lang="hu-HU" dirty="0" smtClean="0"/>
          </a:p>
          <a:p>
            <a:r>
              <a:rPr lang="hu-HU" dirty="0" smtClean="0"/>
              <a:t>Kafka </a:t>
            </a:r>
            <a:r>
              <a:rPr lang="hu-HU" dirty="0" err="1" smtClean="0"/>
              <a:t>provides</a:t>
            </a:r>
            <a:r>
              <a:rPr lang="hu-HU" dirty="0" smtClean="0"/>
              <a:t> a </a:t>
            </a:r>
            <a:r>
              <a:rPr lang="hu-HU" dirty="0" err="1" smtClean="0"/>
              <a:t>transactional</a:t>
            </a:r>
            <a:r>
              <a:rPr lang="hu-HU" dirty="0" smtClean="0"/>
              <a:t> API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reach</a:t>
            </a:r>
            <a:r>
              <a:rPr lang="hu-HU" dirty="0" smtClean="0"/>
              <a:t> </a:t>
            </a:r>
            <a:r>
              <a:rPr lang="hu-HU" dirty="0" err="1" smtClean="0"/>
              <a:t>exactly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endParaRPr lang="hu-HU" dirty="0" smtClean="0"/>
          </a:p>
          <a:p>
            <a:r>
              <a:rPr lang="hu-HU" dirty="0" err="1" smtClean="0"/>
              <a:t>Configurable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producer and consumer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5" y="4770691"/>
            <a:ext cx="8391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Retention</a:t>
            </a:r>
            <a:r>
              <a:rPr lang="hu-HU" dirty="0" smtClean="0"/>
              <a:t> policy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/>
              <a:t>h</a:t>
            </a:r>
            <a:r>
              <a:rPr lang="hu-HU" dirty="0" err="1" smtClean="0"/>
              <a:t>ow</a:t>
            </a:r>
            <a:r>
              <a:rPr lang="hu-HU" dirty="0" smtClean="0"/>
              <a:t> </a:t>
            </a:r>
            <a:r>
              <a:rPr lang="hu-HU" dirty="0" err="1" smtClean="0"/>
              <a:t>long</a:t>
            </a:r>
            <a:r>
              <a:rPr lang="hu-HU" dirty="0" smtClean="0"/>
              <a:t> a </a:t>
            </a:r>
            <a:r>
              <a:rPr lang="hu-HU" dirty="0" err="1" smtClean="0"/>
              <a:t>record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be </a:t>
            </a:r>
            <a:r>
              <a:rPr lang="hu-HU" dirty="0" err="1" smtClean="0"/>
              <a:t>stored</a:t>
            </a:r>
            <a:r>
              <a:rPr lang="hu-HU" dirty="0" smtClean="0"/>
              <a:t>?</a:t>
            </a:r>
          </a:p>
          <a:p>
            <a:r>
              <a:rPr lang="hu-HU" dirty="0" smtClean="0"/>
              <a:t>Decision </a:t>
            </a:r>
            <a:r>
              <a:rPr lang="hu-HU" dirty="0" err="1" smtClean="0"/>
              <a:t>factor</a:t>
            </a:r>
            <a:endParaRPr lang="hu-HU" dirty="0" smtClean="0"/>
          </a:p>
          <a:p>
            <a:pPr lvl="1"/>
            <a:r>
              <a:rPr lang="hu-HU" dirty="0" smtClean="0"/>
              <a:t>Business</a:t>
            </a:r>
          </a:p>
          <a:p>
            <a:pPr lvl="1"/>
            <a:r>
              <a:rPr lang="hu-HU" dirty="0" smtClean="0"/>
              <a:t>Cost</a:t>
            </a:r>
          </a:p>
          <a:p>
            <a:r>
              <a:rPr lang="hu-HU" dirty="0" err="1" smtClean="0"/>
              <a:t>Default</a:t>
            </a:r>
            <a:r>
              <a:rPr lang="hu-HU" dirty="0" smtClean="0"/>
              <a:t>: 1 </a:t>
            </a:r>
            <a:r>
              <a:rPr lang="hu-HU" dirty="0" err="1" smtClean="0"/>
              <a:t>week</a:t>
            </a:r>
            <a:endParaRPr lang="hu-HU" dirty="0" smtClean="0"/>
          </a:p>
          <a:p>
            <a:r>
              <a:rPr lang="hu-HU" dirty="0" err="1" smtClean="0"/>
              <a:t>Configurable</a:t>
            </a:r>
            <a:endParaRPr lang="hu-HU" dirty="0" smtClean="0"/>
          </a:p>
          <a:p>
            <a:pPr lvl="1"/>
            <a:r>
              <a:rPr lang="hu-HU" dirty="0" err="1" smtClean="0"/>
              <a:t>Globally</a:t>
            </a:r>
            <a:endParaRPr lang="hu-HU" dirty="0" smtClean="0"/>
          </a:p>
          <a:p>
            <a:pPr lvl="1"/>
            <a:r>
              <a:rPr lang="hu-HU" dirty="0" smtClean="0"/>
              <a:t>Per </a:t>
            </a:r>
            <a:r>
              <a:rPr lang="hu-HU" dirty="0" err="1" smtClean="0"/>
              <a:t>topic</a:t>
            </a:r>
            <a:endParaRPr lang="hu-HU" dirty="0" smtClean="0"/>
          </a:p>
          <a:p>
            <a:r>
              <a:rPr lang="hu-HU" dirty="0" smtClean="0"/>
              <a:t>Data </a:t>
            </a:r>
            <a:r>
              <a:rPr lang="hu-HU" dirty="0" err="1" smtClean="0"/>
              <a:t>purge</a:t>
            </a:r>
            <a:r>
              <a:rPr lang="hu-HU" dirty="0" smtClean="0"/>
              <a:t> </a:t>
            </a:r>
            <a:r>
              <a:rPr lang="hu-HU" dirty="0" err="1" smtClean="0"/>
              <a:t>happens</a:t>
            </a:r>
            <a:r>
              <a:rPr lang="hu-HU" dirty="0" smtClean="0"/>
              <a:t> per </a:t>
            </a:r>
            <a:r>
              <a:rPr lang="hu-HU" dirty="0" err="1" smtClean="0"/>
              <a:t>segment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20" y="3221246"/>
            <a:ext cx="3528252" cy="176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Kafka </a:t>
            </a:r>
            <a:r>
              <a:rPr lang="hu-HU" dirty="0" err="1" smtClean="0"/>
              <a:t>supports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encryption</a:t>
            </a:r>
            <a:r>
              <a:rPr lang="hu-HU" dirty="0" smtClean="0"/>
              <a:t> in </a:t>
            </a:r>
            <a:r>
              <a:rPr lang="hu-HU" dirty="0" err="1" smtClean="0"/>
              <a:t>transit</a:t>
            </a:r>
            <a:endParaRPr lang="hu-HU" dirty="0" smtClean="0"/>
          </a:p>
          <a:p>
            <a:r>
              <a:rPr lang="hu-HU" dirty="0" err="1" smtClean="0"/>
              <a:t>Supports</a:t>
            </a:r>
            <a:r>
              <a:rPr lang="hu-HU" dirty="0" smtClean="0"/>
              <a:t> </a:t>
            </a:r>
            <a:r>
              <a:rPr lang="hu-HU" dirty="0" err="1" smtClean="0"/>
              <a:t>authentication</a:t>
            </a:r>
            <a:r>
              <a:rPr lang="hu-HU" dirty="0" smtClean="0"/>
              <a:t> and </a:t>
            </a:r>
            <a:r>
              <a:rPr lang="hu-HU" dirty="0" err="1" smtClean="0"/>
              <a:t>authorization</a:t>
            </a:r>
            <a:endParaRPr lang="hu-HU" dirty="0" smtClean="0"/>
          </a:p>
          <a:p>
            <a:r>
              <a:rPr lang="hu-HU" dirty="0" smtClean="0"/>
              <a:t>Data </a:t>
            </a:r>
            <a:r>
              <a:rPr lang="hu-HU" dirty="0" err="1" smtClean="0"/>
              <a:t>stored</a:t>
            </a:r>
            <a:r>
              <a:rPr lang="hu-HU" dirty="0" smtClean="0"/>
              <a:t> in </a:t>
            </a:r>
            <a:r>
              <a:rPr lang="hu-HU" dirty="0" err="1" smtClean="0"/>
              <a:t>disk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Kafka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encrypted</a:t>
            </a:r>
            <a:endParaRPr lang="hu-HU" dirty="0" smtClean="0"/>
          </a:p>
          <a:p>
            <a:pPr lvl="1"/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encrypt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disk</a:t>
            </a:r>
            <a:r>
              <a:rPr lang="hu-HU" dirty="0" smtClean="0"/>
              <a:t> </a:t>
            </a:r>
            <a:r>
              <a:rPr lang="hu-HU" dirty="0" err="1" smtClean="0"/>
              <a:t>itslef</a:t>
            </a:r>
            <a:endParaRPr lang="hu-HU" dirty="0" smtClean="0"/>
          </a:p>
          <a:p>
            <a:pPr lvl="1"/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write</a:t>
            </a:r>
            <a:r>
              <a:rPr lang="hu-HU" dirty="0" smtClean="0"/>
              <a:t> a </a:t>
            </a:r>
            <a:r>
              <a:rPr lang="hu-HU" dirty="0" err="1" smtClean="0"/>
              <a:t>wrapper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encrypt</a:t>
            </a:r>
            <a:r>
              <a:rPr lang="hu-HU" dirty="0" smtClean="0"/>
              <a:t>/</a:t>
            </a:r>
            <a:r>
              <a:rPr lang="hu-HU" dirty="0" err="1" smtClean="0"/>
              <a:t>decrypt</a:t>
            </a:r>
            <a:r>
              <a:rPr lang="hu-HU" dirty="0" smtClean="0"/>
              <a:t> a </a:t>
            </a:r>
            <a:r>
              <a:rPr lang="hu-HU" dirty="0" err="1" smtClean="0"/>
              <a:t>record’s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20" y="4363503"/>
            <a:ext cx="2127696" cy="21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Kafka </a:t>
            </a:r>
            <a:r>
              <a:rPr lang="hu-HU" dirty="0" err="1" smtClean="0"/>
              <a:t>ecosystem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8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ZooKeeper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31665"/>
          </a:xfrm>
        </p:spPr>
        <p:txBody>
          <a:bodyPr/>
          <a:lstStyle/>
          <a:p>
            <a:r>
              <a:rPr lang="hu-HU" dirty="0" err="1" smtClean="0"/>
              <a:t>Provides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features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distributed</a:t>
            </a:r>
            <a:r>
              <a:rPr lang="hu-HU" dirty="0" smtClean="0"/>
              <a:t> </a:t>
            </a:r>
            <a:r>
              <a:rPr lang="hu-HU" dirty="0" err="1" smtClean="0"/>
              <a:t>applications</a:t>
            </a:r>
            <a:endParaRPr lang="hu-HU" dirty="0" smtClean="0"/>
          </a:p>
          <a:p>
            <a:pPr lvl="1"/>
            <a:r>
              <a:rPr lang="hu-HU" dirty="0" err="1" smtClean="0"/>
              <a:t>Distributed</a:t>
            </a:r>
            <a:r>
              <a:rPr lang="hu-HU" dirty="0" smtClean="0"/>
              <a:t> </a:t>
            </a:r>
            <a:r>
              <a:rPr lang="hu-HU" dirty="0" err="1" smtClean="0"/>
              <a:t>configuration</a:t>
            </a:r>
            <a:r>
              <a:rPr lang="hu-HU" dirty="0" smtClean="0"/>
              <a:t> management</a:t>
            </a:r>
          </a:p>
          <a:p>
            <a:pPr lvl="1"/>
            <a:r>
              <a:rPr lang="hu-HU" dirty="0" err="1" smtClean="0"/>
              <a:t>Election</a:t>
            </a:r>
            <a:endParaRPr lang="hu-HU" dirty="0" smtClean="0"/>
          </a:p>
          <a:p>
            <a:pPr lvl="1"/>
            <a:r>
              <a:rPr lang="hu-HU" dirty="0" smtClean="0"/>
              <a:t>Key-</a:t>
            </a: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endParaRPr lang="hu-HU" dirty="0" smtClean="0"/>
          </a:p>
          <a:p>
            <a:r>
              <a:rPr lang="hu-HU" dirty="0" smtClean="0"/>
              <a:t>Kafka </a:t>
            </a:r>
            <a:r>
              <a:rPr lang="hu-HU" dirty="0" err="1" smtClean="0"/>
              <a:t>uses</a:t>
            </a:r>
            <a:r>
              <a:rPr lang="hu-HU" dirty="0" smtClean="0"/>
              <a:t> </a:t>
            </a:r>
            <a:r>
              <a:rPr lang="hu-HU" dirty="0" err="1" smtClean="0"/>
              <a:t>ZooKeeper</a:t>
            </a:r>
            <a:endParaRPr lang="hu-HU" dirty="0" smtClean="0"/>
          </a:p>
          <a:p>
            <a:pPr lvl="1"/>
            <a:r>
              <a:rPr lang="hu-HU" dirty="0" err="1" smtClean="0"/>
              <a:t>Leader</a:t>
            </a:r>
            <a:r>
              <a:rPr lang="hu-HU" dirty="0" smtClean="0"/>
              <a:t> </a:t>
            </a:r>
            <a:r>
              <a:rPr lang="hu-HU" dirty="0" err="1" smtClean="0"/>
              <a:t>election</a:t>
            </a:r>
            <a:endParaRPr lang="hu-HU" dirty="0" smtClean="0"/>
          </a:p>
          <a:p>
            <a:pPr lvl="1"/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configuration</a:t>
            </a:r>
            <a:endParaRPr lang="hu-HU" dirty="0" smtClean="0"/>
          </a:p>
          <a:p>
            <a:pPr lvl="1"/>
            <a:r>
              <a:rPr lang="hu-HU" dirty="0" smtClean="0"/>
              <a:t>Access </a:t>
            </a:r>
            <a:r>
              <a:rPr lang="hu-HU" dirty="0" err="1" smtClean="0"/>
              <a:t>control</a:t>
            </a:r>
            <a:endParaRPr lang="hu-HU" dirty="0" smtClean="0"/>
          </a:p>
          <a:p>
            <a:r>
              <a:rPr lang="hu-HU" dirty="0" smtClean="0"/>
              <a:t>KIP-500, </a:t>
            </a:r>
            <a:r>
              <a:rPr lang="hu-HU" dirty="0" err="1" smtClean="0"/>
              <a:t>Apache</a:t>
            </a:r>
            <a:r>
              <a:rPr lang="hu-HU" dirty="0" smtClean="0"/>
              <a:t> Kafka 2.8</a:t>
            </a:r>
          </a:p>
          <a:p>
            <a:pPr lvl="1"/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leave</a:t>
            </a:r>
            <a:r>
              <a:rPr lang="hu-HU" dirty="0" smtClean="0"/>
              <a:t> </a:t>
            </a:r>
            <a:r>
              <a:rPr lang="hu-HU" dirty="0" err="1" smtClean="0"/>
              <a:t>ZooKeeper</a:t>
            </a:r>
            <a:endParaRPr lang="hu-HU" dirty="0" smtClean="0"/>
          </a:p>
          <a:p>
            <a:pPr lvl="1"/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production</a:t>
            </a:r>
            <a:r>
              <a:rPr lang="hu-HU" dirty="0" smtClean="0"/>
              <a:t> </a:t>
            </a:r>
            <a:r>
              <a:rPr lang="hu-HU" dirty="0" err="1" smtClean="0"/>
              <a:t>ready</a:t>
            </a:r>
            <a:r>
              <a:rPr lang="hu-HU" dirty="0" smtClean="0"/>
              <a:t> </a:t>
            </a:r>
            <a:r>
              <a:rPr lang="hu-HU" dirty="0" err="1" smtClean="0"/>
              <a:t>yet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81" y="3182390"/>
            <a:ext cx="4045721" cy="21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Schema</a:t>
            </a:r>
            <a:r>
              <a:rPr lang="hu-HU" dirty="0" smtClean="0"/>
              <a:t> </a:t>
            </a:r>
            <a:r>
              <a:rPr lang="hu-HU" dirty="0" err="1"/>
              <a:t>R</a:t>
            </a:r>
            <a:r>
              <a:rPr lang="hu-HU" dirty="0" err="1" smtClean="0"/>
              <a:t>egistry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Schema</a:t>
            </a:r>
            <a:r>
              <a:rPr lang="hu-HU" dirty="0" smtClean="0"/>
              <a:t> of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records</a:t>
            </a:r>
            <a:r>
              <a:rPr lang="hu-HU" dirty="0" smtClean="0"/>
              <a:t> </a:t>
            </a:r>
            <a:r>
              <a:rPr lang="hu-HU" dirty="0" err="1" smtClean="0"/>
              <a:t>might</a:t>
            </a:r>
            <a:r>
              <a:rPr lang="hu-HU" dirty="0" smtClean="0"/>
              <a:t>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schema</a:t>
            </a:r>
            <a:r>
              <a:rPr lang="hu-HU" dirty="0" smtClean="0"/>
              <a:t> </a:t>
            </a:r>
            <a:r>
              <a:rPr lang="hu-HU" dirty="0" err="1" smtClean="0"/>
              <a:t>registry</a:t>
            </a:r>
            <a:r>
              <a:rPr lang="hu-HU" dirty="0" smtClean="0"/>
              <a:t> is a </a:t>
            </a:r>
            <a:r>
              <a:rPr lang="hu-HU" dirty="0" err="1" smtClean="0"/>
              <a:t>database</a:t>
            </a:r>
            <a:r>
              <a:rPr lang="hu-HU" dirty="0" smtClean="0"/>
              <a:t> of </a:t>
            </a:r>
            <a:r>
              <a:rPr lang="hu-HU" dirty="0" err="1" smtClean="0"/>
              <a:t>schemas</a:t>
            </a:r>
            <a:endParaRPr lang="hu-HU" dirty="0" smtClean="0"/>
          </a:p>
          <a:p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formats</a:t>
            </a:r>
            <a:r>
              <a:rPr lang="hu-HU" dirty="0" smtClean="0"/>
              <a:t>: AVRO, JSON </a:t>
            </a:r>
            <a:r>
              <a:rPr lang="hu-HU" dirty="0" err="1" smtClean="0"/>
              <a:t>schema</a:t>
            </a:r>
            <a:r>
              <a:rPr lang="hu-HU" dirty="0" smtClean="0"/>
              <a:t>, </a:t>
            </a:r>
            <a:r>
              <a:rPr lang="hu-HU" dirty="0" err="1" smtClean="0"/>
              <a:t>Protobuf</a:t>
            </a:r>
            <a:r>
              <a:rPr lang="hu-HU" dirty="0" smtClean="0"/>
              <a:t>, </a:t>
            </a:r>
            <a:r>
              <a:rPr lang="hu-HU" dirty="0" err="1" smtClean="0"/>
              <a:t>custom</a:t>
            </a:r>
            <a:endParaRPr lang="hu-HU" dirty="0" smtClean="0"/>
          </a:p>
          <a:p>
            <a:r>
              <a:rPr lang="hu-HU" dirty="0" err="1" smtClean="0"/>
              <a:t>Producers</a:t>
            </a:r>
            <a:r>
              <a:rPr lang="hu-HU" dirty="0" smtClean="0"/>
              <a:t> and </a:t>
            </a:r>
            <a:r>
              <a:rPr lang="hu-HU" dirty="0" err="1" smtClean="0"/>
              <a:t>consumers</a:t>
            </a:r>
            <a:r>
              <a:rPr lang="hu-HU" dirty="0" smtClean="0"/>
              <a:t> </a:t>
            </a:r>
            <a:r>
              <a:rPr lang="hu-HU" dirty="0" err="1" smtClean="0"/>
              <a:t>validate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records</a:t>
            </a:r>
            <a:endParaRPr lang="hu-HU" dirty="0" smtClean="0"/>
          </a:p>
          <a:p>
            <a:pPr lvl="1"/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schema</a:t>
            </a:r>
            <a:r>
              <a:rPr lang="hu-HU" dirty="0" smtClean="0"/>
              <a:t> </a:t>
            </a:r>
            <a:r>
              <a:rPr lang="hu-HU" dirty="0" err="1" smtClean="0"/>
              <a:t>registry</a:t>
            </a:r>
            <a:endParaRPr lang="hu-HU" dirty="0" smtClean="0"/>
          </a:p>
          <a:p>
            <a:pPr lvl="1"/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compatibility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5" y="4676552"/>
            <a:ext cx="4962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Kafka </a:t>
            </a:r>
            <a:r>
              <a:rPr lang="hu-HU" dirty="0" err="1" smtClean="0"/>
              <a:t>Connect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</a:t>
            </a:r>
            <a:r>
              <a:rPr lang="hu-HU" dirty="0" err="1" smtClean="0"/>
              <a:t>might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lvl="1"/>
            <a:r>
              <a:rPr lang="hu-HU" dirty="0" err="1" smtClean="0"/>
              <a:t>From</a:t>
            </a:r>
            <a:r>
              <a:rPr lang="hu-HU" dirty="0" smtClean="0"/>
              <a:t> Kafka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endParaRPr lang="hu-HU" dirty="0" smtClean="0"/>
          </a:p>
          <a:p>
            <a:pPr lvl="1"/>
            <a:r>
              <a:rPr lang="hu-HU" dirty="0" err="1" smtClean="0"/>
              <a:t>Into</a:t>
            </a:r>
            <a:r>
              <a:rPr lang="hu-HU" dirty="0" smtClean="0"/>
              <a:t> Kafka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endParaRPr lang="hu-HU" dirty="0" smtClean="0"/>
          </a:p>
          <a:p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existing</a:t>
            </a:r>
            <a:r>
              <a:rPr lang="hu-HU" dirty="0" smtClean="0"/>
              <a:t> </a:t>
            </a:r>
            <a:r>
              <a:rPr lang="hu-HU" dirty="0" err="1" smtClean="0"/>
              <a:t>connectors</a:t>
            </a:r>
            <a:endParaRPr lang="hu-HU" dirty="0" smtClean="0"/>
          </a:p>
          <a:p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configure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44" y="3730283"/>
            <a:ext cx="4581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Kafka </a:t>
            </a:r>
            <a:r>
              <a:rPr lang="hu-HU" dirty="0" err="1" smtClean="0"/>
              <a:t>Streams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consumer API is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hu-HU" dirty="0" smtClean="0"/>
          </a:p>
          <a:p>
            <a:r>
              <a:rPr lang="hu-HU" dirty="0" smtClean="0"/>
              <a:t>Kafka </a:t>
            </a:r>
            <a:r>
              <a:rPr lang="hu-HU" dirty="0" err="1" smtClean="0"/>
              <a:t>Streams</a:t>
            </a:r>
            <a:r>
              <a:rPr lang="hu-HU" dirty="0" smtClean="0"/>
              <a:t> </a:t>
            </a:r>
            <a:r>
              <a:rPr lang="hu-HU" dirty="0" err="1" smtClean="0"/>
              <a:t>provides</a:t>
            </a:r>
            <a:r>
              <a:rPr lang="hu-HU" dirty="0" smtClean="0"/>
              <a:t> more </a:t>
            </a:r>
            <a:r>
              <a:rPr lang="hu-HU" dirty="0" err="1" smtClean="0"/>
              <a:t>complex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endParaRPr lang="hu-HU" dirty="0" smtClean="0"/>
          </a:p>
          <a:p>
            <a:pPr lvl="1"/>
            <a:r>
              <a:rPr lang="hu-HU" dirty="0" smtClean="0"/>
              <a:t>Filtering</a:t>
            </a:r>
          </a:p>
          <a:p>
            <a:pPr lvl="1"/>
            <a:r>
              <a:rPr lang="hu-HU" dirty="0" err="1" smtClean="0"/>
              <a:t>Mapping</a:t>
            </a:r>
            <a:endParaRPr lang="hu-HU" dirty="0" smtClean="0"/>
          </a:p>
          <a:p>
            <a:pPr lvl="1"/>
            <a:r>
              <a:rPr lang="hu-HU" dirty="0" err="1" smtClean="0"/>
              <a:t>Aggregating</a:t>
            </a:r>
            <a:endParaRPr lang="hu-HU" dirty="0" smtClean="0"/>
          </a:p>
          <a:p>
            <a:r>
              <a:rPr lang="hu-HU" dirty="0" err="1" smtClean="0"/>
              <a:t>Fluent</a:t>
            </a:r>
            <a:r>
              <a:rPr lang="hu-HU" dirty="0" smtClean="0"/>
              <a:t> </a:t>
            </a:r>
            <a:r>
              <a:rPr lang="hu-HU" dirty="0" err="1" smtClean="0"/>
              <a:t>functional</a:t>
            </a:r>
            <a:r>
              <a:rPr lang="hu-HU" dirty="0" smtClean="0"/>
              <a:t> API</a:t>
            </a:r>
          </a:p>
          <a:p>
            <a:r>
              <a:rPr lang="hu-HU" dirty="0" smtClean="0"/>
              <a:t>Output is </a:t>
            </a:r>
            <a:r>
              <a:rPr lang="hu-HU" dirty="0" err="1" smtClean="0"/>
              <a:t>stored</a:t>
            </a:r>
            <a:r>
              <a:rPr lang="hu-HU" dirty="0" smtClean="0"/>
              <a:t> in Kafka</a:t>
            </a:r>
          </a:p>
          <a:p>
            <a:r>
              <a:rPr lang="hu-HU" dirty="0" err="1" smtClean="0"/>
              <a:t>Scaleable</a:t>
            </a:r>
            <a:r>
              <a:rPr lang="hu-HU" dirty="0" smtClean="0"/>
              <a:t>, fault-</a:t>
            </a:r>
            <a:r>
              <a:rPr lang="hu-HU" dirty="0" err="1" smtClean="0"/>
              <a:t>tolerant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48" y="3429000"/>
            <a:ext cx="3819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ksqlDB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stream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</a:t>
            </a:r>
            <a:r>
              <a:rPr lang="hu-HU" dirty="0" err="1" smtClean="0"/>
              <a:t>option</a:t>
            </a:r>
            <a:endParaRPr lang="hu-HU" dirty="0" smtClean="0"/>
          </a:p>
          <a:p>
            <a:r>
              <a:rPr lang="hu-HU" dirty="0" err="1" smtClean="0"/>
              <a:t>Without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r>
              <a:rPr lang="hu-HU" dirty="0" err="1" smtClean="0"/>
              <a:t>Stream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in an SQL </a:t>
            </a:r>
            <a:r>
              <a:rPr lang="hu-HU" dirty="0" err="1" smtClean="0"/>
              <a:t>format</a:t>
            </a:r>
            <a:endParaRPr lang="hu-HU" dirty="0" smtClean="0"/>
          </a:p>
          <a:p>
            <a:r>
              <a:rPr lang="hu-HU" dirty="0" err="1" smtClean="0"/>
              <a:t>Communicate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ksqlDB</a:t>
            </a:r>
            <a:endParaRPr lang="hu-HU" dirty="0" smtClean="0"/>
          </a:p>
          <a:p>
            <a:pPr lvl="1"/>
            <a:r>
              <a:rPr lang="hu-HU" dirty="0" smtClean="0"/>
              <a:t>CLI</a:t>
            </a:r>
          </a:p>
          <a:p>
            <a:pPr lvl="1"/>
            <a:r>
              <a:rPr lang="hu-HU" dirty="0" smtClean="0"/>
              <a:t>GUI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5" y="4888837"/>
            <a:ext cx="496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Proxy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Java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native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Kafka</a:t>
            </a:r>
          </a:p>
          <a:p>
            <a:r>
              <a:rPr lang="hu-HU" dirty="0" err="1" smtClean="0"/>
              <a:t>Lot</a:t>
            </a:r>
            <a:r>
              <a:rPr lang="hu-HU" dirty="0" smtClean="0"/>
              <a:t> of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endParaRPr lang="hu-HU" dirty="0" smtClean="0"/>
          </a:p>
          <a:p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REST Proxy </a:t>
            </a:r>
            <a:r>
              <a:rPr lang="hu-HU" dirty="0" err="1" smtClean="0"/>
              <a:t>instead</a:t>
            </a:r>
            <a:r>
              <a:rPr lang="hu-HU" dirty="0" smtClean="0"/>
              <a:t> of </a:t>
            </a:r>
            <a:r>
              <a:rPr lang="hu-HU" dirty="0" err="1" smtClean="0"/>
              <a:t>libraries</a:t>
            </a:r>
            <a:endParaRPr lang="hu-HU" dirty="0" smtClean="0"/>
          </a:p>
          <a:p>
            <a:pPr lvl="1"/>
            <a:r>
              <a:rPr lang="hu-HU" dirty="0" smtClean="0"/>
              <a:t>HTTP </a:t>
            </a:r>
            <a:r>
              <a:rPr lang="hu-HU" dirty="0" err="1" smtClean="0"/>
              <a:t>calls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producing</a:t>
            </a:r>
            <a:r>
              <a:rPr lang="hu-HU" dirty="0" smtClean="0"/>
              <a:t> and consuming</a:t>
            </a:r>
          </a:p>
          <a:p>
            <a:pPr lvl="1"/>
            <a:r>
              <a:rPr lang="hu-HU" dirty="0" err="1" smtClean="0"/>
              <a:t>Useful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chosen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supported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5" y="4872037"/>
            <a:ext cx="4962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Apache</a:t>
            </a:r>
            <a:r>
              <a:rPr lang="hu-HU" dirty="0" smtClean="0"/>
              <a:t> Kafka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01" y="1735623"/>
            <a:ext cx="4984134" cy="261986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30" y="4942145"/>
            <a:ext cx="1917736" cy="107872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28" y="5055519"/>
            <a:ext cx="852618" cy="85261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90" y="5173257"/>
            <a:ext cx="616505" cy="61650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29" y="5247715"/>
            <a:ext cx="1758975" cy="46759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70" y="5110893"/>
            <a:ext cx="1248396" cy="7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Sources</a:t>
            </a:r>
            <a:r>
              <a:rPr lang="hu-HU" dirty="0" smtClean="0"/>
              <a:t> and </a:t>
            </a:r>
            <a:r>
              <a:rPr lang="hu-HU" dirty="0" err="1" smtClean="0"/>
              <a:t>result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Sources</a:t>
            </a:r>
            <a:endParaRPr lang="hu-HU" b="1" dirty="0" smtClean="0"/>
          </a:p>
          <a:p>
            <a:pPr lvl="1"/>
            <a:r>
              <a:rPr lang="hu-HU" dirty="0" err="1">
                <a:hlinkClick r:id="rId2"/>
              </a:rPr>
              <a:t>Confluent</a:t>
            </a:r>
            <a:r>
              <a:rPr lang="hu-HU" dirty="0">
                <a:hlinkClick r:id="rId2"/>
              </a:rPr>
              <a:t> - </a:t>
            </a:r>
            <a:r>
              <a:rPr lang="hu-HU" dirty="0" err="1">
                <a:hlinkClick r:id="rId2"/>
              </a:rPr>
              <a:t>Apache</a:t>
            </a:r>
            <a:r>
              <a:rPr lang="hu-HU" dirty="0">
                <a:hlinkClick r:id="rId2"/>
              </a:rPr>
              <a:t> Kafka® </a:t>
            </a:r>
            <a:r>
              <a:rPr lang="hu-HU" dirty="0" err="1">
                <a:hlinkClick r:id="rId2"/>
              </a:rPr>
              <a:t>Tutorials</a:t>
            </a:r>
            <a:r>
              <a:rPr lang="hu-HU" dirty="0">
                <a:hlinkClick r:id="rId2"/>
              </a:rPr>
              <a:t> | Kafka </a:t>
            </a:r>
            <a:r>
              <a:rPr lang="hu-HU" dirty="0" smtClean="0">
                <a:hlinkClick r:id="rId2"/>
              </a:rPr>
              <a:t>101</a:t>
            </a:r>
            <a:endParaRPr lang="hu-HU" dirty="0" smtClean="0"/>
          </a:p>
          <a:p>
            <a:pPr lvl="1"/>
            <a:r>
              <a:rPr lang="en-US" dirty="0">
                <a:hlinkClick r:id="rId3"/>
              </a:rPr>
              <a:t>Confluent - Course | Apache Kafka® </a:t>
            </a:r>
            <a:r>
              <a:rPr lang="en-US" dirty="0" smtClean="0">
                <a:hlinkClick r:id="rId3"/>
              </a:rPr>
              <a:t>Fundamentals</a:t>
            </a:r>
            <a:endParaRPr lang="hu-HU" dirty="0" smtClean="0"/>
          </a:p>
          <a:p>
            <a:pPr lvl="1"/>
            <a:r>
              <a:rPr lang="hu-HU" dirty="0">
                <a:hlinkClick r:id="rId4"/>
              </a:rPr>
              <a:t>https://kafka.apache.org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b="1" dirty="0" err="1" smtClean="0"/>
              <a:t>Result</a:t>
            </a:r>
            <a:endParaRPr lang="hu-HU" b="1" dirty="0" smtClean="0"/>
          </a:p>
          <a:p>
            <a:pPr lvl="1"/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github.com/veresdavid/apache-kafka-basics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839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3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Fundamentals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Events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„A </a:t>
            </a:r>
            <a:r>
              <a:rPr lang="hu-HU" dirty="0" err="1" smtClean="0"/>
              <a:t>thing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has </a:t>
            </a:r>
            <a:r>
              <a:rPr lang="hu-HU" dirty="0" err="1" smtClean="0"/>
              <a:t>happened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It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kind</a:t>
            </a:r>
            <a:r>
              <a:rPr lang="hu-HU" dirty="0" smtClean="0"/>
              <a:t> of </a:t>
            </a:r>
            <a:r>
              <a:rPr lang="hu-HU" dirty="0" err="1" smtClean="0"/>
              <a:t>thing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clicks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dirty="0" err="1" smtClean="0"/>
              <a:t>button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microservice</a:t>
            </a:r>
            <a:r>
              <a:rPr lang="hu-HU" dirty="0" smtClean="0"/>
              <a:t> </a:t>
            </a:r>
            <a:r>
              <a:rPr lang="hu-HU" dirty="0" err="1" smtClean="0"/>
              <a:t>finishes</a:t>
            </a:r>
            <a:r>
              <a:rPr lang="hu-HU" dirty="0" smtClean="0"/>
              <a:t> a </a:t>
            </a:r>
            <a:r>
              <a:rPr lang="hu-HU" dirty="0" err="1" smtClean="0"/>
              <a:t>computation</a:t>
            </a:r>
            <a:r>
              <a:rPr lang="hu-HU" dirty="0" smtClean="0"/>
              <a:t> and </a:t>
            </a:r>
            <a:r>
              <a:rPr lang="hu-HU" dirty="0" err="1" smtClean="0"/>
              <a:t>submits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endParaRPr lang="hu-HU" dirty="0" smtClean="0"/>
          </a:p>
          <a:p>
            <a:pPr lvl="1"/>
            <a:r>
              <a:rPr lang="hu-HU" dirty="0" smtClean="0"/>
              <a:t>An </a:t>
            </a:r>
            <a:r>
              <a:rPr lang="hu-HU" dirty="0" err="1" smtClean="0"/>
              <a:t>IoT</a:t>
            </a:r>
            <a:r>
              <a:rPr lang="hu-HU" dirty="0" smtClean="0"/>
              <a:t> </a:t>
            </a:r>
            <a:r>
              <a:rPr lang="hu-HU" dirty="0" err="1" smtClean="0"/>
              <a:t>device</a:t>
            </a:r>
            <a:r>
              <a:rPr lang="hu-HU" dirty="0" smtClean="0"/>
              <a:t> </a:t>
            </a:r>
            <a:r>
              <a:rPr lang="hu-HU" dirty="0" err="1" smtClean="0"/>
              <a:t>sends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r>
              <a:rPr lang="hu-HU" dirty="0" smtClean="0"/>
              <a:t>An </a:t>
            </a:r>
            <a:r>
              <a:rPr lang="hu-HU" dirty="0" err="1" smtClean="0"/>
              <a:t>event</a:t>
            </a:r>
            <a:r>
              <a:rPr lang="hu-HU" dirty="0" smtClean="0"/>
              <a:t> has a </a:t>
            </a:r>
            <a:r>
              <a:rPr lang="hu-HU" dirty="0" err="1" smtClean="0"/>
              <a:t>state</a:t>
            </a:r>
            <a:endParaRPr lang="hu-HU" dirty="0" smtClean="0"/>
          </a:p>
          <a:p>
            <a:pPr lvl="1"/>
            <a:r>
              <a:rPr lang="hu-HU" dirty="0" err="1" smtClean="0"/>
              <a:t>Describes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happened</a:t>
            </a:r>
            <a:endParaRPr lang="hu-HU" dirty="0" smtClean="0"/>
          </a:p>
          <a:p>
            <a:pPr lvl="1"/>
            <a:r>
              <a:rPr lang="hu-HU" dirty="0" err="1" smtClean="0"/>
              <a:t>Stored</a:t>
            </a:r>
            <a:r>
              <a:rPr lang="hu-HU" dirty="0" smtClean="0"/>
              <a:t> in </a:t>
            </a:r>
            <a:r>
              <a:rPr lang="hu-HU" dirty="0" err="1" smtClean="0"/>
              <a:t>structured</a:t>
            </a:r>
            <a:r>
              <a:rPr lang="hu-HU" dirty="0" smtClean="0"/>
              <a:t> </a:t>
            </a:r>
            <a:r>
              <a:rPr lang="hu-HU" dirty="0" err="1" smtClean="0"/>
              <a:t>format</a:t>
            </a:r>
            <a:r>
              <a:rPr lang="hu-HU" dirty="0" smtClean="0"/>
              <a:t> (</a:t>
            </a:r>
            <a:r>
              <a:rPr lang="hu-HU" dirty="0" err="1" smtClean="0"/>
              <a:t>like</a:t>
            </a:r>
            <a:r>
              <a:rPr lang="hu-HU" dirty="0" smtClean="0"/>
              <a:t> JSON)</a:t>
            </a:r>
          </a:p>
          <a:p>
            <a:r>
              <a:rPr lang="hu-HU" dirty="0" smtClean="0"/>
              <a:t>In Kafka it is a </a:t>
            </a:r>
            <a:r>
              <a:rPr lang="hu-HU" dirty="0" err="1" smtClean="0"/>
              <a:t>key-value</a:t>
            </a:r>
            <a:r>
              <a:rPr lang="hu-HU" dirty="0" smtClean="0"/>
              <a:t> </a:t>
            </a:r>
            <a:r>
              <a:rPr lang="hu-HU" dirty="0" err="1" smtClean="0"/>
              <a:t>pair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82" y="3886778"/>
            <a:ext cx="2128423" cy="15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Topics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way</a:t>
            </a:r>
            <a:r>
              <a:rPr lang="hu-HU" dirty="0" smtClean="0"/>
              <a:t> of </a:t>
            </a:r>
            <a:r>
              <a:rPr lang="hu-HU" dirty="0" err="1" smtClean="0"/>
              <a:t>categorizing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collection</a:t>
            </a:r>
            <a:r>
              <a:rPr lang="hu-HU" dirty="0" smtClean="0"/>
              <a:t> of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events</a:t>
            </a:r>
            <a:endParaRPr lang="hu-HU" dirty="0" smtClean="0"/>
          </a:p>
          <a:p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topics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appear</a:t>
            </a:r>
            <a:r>
              <a:rPr lang="hu-HU" dirty="0" smtClean="0"/>
              <a:t> in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topics</a:t>
            </a:r>
            <a:endParaRPr lang="hu-HU" dirty="0" smtClean="0"/>
          </a:p>
          <a:p>
            <a:r>
              <a:rPr lang="hu-HU" dirty="0" err="1" smtClean="0"/>
              <a:t>Topic</a:t>
            </a:r>
            <a:r>
              <a:rPr lang="hu-HU" dirty="0" smtClean="0"/>
              <a:t> = log of </a:t>
            </a:r>
            <a:r>
              <a:rPr lang="hu-HU" dirty="0" err="1" smtClean="0"/>
              <a:t>events</a:t>
            </a:r>
            <a:endParaRPr lang="hu-HU" dirty="0" smtClean="0"/>
          </a:p>
          <a:p>
            <a:pPr lvl="1"/>
            <a:r>
              <a:rPr lang="hu-HU" dirty="0" err="1" smtClean="0"/>
              <a:t>Append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endParaRPr lang="hu-HU" dirty="0" smtClean="0"/>
          </a:p>
          <a:p>
            <a:pPr lvl="1"/>
            <a:r>
              <a:rPr lang="hu-HU" dirty="0" err="1" smtClean="0"/>
              <a:t>Events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immutable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3" y="5490501"/>
            <a:ext cx="4972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Partitions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split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partitions</a:t>
            </a:r>
            <a:endParaRPr lang="hu-HU" dirty="0" smtClean="0"/>
          </a:p>
          <a:p>
            <a:r>
              <a:rPr lang="hu-HU" dirty="0" smtClean="0"/>
              <a:t>„Real log of </a:t>
            </a:r>
            <a:r>
              <a:rPr lang="hu-HU" dirty="0" err="1" smtClean="0"/>
              <a:t>events</a:t>
            </a:r>
            <a:r>
              <a:rPr lang="hu-HU" dirty="0" smtClean="0"/>
              <a:t>”</a:t>
            </a:r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order</a:t>
            </a:r>
            <a:r>
              <a:rPr lang="hu-HU" dirty="0" smtClean="0"/>
              <a:t> of </a:t>
            </a:r>
            <a:r>
              <a:rPr lang="hu-HU" dirty="0" err="1" smtClean="0"/>
              <a:t>events</a:t>
            </a:r>
            <a:r>
              <a:rPr lang="hu-HU" dirty="0" smtClean="0"/>
              <a:t> is </a:t>
            </a:r>
            <a:r>
              <a:rPr lang="hu-HU" dirty="0" err="1" smtClean="0"/>
              <a:t>strict</a:t>
            </a:r>
            <a:endParaRPr lang="hu-HU" dirty="0" smtClean="0"/>
          </a:p>
          <a:p>
            <a:pPr lvl="1"/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might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true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topics</a:t>
            </a:r>
            <a:endParaRPr lang="hu-HU" dirty="0" smtClean="0"/>
          </a:p>
          <a:p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partition</a:t>
            </a:r>
            <a:r>
              <a:rPr lang="hu-HU" dirty="0" smtClean="0"/>
              <a:t> has </a:t>
            </a:r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offset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5" y="4348481"/>
            <a:ext cx="4962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Segments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partition</a:t>
            </a:r>
            <a:r>
              <a:rPr lang="hu-HU" dirty="0" smtClean="0"/>
              <a:t> is </a:t>
            </a:r>
            <a:r>
              <a:rPr lang="hu-HU" dirty="0" err="1" smtClean="0"/>
              <a:t>broken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segments</a:t>
            </a:r>
            <a:endParaRPr lang="hu-HU" dirty="0" smtClean="0"/>
          </a:p>
          <a:p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individual</a:t>
            </a:r>
            <a:r>
              <a:rPr lang="hu-HU" dirty="0" smtClean="0"/>
              <a:t> </a:t>
            </a:r>
            <a:r>
              <a:rPr lang="hu-HU" dirty="0" err="1" smtClean="0"/>
              <a:t>files</a:t>
            </a:r>
            <a:endParaRPr lang="hu-HU" dirty="0" smtClean="0"/>
          </a:p>
          <a:p>
            <a:r>
              <a:rPr lang="hu-HU" dirty="0" err="1" smtClean="0"/>
              <a:t>Events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disk</a:t>
            </a:r>
            <a:r>
              <a:rPr lang="hu-HU" dirty="0" smtClean="0"/>
              <a:t> in </a:t>
            </a:r>
            <a:r>
              <a:rPr lang="hu-HU" dirty="0" err="1" smtClean="0"/>
              <a:t>files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05" y="3722983"/>
            <a:ext cx="2676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Brokers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Brokers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</a:t>
            </a:r>
          </a:p>
          <a:p>
            <a:pPr lvl="1"/>
            <a:r>
              <a:rPr lang="hu-HU" dirty="0" err="1" smtClean="0"/>
              <a:t>Physical</a:t>
            </a:r>
            <a:r>
              <a:rPr lang="hu-HU" dirty="0" smtClean="0"/>
              <a:t> servers</a:t>
            </a:r>
          </a:p>
          <a:p>
            <a:pPr lvl="1"/>
            <a:r>
              <a:rPr lang="hu-HU" dirty="0" err="1" smtClean="0"/>
              <a:t>Containers</a:t>
            </a:r>
            <a:endParaRPr lang="hu-HU" dirty="0" smtClean="0"/>
          </a:p>
          <a:p>
            <a:pPr lvl="1"/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instances</a:t>
            </a:r>
            <a:endParaRPr lang="hu-HU" dirty="0" smtClean="0"/>
          </a:p>
          <a:p>
            <a:r>
              <a:rPr lang="hu-HU" dirty="0" err="1"/>
              <a:t>M</a:t>
            </a:r>
            <a:r>
              <a:rPr lang="hu-HU" dirty="0" err="1" smtClean="0"/>
              <a:t>anage</a:t>
            </a:r>
            <a:r>
              <a:rPr lang="hu-HU" dirty="0" smtClean="0"/>
              <a:t> </a:t>
            </a:r>
            <a:r>
              <a:rPr lang="hu-HU" dirty="0" err="1" smtClean="0"/>
              <a:t>partitions</a:t>
            </a:r>
            <a:endParaRPr lang="hu-HU" dirty="0" smtClean="0"/>
          </a:p>
          <a:p>
            <a:r>
              <a:rPr lang="hu-HU" dirty="0" err="1" smtClean="0"/>
              <a:t>Communicate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brokers</a:t>
            </a:r>
            <a:endParaRPr lang="hu-HU" dirty="0" smtClean="0"/>
          </a:p>
          <a:p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hu-HU" dirty="0" smtClean="0"/>
          </a:p>
          <a:p>
            <a:pPr lvl="1"/>
            <a:r>
              <a:rPr lang="hu-HU" dirty="0" err="1" smtClean="0"/>
              <a:t>Understand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endParaRPr lang="hu-HU" dirty="0" smtClean="0"/>
          </a:p>
          <a:p>
            <a:pPr lvl="1"/>
            <a:r>
              <a:rPr lang="hu-HU" dirty="0" err="1" smtClean="0"/>
              <a:t>Scale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endParaRPr lang="hu-HU" dirty="0" smtClean="0"/>
          </a:p>
          <a:p>
            <a:pPr lvl="1"/>
            <a:r>
              <a:rPr lang="hu-HU" dirty="0" err="1" smtClean="0"/>
              <a:t>Extend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3212"/>
            <a:ext cx="1533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Apache Kafka color schem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BA3A4"/>
      </a:accent1>
      <a:accent2>
        <a:srgbClr val="3F707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363D3F"/>
      </a:hlink>
      <a:folHlink>
        <a:srgbClr val="363D3F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748</TotalTime>
  <Words>770</Words>
  <Application>Microsoft Office PowerPoint</Application>
  <PresentationFormat>Szélesvásznú</PresentationFormat>
  <Paragraphs>198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6" baseType="lpstr">
      <vt:lpstr>Arial</vt:lpstr>
      <vt:lpstr>Consolas</vt:lpstr>
      <vt:lpstr>Trebuchet MS</vt:lpstr>
      <vt:lpstr>Wingdings 3</vt:lpstr>
      <vt:lpstr>Fazetta</vt:lpstr>
      <vt:lpstr>Apache Kafka Basics</vt:lpstr>
      <vt:lpstr>Motivation</vt:lpstr>
      <vt:lpstr>Apache Kafka</vt:lpstr>
      <vt:lpstr>Fundamentals</vt:lpstr>
      <vt:lpstr>Events</vt:lpstr>
      <vt:lpstr>Topics</vt:lpstr>
      <vt:lpstr>Partitions</vt:lpstr>
      <vt:lpstr>Segments</vt:lpstr>
      <vt:lpstr>Brokers</vt:lpstr>
      <vt:lpstr>Kafka cluster</vt:lpstr>
      <vt:lpstr>Kafka records</vt:lpstr>
      <vt:lpstr>Producers</vt:lpstr>
      <vt:lpstr>Consumers</vt:lpstr>
      <vt:lpstr>Fundamental parts of Kafka</vt:lpstr>
      <vt:lpstr>Let’s take a closer look!</vt:lpstr>
      <vt:lpstr>We produce to partitions</vt:lpstr>
      <vt:lpstr>Consumer groups</vt:lpstr>
      <vt:lpstr>Replication</vt:lpstr>
      <vt:lpstr>Producer guarantees</vt:lpstr>
      <vt:lpstr>Delivery guarantees</vt:lpstr>
      <vt:lpstr>Retention policy</vt:lpstr>
      <vt:lpstr>Security</vt:lpstr>
      <vt:lpstr>The Kafka ecosystem</vt:lpstr>
      <vt:lpstr>ZooKeeper</vt:lpstr>
      <vt:lpstr>Schema Registry</vt:lpstr>
      <vt:lpstr>Kafka Connect</vt:lpstr>
      <vt:lpstr>Kafka Streams</vt:lpstr>
      <vt:lpstr>ksqlDB</vt:lpstr>
      <vt:lpstr>REST Proxy</vt:lpstr>
      <vt:lpstr>Sources and result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 Basics</dc:title>
  <dc:creator>David Veres</dc:creator>
  <cp:lastModifiedBy>Veres Dávid</cp:lastModifiedBy>
  <cp:revision>125</cp:revision>
  <dcterms:created xsi:type="dcterms:W3CDTF">2021-04-24T09:09:18Z</dcterms:created>
  <dcterms:modified xsi:type="dcterms:W3CDTF">2021-04-27T17:49:08Z</dcterms:modified>
</cp:coreProperties>
</file>