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95" d="100"/>
          <a:sy n="95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C0B9F9-6BBF-486F-9DE0-DF9B460808F2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0ED86B9-6AE3-4816-B1CC-370BC67CC278}">
      <dgm:prSet/>
      <dgm:spPr/>
      <dgm:t>
        <a:bodyPr/>
        <a:lstStyle/>
        <a:p>
          <a:r>
            <a:rPr lang="hu-HU" noProof="0" dirty="0"/>
            <a:t>A nők szerepe a programozás történelmében kulcsfontosságú volt.</a:t>
          </a:r>
        </a:p>
      </dgm:t>
    </dgm:pt>
    <dgm:pt modelId="{784E7A1C-CB30-47A7-8FDC-8DC4A3156054}" type="parTrans" cxnId="{3BD9BCA5-5826-4609-92ED-C6F1972860EA}">
      <dgm:prSet/>
      <dgm:spPr/>
      <dgm:t>
        <a:bodyPr/>
        <a:lstStyle/>
        <a:p>
          <a:endParaRPr lang="en-US"/>
        </a:p>
      </dgm:t>
    </dgm:pt>
    <dgm:pt modelId="{52B459F2-9E15-456B-9D74-5B3CDC460601}" type="sibTrans" cxnId="{3BD9BCA5-5826-4609-92ED-C6F1972860EA}">
      <dgm:prSet phldrT="01" phldr="0"/>
      <dgm:spPr/>
      <dgm:t>
        <a:bodyPr/>
        <a:lstStyle/>
        <a:p>
          <a:r>
            <a:rPr lang="hu-HU" noProof="0" dirty="0"/>
            <a:t>01</a:t>
          </a:r>
        </a:p>
      </dgm:t>
    </dgm:pt>
    <dgm:pt modelId="{A6840561-018B-455B-AFBB-A7A47F271593}">
      <dgm:prSet/>
      <dgm:spPr/>
      <dgm:t>
        <a:bodyPr/>
        <a:lstStyle/>
        <a:p>
          <a:r>
            <a:rPr lang="hu-HU" noProof="0" dirty="0"/>
            <a:t>Ada </a:t>
          </a:r>
          <a:r>
            <a:rPr lang="hu-HU" noProof="0" dirty="0" err="1"/>
            <a:t>Lovelace</a:t>
          </a:r>
          <a:r>
            <a:rPr lang="hu-HU" noProof="0" dirty="0"/>
            <a:t> az első programozó, míg Grace </a:t>
          </a:r>
          <a:r>
            <a:rPr lang="hu-HU" noProof="0" dirty="0" err="1"/>
            <a:t>Hopper</a:t>
          </a:r>
          <a:r>
            <a:rPr lang="hu-HU" noProof="0" dirty="0"/>
            <a:t> és Margaret Hamilton az űrkutatás és szoftverfejlesztés alapjait fektették le</a:t>
          </a:r>
        </a:p>
      </dgm:t>
    </dgm:pt>
    <dgm:pt modelId="{6E9C2D30-F2B3-408C-8554-BB59B1FA4EDF}" type="parTrans" cxnId="{32EE1F96-29D5-4EED-B0E5-05CB44DB410D}">
      <dgm:prSet/>
      <dgm:spPr/>
      <dgm:t>
        <a:bodyPr/>
        <a:lstStyle/>
        <a:p>
          <a:endParaRPr lang="en-US"/>
        </a:p>
      </dgm:t>
    </dgm:pt>
    <dgm:pt modelId="{9F56ABFC-EA0C-43C9-A7F3-73902C046E58}" type="sibTrans" cxnId="{32EE1F96-29D5-4EED-B0E5-05CB44DB410D}">
      <dgm:prSet phldrT="02" phldr="0"/>
      <dgm:spPr/>
      <dgm:t>
        <a:bodyPr/>
        <a:lstStyle/>
        <a:p>
          <a:r>
            <a:rPr lang="hu-HU" noProof="0" dirty="0"/>
            <a:t>02</a:t>
          </a:r>
        </a:p>
      </dgm:t>
    </dgm:pt>
    <dgm:pt modelId="{301BFC08-D0E5-4310-9990-89B047A9C089}">
      <dgm:prSet/>
      <dgm:spPr/>
      <dgm:t>
        <a:bodyPr/>
        <a:lstStyle/>
        <a:p>
          <a:r>
            <a:rPr lang="hu-HU" noProof="0" dirty="0"/>
            <a:t>Az ők hozzájárulásuk mind a mai napig meghatározó a tudomány és a technológia fejlődésében</a:t>
          </a:r>
        </a:p>
      </dgm:t>
    </dgm:pt>
    <dgm:pt modelId="{10DD03E2-B149-4111-97F1-96CDCD32AD3A}" type="parTrans" cxnId="{505C53E2-93D4-493A-9518-766BC4388605}">
      <dgm:prSet/>
      <dgm:spPr/>
      <dgm:t>
        <a:bodyPr/>
        <a:lstStyle/>
        <a:p>
          <a:endParaRPr lang="en-US"/>
        </a:p>
      </dgm:t>
    </dgm:pt>
    <dgm:pt modelId="{58D84E2E-C805-4C1E-BD62-CF754FE493CE}" type="sibTrans" cxnId="{505C53E2-93D4-493A-9518-766BC4388605}">
      <dgm:prSet phldrT="03" phldr="0"/>
      <dgm:spPr/>
      <dgm:t>
        <a:bodyPr/>
        <a:lstStyle/>
        <a:p>
          <a:r>
            <a:rPr lang="hu-HU" noProof="0" dirty="0"/>
            <a:t>03</a:t>
          </a:r>
        </a:p>
      </dgm:t>
    </dgm:pt>
    <dgm:pt modelId="{64DD696C-D5D5-462B-B627-DE1DE5753106}" type="pres">
      <dgm:prSet presAssocID="{49C0B9F9-6BBF-486F-9DE0-DF9B460808F2}" presName="Name0" presStyleCnt="0">
        <dgm:presLayoutVars>
          <dgm:animLvl val="lvl"/>
          <dgm:resizeHandles val="exact"/>
        </dgm:presLayoutVars>
      </dgm:prSet>
      <dgm:spPr/>
    </dgm:pt>
    <dgm:pt modelId="{587DE9FC-880E-40BC-9DB9-66B3BF4F9231}" type="pres">
      <dgm:prSet presAssocID="{60ED86B9-6AE3-4816-B1CC-370BC67CC278}" presName="compositeNode" presStyleCnt="0">
        <dgm:presLayoutVars>
          <dgm:bulletEnabled val="1"/>
        </dgm:presLayoutVars>
      </dgm:prSet>
      <dgm:spPr/>
    </dgm:pt>
    <dgm:pt modelId="{E5C0232C-AB60-4F43-8375-30DD248140B1}" type="pres">
      <dgm:prSet presAssocID="{60ED86B9-6AE3-4816-B1CC-370BC67CC278}" presName="bgRect" presStyleLbl="alignNode1" presStyleIdx="0" presStyleCnt="3"/>
      <dgm:spPr/>
    </dgm:pt>
    <dgm:pt modelId="{1D4659E9-2E9D-4BDF-AFDD-B34F3A3B2788}" type="pres">
      <dgm:prSet presAssocID="{52B459F2-9E15-456B-9D74-5B3CDC46060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4A5B8CA-8FED-484D-ABFE-C719389846CA}" type="pres">
      <dgm:prSet presAssocID="{60ED86B9-6AE3-4816-B1CC-370BC67CC278}" presName="nodeRect" presStyleLbl="alignNode1" presStyleIdx="0" presStyleCnt="3">
        <dgm:presLayoutVars>
          <dgm:bulletEnabled val="1"/>
        </dgm:presLayoutVars>
      </dgm:prSet>
      <dgm:spPr/>
    </dgm:pt>
    <dgm:pt modelId="{C5FBE166-8439-4191-B0D9-3ECB28B5BCCA}" type="pres">
      <dgm:prSet presAssocID="{52B459F2-9E15-456B-9D74-5B3CDC460601}" presName="sibTrans" presStyleCnt="0"/>
      <dgm:spPr/>
    </dgm:pt>
    <dgm:pt modelId="{E44300D7-2C8C-414F-991D-C25140CDC412}" type="pres">
      <dgm:prSet presAssocID="{A6840561-018B-455B-AFBB-A7A47F271593}" presName="compositeNode" presStyleCnt="0">
        <dgm:presLayoutVars>
          <dgm:bulletEnabled val="1"/>
        </dgm:presLayoutVars>
      </dgm:prSet>
      <dgm:spPr/>
    </dgm:pt>
    <dgm:pt modelId="{899A277D-7189-4492-8FAC-9C437CFB9A8D}" type="pres">
      <dgm:prSet presAssocID="{A6840561-018B-455B-AFBB-A7A47F271593}" presName="bgRect" presStyleLbl="alignNode1" presStyleIdx="1" presStyleCnt="3"/>
      <dgm:spPr/>
    </dgm:pt>
    <dgm:pt modelId="{3647BD8D-2459-4FD4-AACE-4AB32D28A1C5}" type="pres">
      <dgm:prSet presAssocID="{9F56ABFC-EA0C-43C9-A7F3-73902C046E5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E2C9F446-EACF-4189-84D6-036758CD377D}" type="pres">
      <dgm:prSet presAssocID="{A6840561-018B-455B-AFBB-A7A47F271593}" presName="nodeRect" presStyleLbl="alignNode1" presStyleIdx="1" presStyleCnt="3">
        <dgm:presLayoutVars>
          <dgm:bulletEnabled val="1"/>
        </dgm:presLayoutVars>
      </dgm:prSet>
      <dgm:spPr/>
    </dgm:pt>
    <dgm:pt modelId="{B48B6C16-7A3C-4F41-88B3-1B47D1E7052B}" type="pres">
      <dgm:prSet presAssocID="{9F56ABFC-EA0C-43C9-A7F3-73902C046E58}" presName="sibTrans" presStyleCnt="0"/>
      <dgm:spPr/>
    </dgm:pt>
    <dgm:pt modelId="{A175B7F9-3C7B-47DA-875B-ACD8F7022F73}" type="pres">
      <dgm:prSet presAssocID="{301BFC08-D0E5-4310-9990-89B047A9C089}" presName="compositeNode" presStyleCnt="0">
        <dgm:presLayoutVars>
          <dgm:bulletEnabled val="1"/>
        </dgm:presLayoutVars>
      </dgm:prSet>
      <dgm:spPr/>
    </dgm:pt>
    <dgm:pt modelId="{A1C1D9DF-6B76-430F-BF30-0CC754F73672}" type="pres">
      <dgm:prSet presAssocID="{301BFC08-D0E5-4310-9990-89B047A9C089}" presName="bgRect" presStyleLbl="alignNode1" presStyleIdx="2" presStyleCnt="3"/>
      <dgm:spPr/>
    </dgm:pt>
    <dgm:pt modelId="{66083102-3BDB-4A5F-9EA9-F1A3EB35D5FB}" type="pres">
      <dgm:prSet presAssocID="{58D84E2E-C805-4C1E-BD62-CF754FE493C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7BB73788-45B7-47E4-A505-659729F85886}" type="pres">
      <dgm:prSet presAssocID="{301BFC08-D0E5-4310-9990-89B047A9C089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BE4AED0F-9CAB-4DB7-97C7-DF60F5B97D17}" type="presOf" srcId="{49C0B9F9-6BBF-486F-9DE0-DF9B460808F2}" destId="{64DD696C-D5D5-462B-B627-DE1DE5753106}" srcOrd="0" destOrd="0" presId="urn:microsoft.com/office/officeart/2016/7/layout/LinearBlockProcessNumbered"/>
    <dgm:cxn modelId="{9C8FCA44-9652-4865-A0D5-62DEF19117DB}" type="presOf" srcId="{301BFC08-D0E5-4310-9990-89B047A9C089}" destId="{7BB73788-45B7-47E4-A505-659729F85886}" srcOrd="1" destOrd="0" presId="urn:microsoft.com/office/officeart/2016/7/layout/LinearBlockProcessNumbered"/>
    <dgm:cxn modelId="{3E897547-DA57-42B5-BED0-09ADD38ACEAD}" type="presOf" srcId="{301BFC08-D0E5-4310-9990-89B047A9C089}" destId="{A1C1D9DF-6B76-430F-BF30-0CC754F73672}" srcOrd="0" destOrd="0" presId="urn:microsoft.com/office/officeart/2016/7/layout/LinearBlockProcessNumbered"/>
    <dgm:cxn modelId="{5D215853-394A-46B3-8582-CBB94A4DAF8A}" type="presOf" srcId="{60ED86B9-6AE3-4816-B1CC-370BC67CC278}" destId="{E5C0232C-AB60-4F43-8375-30DD248140B1}" srcOrd="0" destOrd="0" presId="urn:microsoft.com/office/officeart/2016/7/layout/LinearBlockProcessNumbered"/>
    <dgm:cxn modelId="{B9762891-DEA6-45B3-8C8D-B31DC2B4A973}" type="presOf" srcId="{60ED86B9-6AE3-4816-B1CC-370BC67CC278}" destId="{E4A5B8CA-8FED-484D-ABFE-C719389846CA}" srcOrd="1" destOrd="0" presId="urn:microsoft.com/office/officeart/2016/7/layout/LinearBlockProcessNumbered"/>
    <dgm:cxn modelId="{E6CA1494-BE8F-4A82-BB26-D3B061566BBF}" type="presOf" srcId="{A6840561-018B-455B-AFBB-A7A47F271593}" destId="{E2C9F446-EACF-4189-84D6-036758CD377D}" srcOrd="1" destOrd="0" presId="urn:microsoft.com/office/officeart/2016/7/layout/LinearBlockProcessNumbered"/>
    <dgm:cxn modelId="{32EE1F96-29D5-4EED-B0E5-05CB44DB410D}" srcId="{49C0B9F9-6BBF-486F-9DE0-DF9B460808F2}" destId="{A6840561-018B-455B-AFBB-A7A47F271593}" srcOrd="1" destOrd="0" parTransId="{6E9C2D30-F2B3-408C-8554-BB59B1FA4EDF}" sibTransId="{9F56ABFC-EA0C-43C9-A7F3-73902C046E58}"/>
    <dgm:cxn modelId="{88706D9B-D615-4086-BC74-EE824ABB8D4C}" type="presOf" srcId="{A6840561-018B-455B-AFBB-A7A47F271593}" destId="{899A277D-7189-4492-8FAC-9C437CFB9A8D}" srcOrd="0" destOrd="0" presId="urn:microsoft.com/office/officeart/2016/7/layout/LinearBlockProcessNumbered"/>
    <dgm:cxn modelId="{3BD9BCA5-5826-4609-92ED-C6F1972860EA}" srcId="{49C0B9F9-6BBF-486F-9DE0-DF9B460808F2}" destId="{60ED86B9-6AE3-4816-B1CC-370BC67CC278}" srcOrd="0" destOrd="0" parTransId="{784E7A1C-CB30-47A7-8FDC-8DC4A3156054}" sibTransId="{52B459F2-9E15-456B-9D74-5B3CDC460601}"/>
    <dgm:cxn modelId="{8B16FABD-6A56-45CC-8510-4064A8250B24}" type="presOf" srcId="{52B459F2-9E15-456B-9D74-5B3CDC460601}" destId="{1D4659E9-2E9D-4BDF-AFDD-B34F3A3B2788}" srcOrd="0" destOrd="0" presId="urn:microsoft.com/office/officeart/2016/7/layout/LinearBlockProcessNumbered"/>
    <dgm:cxn modelId="{94FD9CDD-D204-4624-9790-E2C89CD5DC40}" type="presOf" srcId="{58D84E2E-C805-4C1E-BD62-CF754FE493CE}" destId="{66083102-3BDB-4A5F-9EA9-F1A3EB35D5FB}" srcOrd="0" destOrd="0" presId="urn:microsoft.com/office/officeart/2016/7/layout/LinearBlockProcessNumbered"/>
    <dgm:cxn modelId="{505C53E2-93D4-493A-9518-766BC4388605}" srcId="{49C0B9F9-6BBF-486F-9DE0-DF9B460808F2}" destId="{301BFC08-D0E5-4310-9990-89B047A9C089}" srcOrd="2" destOrd="0" parTransId="{10DD03E2-B149-4111-97F1-96CDCD32AD3A}" sibTransId="{58D84E2E-C805-4C1E-BD62-CF754FE493CE}"/>
    <dgm:cxn modelId="{C1EE6EE8-F10D-4B75-B85F-366FEEBDA97F}" type="presOf" srcId="{9F56ABFC-EA0C-43C9-A7F3-73902C046E58}" destId="{3647BD8D-2459-4FD4-AACE-4AB32D28A1C5}" srcOrd="0" destOrd="0" presId="urn:microsoft.com/office/officeart/2016/7/layout/LinearBlockProcessNumbered"/>
    <dgm:cxn modelId="{AEC575B9-4AC1-4B29-AC1A-29AA8928629D}" type="presParOf" srcId="{64DD696C-D5D5-462B-B627-DE1DE5753106}" destId="{587DE9FC-880E-40BC-9DB9-66B3BF4F9231}" srcOrd="0" destOrd="0" presId="urn:microsoft.com/office/officeart/2016/7/layout/LinearBlockProcessNumbered"/>
    <dgm:cxn modelId="{649D44B4-E08E-434F-A95A-55C0BF4A1CD4}" type="presParOf" srcId="{587DE9FC-880E-40BC-9DB9-66B3BF4F9231}" destId="{E5C0232C-AB60-4F43-8375-30DD248140B1}" srcOrd="0" destOrd="0" presId="urn:microsoft.com/office/officeart/2016/7/layout/LinearBlockProcessNumbered"/>
    <dgm:cxn modelId="{30D50B06-CEE4-4C19-AF4E-6CE9180E8508}" type="presParOf" srcId="{587DE9FC-880E-40BC-9DB9-66B3BF4F9231}" destId="{1D4659E9-2E9D-4BDF-AFDD-B34F3A3B2788}" srcOrd="1" destOrd="0" presId="urn:microsoft.com/office/officeart/2016/7/layout/LinearBlockProcessNumbered"/>
    <dgm:cxn modelId="{5B4F6B7E-05A6-4319-8B0E-47C91CB2A5E7}" type="presParOf" srcId="{587DE9FC-880E-40BC-9DB9-66B3BF4F9231}" destId="{E4A5B8CA-8FED-484D-ABFE-C719389846CA}" srcOrd="2" destOrd="0" presId="urn:microsoft.com/office/officeart/2016/7/layout/LinearBlockProcessNumbered"/>
    <dgm:cxn modelId="{EDBFB155-6F00-4602-B237-95FBD1ED5951}" type="presParOf" srcId="{64DD696C-D5D5-462B-B627-DE1DE5753106}" destId="{C5FBE166-8439-4191-B0D9-3ECB28B5BCCA}" srcOrd="1" destOrd="0" presId="urn:microsoft.com/office/officeart/2016/7/layout/LinearBlockProcessNumbered"/>
    <dgm:cxn modelId="{B5468CA5-38EF-4258-A2E0-B0B6023F859C}" type="presParOf" srcId="{64DD696C-D5D5-462B-B627-DE1DE5753106}" destId="{E44300D7-2C8C-414F-991D-C25140CDC412}" srcOrd="2" destOrd="0" presId="urn:microsoft.com/office/officeart/2016/7/layout/LinearBlockProcessNumbered"/>
    <dgm:cxn modelId="{0634B8A0-024A-46E3-9129-F501DF8396AE}" type="presParOf" srcId="{E44300D7-2C8C-414F-991D-C25140CDC412}" destId="{899A277D-7189-4492-8FAC-9C437CFB9A8D}" srcOrd="0" destOrd="0" presId="urn:microsoft.com/office/officeart/2016/7/layout/LinearBlockProcessNumbered"/>
    <dgm:cxn modelId="{02BA0F97-9ABA-4F11-95CA-319D95EAFE71}" type="presParOf" srcId="{E44300D7-2C8C-414F-991D-C25140CDC412}" destId="{3647BD8D-2459-4FD4-AACE-4AB32D28A1C5}" srcOrd="1" destOrd="0" presId="urn:microsoft.com/office/officeart/2016/7/layout/LinearBlockProcessNumbered"/>
    <dgm:cxn modelId="{72531E06-AED0-4092-A856-007ADB6139A0}" type="presParOf" srcId="{E44300D7-2C8C-414F-991D-C25140CDC412}" destId="{E2C9F446-EACF-4189-84D6-036758CD377D}" srcOrd="2" destOrd="0" presId="urn:microsoft.com/office/officeart/2016/7/layout/LinearBlockProcessNumbered"/>
    <dgm:cxn modelId="{687C1FC2-704F-4A8A-89B5-B38B2D267C86}" type="presParOf" srcId="{64DD696C-D5D5-462B-B627-DE1DE5753106}" destId="{B48B6C16-7A3C-4F41-88B3-1B47D1E7052B}" srcOrd="3" destOrd="0" presId="urn:microsoft.com/office/officeart/2016/7/layout/LinearBlockProcessNumbered"/>
    <dgm:cxn modelId="{FB5F9C4D-9467-4499-A799-B5BBCF0D28BE}" type="presParOf" srcId="{64DD696C-D5D5-462B-B627-DE1DE5753106}" destId="{A175B7F9-3C7B-47DA-875B-ACD8F7022F73}" srcOrd="4" destOrd="0" presId="urn:microsoft.com/office/officeart/2016/7/layout/LinearBlockProcessNumbered"/>
    <dgm:cxn modelId="{C681424B-2673-4942-9A94-6F73B8D9D4BC}" type="presParOf" srcId="{A175B7F9-3C7B-47DA-875B-ACD8F7022F73}" destId="{A1C1D9DF-6B76-430F-BF30-0CC754F73672}" srcOrd="0" destOrd="0" presId="urn:microsoft.com/office/officeart/2016/7/layout/LinearBlockProcessNumbered"/>
    <dgm:cxn modelId="{40774C66-0C67-4173-ADF2-E7B85DDBBCA2}" type="presParOf" srcId="{A175B7F9-3C7B-47DA-875B-ACD8F7022F73}" destId="{66083102-3BDB-4A5F-9EA9-F1A3EB35D5FB}" srcOrd="1" destOrd="0" presId="urn:microsoft.com/office/officeart/2016/7/layout/LinearBlockProcessNumbered"/>
    <dgm:cxn modelId="{173397B2-5490-4ABF-9EF8-793923E7A2FA}" type="presParOf" srcId="{A175B7F9-3C7B-47DA-875B-ACD8F7022F73}" destId="{7BB73788-45B7-47E4-A505-659729F8588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0232C-AB60-4F43-8375-30DD248140B1}">
      <dsp:nvSpPr>
        <dsp:cNvPr id="0" name=""/>
        <dsp:cNvSpPr/>
      </dsp:nvSpPr>
      <dsp:spPr>
        <a:xfrm>
          <a:off x="443" y="1627376"/>
          <a:ext cx="1796206" cy="215544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25" tIns="0" rIns="17742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noProof="0" dirty="0"/>
            <a:t>A nők szerepe a programozás történelmében kulcsfontosságú volt.</a:t>
          </a:r>
        </a:p>
      </dsp:txBody>
      <dsp:txXfrm>
        <a:off x="443" y="2489555"/>
        <a:ext cx="1796206" cy="1293268"/>
      </dsp:txXfrm>
    </dsp:sp>
    <dsp:sp modelId="{1D4659E9-2E9D-4BDF-AFDD-B34F3A3B2788}">
      <dsp:nvSpPr>
        <dsp:cNvPr id="0" name=""/>
        <dsp:cNvSpPr/>
      </dsp:nvSpPr>
      <dsp:spPr>
        <a:xfrm>
          <a:off x="443" y="1627376"/>
          <a:ext cx="1796206" cy="86217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25" tIns="165100" rIns="177425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noProof="0" dirty="0"/>
            <a:t>01</a:t>
          </a:r>
        </a:p>
      </dsp:txBody>
      <dsp:txXfrm>
        <a:off x="443" y="1627376"/>
        <a:ext cx="1796206" cy="862179"/>
      </dsp:txXfrm>
    </dsp:sp>
    <dsp:sp modelId="{899A277D-7189-4492-8FAC-9C437CFB9A8D}">
      <dsp:nvSpPr>
        <dsp:cNvPr id="0" name=""/>
        <dsp:cNvSpPr/>
      </dsp:nvSpPr>
      <dsp:spPr>
        <a:xfrm>
          <a:off x="1940346" y="1627376"/>
          <a:ext cx="1796206" cy="21554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25" tIns="0" rIns="17742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noProof="0" dirty="0"/>
            <a:t>Ada </a:t>
          </a:r>
          <a:r>
            <a:rPr lang="hu-HU" sz="1100" kern="1200" noProof="0" dirty="0" err="1"/>
            <a:t>Lovelace</a:t>
          </a:r>
          <a:r>
            <a:rPr lang="hu-HU" sz="1100" kern="1200" noProof="0" dirty="0"/>
            <a:t> az első programozó, míg Grace </a:t>
          </a:r>
          <a:r>
            <a:rPr lang="hu-HU" sz="1100" kern="1200" noProof="0" dirty="0" err="1"/>
            <a:t>Hopper</a:t>
          </a:r>
          <a:r>
            <a:rPr lang="hu-HU" sz="1100" kern="1200" noProof="0" dirty="0"/>
            <a:t> és Margaret Hamilton az űrkutatás és szoftverfejlesztés alapjait fektették le</a:t>
          </a:r>
        </a:p>
      </dsp:txBody>
      <dsp:txXfrm>
        <a:off x="1940346" y="2489555"/>
        <a:ext cx="1796206" cy="1293268"/>
      </dsp:txXfrm>
    </dsp:sp>
    <dsp:sp modelId="{3647BD8D-2459-4FD4-AACE-4AB32D28A1C5}">
      <dsp:nvSpPr>
        <dsp:cNvPr id="0" name=""/>
        <dsp:cNvSpPr/>
      </dsp:nvSpPr>
      <dsp:spPr>
        <a:xfrm>
          <a:off x="1940346" y="1627376"/>
          <a:ext cx="1796206" cy="86217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25" tIns="165100" rIns="177425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noProof="0" dirty="0"/>
            <a:t>02</a:t>
          </a:r>
        </a:p>
      </dsp:txBody>
      <dsp:txXfrm>
        <a:off x="1940346" y="1627376"/>
        <a:ext cx="1796206" cy="862179"/>
      </dsp:txXfrm>
    </dsp:sp>
    <dsp:sp modelId="{A1C1D9DF-6B76-430F-BF30-0CC754F73672}">
      <dsp:nvSpPr>
        <dsp:cNvPr id="0" name=""/>
        <dsp:cNvSpPr/>
      </dsp:nvSpPr>
      <dsp:spPr>
        <a:xfrm>
          <a:off x="3880249" y="1627376"/>
          <a:ext cx="1796206" cy="215544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25" tIns="0" rIns="17742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1100" kern="1200" noProof="0" dirty="0"/>
            <a:t>Az ők hozzájárulásuk mind a mai napig meghatározó a tudomány és a technológia fejlődésében</a:t>
          </a:r>
        </a:p>
      </dsp:txBody>
      <dsp:txXfrm>
        <a:off x="3880249" y="2489555"/>
        <a:ext cx="1796206" cy="1293268"/>
      </dsp:txXfrm>
    </dsp:sp>
    <dsp:sp modelId="{66083102-3BDB-4A5F-9EA9-F1A3EB35D5FB}">
      <dsp:nvSpPr>
        <dsp:cNvPr id="0" name=""/>
        <dsp:cNvSpPr/>
      </dsp:nvSpPr>
      <dsp:spPr>
        <a:xfrm>
          <a:off x="3880249" y="1627376"/>
          <a:ext cx="1796206" cy="862179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425" tIns="165100" rIns="177425" bIns="1651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u-HU" sz="4000" kern="1200" noProof="0" dirty="0"/>
            <a:t>03</a:t>
          </a:r>
        </a:p>
      </dsp:txBody>
      <dsp:txXfrm>
        <a:off x="3880249" y="1627376"/>
        <a:ext cx="1796206" cy="862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0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17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89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7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58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33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4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44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93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01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69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821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DFE25-AD5E-5861-0174-709860A21B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388" b="4342"/>
          <a:stretch/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C78242A-FE89-5E1F-4BD9-6C65FAFCBA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hu-HU" sz="4600" noProof="0" dirty="0">
                <a:solidFill>
                  <a:srgbClr val="FFFFFF"/>
                </a:solidFill>
              </a:rPr>
              <a:t>Nők a programozásban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A67115F-46B4-ED12-6FB2-4F3A2C8B4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hu-HU" noProof="0" dirty="0">
                <a:solidFill>
                  <a:srgbClr val="FFFFFF"/>
                </a:solidFill>
              </a:rPr>
              <a:t>Akik nélkül nem érhettük volna el a technológia mai szintjét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zövegdoboz 4">
            <a:extLst>
              <a:ext uri="{FF2B5EF4-FFF2-40B4-BE49-F238E27FC236}">
                <a16:creationId xmlns:a16="http://schemas.microsoft.com/office/drawing/2014/main" id="{B9CEF12F-1310-24C2-DF34-4A0083424675}"/>
              </a:ext>
            </a:extLst>
          </p:cNvPr>
          <p:cNvSpPr txBox="1"/>
          <p:nvPr/>
        </p:nvSpPr>
        <p:spPr>
          <a:xfrm>
            <a:off x="195792" y="6264703"/>
            <a:ext cx="5636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noProof="0" dirty="0"/>
              <a:t>Készítette – Veres Zsolt</a:t>
            </a:r>
          </a:p>
        </p:txBody>
      </p:sp>
    </p:spTree>
    <p:extLst>
      <p:ext uri="{BB962C8B-B14F-4D97-AF65-F5344CB8AC3E}">
        <p14:creationId xmlns:p14="http://schemas.microsoft.com/office/powerpoint/2010/main" val="132136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9218" name="Picture 2" descr="Adele Goldberg (computer scientist) - Wikipedia">
            <a:extLst>
              <a:ext uri="{FF2B5EF4-FFF2-40B4-BE49-F238E27FC236}">
                <a16:creationId xmlns:a16="http://schemas.microsoft.com/office/drawing/2014/main" id="{35E1009E-FF2B-A414-2E5F-B0A354855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07" r="20210" b="2"/>
          <a:stretch/>
        </p:blipFill>
        <p:spPr bwMode="auto">
          <a:xfrm>
            <a:off x="7583424" y="10"/>
            <a:ext cx="460857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B8A9C53-B20E-1C07-6F52-7904A9804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noProof="0" dirty="0" err="1"/>
              <a:t>Adele</a:t>
            </a:r>
            <a:r>
              <a:rPr lang="hu-HU" noProof="0" dirty="0"/>
              <a:t> Goldberg</a:t>
            </a:r>
            <a:br>
              <a:rPr lang="hu-HU" noProof="0" dirty="0"/>
            </a:br>
            <a:r>
              <a:rPr lang="hu-HU" noProof="0" dirty="0"/>
              <a:t>(1945 – 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274ABEE-DB87-E527-C6E0-1262C7222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r>
              <a:rPr lang="hu-HU" noProof="0" dirty="0"/>
              <a:t>A </a:t>
            </a:r>
            <a:r>
              <a:rPr lang="hu-HU" noProof="0" dirty="0" err="1"/>
              <a:t>Smalltalk</a:t>
            </a:r>
            <a:r>
              <a:rPr lang="hu-HU" noProof="0" dirty="0"/>
              <a:t> programozási nyelv egyik megalkotója</a:t>
            </a:r>
          </a:p>
          <a:p>
            <a:r>
              <a:rPr lang="hu-HU" noProof="0" dirty="0"/>
              <a:t>A nyelv az alapja volt a grafikus felhasználói felületek (GUI)  kialakulásának</a:t>
            </a:r>
          </a:p>
          <a:p>
            <a:r>
              <a:rPr lang="hu-HU" noProof="0" dirty="0"/>
              <a:t>Munkája hatással volt az Apple és Microsoft operációs rendszereire</a:t>
            </a:r>
          </a:p>
        </p:txBody>
      </p:sp>
      <p:cxnSp>
        <p:nvCxnSpPr>
          <p:cNvPr id="9225" name="Straight Connector 9224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582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4" name="Rectangle 1025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10246" name="Picture 6" descr="Turing Award winner Frances Allen, one of computer science's 'first women,'  to speak at Virginia Tech | Virginia Tech News | Virginia Tech">
            <a:extLst>
              <a:ext uri="{FF2B5EF4-FFF2-40B4-BE49-F238E27FC236}">
                <a16:creationId xmlns:a16="http://schemas.microsoft.com/office/drawing/2014/main" id="{8E40E94F-2B24-A756-EF15-00326DEEB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42" r="12566"/>
          <a:stretch/>
        </p:blipFill>
        <p:spPr bwMode="auto">
          <a:xfrm>
            <a:off x="7583424" y="10"/>
            <a:ext cx="460857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00EEA9A1-2490-40B5-3F75-A6F2E972D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noProof="0" dirty="0" err="1"/>
              <a:t>Frances</a:t>
            </a:r>
            <a:r>
              <a:rPr lang="hu-HU" noProof="0" dirty="0"/>
              <a:t> Allen</a:t>
            </a:r>
            <a:br>
              <a:rPr lang="hu-HU" noProof="0" dirty="0"/>
            </a:br>
            <a:r>
              <a:rPr lang="hu-HU" noProof="0" dirty="0"/>
              <a:t>(1932 – 2020)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954D4F2-DD6A-0A08-D24C-3C8660EE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r>
              <a:rPr lang="hu-HU" noProof="0" dirty="0"/>
              <a:t>Az első nő, aki Turing-díjat kapott</a:t>
            </a:r>
          </a:p>
          <a:p>
            <a:r>
              <a:rPr lang="hu-HU" noProof="0" dirty="0"/>
              <a:t>Jelentős hozzájárulása volt a paralelizmus és a programoptimizálás területén</a:t>
            </a:r>
          </a:p>
          <a:p>
            <a:r>
              <a:rPr lang="hu-HU" noProof="0" dirty="0"/>
              <a:t>Munkájával jelentős hatással volt a számítástechnikai tudomány fejlődésére</a:t>
            </a:r>
          </a:p>
        </p:txBody>
      </p:sp>
      <p:cxnSp>
        <p:nvCxnSpPr>
          <p:cNvPr id="10256" name="Straight Connector 10255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9709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ím 1">
            <a:extLst>
              <a:ext uri="{FF2B5EF4-FFF2-40B4-BE49-F238E27FC236}">
                <a16:creationId xmlns:a16="http://schemas.microsoft.com/office/drawing/2014/main" id="{6A88FE93-5F50-CF92-F188-2A89BAB4B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hu-HU" noProof="0" dirty="0">
                <a:solidFill>
                  <a:schemeClr val="bg1"/>
                </a:solidFill>
              </a:rPr>
              <a:t>Összegzés</a:t>
            </a:r>
          </a:p>
        </p:txBody>
      </p:sp>
      <p:graphicFrame>
        <p:nvGraphicFramePr>
          <p:cNvPr id="5" name="Tartalom helye 2">
            <a:extLst>
              <a:ext uri="{FF2B5EF4-FFF2-40B4-BE49-F238E27FC236}">
                <a16:creationId xmlns:a16="http://schemas.microsoft.com/office/drawing/2014/main" id="{2DC7F4D2-5FB8-C68B-22DD-40F2313396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030092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604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1028" name="Picture 4" descr="A képen Jelmeztervezés, festmény, Emberi arc, nő látható&#10;&#10;Előfordulhat, hogy a mesterséges intelligencia által létrehozott tartalom helytelen.">
            <a:extLst>
              <a:ext uri="{FF2B5EF4-FFF2-40B4-BE49-F238E27FC236}">
                <a16:creationId xmlns:a16="http://schemas.microsoft.com/office/drawing/2014/main" id="{7EC31BFD-EE49-F890-E54D-CA158C6B67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33" r="5435"/>
          <a:stretch/>
        </p:blipFill>
        <p:spPr bwMode="auto">
          <a:xfrm>
            <a:off x="8115300" y="10"/>
            <a:ext cx="40767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B02FE2DA-8679-936C-6FAE-F34E13D7E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noProof="0" dirty="0"/>
              <a:t>Ada </a:t>
            </a:r>
            <a:r>
              <a:rPr lang="hu-HU" noProof="0" dirty="0" err="1"/>
              <a:t>lovelace</a:t>
            </a:r>
            <a:br>
              <a:rPr lang="hu-HU" noProof="0" dirty="0"/>
            </a:br>
            <a:r>
              <a:rPr lang="hu-HU" noProof="0" dirty="0"/>
              <a:t>(1815 – 1852)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EAA421F-5B8C-33E2-7CD7-0DD95C722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4"/>
            <a:ext cx="6766560" cy="3739896"/>
          </a:xfrm>
        </p:spPr>
        <p:txBody>
          <a:bodyPr>
            <a:normAutofit/>
          </a:bodyPr>
          <a:lstStyle/>
          <a:p>
            <a:r>
              <a:rPr lang="hu-HU" noProof="0" dirty="0"/>
              <a:t>Az első programozó, aki az analitikai számolóhoz írt algoritmust</a:t>
            </a:r>
          </a:p>
          <a:p>
            <a:r>
              <a:rPr lang="hu-HU" noProof="0" dirty="0"/>
              <a:t>A számítógép programozásának alapjait fektette le</a:t>
            </a:r>
          </a:p>
          <a:p>
            <a:r>
              <a:rPr lang="hu-HU" noProof="0" dirty="0"/>
              <a:t>Híres mondás: “A számítógépek számára írt algoritmusoknak nemcsak a számításokat kell végezniük, hanem azok módját is kell tartalmazniuk.”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4406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B0CCA780-0A97-4321-F924-53AA7E32F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36" r="14925"/>
          <a:stretch/>
        </p:blipFill>
        <p:spPr bwMode="auto">
          <a:xfrm>
            <a:off x="8115300" y="10"/>
            <a:ext cx="40767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7368381-B39B-DD95-1493-B23BC41CF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>
            <a:normAutofit fontScale="90000"/>
          </a:bodyPr>
          <a:lstStyle/>
          <a:p>
            <a:r>
              <a:rPr lang="hu-HU" noProof="0" dirty="0"/>
              <a:t>Grace </a:t>
            </a:r>
            <a:r>
              <a:rPr lang="hu-HU" noProof="0" dirty="0" err="1"/>
              <a:t>Hopper</a:t>
            </a:r>
            <a:br>
              <a:rPr lang="hu-HU" noProof="0" dirty="0"/>
            </a:br>
            <a:r>
              <a:rPr lang="hu-HU" noProof="0" dirty="0"/>
              <a:t>(1906 – 1992)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C72ABF-355F-FD02-6117-8E7FEA835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4"/>
            <a:ext cx="6766560" cy="3739896"/>
          </a:xfrm>
        </p:spPr>
        <p:txBody>
          <a:bodyPr>
            <a:normAutofit/>
          </a:bodyPr>
          <a:lstStyle/>
          <a:p>
            <a:r>
              <a:rPr lang="hu-HU" noProof="0" dirty="0"/>
              <a:t>A COBOL programozási nyelv kifejlesztője</a:t>
            </a:r>
          </a:p>
          <a:p>
            <a:r>
              <a:rPr lang="hu-HU" noProof="0" dirty="0"/>
              <a:t>Feltalálta a fordítót (</a:t>
            </a:r>
            <a:r>
              <a:rPr lang="hu-HU" noProof="0" dirty="0" err="1"/>
              <a:t>compiler</a:t>
            </a:r>
            <a:r>
              <a:rPr lang="hu-HU" noProof="0" dirty="0"/>
              <a:t>), amely a magas szintű kódot gépi kóddá alakítja át</a:t>
            </a:r>
          </a:p>
          <a:p>
            <a:r>
              <a:rPr lang="hu-HU" noProof="0" dirty="0"/>
              <a:t>Az ő nevéhez fűződik a “</a:t>
            </a:r>
            <a:r>
              <a:rPr lang="hu-HU" noProof="0" dirty="0" err="1"/>
              <a:t>bug</a:t>
            </a:r>
            <a:r>
              <a:rPr lang="hu-HU" noProof="0" dirty="0"/>
              <a:t>” kifejezés népszerűsítése</a:t>
            </a: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2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3074" name="Picture 2" descr="undefined">
            <a:extLst>
              <a:ext uri="{FF2B5EF4-FFF2-40B4-BE49-F238E27FC236}">
                <a16:creationId xmlns:a16="http://schemas.microsoft.com/office/drawing/2014/main" id="{7748D39F-8135-5667-B504-8C5174CD1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17" r="18174"/>
          <a:stretch/>
        </p:blipFill>
        <p:spPr bwMode="auto">
          <a:xfrm>
            <a:off x="8115300" y="10"/>
            <a:ext cx="40767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99037720-5529-7F0F-2FFD-E29398F07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noProof="0" dirty="0"/>
              <a:t>Margaret Hamilton</a:t>
            </a:r>
            <a:br>
              <a:rPr lang="hu-HU" noProof="0" dirty="0"/>
            </a:br>
            <a:r>
              <a:rPr lang="hu-HU" noProof="0" dirty="0"/>
              <a:t>(1936 – 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D02A7EB-8CC0-C2C2-C5BB-558418B90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4"/>
            <a:ext cx="6766560" cy="3739896"/>
          </a:xfrm>
        </p:spPr>
        <p:txBody>
          <a:bodyPr>
            <a:normAutofit/>
          </a:bodyPr>
          <a:lstStyle/>
          <a:p>
            <a:r>
              <a:rPr lang="hu-HU" noProof="0" dirty="0"/>
              <a:t>Az Apollo 11 űrprogram fedélzeti szoftverének vezető fejlesztője</a:t>
            </a:r>
          </a:p>
          <a:p>
            <a:r>
              <a:rPr lang="hu-HU" noProof="0" dirty="0"/>
              <a:t>Ő volt a szoftvermérnökség egyik alapítója</a:t>
            </a:r>
          </a:p>
          <a:p>
            <a:r>
              <a:rPr lang="hu-HU" noProof="0" dirty="0"/>
              <a:t>A NASA-ban dolgozott, és munkájának köszönhetően az emberiség első lépéseit tehette meg a Holdon</a:t>
            </a:r>
          </a:p>
        </p:txBody>
      </p:sp>
      <p:cxnSp>
        <p:nvCxnSpPr>
          <p:cNvPr id="3081" name="Straight Connector 308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43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4098" name="Picture 2" descr="Hedy Lamarr | Filmek, képek, díjak | Személyiség adatlap | Mafab.hu">
            <a:extLst>
              <a:ext uri="{FF2B5EF4-FFF2-40B4-BE49-F238E27FC236}">
                <a16:creationId xmlns:a16="http://schemas.microsoft.com/office/drawing/2014/main" id="{25996D1B-1E20-506D-89DC-3AF41C44B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4"/>
          <a:stretch/>
        </p:blipFill>
        <p:spPr bwMode="auto">
          <a:xfrm>
            <a:off x="8115300" y="10"/>
            <a:ext cx="40767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3D3846C-0654-C789-1C49-F7F8284D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1"/>
            <a:ext cx="676656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noProof="0" dirty="0" err="1"/>
              <a:t>Hedy</a:t>
            </a:r>
            <a:r>
              <a:rPr lang="hu-HU" noProof="0" dirty="0"/>
              <a:t> </a:t>
            </a:r>
            <a:r>
              <a:rPr lang="hu-HU" noProof="0" dirty="0" err="1"/>
              <a:t>Lamarr</a:t>
            </a:r>
            <a:br>
              <a:rPr lang="hu-HU" noProof="0" dirty="0"/>
            </a:br>
            <a:r>
              <a:rPr lang="hu-HU" noProof="0" dirty="0"/>
              <a:t>(1914 – 2000)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D102C2-FB0A-703E-E640-176B50DD9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4"/>
            <a:ext cx="6766560" cy="3739896"/>
          </a:xfrm>
        </p:spPr>
        <p:txBody>
          <a:bodyPr>
            <a:normAutofit/>
          </a:bodyPr>
          <a:lstStyle/>
          <a:p>
            <a:r>
              <a:rPr lang="hu-HU" noProof="0" dirty="0"/>
              <a:t>Színésznő és feltaláló</a:t>
            </a:r>
          </a:p>
          <a:p>
            <a:r>
              <a:rPr lang="hu-HU" noProof="0" dirty="0"/>
              <a:t>Kifejlesztett egy </a:t>
            </a:r>
            <a:r>
              <a:rPr lang="hu-HU" noProof="0" dirty="0" err="1"/>
              <a:t>frekvenciaugratásos</a:t>
            </a:r>
            <a:r>
              <a:rPr lang="hu-HU" noProof="0" dirty="0"/>
              <a:t> technológiát, amely az alapja a </a:t>
            </a:r>
            <a:r>
              <a:rPr lang="hu-HU" noProof="0" dirty="0" err="1"/>
              <a:t>Wi</a:t>
            </a:r>
            <a:r>
              <a:rPr lang="hu-HU" noProof="0" dirty="0"/>
              <a:t>-Fi, Bluetooth és GPS rendszereknek</a:t>
            </a:r>
          </a:p>
          <a:p>
            <a:r>
              <a:rPr lang="hu-HU" noProof="0" dirty="0"/>
              <a:t>Munkája nélkülözhetetlen a modern vezeték nélküli kommunikációban</a:t>
            </a:r>
          </a:p>
        </p:txBody>
      </p:sp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658368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CBA3C59D-8641-484F-A35C-361AD7E155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4768"/>
            <a:ext cx="658368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6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1" name="Rectangle 512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5122" name="Picture 2" descr="Donaldson Collection/Getty Images">
            <a:extLst>
              <a:ext uri="{FF2B5EF4-FFF2-40B4-BE49-F238E27FC236}">
                <a16:creationId xmlns:a16="http://schemas.microsoft.com/office/drawing/2014/main" id="{E76A1067-2AA5-7412-2A95-298EF5104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" r="15016"/>
          <a:stretch/>
        </p:blipFill>
        <p:spPr bwMode="auto">
          <a:xfrm>
            <a:off x="7583424" y="10"/>
            <a:ext cx="460857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2FB5A8FA-6F3D-B22E-ADA8-08E9BAF30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noProof="0" dirty="0"/>
              <a:t>KATHRINE </a:t>
            </a:r>
            <a:r>
              <a:rPr lang="hu-HU" noProof="0" dirty="0" err="1"/>
              <a:t>Jhonson</a:t>
            </a:r>
            <a:br>
              <a:rPr lang="hu-HU" noProof="0" dirty="0"/>
            </a:br>
            <a:r>
              <a:rPr lang="hu-HU" noProof="0" dirty="0"/>
              <a:t>(1918 – 2020)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209BAA5-AC7A-DA9D-9585-E3CEAC6AD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r>
              <a:rPr lang="hu-HU" noProof="0" dirty="0"/>
              <a:t>A NASA matematikai zsenije, aki segítette az űrhajósok pályájának kiszámítását</a:t>
            </a:r>
          </a:p>
          <a:p>
            <a:r>
              <a:rPr lang="hu-HU" noProof="0" dirty="0"/>
              <a:t>Az ő munkája nélkülözhetetlen volt az Apollo-programban és az űrkutatás fejlődésében</a:t>
            </a:r>
          </a:p>
          <a:p>
            <a:r>
              <a:rPr lang="hu-HU" noProof="0" dirty="0"/>
              <a:t>Film is készült róla “Rejtett számok” címmel</a:t>
            </a:r>
          </a:p>
        </p:txBody>
      </p:sp>
      <p:cxnSp>
        <p:nvCxnSpPr>
          <p:cNvPr id="5132" name="Straight Connector 5128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605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6146" name="Picture 2" descr="Joan CLARKE">
            <a:extLst>
              <a:ext uri="{FF2B5EF4-FFF2-40B4-BE49-F238E27FC236}">
                <a16:creationId xmlns:a16="http://schemas.microsoft.com/office/drawing/2014/main" id="{2B8B2671-9C71-CC16-3787-02031D030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9" r="8381" b="2"/>
          <a:stretch/>
        </p:blipFill>
        <p:spPr bwMode="auto">
          <a:xfrm>
            <a:off x="7583424" y="10"/>
            <a:ext cx="460857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D2FB7C55-03E5-BE0B-4560-54DA3F12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noProof="0" dirty="0"/>
              <a:t>Joan Clarke</a:t>
            </a:r>
            <a:br>
              <a:rPr lang="hu-HU" noProof="0" dirty="0"/>
            </a:br>
            <a:r>
              <a:rPr lang="hu-HU" noProof="0" dirty="0"/>
              <a:t>(1917 – 1996)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41194E7-5310-4777-58FC-0F0AF70D3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r>
              <a:rPr lang="hu-HU" noProof="0" dirty="0"/>
              <a:t>A második világháború alatt Alan Turing csapatában dolgozott</a:t>
            </a:r>
          </a:p>
          <a:p>
            <a:r>
              <a:rPr lang="hu-HU" noProof="0" dirty="0"/>
              <a:t>Ő volt a legfontosabb matematikus, aki segített a német Enigma kódok feltörésében</a:t>
            </a:r>
          </a:p>
          <a:p>
            <a:r>
              <a:rPr lang="hu-HU" noProof="0" dirty="0"/>
              <a:t>Turing mellett kulcsszerepe volt a háborús titkos üzenetek megfejtésében</a:t>
            </a:r>
          </a:p>
        </p:txBody>
      </p:sp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9829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7170" name="Picture 2" descr="Radia Perlman | National Inventors Hall of Fame® Inductee">
            <a:extLst>
              <a:ext uri="{FF2B5EF4-FFF2-40B4-BE49-F238E27FC236}">
                <a16:creationId xmlns:a16="http://schemas.microsoft.com/office/drawing/2014/main" id="{227BB4BC-08FB-C49C-4D2F-CA56EA53B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"/>
          <a:stretch/>
        </p:blipFill>
        <p:spPr bwMode="auto">
          <a:xfrm>
            <a:off x="7583424" y="10"/>
            <a:ext cx="460857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6C5C14F6-5813-A6E7-2AB0-F636D7D20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noProof="0" dirty="0" err="1"/>
              <a:t>Radia</a:t>
            </a:r>
            <a:r>
              <a:rPr lang="hu-HU" noProof="0" dirty="0"/>
              <a:t> </a:t>
            </a:r>
            <a:r>
              <a:rPr lang="hu-HU" noProof="0" dirty="0" err="1"/>
              <a:t>Perlman</a:t>
            </a:r>
            <a:br>
              <a:rPr lang="hu-HU" noProof="0" dirty="0"/>
            </a:br>
            <a:r>
              <a:rPr lang="hu-HU" noProof="0" dirty="0"/>
              <a:t>(1951 – 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9CAA08-872B-3359-8440-5DC29DC21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r>
              <a:rPr lang="hu-HU" noProof="0" dirty="0"/>
              <a:t>Az internet alapjainak kidolgozója, ő a </a:t>
            </a:r>
            <a:r>
              <a:rPr lang="hu-HU" noProof="0" dirty="0" err="1"/>
              <a:t>Spanning</a:t>
            </a:r>
            <a:r>
              <a:rPr lang="hu-HU" noProof="0" dirty="0"/>
              <a:t> </a:t>
            </a:r>
            <a:r>
              <a:rPr lang="hu-HU" noProof="0" dirty="0" err="1"/>
              <a:t>Tree</a:t>
            </a:r>
            <a:r>
              <a:rPr lang="hu-HU" noProof="0" dirty="0"/>
              <a:t> </a:t>
            </a:r>
            <a:r>
              <a:rPr lang="hu-HU" noProof="0" dirty="0" err="1"/>
              <a:t>Protocol</a:t>
            </a:r>
            <a:r>
              <a:rPr lang="hu-HU" noProof="0" dirty="0"/>
              <a:t> (STP) kitalálója</a:t>
            </a:r>
          </a:p>
          <a:p>
            <a:r>
              <a:rPr lang="hu-HU" noProof="0" dirty="0"/>
              <a:t>Az ő munkája biztosítja az internet működését, mivel lehetővé teszi az adatforgalom optimális útvonalát</a:t>
            </a:r>
          </a:p>
          <a:p>
            <a:r>
              <a:rPr lang="hu-HU" noProof="0" dirty="0"/>
              <a:t>“Az internet anyja”-ként is ismert</a:t>
            </a:r>
          </a:p>
        </p:txBody>
      </p:sp>
      <p:cxnSp>
        <p:nvCxnSpPr>
          <p:cNvPr id="7177" name="Straight Connector 7176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892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noProof="0" dirty="0"/>
          </a:p>
        </p:txBody>
      </p:sp>
      <p:pic>
        <p:nvPicPr>
          <p:cNvPr id="8194" name="Picture 2" descr="Barbara Liskov gets with the program">
            <a:extLst>
              <a:ext uri="{FF2B5EF4-FFF2-40B4-BE49-F238E27FC236}">
                <a16:creationId xmlns:a16="http://schemas.microsoft.com/office/drawing/2014/main" id="{848F7016-0195-207A-1885-1F9ABD837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59" r="7109"/>
          <a:stretch/>
        </p:blipFill>
        <p:spPr bwMode="auto">
          <a:xfrm>
            <a:off x="7583424" y="10"/>
            <a:ext cx="460857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DD4886F-0885-5CE8-3337-FCDD37BB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239599" cy="130759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noProof="0" dirty="0"/>
              <a:t>Barbara </a:t>
            </a:r>
            <a:r>
              <a:rPr lang="hu-HU" noProof="0" dirty="0" err="1"/>
              <a:t>Liskov</a:t>
            </a:r>
            <a:br>
              <a:rPr lang="hu-HU" noProof="0" dirty="0"/>
            </a:br>
            <a:r>
              <a:rPr lang="hu-HU" noProof="0" dirty="0"/>
              <a:t>(1939 – 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03DAB9-A29B-5058-8214-961D144F9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21992"/>
            <a:ext cx="6239599" cy="3941064"/>
          </a:xfrm>
        </p:spPr>
        <p:txBody>
          <a:bodyPr>
            <a:normAutofit/>
          </a:bodyPr>
          <a:lstStyle/>
          <a:p>
            <a:r>
              <a:rPr lang="hu-HU" noProof="0" dirty="0"/>
              <a:t>Az objektumorientált programozás egyik alapítója</a:t>
            </a:r>
          </a:p>
          <a:p>
            <a:r>
              <a:rPr lang="hu-HU" noProof="0" dirty="0"/>
              <a:t>Fontos hozzájárulása volt az adatabsztrakció és az öröklődés fogalmainak fejlesztésében</a:t>
            </a:r>
          </a:p>
          <a:p>
            <a:r>
              <a:rPr lang="hu-HU" noProof="0" dirty="0"/>
              <a:t>A </a:t>
            </a:r>
            <a:r>
              <a:rPr lang="hu-HU" noProof="0" dirty="0" err="1"/>
              <a:t>Liskov</a:t>
            </a:r>
            <a:r>
              <a:rPr lang="hu-HU" noProof="0" dirty="0"/>
              <a:t>-szubsztitúciós elv is az ő nevéhez fűződik</a:t>
            </a:r>
          </a:p>
        </p:txBody>
      </p:sp>
      <p:cxnSp>
        <p:nvCxnSpPr>
          <p:cNvPr id="8201" name="Straight Connector 8200">
            <a:extLst>
              <a:ext uri="{FF2B5EF4-FFF2-40B4-BE49-F238E27FC236}">
                <a16:creationId xmlns:a16="http://schemas.microsoft.com/office/drawing/2014/main" id="{3815BE95-1337-20E2-B2EF-5DA486F72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154285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7E60AE2C53F984880207E6054671129" ma:contentTypeVersion="5" ma:contentTypeDescription="Új dokumentum létrehozása." ma:contentTypeScope="" ma:versionID="24bd9747ad3bb70e717e0ba510cb7f17">
  <xsd:schema xmlns:xsd="http://www.w3.org/2001/XMLSchema" xmlns:xs="http://www.w3.org/2001/XMLSchema" xmlns:p="http://schemas.microsoft.com/office/2006/metadata/properties" xmlns:ns3="0d289257-1621-47f6-8622-03e2ca822643" targetNamespace="http://schemas.microsoft.com/office/2006/metadata/properties" ma:root="true" ma:fieldsID="921ab11de745f09a4e62065538dad265" ns3:_="">
    <xsd:import namespace="0d289257-1621-47f6-8622-03e2ca82264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289257-1621-47f6-8622-03e2ca82264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D808C0-58BD-484B-938D-498EE76FDD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289257-1621-47f6-8622-03e2ca82264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3907E8A-73E1-48FF-8251-98B215D158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10C3A6-011B-4521-A1FF-4B63E79FAE0A}">
  <ds:schemaRefs>
    <ds:schemaRef ds:uri="http://purl.org/dc/dcmitype/"/>
    <ds:schemaRef ds:uri="http://purl.org/dc/terms/"/>
    <ds:schemaRef ds:uri="0d289257-1621-47f6-8622-03e2ca822643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434</Words>
  <Application>Microsoft Office PowerPoint</Application>
  <PresentationFormat>Szélesvásznú</PresentationFormat>
  <Paragraphs>50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Arial</vt:lpstr>
      <vt:lpstr>Calisto MT</vt:lpstr>
      <vt:lpstr>Univers Condensed</vt:lpstr>
      <vt:lpstr>ChronicleVTI</vt:lpstr>
      <vt:lpstr>Nők a programozásban</vt:lpstr>
      <vt:lpstr>Ada lovelace (1815 – 1852)</vt:lpstr>
      <vt:lpstr>Grace Hopper (1906 – 1992)</vt:lpstr>
      <vt:lpstr>Margaret Hamilton (1936 – )</vt:lpstr>
      <vt:lpstr>Hedy Lamarr (1914 – 2000)</vt:lpstr>
      <vt:lpstr>KATHRINE Jhonson (1918 – 2020)</vt:lpstr>
      <vt:lpstr>Joan Clarke (1917 – 1996)</vt:lpstr>
      <vt:lpstr>Radia Perlman (1951 – )</vt:lpstr>
      <vt:lpstr>Barbara Liskov (1939 – )</vt:lpstr>
      <vt:lpstr>Adele Goldberg (1945 – )</vt:lpstr>
      <vt:lpstr>Frances Allen (1932 – 2020)</vt:lpstr>
      <vt:lpstr>Összegzés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Veres Zsolt</dc:creator>
  <cp:lastModifiedBy>Veres Zsolt</cp:lastModifiedBy>
  <cp:revision>1</cp:revision>
  <dcterms:created xsi:type="dcterms:W3CDTF">2025-03-10T00:24:15Z</dcterms:created>
  <dcterms:modified xsi:type="dcterms:W3CDTF">2025-03-10T01:35:54Z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0x01010037E60AE2C53F984880207E6054671129</vt:lpwstr>
  </property>
</Properties>
</file>