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Roboto"/>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59fe91d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59fe91d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59fe91d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59fe91d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637e87a6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637e87a6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59fe91d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59fe91d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59fe91d5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59fe91d5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59fe91d5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59fe91d5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59fe91d5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59fe91d5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651bd187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651bd187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planetaryhealthalliance.org/natural-disasters" TargetMode="External"/><Relationship Id="rId4" Type="http://schemas.openxmlformats.org/officeDocument/2006/relationships/hyperlink" Target="https://www.samhsa.gov/find-help/disaster-distress-helpline/disaster-types"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qatesttraining.com/wp-content/uploads/2021/11/five-steps-of-etl-process.jpeg"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80"/>
              <a:t>ETL</a:t>
            </a:r>
            <a:endParaRPr sz="2880"/>
          </a:p>
          <a:p>
            <a:pPr indent="0" lvl="0" marL="0" rtl="0" algn="l">
              <a:spcBef>
                <a:spcPts val="0"/>
              </a:spcBef>
              <a:spcAft>
                <a:spcPts val="0"/>
              </a:spcAft>
              <a:buSzPts val="990"/>
              <a:buNone/>
            </a:pPr>
            <a:r>
              <a:rPr lang="en" sz="3380"/>
              <a:t>Extract, </a:t>
            </a:r>
            <a:r>
              <a:rPr lang="en" sz="3380"/>
              <a:t>Transform</a:t>
            </a:r>
            <a:r>
              <a:rPr lang="en" sz="3380"/>
              <a:t>, Load</a:t>
            </a:r>
            <a:endParaRPr sz="3380"/>
          </a:p>
          <a:p>
            <a:pPr indent="0" lvl="0" marL="0" rtl="0" algn="l">
              <a:spcBef>
                <a:spcPts val="0"/>
              </a:spcBef>
              <a:spcAft>
                <a:spcPts val="0"/>
              </a:spcAft>
              <a:buSzPts val="990"/>
              <a:buNone/>
            </a:pPr>
            <a:r>
              <a:rPr lang="en" sz="4180"/>
              <a:t>Natural Disasters</a:t>
            </a:r>
            <a:endParaRPr sz="4180"/>
          </a:p>
        </p:txBody>
      </p:sp>
      <p:sp>
        <p:nvSpPr>
          <p:cNvPr id="87" name="Google Shape;87;p13"/>
          <p:cNvSpPr txBox="1"/>
          <p:nvPr>
            <p:ph idx="1" type="subTitle"/>
          </p:nvPr>
        </p:nvSpPr>
        <p:spPr>
          <a:xfrm>
            <a:off x="311700" y="30627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Orlando Leckie, William Abate, Verenice Vargas</a:t>
            </a:r>
            <a:endParaRPr sz="133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77650" y="563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natural disasters?</a:t>
            </a:r>
            <a:endParaRPr/>
          </a:p>
        </p:txBody>
      </p:sp>
      <p:sp>
        <p:nvSpPr>
          <p:cNvPr id="93" name="Google Shape;93;p14"/>
          <p:cNvSpPr txBox="1"/>
          <p:nvPr>
            <p:ph idx="1" type="body"/>
          </p:nvPr>
        </p:nvSpPr>
        <p:spPr>
          <a:xfrm>
            <a:off x="325625" y="1272925"/>
            <a:ext cx="5602500" cy="333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Natural disasters are extreme, sudden events caused by environmental factors. </a:t>
            </a:r>
            <a:endParaRPr sz="120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202124"/>
                </a:solidFill>
                <a:highlight>
                  <a:srgbClr val="FFFFFF"/>
                </a:highlight>
                <a:latin typeface="Roboto"/>
                <a:ea typeface="Roboto"/>
                <a:cs typeface="Roboto"/>
                <a:sym typeface="Roboto"/>
              </a:rPr>
              <a:t>Examples:</a:t>
            </a:r>
            <a:endParaRPr sz="1200">
              <a:solidFill>
                <a:srgbClr val="202124"/>
              </a:solidFill>
              <a:highlight>
                <a:srgbClr val="FFFFFF"/>
              </a:highlight>
              <a:latin typeface="Roboto"/>
              <a:ea typeface="Roboto"/>
              <a:cs typeface="Roboto"/>
              <a:sym typeface="Roboto"/>
            </a:endParaRPr>
          </a:p>
          <a:p>
            <a:pPr indent="-304800" lvl="0" marL="457200" rtl="0" algn="l">
              <a:spcBef>
                <a:spcPts val="120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Earthquakes</a:t>
            </a:r>
            <a:endParaRPr sz="1200">
              <a:solidFill>
                <a:srgbClr val="202124"/>
              </a:solidFill>
              <a:highlight>
                <a:srgbClr val="FFFFFF"/>
              </a:highlight>
              <a:latin typeface="Roboto"/>
              <a:ea typeface="Roboto"/>
              <a:cs typeface="Roboto"/>
              <a:sym typeface="Roboto"/>
            </a:endParaRPr>
          </a:p>
          <a:p>
            <a:pPr indent="-304800" lvl="0" marL="457200" rtl="0" algn="l">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Tsunamis</a:t>
            </a:r>
            <a:endParaRPr sz="1200">
              <a:solidFill>
                <a:srgbClr val="202124"/>
              </a:solidFill>
              <a:highlight>
                <a:srgbClr val="FFFFFF"/>
              </a:highlight>
              <a:latin typeface="Roboto"/>
              <a:ea typeface="Roboto"/>
              <a:cs typeface="Roboto"/>
              <a:sym typeface="Roboto"/>
            </a:endParaRPr>
          </a:p>
          <a:p>
            <a:pPr indent="-304800" lvl="0" marL="457200" rtl="0" algn="l">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Hurricanes/Tropical Storms</a:t>
            </a:r>
            <a:endParaRPr sz="1200">
              <a:solidFill>
                <a:srgbClr val="202124"/>
              </a:solidFill>
              <a:highlight>
                <a:srgbClr val="FFFFFF"/>
              </a:highlight>
              <a:latin typeface="Roboto"/>
              <a:ea typeface="Roboto"/>
              <a:cs typeface="Roboto"/>
              <a:sym typeface="Roboto"/>
            </a:endParaRPr>
          </a:p>
          <a:p>
            <a:pPr indent="-304800" lvl="0" marL="457200" rtl="0" algn="l">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Wildfires</a:t>
            </a:r>
            <a:endParaRPr sz="1200">
              <a:solidFill>
                <a:srgbClr val="202124"/>
              </a:solidFill>
              <a:highlight>
                <a:srgbClr val="FFFFFF"/>
              </a:highlight>
              <a:latin typeface="Roboto"/>
              <a:ea typeface="Roboto"/>
              <a:cs typeface="Roboto"/>
              <a:sym typeface="Roboto"/>
            </a:endParaRPr>
          </a:p>
          <a:p>
            <a:pPr indent="-304800" lvl="0" marL="457200" rtl="0" algn="l">
              <a:spcBef>
                <a:spcPts val="0"/>
              </a:spcBef>
              <a:spcAft>
                <a:spcPts val="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Tornadoes</a:t>
            </a:r>
            <a:endParaRPr sz="1200">
              <a:solidFill>
                <a:srgbClr val="202124"/>
              </a:solidFill>
              <a:highlight>
                <a:srgbClr val="FFFFFF"/>
              </a:highlight>
              <a:latin typeface="Roboto"/>
              <a:ea typeface="Roboto"/>
              <a:cs typeface="Roboto"/>
              <a:sym typeface="Roboto"/>
            </a:endParaRPr>
          </a:p>
          <a:p>
            <a:pPr indent="0" lvl="0" marL="457200" rtl="0" algn="l">
              <a:spcBef>
                <a:spcPts val="1200"/>
              </a:spcBef>
              <a:spcAft>
                <a:spcPts val="1200"/>
              </a:spcAft>
              <a:buNone/>
            </a:pPr>
            <a:r>
              <a:t/>
            </a:r>
            <a:endParaRPr/>
          </a:p>
        </p:txBody>
      </p:sp>
      <p:sp>
        <p:nvSpPr>
          <p:cNvPr id="94" name="Google Shape;94;p14"/>
          <p:cNvSpPr txBox="1"/>
          <p:nvPr/>
        </p:nvSpPr>
        <p:spPr>
          <a:xfrm>
            <a:off x="325625" y="4536650"/>
            <a:ext cx="8520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Sources:</a:t>
            </a:r>
            <a:r>
              <a:rPr lang="en" sz="700" u="sng">
                <a:solidFill>
                  <a:schemeClr val="hlink"/>
                </a:solidFill>
                <a:hlinkClick r:id="rId3"/>
              </a:rPr>
              <a:t>https://www.planetaryhealthalliance.org/natural-disasters</a:t>
            </a:r>
            <a:r>
              <a:rPr lang="en" sz="700"/>
              <a:t> ; </a:t>
            </a:r>
            <a:r>
              <a:rPr lang="en" sz="700" u="sng">
                <a:solidFill>
                  <a:schemeClr val="hlink"/>
                </a:solidFill>
                <a:hlinkClick r:id="rId4"/>
              </a:rPr>
              <a:t>https://www.samhsa.gov/find-help/disaster-distress-helpline/disaster-types</a:t>
            </a:r>
            <a:r>
              <a:rPr lang="en" sz="700"/>
              <a:t> ; </a:t>
            </a:r>
            <a:endParaRPr sz="700"/>
          </a:p>
          <a:p>
            <a:pPr indent="0" lvl="0" marL="0" rtl="0" algn="l">
              <a:spcBef>
                <a:spcPts val="0"/>
              </a:spcBef>
              <a:spcAft>
                <a:spcPts val="0"/>
              </a:spcAft>
              <a:buNone/>
            </a:pPr>
            <a:r>
              <a:rPr lang="en" sz="700"/>
              <a:t>(Photo) https://www.kindpng.com/picc/m/44-442679_clip-art-wild-fires-trees-on-fire-clipart.png</a:t>
            </a:r>
            <a:endParaRPr sz="700"/>
          </a:p>
        </p:txBody>
      </p:sp>
      <p:pic>
        <p:nvPicPr>
          <p:cNvPr id="95" name="Google Shape;95;p14"/>
          <p:cNvPicPr preferRelativeResize="0"/>
          <p:nvPr/>
        </p:nvPicPr>
        <p:blipFill>
          <a:blip r:embed="rId5">
            <a:alphaModFix/>
          </a:blip>
          <a:stretch>
            <a:fillRect/>
          </a:stretch>
        </p:blipFill>
        <p:spPr>
          <a:xfrm>
            <a:off x="6065725" y="1601375"/>
            <a:ext cx="2911074" cy="26808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nvSpPr>
        <p:spPr>
          <a:xfrm>
            <a:off x="325625" y="4536650"/>
            <a:ext cx="8520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Sources: </a:t>
            </a:r>
            <a:r>
              <a:rPr lang="en" sz="800"/>
              <a:t>(Photo)</a:t>
            </a:r>
            <a:r>
              <a:rPr lang="en" sz="800"/>
              <a:t> </a:t>
            </a:r>
            <a:r>
              <a:rPr lang="en" sz="800" u="sng">
                <a:solidFill>
                  <a:schemeClr val="hlink"/>
                </a:solidFill>
                <a:hlinkClick r:id="rId3"/>
              </a:rPr>
              <a:t>https://qatesttraining.com/wp-content/uploads/2021/11/five-steps-of-etl-process.jpeg</a:t>
            </a:r>
            <a:endParaRPr sz="800"/>
          </a:p>
        </p:txBody>
      </p:sp>
      <p:pic>
        <p:nvPicPr>
          <p:cNvPr id="101" name="Google Shape;101;p15"/>
          <p:cNvPicPr preferRelativeResize="0"/>
          <p:nvPr/>
        </p:nvPicPr>
        <p:blipFill rotWithShape="1">
          <a:blip r:embed="rId4">
            <a:alphaModFix/>
          </a:blip>
          <a:srcRect b="14230" l="3196" r="3065" t="14473"/>
          <a:stretch/>
        </p:blipFill>
        <p:spPr>
          <a:xfrm>
            <a:off x="705464" y="1324725"/>
            <a:ext cx="7733075" cy="2494050"/>
          </a:xfrm>
          <a:prstGeom prst="rect">
            <a:avLst/>
          </a:prstGeom>
          <a:noFill/>
          <a:ln>
            <a:noFill/>
          </a:ln>
        </p:spPr>
      </p:pic>
      <p:sp>
        <p:nvSpPr>
          <p:cNvPr id="102" name="Google Shape;102;p15"/>
          <p:cNvSpPr txBox="1"/>
          <p:nvPr/>
        </p:nvSpPr>
        <p:spPr>
          <a:xfrm>
            <a:off x="629050" y="621650"/>
            <a:ext cx="50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ETL</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677650" y="563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Extracting</a:t>
            </a:r>
            <a:endParaRPr/>
          </a:p>
        </p:txBody>
      </p:sp>
      <p:sp>
        <p:nvSpPr>
          <p:cNvPr id="108" name="Google Shape;108;p16"/>
          <p:cNvSpPr txBox="1"/>
          <p:nvPr>
            <p:ph idx="1" type="body"/>
          </p:nvPr>
        </p:nvSpPr>
        <p:spPr>
          <a:xfrm>
            <a:off x="325625" y="1272925"/>
            <a:ext cx="8520600" cy="3387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a:t>
            </a:r>
            <a:r>
              <a:rPr b="1" lang="en" sz="1200">
                <a:solidFill>
                  <a:schemeClr val="dk1"/>
                </a:solidFill>
              </a:rPr>
              <a:t>Extraction</a:t>
            </a:r>
            <a:r>
              <a:rPr lang="en" sz="1200">
                <a:solidFill>
                  <a:schemeClr val="dk1"/>
                </a:solidFill>
              </a:rPr>
              <a:t>: your original data sources and how the data was formatted.</a:t>
            </a:r>
            <a:endParaRPr/>
          </a:p>
        </p:txBody>
      </p:sp>
      <p:sp>
        <p:nvSpPr>
          <p:cNvPr id="109" name="Google Shape;109;p16"/>
          <p:cNvSpPr txBox="1"/>
          <p:nvPr/>
        </p:nvSpPr>
        <p:spPr>
          <a:xfrm>
            <a:off x="325625" y="4765250"/>
            <a:ext cx="8520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Sources:</a:t>
            </a:r>
            <a:endParaRPr sz="700"/>
          </a:p>
        </p:txBody>
      </p:sp>
      <p:pic>
        <p:nvPicPr>
          <p:cNvPr id="110" name="Google Shape;110;p16"/>
          <p:cNvPicPr preferRelativeResize="0"/>
          <p:nvPr/>
        </p:nvPicPr>
        <p:blipFill rotWithShape="1">
          <a:blip r:embed="rId3">
            <a:alphaModFix/>
          </a:blip>
          <a:srcRect b="42201" l="20867" r="24760" t="30823"/>
          <a:stretch/>
        </p:blipFill>
        <p:spPr>
          <a:xfrm>
            <a:off x="1543225" y="1645150"/>
            <a:ext cx="6057552" cy="1627899"/>
          </a:xfrm>
          <a:prstGeom prst="rect">
            <a:avLst/>
          </a:prstGeom>
          <a:noFill/>
          <a:ln>
            <a:noFill/>
          </a:ln>
        </p:spPr>
      </p:pic>
      <p:pic>
        <p:nvPicPr>
          <p:cNvPr id="111" name="Google Shape;111;p16"/>
          <p:cNvPicPr preferRelativeResize="0"/>
          <p:nvPr/>
        </p:nvPicPr>
        <p:blipFill rotWithShape="1">
          <a:blip r:embed="rId4">
            <a:alphaModFix/>
          </a:blip>
          <a:srcRect b="49268" l="21154" r="23159" t="27535"/>
          <a:stretch/>
        </p:blipFill>
        <p:spPr>
          <a:xfrm>
            <a:off x="1402300" y="3356650"/>
            <a:ext cx="6239400" cy="14078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503250" y="563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Transforming process</a:t>
            </a:r>
            <a:endParaRPr/>
          </a:p>
        </p:txBody>
      </p:sp>
      <p:sp>
        <p:nvSpPr>
          <p:cNvPr id="117" name="Google Shape;117;p17"/>
          <p:cNvSpPr txBox="1"/>
          <p:nvPr>
            <p:ph idx="1" type="body"/>
          </p:nvPr>
        </p:nvSpPr>
        <p:spPr>
          <a:xfrm>
            <a:off x="729450" y="1361725"/>
            <a:ext cx="7688700" cy="297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r>
              <a:rPr lang="en" sz="1350">
                <a:solidFill>
                  <a:schemeClr val="dk1"/>
                </a:solidFill>
                <a:highlight>
                  <a:srgbClr val="FFFFFF"/>
                </a:highlight>
                <a:latin typeface="Roboto"/>
                <a:ea typeface="Roboto"/>
                <a:cs typeface="Roboto"/>
                <a:sym typeface="Roboto"/>
              </a:rPr>
              <a:t>Transform: what data cleaning and transformation was required</a:t>
            </a:r>
            <a:endParaRPr sz="135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rPr lang="en" sz="1350">
                <a:solidFill>
                  <a:schemeClr val="dk1"/>
                </a:solidFill>
                <a:highlight>
                  <a:srgbClr val="FFFFFF"/>
                </a:highlight>
                <a:latin typeface="Roboto"/>
                <a:ea typeface="Roboto"/>
                <a:cs typeface="Roboto"/>
                <a:sym typeface="Roboto"/>
              </a:rPr>
              <a:t>			</a:t>
            </a:r>
            <a:r>
              <a:rPr lang="en" sz="1200">
                <a:solidFill>
                  <a:srgbClr val="24292F"/>
                </a:solidFill>
                <a:highlight>
                  <a:srgbClr val="FFFFFF"/>
                </a:highlight>
                <a:latin typeface="Arial"/>
                <a:ea typeface="Arial"/>
                <a:cs typeface="Arial"/>
                <a:sym typeface="Arial"/>
              </a:rPr>
              <a:t>In order to transform the public data and use it in our study we performed the following:</a:t>
            </a:r>
            <a:endParaRPr sz="1200">
              <a:solidFill>
                <a:srgbClr val="24292F"/>
              </a:solidFill>
              <a:highlight>
                <a:srgbClr val="FFFFFF"/>
              </a:highlight>
              <a:latin typeface="Arial"/>
              <a:ea typeface="Arial"/>
              <a:cs typeface="Arial"/>
              <a:sym typeface="Arial"/>
            </a:endParaRPr>
          </a:p>
          <a:p>
            <a:pPr indent="-304800" lvl="0" marL="1371600" rtl="0" algn="l">
              <a:spcBef>
                <a:spcPts val="120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Used Pandas functions in Jupyter Notebook to load two CSV files.</a:t>
            </a:r>
            <a:endParaRPr sz="1200">
              <a:solidFill>
                <a:srgbClr val="24292F"/>
              </a:solidFill>
              <a:highlight>
                <a:srgbClr val="FFFFFF"/>
              </a:highlight>
              <a:latin typeface="Arial"/>
              <a:ea typeface="Arial"/>
              <a:cs typeface="Arial"/>
              <a:sym typeface="Arial"/>
            </a:endParaRPr>
          </a:p>
          <a:p>
            <a:pPr indent="-304800" lvl="0" marL="1371600" rtl="0" algn="l">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Reviewed the files and transformed into data frames</a:t>
            </a:r>
            <a:endParaRPr sz="1200">
              <a:solidFill>
                <a:srgbClr val="24292F"/>
              </a:solidFill>
              <a:highlight>
                <a:srgbClr val="FFFFFF"/>
              </a:highlight>
              <a:latin typeface="Arial"/>
              <a:ea typeface="Arial"/>
              <a:cs typeface="Arial"/>
              <a:sym typeface="Arial"/>
            </a:endParaRPr>
          </a:p>
          <a:p>
            <a:pPr indent="-304800" lvl="0" marL="1371600" rtl="0" algn="l">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Dropped rows where the year was before 2000</a:t>
            </a:r>
            <a:endParaRPr sz="1200">
              <a:solidFill>
                <a:srgbClr val="24292F"/>
              </a:solidFill>
              <a:highlight>
                <a:srgbClr val="FFFFFF"/>
              </a:highlight>
              <a:latin typeface="Arial"/>
              <a:ea typeface="Arial"/>
              <a:cs typeface="Arial"/>
              <a:sym typeface="Arial"/>
            </a:endParaRPr>
          </a:p>
          <a:p>
            <a:pPr indent="-304800" lvl="0" marL="1371600" rtl="0" algn="l">
              <a:spcBef>
                <a:spcPts val="0"/>
              </a:spcBef>
              <a:spcAft>
                <a:spcPts val="0"/>
              </a:spcAft>
              <a:buClr>
                <a:srgbClr val="24292F"/>
              </a:buClr>
              <a:buSzPts val="1200"/>
              <a:buFont typeface="Arial"/>
              <a:buChar char="●"/>
            </a:pPr>
            <a:r>
              <a:rPr lang="en" sz="1200">
                <a:solidFill>
                  <a:srgbClr val="24292F"/>
                </a:solidFill>
                <a:highlight>
                  <a:srgbClr val="FFFFFF"/>
                </a:highlight>
                <a:latin typeface="Arial"/>
                <a:ea typeface="Arial"/>
                <a:cs typeface="Arial"/>
                <a:sym typeface="Arial"/>
              </a:rPr>
              <a:t>Created queries to address our hypothesis by grouping the data by state and getting the sum of the number of people killed and the number of people injured. We sorted the data in descending order so we could visually see which state had the highest numbers.</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350">
              <a:solidFill>
                <a:schemeClr val="dk1"/>
              </a:solidFill>
              <a:highlight>
                <a:srgbClr val="FFFFFF"/>
              </a:highlight>
              <a:latin typeface="Roboto"/>
              <a:ea typeface="Roboto"/>
              <a:cs typeface="Roboto"/>
              <a:sym typeface="Roboto"/>
            </a:endParaRPr>
          </a:p>
        </p:txBody>
      </p:sp>
      <p:pic>
        <p:nvPicPr>
          <p:cNvPr id="118" name="Google Shape;118;p17"/>
          <p:cNvPicPr preferRelativeResize="0"/>
          <p:nvPr/>
        </p:nvPicPr>
        <p:blipFill rotWithShape="1">
          <a:blip r:embed="rId3">
            <a:alphaModFix/>
          </a:blip>
          <a:srcRect b="17003" l="26247" r="58451" t="41797"/>
          <a:stretch/>
        </p:blipFill>
        <p:spPr>
          <a:xfrm>
            <a:off x="149750" y="1761675"/>
            <a:ext cx="1670827" cy="2530750"/>
          </a:xfrm>
          <a:prstGeom prst="rect">
            <a:avLst/>
          </a:prstGeom>
          <a:noFill/>
          <a:ln>
            <a:noFill/>
          </a:ln>
        </p:spPr>
      </p:pic>
      <p:sp>
        <p:nvSpPr>
          <p:cNvPr id="119" name="Google Shape;119;p17"/>
          <p:cNvSpPr txBox="1"/>
          <p:nvPr/>
        </p:nvSpPr>
        <p:spPr>
          <a:xfrm>
            <a:off x="325625" y="4536650"/>
            <a:ext cx="8520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Sources:</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7650" y="563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Natural Disaster Cost per Year</a:t>
            </a:r>
            <a:endParaRPr/>
          </a:p>
        </p:txBody>
      </p:sp>
      <p:sp>
        <p:nvSpPr>
          <p:cNvPr id="125" name="Google Shape;125;p18"/>
          <p:cNvSpPr txBox="1"/>
          <p:nvPr>
            <p:ph idx="1" type="body"/>
          </p:nvPr>
        </p:nvSpPr>
        <p:spPr>
          <a:xfrm>
            <a:off x="729450" y="1480150"/>
            <a:ext cx="7688700" cy="285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6" name="Google Shape;126;p18"/>
          <p:cNvSpPr txBox="1"/>
          <p:nvPr/>
        </p:nvSpPr>
        <p:spPr>
          <a:xfrm>
            <a:off x="325625" y="4536650"/>
            <a:ext cx="8520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Sources:</a:t>
            </a:r>
            <a:endParaRPr sz="1000"/>
          </a:p>
        </p:txBody>
      </p:sp>
      <p:pic>
        <p:nvPicPr>
          <p:cNvPr id="127" name="Google Shape;127;p18"/>
          <p:cNvPicPr preferRelativeResize="0"/>
          <p:nvPr/>
        </p:nvPicPr>
        <p:blipFill rotWithShape="1">
          <a:blip r:embed="rId3">
            <a:alphaModFix/>
          </a:blip>
          <a:srcRect b="26794" l="26857" r="52747" t="45712"/>
          <a:stretch/>
        </p:blipFill>
        <p:spPr>
          <a:xfrm>
            <a:off x="4489501" y="2455775"/>
            <a:ext cx="2893675" cy="2112874"/>
          </a:xfrm>
          <a:prstGeom prst="rect">
            <a:avLst/>
          </a:prstGeom>
          <a:noFill/>
          <a:ln>
            <a:noFill/>
          </a:ln>
        </p:spPr>
      </p:pic>
      <p:pic>
        <p:nvPicPr>
          <p:cNvPr id="128" name="Google Shape;128;p18"/>
          <p:cNvPicPr preferRelativeResize="0"/>
          <p:nvPr/>
        </p:nvPicPr>
        <p:blipFill rotWithShape="1">
          <a:blip r:embed="rId4">
            <a:alphaModFix/>
          </a:blip>
          <a:srcRect b="9699" l="26889" r="53038" t="62807"/>
          <a:stretch/>
        </p:blipFill>
        <p:spPr>
          <a:xfrm>
            <a:off x="1297375" y="2455775"/>
            <a:ext cx="2847749" cy="2112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41575" y="548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Number of Natural Disasters</a:t>
            </a:r>
            <a:endParaRPr/>
          </a:p>
        </p:txBody>
      </p:sp>
      <p:sp>
        <p:nvSpPr>
          <p:cNvPr id="134" name="Google Shape;134;p19"/>
          <p:cNvSpPr txBox="1"/>
          <p:nvPr>
            <p:ph idx="1" type="body"/>
          </p:nvPr>
        </p:nvSpPr>
        <p:spPr>
          <a:xfrm>
            <a:off x="729450" y="1480150"/>
            <a:ext cx="7688700" cy="285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5" name="Google Shape;135;p19"/>
          <p:cNvSpPr txBox="1"/>
          <p:nvPr/>
        </p:nvSpPr>
        <p:spPr>
          <a:xfrm>
            <a:off x="325625" y="4536650"/>
            <a:ext cx="8520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Sources:</a:t>
            </a:r>
            <a:endParaRPr sz="1000"/>
          </a:p>
        </p:txBody>
      </p:sp>
      <p:pic>
        <p:nvPicPr>
          <p:cNvPr id="136" name="Google Shape;136;p19"/>
          <p:cNvPicPr preferRelativeResize="0"/>
          <p:nvPr/>
        </p:nvPicPr>
        <p:blipFill rotWithShape="1">
          <a:blip r:embed="rId3">
            <a:alphaModFix/>
          </a:blip>
          <a:srcRect b="26018" l="26707" r="35170" t="25869"/>
          <a:stretch/>
        </p:blipFill>
        <p:spPr>
          <a:xfrm>
            <a:off x="729450" y="1957000"/>
            <a:ext cx="3485750" cy="2383051"/>
          </a:xfrm>
          <a:prstGeom prst="rect">
            <a:avLst/>
          </a:prstGeom>
          <a:noFill/>
          <a:ln>
            <a:noFill/>
          </a:ln>
        </p:spPr>
      </p:pic>
      <p:pic>
        <p:nvPicPr>
          <p:cNvPr id="137" name="Google Shape;137;p19"/>
          <p:cNvPicPr preferRelativeResize="0"/>
          <p:nvPr/>
        </p:nvPicPr>
        <p:blipFill rotWithShape="1">
          <a:blip r:embed="rId4">
            <a:alphaModFix/>
          </a:blip>
          <a:srcRect b="18936" l="26738" r="35140" t="32951"/>
          <a:stretch/>
        </p:blipFill>
        <p:spPr>
          <a:xfrm>
            <a:off x="4665975" y="1957000"/>
            <a:ext cx="3485750" cy="2383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727650" y="660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Loading process</a:t>
            </a:r>
            <a:endParaRPr/>
          </a:p>
        </p:txBody>
      </p:sp>
      <p:sp>
        <p:nvSpPr>
          <p:cNvPr id="143" name="Google Shape;143;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chemeClr val="dk1"/>
                </a:solidFill>
              </a:rPr>
              <a:t>*Loading</a:t>
            </a:r>
            <a:r>
              <a:rPr lang="en" sz="1200">
                <a:solidFill>
                  <a:schemeClr val="dk1"/>
                </a:solidFill>
              </a:rPr>
              <a:t>: the final database, tables/collections, why this was chosen</a:t>
            </a:r>
            <a:endParaRPr/>
          </a:p>
          <a:p>
            <a:pPr indent="0" lvl="0" marL="0" rtl="0" algn="l">
              <a:spcBef>
                <a:spcPts val="1200"/>
              </a:spcBef>
              <a:spcAft>
                <a:spcPts val="0"/>
              </a:spcAft>
              <a:buNone/>
            </a:pPr>
            <a:r>
              <a:rPr lang="en"/>
              <a:t>Uploading commits to github through command prompt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Ex of loading process: </a:t>
            </a:r>
            <a:r>
              <a:rPr lang="en" sz="1200">
                <a:solidFill>
                  <a:srgbClr val="24292F"/>
                </a:solidFill>
                <a:highlight>
                  <a:srgbClr val="FFFFFF"/>
                </a:highlight>
                <a:latin typeface="Arial"/>
                <a:ea typeface="Arial"/>
                <a:cs typeface="Arial"/>
                <a:sym typeface="Arial"/>
              </a:rPr>
              <a:t>The last step was to transfer our final output into a Database. We created a database and respective table to match the columns from the final Panda's Data Frame using Postgres database using PG admin to store our original clean data sets. We reconnected to the database and generated additional tables for the data frames.</a:t>
            </a:r>
            <a:endParaRPr/>
          </a:p>
        </p:txBody>
      </p:sp>
      <p:sp>
        <p:nvSpPr>
          <p:cNvPr id="144" name="Google Shape;144;p20"/>
          <p:cNvSpPr txBox="1"/>
          <p:nvPr/>
        </p:nvSpPr>
        <p:spPr>
          <a:xfrm>
            <a:off x="478025" y="4689050"/>
            <a:ext cx="8520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Sources:</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50" name="Google Shape;150;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