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57" r:id="rId4"/>
    <p:sldId id="258" r:id="rId5"/>
    <p:sldId id="268" r:id="rId6"/>
    <p:sldId id="275" r:id="rId7"/>
    <p:sldId id="276" r:id="rId8"/>
    <p:sldId id="277" r:id="rId9"/>
    <p:sldId id="278" r:id="rId10"/>
    <p:sldId id="279" r:id="rId11"/>
    <p:sldId id="260" r:id="rId12"/>
    <p:sldId id="280" r:id="rId13"/>
    <p:sldId id="282" r:id="rId14"/>
    <p:sldId id="281" r:id="rId15"/>
    <p:sldId id="274" r:id="rId16"/>
    <p:sldId id="270" r:id="rId17"/>
    <p:sldId id="271" r:id="rId18"/>
    <p:sldId id="272" r:id="rId19"/>
    <p:sldId id="273" r:id="rId20"/>
    <p:sldId id="264" r:id="rId21"/>
    <p:sldId id="266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5BD0-90A0-4DC7-A8F6-DCF991F5E449}" type="datetimeFigureOut">
              <a:rPr lang="en-US" smtClean="0"/>
              <a:pPr/>
              <a:t>5/4/2018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72F9-8590-4ABD-8B3A-E4DE0BFF7C3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7" Type="http://schemas.openxmlformats.org/officeDocument/2006/relationships/hyperlink" Target="http://yann.lecun.com/exdb/publis/pdf/lecun-98b.pdf" TargetMode="External"/><Relationship Id="rId2" Type="http://schemas.openxmlformats.org/officeDocument/2006/relationships/hyperlink" Target="https://data.gov.in/sector/agricul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lr.org/proceedings/papers/v15/glorot11a/glorot11a.pdf" TargetMode="External"/><Relationship Id="rId5" Type="http://schemas.openxmlformats.org/officeDocument/2006/relationships/hyperlink" Target="http://stats.stackexchange.com/questions/154879/a-list-of-cost-functions-used-in-neural-networks-alongside-applications" TargetMode="External"/><Relationship Id="rId4" Type="http://schemas.openxmlformats.org/officeDocument/2006/relationships/hyperlink" Target="https://iamtrask.github.io/2015/07/27/python-network-part2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8" y="4429132"/>
          <a:ext cx="7643866" cy="208311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821933"/>
                <a:gridCol w="3821933"/>
              </a:tblGrid>
              <a:tr h="208311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Submitted By,</a:t>
                      </a:r>
                    </a:p>
                    <a:p>
                      <a:pPr algn="l"/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Tejas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Verghese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Roll No.: 0111CS141111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Department of C.S.E.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Technocrats Institute of Technology, Bhopal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Guided By,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Asst.</a:t>
                      </a:r>
                      <a:r>
                        <a:rPr lang="en-GB" baseline="0" dirty="0" smtClean="0"/>
                        <a:t> Prof. </a:t>
                      </a:r>
                      <a:r>
                        <a:rPr lang="en-GB" baseline="0" dirty="0" err="1" smtClean="0"/>
                        <a:t>Mayank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Pathak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Department of C.S.E.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Technocrats Institute of Technology, Bhopal</a:t>
                      </a:r>
                      <a:endParaRPr lang="en-GB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643174" y="2071678"/>
          <a:ext cx="5929354" cy="1643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9354"/>
              </a:tblGrid>
              <a:tr h="164307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“Key-Agricultural Commodities Daily Market Price Prediction using Deep Neural Network”</a:t>
                      </a:r>
                      <a:endParaRPr lang="en-GB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Picture 2" descr="tit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0"/>
            <a:ext cx="5383224" cy="137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ajor_projec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2208460" cy="2212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Object Diagram</a:t>
            </a:r>
            <a:endParaRPr lang="en-GB" b="1" u="sng" dirty="0"/>
          </a:p>
        </p:txBody>
      </p:sp>
      <p:pic>
        <p:nvPicPr>
          <p:cNvPr id="4" name="Content Placeholder 3" descr="Object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6964"/>
            <a:ext cx="9144000" cy="32037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 Case Diagram</a:t>
            </a:r>
            <a:endParaRPr lang="en-GB" b="1" u="sng" dirty="0"/>
          </a:p>
        </p:txBody>
      </p:sp>
      <p:pic>
        <p:nvPicPr>
          <p:cNvPr id="5" name="Content Placeholder 4" descr="UseCase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142984"/>
            <a:ext cx="5728328" cy="546794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Sequence Diagram</a:t>
            </a:r>
            <a:endParaRPr lang="en-GB" b="1" u="sng" dirty="0"/>
          </a:p>
        </p:txBody>
      </p:sp>
      <p:pic>
        <p:nvPicPr>
          <p:cNvPr id="4" name="Content Placeholder 3" descr="Sequence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" y="1857364"/>
            <a:ext cx="8887227" cy="392908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E-R Diagram</a:t>
            </a:r>
            <a:endParaRPr lang="en-GB" b="1" u="sng" dirty="0"/>
          </a:p>
        </p:txBody>
      </p:sp>
      <p:pic>
        <p:nvPicPr>
          <p:cNvPr id="4" name="Content Placeholder 3" descr="E-R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767806"/>
            <a:ext cx="7143750" cy="21907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Activity Diagram</a:t>
            </a:r>
            <a:endParaRPr lang="en-GB" b="1" u="sng" dirty="0"/>
          </a:p>
        </p:txBody>
      </p:sp>
      <p:pic>
        <p:nvPicPr>
          <p:cNvPr id="4" name="Content Placeholder 3" descr="Activity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78" y="1174148"/>
            <a:ext cx="2857520" cy="566112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jor_project-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678" y="285728"/>
            <a:ext cx="2643206" cy="26479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2786058"/>
            <a:ext cx="4357718" cy="1143000"/>
          </a:xfrm>
          <a:noFill/>
        </p:spPr>
        <p:txBody>
          <a:bodyPr/>
          <a:lstStyle/>
          <a:p>
            <a:r>
              <a:rPr lang="en-GB" b="1" u="sng" dirty="0" smtClean="0"/>
              <a:t>Project Windows</a:t>
            </a:r>
            <a:endParaRPr lang="en-GB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Login Window</a:t>
            </a:r>
            <a:endParaRPr lang="en-GB" b="1" u="sng" dirty="0"/>
          </a:p>
        </p:txBody>
      </p:sp>
      <p:pic>
        <p:nvPicPr>
          <p:cNvPr id="5" name="Content Placeholder 4" descr="LoginWind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98" y="1755245"/>
            <a:ext cx="6374604" cy="421587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Selector Window</a:t>
            </a:r>
            <a:endParaRPr lang="en-GB" b="1" u="sng" dirty="0"/>
          </a:p>
        </p:txBody>
      </p:sp>
      <p:pic>
        <p:nvPicPr>
          <p:cNvPr id="6" name="Content Placeholder 5" descr="SelectorWindow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690" y="1600200"/>
            <a:ext cx="6850620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Main Window</a:t>
            </a:r>
            <a:endParaRPr lang="en-GB" b="1" u="sng" dirty="0"/>
          </a:p>
        </p:txBody>
      </p:sp>
      <p:pic>
        <p:nvPicPr>
          <p:cNvPr id="8" name="Content Placeholder 7" descr="MainWindow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85860"/>
            <a:ext cx="9115017" cy="485778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Additional Dialog Windows</a:t>
            </a:r>
            <a:endParaRPr lang="en-GB" b="1" u="sng" dirty="0"/>
          </a:p>
        </p:txBody>
      </p:sp>
      <p:pic>
        <p:nvPicPr>
          <p:cNvPr id="4" name="Content Placeholder 3" descr="UpdateDialog-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14422"/>
            <a:ext cx="5322534" cy="3510365"/>
          </a:xfrm>
        </p:spPr>
      </p:pic>
      <p:pic>
        <p:nvPicPr>
          <p:cNvPr id="5" name="Picture 4" descr="DeleteDialog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5072074"/>
            <a:ext cx="5168254" cy="1434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9322" y="1500174"/>
            <a:ext cx="2786082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u="sng" dirty="0" smtClean="0"/>
              <a:t>Update Dialog Window</a:t>
            </a:r>
            <a:r>
              <a:rPr lang="en-GB" dirty="0" smtClean="0"/>
              <a:t>:</a:t>
            </a:r>
          </a:p>
          <a:p>
            <a:r>
              <a:rPr lang="en-GB" dirty="0" smtClean="0"/>
              <a:t> -  It is used to update or modify any individual rows in the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5143512"/>
            <a:ext cx="2714644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u="sng" dirty="0" smtClean="0"/>
              <a:t>Delete Dialog Window</a:t>
            </a:r>
            <a:r>
              <a:rPr lang="en-GB" dirty="0" smtClean="0"/>
              <a:t>:</a:t>
            </a:r>
          </a:p>
          <a:p>
            <a:r>
              <a:rPr lang="en-GB" dirty="0" smtClean="0"/>
              <a:t> -  It is used to remove an entire row from the dataset.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Sample Dataset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Project Windows</a:t>
            </a:r>
          </a:p>
          <a:p>
            <a:pPr lvl="1"/>
            <a:r>
              <a:rPr lang="en-US" dirty="0" smtClean="0"/>
              <a:t>Login Window</a:t>
            </a:r>
          </a:p>
          <a:p>
            <a:pPr lvl="1"/>
            <a:r>
              <a:rPr lang="en-US" dirty="0" smtClean="0"/>
              <a:t>Selector Window</a:t>
            </a:r>
          </a:p>
          <a:p>
            <a:pPr lvl="1"/>
            <a:r>
              <a:rPr lang="en-US" dirty="0" smtClean="0"/>
              <a:t>Main Window</a:t>
            </a:r>
          </a:p>
          <a:p>
            <a:pPr lvl="1"/>
            <a:r>
              <a:rPr lang="en-US" dirty="0" smtClean="0"/>
              <a:t>Additional Dialog Windows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FIN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Project creates a Deep Learning Model that is capable of understanding Government Agricultural Commodity Data.</a:t>
            </a:r>
          </a:p>
          <a:p>
            <a:pPr algn="just"/>
            <a:r>
              <a:rPr lang="en-US" dirty="0" smtClean="0"/>
              <a:t>Use the State, District, Market, Commodity and Arrival Date columns as Independent variables.</a:t>
            </a:r>
          </a:p>
          <a:p>
            <a:pPr algn="just"/>
            <a:r>
              <a:rPr lang="en-US" dirty="0" smtClean="0"/>
              <a:t>Predict Future Agricultural Market Scenario, i.e., Minimum Prices, Maximum Prices and Modal Prices of Commodities.</a:t>
            </a:r>
          </a:p>
          <a:p>
            <a:pPr algn="just"/>
            <a:r>
              <a:rPr lang="en-US" dirty="0" smtClean="0"/>
              <a:t>And Create appropriate datasets for daily market value prediction.</a:t>
            </a:r>
          </a:p>
          <a:p>
            <a:pPr algn="just"/>
            <a:r>
              <a:rPr lang="en-US" dirty="0" smtClean="0"/>
              <a:t>It can also be used to Create, Read, Update, Delete, etc. records in new Dataset.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Government Data</a:t>
            </a:r>
          </a:p>
          <a:p>
            <a:pPr lvl="1"/>
            <a:r>
              <a:rPr lang="en-US" dirty="0" smtClean="0"/>
              <a:t>Datasets acquired from: </a:t>
            </a:r>
            <a:r>
              <a:rPr lang="en-US" dirty="0" smtClean="0">
                <a:hlinkClick r:id="rId2"/>
              </a:rPr>
              <a:t>https://data.gov.in/sector/agriculture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Neural Networks and Deep Learning, Michael Nielsen (2015)</a:t>
            </a:r>
          </a:p>
          <a:p>
            <a:pPr lvl="1"/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http://neuralnetworksanddeeplearning.com/chap2.html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Neural Network in 13 lines of Python (Part 2 – Gradient Descent), Andrew </a:t>
            </a:r>
            <a:r>
              <a:rPr lang="en-US" dirty="0" err="1" smtClean="0"/>
              <a:t>Trask</a:t>
            </a:r>
            <a:r>
              <a:rPr lang="en-US" dirty="0" smtClean="0"/>
              <a:t> (2015)</a:t>
            </a:r>
          </a:p>
          <a:p>
            <a:pPr lvl="1"/>
            <a:r>
              <a:rPr lang="en-US" dirty="0" smtClean="0"/>
              <a:t>Link: </a:t>
            </a:r>
            <a:r>
              <a:rPr lang="en-US" dirty="0" smtClean="0">
                <a:hlinkClick r:id="rId4"/>
              </a:rPr>
              <a:t>https://iamtrask.github.io/2015/07/27/python-network-part2/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list of cost functions used in neural networks, alongside applications, </a:t>
            </a:r>
            <a:r>
              <a:rPr lang="en-US" dirty="0" err="1" smtClean="0"/>
              <a:t>CrossValidated</a:t>
            </a:r>
            <a:r>
              <a:rPr lang="en-US" dirty="0" smtClean="0"/>
              <a:t> (2015)</a:t>
            </a:r>
          </a:p>
          <a:p>
            <a:pPr lvl="1"/>
            <a:r>
              <a:rPr lang="en-US" dirty="0" smtClean="0"/>
              <a:t>Link: </a:t>
            </a:r>
            <a:r>
              <a:rPr lang="en-US" dirty="0" smtClean="0">
                <a:hlinkClick r:id="rId5"/>
              </a:rPr>
              <a:t>http://stats.stackexchange.com/questions/154879/a-list-of-cost-functions-used-in-neural-networks-alongside-applications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Deep </a:t>
            </a:r>
            <a:r>
              <a:rPr lang="en-US" dirty="0" err="1" smtClean="0"/>
              <a:t>sparce</a:t>
            </a:r>
            <a:r>
              <a:rPr lang="en-US" dirty="0" smtClean="0"/>
              <a:t> rectifier neural networks, Xavier </a:t>
            </a:r>
            <a:r>
              <a:rPr lang="en-US" dirty="0" err="1" smtClean="0"/>
              <a:t>Glorot</a:t>
            </a:r>
            <a:r>
              <a:rPr lang="en-US" dirty="0" smtClean="0"/>
              <a:t> et al. (2011)</a:t>
            </a:r>
          </a:p>
          <a:p>
            <a:pPr lvl="1"/>
            <a:r>
              <a:rPr lang="en-US" dirty="0" smtClean="0"/>
              <a:t>Link: </a:t>
            </a:r>
            <a:r>
              <a:rPr lang="en-US" dirty="0" smtClean="0">
                <a:hlinkClick r:id="rId6"/>
              </a:rPr>
              <a:t>http://jmlr.org/proceedings/papers/v15/glorot11a/glorot11a.pdf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Efficient </a:t>
            </a:r>
            <a:r>
              <a:rPr lang="en-US" dirty="0" err="1" smtClean="0"/>
              <a:t>BackProp</a:t>
            </a:r>
            <a:r>
              <a:rPr lang="en-US" dirty="0" smtClean="0"/>
              <a:t>, </a:t>
            </a:r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 et al. (1998)</a:t>
            </a:r>
          </a:p>
          <a:p>
            <a:pPr lvl="1"/>
            <a:r>
              <a:rPr lang="en-US" dirty="0" smtClean="0"/>
              <a:t>Link: </a:t>
            </a:r>
            <a:r>
              <a:rPr lang="en-US" dirty="0" smtClean="0">
                <a:hlinkClick r:id="rId7"/>
              </a:rPr>
              <a:t>http://yann.lecun.com/exdb/publis/pdf/lecun-98b.pdf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5400" b="1" dirty="0" smtClean="0"/>
              <a:t>THE  END</a:t>
            </a:r>
            <a:endParaRPr lang="en-GB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Project primarily focuses on Daily Market Price Prediction for Key-Agricultural Commodities using Open and Free Datasets that are maintained by the Indian Government.</a:t>
            </a:r>
          </a:p>
          <a:p>
            <a:pPr algn="just"/>
            <a:r>
              <a:rPr lang="en-US" dirty="0" smtClean="0"/>
              <a:t>Key-Agricultural Commodities such as – Paddy, Black Grams, Chickpeas, Dry Peas, etc.</a:t>
            </a:r>
          </a:p>
          <a:p>
            <a:pPr algn="just"/>
            <a:r>
              <a:rPr lang="en-US" dirty="0" smtClean="0"/>
              <a:t>The datasets are used to train the Artificial Neural Network to Predict the future market scene, such as – Maximum Prices, Minimum Prices and Modal Prices of individual commodities.</a:t>
            </a:r>
          </a:p>
          <a:p>
            <a:pPr algn="just"/>
            <a:r>
              <a:rPr lang="en-US" dirty="0" smtClean="0"/>
              <a:t>The Data is predicted in tabular form, with the columns such as  -</a:t>
            </a:r>
          </a:p>
          <a:p>
            <a:pPr lvl="1" algn="just"/>
            <a:r>
              <a:rPr lang="en-US" dirty="0" smtClean="0"/>
              <a:t>State</a:t>
            </a:r>
          </a:p>
          <a:p>
            <a:pPr lvl="1" algn="just"/>
            <a:r>
              <a:rPr lang="en-US" dirty="0" smtClean="0"/>
              <a:t>District</a:t>
            </a:r>
          </a:p>
          <a:p>
            <a:pPr lvl="1" algn="just"/>
            <a:r>
              <a:rPr lang="en-US" dirty="0" smtClean="0"/>
              <a:t>Market</a:t>
            </a:r>
          </a:p>
          <a:p>
            <a:pPr lvl="1" algn="just"/>
            <a:r>
              <a:rPr lang="en-US" dirty="0" smtClean="0"/>
              <a:t>Commodity Name</a:t>
            </a:r>
          </a:p>
          <a:p>
            <a:pPr lvl="1" algn="just"/>
            <a:r>
              <a:rPr lang="en-US" dirty="0" smtClean="0"/>
              <a:t>Arrival Date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Minimum Price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Maximum Price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Modal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TECHNOLOGIES  USED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TensorFlow</a:t>
            </a:r>
            <a:r>
              <a:rPr lang="en-US" dirty="0" smtClean="0"/>
              <a:t> :</a:t>
            </a:r>
          </a:p>
          <a:p>
            <a:pPr lvl="1" algn="just"/>
            <a:r>
              <a:rPr lang="en-US" dirty="0" err="1" smtClean="0"/>
              <a:t>TensorFlow</a:t>
            </a:r>
            <a:r>
              <a:rPr lang="en-US" dirty="0" smtClean="0"/>
              <a:t> is an open source software library for high performance numerical computations.</a:t>
            </a:r>
          </a:p>
          <a:p>
            <a:pPr lvl="1" algn="just"/>
            <a:r>
              <a:rPr lang="en-US" dirty="0" smtClean="0"/>
              <a:t>Its flexible architecture allows easy deployment of computation across a variety of platforms(CPUs, GPUs, etc.).</a:t>
            </a:r>
          </a:p>
          <a:p>
            <a:pPr lvl="1" algn="just"/>
            <a:r>
              <a:rPr lang="en-US" dirty="0" smtClean="0"/>
              <a:t>Originally developed by researchers and engineers from Google.</a:t>
            </a:r>
          </a:p>
          <a:p>
            <a:pPr algn="just"/>
            <a:r>
              <a:rPr lang="en-US" dirty="0" err="1" smtClean="0"/>
              <a:t>Keras</a:t>
            </a:r>
            <a:r>
              <a:rPr lang="en-US" dirty="0" smtClean="0"/>
              <a:t> :</a:t>
            </a:r>
          </a:p>
          <a:p>
            <a:pPr lvl="1" algn="just"/>
            <a:r>
              <a:rPr lang="en-US" dirty="0" err="1" smtClean="0"/>
              <a:t>Keras</a:t>
            </a:r>
            <a:r>
              <a:rPr lang="en-US" dirty="0" smtClean="0"/>
              <a:t> is a high-level neural networks API, written in Python and capable of running on top of </a:t>
            </a:r>
            <a:r>
              <a:rPr lang="en-US" dirty="0" err="1" smtClean="0"/>
              <a:t>TensorFlow</a:t>
            </a:r>
            <a:r>
              <a:rPr lang="en-US" dirty="0" smtClean="0"/>
              <a:t>, CNTK, or </a:t>
            </a:r>
            <a:r>
              <a:rPr lang="en-US" dirty="0" err="1" smtClean="0"/>
              <a:t>Theano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was developed with a focus on enabling fast experimentation.</a:t>
            </a:r>
          </a:p>
          <a:p>
            <a:pPr lvl="1" algn="just"/>
            <a:r>
              <a:rPr lang="en-US" dirty="0" smtClean="0"/>
              <a:t>Allows fast prototyping of Deep Learning neural network models.</a:t>
            </a:r>
          </a:p>
          <a:p>
            <a:pPr algn="just"/>
            <a:r>
              <a:rPr lang="en-US" dirty="0" smtClean="0"/>
              <a:t>Qt for Python :</a:t>
            </a:r>
          </a:p>
          <a:p>
            <a:pPr lvl="1" algn="just"/>
            <a:r>
              <a:rPr lang="en-US" dirty="0" smtClean="0"/>
              <a:t>Qt is a Tool used for rapid GUI creation in Python.</a:t>
            </a:r>
          </a:p>
          <a:p>
            <a:pPr lvl="1" algn="just"/>
            <a:r>
              <a:rPr lang="en-US" dirty="0" smtClean="0"/>
              <a:t>It was developed as part of the Qt Project.</a:t>
            </a:r>
          </a:p>
          <a:p>
            <a:pPr lvl="1" algn="just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THEORY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6432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Deep Neural Networks (DNN):</a:t>
            </a:r>
          </a:p>
          <a:p>
            <a:pPr lvl="1" algn="just"/>
            <a:r>
              <a:rPr lang="en-GB" dirty="0" smtClean="0"/>
              <a:t>A Deep Neural Network is a type of ANN(Artificial neural network).</a:t>
            </a:r>
          </a:p>
          <a:p>
            <a:pPr lvl="1" algn="just"/>
            <a:r>
              <a:rPr lang="en-GB" dirty="0" smtClean="0"/>
              <a:t>An ANN has just 1 hidden layer, whereas a DNN has at least 2 hidden layers.</a:t>
            </a:r>
          </a:p>
          <a:p>
            <a:pPr lvl="1" algn="just"/>
            <a:r>
              <a:rPr lang="en-GB" dirty="0" smtClean="0"/>
              <a:t>It is like a series of </a:t>
            </a:r>
            <a:r>
              <a:rPr lang="en-GB" dirty="0" err="1" smtClean="0"/>
              <a:t>Logit</a:t>
            </a:r>
            <a:r>
              <a:rPr lang="en-GB" dirty="0" smtClean="0"/>
              <a:t> Regressions with intermediate factors representing hidden layers.</a:t>
            </a:r>
          </a:p>
        </p:txBody>
      </p:sp>
      <p:pic>
        <p:nvPicPr>
          <p:cNvPr id="4" name="Picture 3" descr="D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857628"/>
            <a:ext cx="3500462" cy="2856378"/>
          </a:xfrm>
          <a:prstGeom prst="rect">
            <a:avLst/>
          </a:prstGeom>
        </p:spPr>
      </p:pic>
      <p:pic>
        <p:nvPicPr>
          <p:cNvPr id="5" name="Picture 4" descr="Regre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3483194"/>
            <a:ext cx="1995210" cy="3164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THEORY</a:t>
            </a:r>
            <a:r>
              <a:rPr lang="en-GB" dirty="0" smtClean="0"/>
              <a:t> (cont.)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Terminology:</a:t>
            </a:r>
          </a:p>
          <a:p>
            <a:pPr lvl="1"/>
            <a:r>
              <a:rPr lang="en-GB" u="sng" dirty="0" smtClean="0"/>
              <a:t>Neurons:</a:t>
            </a:r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>
              <a:buNone/>
            </a:pPr>
            <a:endParaRPr lang="en-GB" u="sng" dirty="0" smtClean="0"/>
          </a:p>
          <a:p>
            <a:pPr lvl="1"/>
            <a:r>
              <a:rPr lang="en-GB" u="sng" dirty="0" smtClean="0"/>
              <a:t>Cost Function</a:t>
            </a:r>
            <a:r>
              <a:rPr lang="en-GB" dirty="0" smtClean="0"/>
              <a:t>: It is used to measure the level of error in the predicted value.</a:t>
            </a:r>
          </a:p>
          <a:p>
            <a:pPr lvl="1"/>
            <a:r>
              <a:rPr lang="en-GB" u="sng" dirty="0" smtClean="0"/>
              <a:t>Epoch</a:t>
            </a:r>
            <a:r>
              <a:rPr lang="en-GB" dirty="0" smtClean="0"/>
              <a:t>: When we process the entire dataset and train our neural network to the dataset values, the model will have completed 1 epoch.</a:t>
            </a:r>
          </a:p>
          <a:p>
            <a:pPr lvl="1"/>
            <a:r>
              <a:rPr lang="en-GB" u="sng" dirty="0" smtClean="0"/>
              <a:t>Stochastic Gradient Descent</a:t>
            </a:r>
            <a:r>
              <a:rPr lang="en-GB" dirty="0" smtClean="0"/>
              <a:t>: a.k.a. Incremental Gradient Descent, is a stochastic approximation of the gradient descent optimization and iterative method for minimizing an objective function that is written as a sum of differentiable functions.</a:t>
            </a:r>
          </a:p>
          <a:p>
            <a:pPr lvl="1"/>
            <a:r>
              <a:rPr lang="en-GB" u="sng" dirty="0" err="1" smtClean="0"/>
              <a:t>Backpropagation</a:t>
            </a:r>
            <a:r>
              <a:rPr lang="en-GB" dirty="0" smtClean="0"/>
              <a:t>: short for, “Backward Propagation of Errors”, is an algorithm for supervised learning of artificial neural networks using gradient descent.</a:t>
            </a:r>
          </a:p>
        </p:txBody>
      </p:sp>
      <p:pic>
        <p:nvPicPr>
          <p:cNvPr id="4" name="Picture 3" descr="neuron-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071678"/>
            <a:ext cx="2589628" cy="2071702"/>
          </a:xfrm>
          <a:prstGeom prst="rect">
            <a:avLst/>
          </a:prstGeom>
        </p:spPr>
      </p:pic>
      <p:pic>
        <p:nvPicPr>
          <p:cNvPr id="5" name="Picture 4" descr="600px-ArtificialNeuronModel_engl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071678"/>
            <a:ext cx="4361478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Sample Dataset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GB" dirty="0" err="1" smtClean="0"/>
              <a:t>Amla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4" name="Picture 3" descr="Dataset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8572528" cy="4819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Sample Dataset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/>
          <a:lstStyle/>
          <a:p>
            <a:r>
              <a:rPr lang="en-GB" dirty="0" err="1" smtClean="0"/>
              <a:t>Amla</a:t>
            </a:r>
            <a:r>
              <a:rPr lang="en-GB" dirty="0" smtClean="0"/>
              <a:t>(Graph):</a:t>
            </a:r>
            <a:endParaRPr lang="en-GB" dirty="0"/>
          </a:p>
        </p:txBody>
      </p:sp>
      <p:pic>
        <p:nvPicPr>
          <p:cNvPr id="4" name="Picture 3" descr="Am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00216"/>
            <a:ext cx="7286676" cy="4857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Class Diagram</a:t>
            </a:r>
            <a:endParaRPr lang="en-GB" b="1" u="sng" dirty="0"/>
          </a:p>
        </p:txBody>
      </p:sp>
      <p:pic>
        <p:nvPicPr>
          <p:cNvPr id="4" name="Content Placeholder 3" descr="Class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3"/>
            <a:ext cx="9144000" cy="439615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729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CONTENTS</vt:lpstr>
      <vt:lpstr>INTRODUCTION</vt:lpstr>
      <vt:lpstr>TECHNOLOGIES  USED</vt:lpstr>
      <vt:lpstr>THEORY</vt:lpstr>
      <vt:lpstr>THEORY (cont.)</vt:lpstr>
      <vt:lpstr>Sample Dataset</vt:lpstr>
      <vt:lpstr>Sample Dataset</vt:lpstr>
      <vt:lpstr>Class Diagram</vt:lpstr>
      <vt:lpstr>Object Diagram</vt:lpstr>
      <vt:lpstr>Use Case Diagram</vt:lpstr>
      <vt:lpstr>Sequence Diagram</vt:lpstr>
      <vt:lpstr>E-R Diagram</vt:lpstr>
      <vt:lpstr>Activity Diagram</vt:lpstr>
      <vt:lpstr>Project Windows</vt:lpstr>
      <vt:lpstr>Login Window</vt:lpstr>
      <vt:lpstr>Selector Window</vt:lpstr>
      <vt:lpstr>Main Window</vt:lpstr>
      <vt:lpstr>Additional Dialog Windows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Key-Agricultural Commodities  Data Analytics using Big Data</dc:title>
  <dc:creator>Setaj</dc:creator>
  <cp:lastModifiedBy>Setaj</cp:lastModifiedBy>
  <cp:revision>71</cp:revision>
  <dcterms:created xsi:type="dcterms:W3CDTF">2017-11-13T07:07:48Z</dcterms:created>
  <dcterms:modified xsi:type="dcterms:W3CDTF">2018-05-03T19:44:28Z</dcterms:modified>
</cp:coreProperties>
</file>