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71" r:id="rId4"/>
    <p:sldId id="289" r:id="rId5"/>
    <p:sldId id="290" r:id="rId6"/>
    <p:sldId id="288" r:id="rId7"/>
    <p:sldId id="260" r:id="rId8"/>
    <p:sldId id="261" r:id="rId9"/>
    <p:sldId id="262" r:id="rId10"/>
    <p:sldId id="263" r:id="rId11"/>
    <p:sldId id="264" r:id="rId12"/>
    <p:sldId id="269" r:id="rId13"/>
    <p:sldId id="267" r:id="rId14"/>
    <p:sldId id="265" r:id="rId15"/>
    <p:sldId id="277" r:id="rId16"/>
    <p:sldId id="278" r:id="rId17"/>
    <p:sldId id="272" r:id="rId18"/>
    <p:sldId id="286" r:id="rId19"/>
    <p:sldId id="287" r:id="rId20"/>
    <p:sldId id="283" r:id="rId21"/>
    <p:sldId id="285" r:id="rId22"/>
    <p:sldId id="274" r:id="rId23"/>
    <p:sldId id="282" r:id="rId24"/>
    <p:sldId id="279" r:id="rId25"/>
    <p:sldId id="280" r:id="rId26"/>
    <p:sldId id="268"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074" y="27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4"/>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2013/8/21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2013/8/21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2013/8/21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2013/8/21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2013/8/21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2013/8/21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2013/8/21</a:t>
            </a:fld>
            <a:endParaRPr lang="zh-CN" altLang="en-US"/>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di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solidFill>
                  <a:schemeClr val="bg1"/>
                </a:solidFill>
              </a:rPr>
              <a:t>驴妈妈平台架构</a:t>
            </a:r>
            <a:endParaRPr lang="zh-CN" altLang="en-US" b="1" dirty="0">
              <a:solidFill>
                <a:schemeClr val="bg1"/>
              </a:solidFill>
            </a:endParaRPr>
          </a:p>
        </p:txBody>
      </p:sp>
      <p:sp>
        <p:nvSpPr>
          <p:cNvPr id="3" name="副标题 2"/>
          <p:cNvSpPr>
            <a:spLocks noGrp="1"/>
          </p:cNvSpPr>
          <p:nvPr>
            <p:ph type="subTitle" idx="1"/>
          </p:nvPr>
        </p:nvSpPr>
        <p:spPr>
          <a:xfrm>
            <a:off x="1371600" y="3717032"/>
            <a:ext cx="6400800" cy="1752600"/>
          </a:xfrm>
        </p:spPr>
        <p:txBody>
          <a:bodyPr>
            <a:normAutofit/>
          </a:bodyPr>
          <a:lstStyle/>
          <a:p>
            <a:r>
              <a:rPr lang="zh-CN" altLang="en-US" sz="2800" dirty="0" smtClean="0">
                <a:solidFill>
                  <a:schemeClr val="bg1"/>
                </a:solidFill>
              </a:rPr>
              <a:t>平台架构部</a:t>
            </a:r>
            <a:endParaRPr lang="zh-CN" altLang="en-US" sz="2800" dirty="0">
              <a:solidFill>
                <a:schemeClr val="bg1"/>
              </a:solidFill>
            </a:endParaRP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1800" y="1"/>
            <a:ext cx="6372200" cy="620688"/>
          </a:xfrm>
        </p:spPr>
        <p:txBody>
          <a:bodyPr>
            <a:normAutofit/>
          </a:bodyPr>
          <a:lstStyle/>
          <a:p>
            <a:pPr algn="l"/>
            <a:r>
              <a:rPr lang="zh-CN" altLang="en-US" sz="3200" b="1" dirty="0" smtClean="0"/>
              <a:t>架构关注点：订单流程</a:t>
            </a:r>
            <a:endParaRPr lang="zh-CN" altLang="en-US" sz="3200" dirty="0"/>
          </a:p>
        </p:txBody>
      </p:sp>
      <p:sp>
        <p:nvSpPr>
          <p:cNvPr id="10" name="文本占位符 9"/>
          <p:cNvSpPr>
            <a:spLocks noGrp="1"/>
          </p:cNvSpPr>
          <p:nvPr>
            <p:ph type="body" idx="1"/>
          </p:nvPr>
        </p:nvSpPr>
        <p:spPr>
          <a:xfrm>
            <a:off x="457200" y="1535113"/>
            <a:ext cx="4040188" cy="813767"/>
          </a:xfrm>
        </p:spPr>
        <p:txBody>
          <a:bodyPr>
            <a:normAutofit fontScale="62500" lnSpcReduction="20000"/>
          </a:bodyPr>
          <a:lstStyle/>
          <a:p>
            <a:r>
              <a:rPr lang="zh-CN" altLang="en-US" sz="2300" dirty="0" smtClean="0"/>
              <a:t>从订单状态的某次变化进行分析</a:t>
            </a:r>
            <a:r>
              <a:rPr lang="zh-CN" altLang="en-US" sz="2800" dirty="0" smtClean="0"/>
              <a:t>：</a:t>
            </a:r>
            <a:endParaRPr lang="en-US" altLang="zh-CN" sz="2800" dirty="0" smtClean="0"/>
          </a:p>
          <a:p>
            <a:pPr>
              <a:buFont typeface="Wingdings" pitchFamily="2" charset="2"/>
              <a:buChar char="ü"/>
            </a:pPr>
            <a:r>
              <a:rPr lang="zh-CN" altLang="en-US" sz="1700" b="0" dirty="0" smtClean="0"/>
              <a:t>订单流程会激发一系列相关子流程</a:t>
            </a:r>
            <a:endParaRPr lang="en-US" altLang="zh-CN" sz="1700" b="0" dirty="0" smtClean="0"/>
          </a:p>
          <a:p>
            <a:pPr>
              <a:buFont typeface="Wingdings" pitchFamily="2" charset="2"/>
              <a:buChar char="ü"/>
            </a:pPr>
            <a:r>
              <a:rPr lang="zh-CN" altLang="en-US" sz="1700" b="0" dirty="0" smtClean="0"/>
              <a:t>订单的状态是否发生变化，由各子操作的状态变化情况共同决定</a:t>
            </a:r>
            <a:endParaRPr lang="en-US" altLang="zh-CN" sz="1700" b="0" dirty="0" smtClean="0"/>
          </a:p>
        </p:txBody>
      </p:sp>
      <p:pic>
        <p:nvPicPr>
          <p:cNvPr id="1031" name="Picture 7"/>
          <p:cNvPicPr>
            <a:picLocks noGrp="1" noChangeAspect="1" noChangeArrowheads="1"/>
          </p:cNvPicPr>
          <p:nvPr>
            <p:ph sz="half" idx="2"/>
          </p:nvPr>
        </p:nvPicPr>
        <p:blipFill>
          <a:blip r:embed="rId2" cstate="print"/>
          <a:stretch>
            <a:fillRect/>
          </a:stretch>
        </p:blipFill>
        <p:spPr bwMode="auto">
          <a:xfrm>
            <a:off x="796131" y="3221831"/>
            <a:ext cx="3362325" cy="1857375"/>
          </a:xfrm>
          <a:prstGeom prst="rect">
            <a:avLst/>
          </a:prstGeom>
          <a:noFill/>
          <a:ln w="9525">
            <a:noFill/>
            <a:miter lim="800000"/>
            <a:headEnd/>
            <a:tailEnd/>
          </a:ln>
        </p:spPr>
      </p:pic>
      <p:sp>
        <p:nvSpPr>
          <p:cNvPr id="11" name="文本占位符 10"/>
          <p:cNvSpPr>
            <a:spLocks noGrp="1"/>
          </p:cNvSpPr>
          <p:nvPr>
            <p:ph type="body" sz="quarter" idx="3"/>
          </p:nvPr>
        </p:nvSpPr>
        <p:spPr>
          <a:xfrm>
            <a:off x="4645028" y="1535113"/>
            <a:ext cx="4041775" cy="669751"/>
          </a:xfrm>
        </p:spPr>
        <p:txBody>
          <a:bodyPr>
            <a:normAutofit fontScale="92500" lnSpcReduction="10000"/>
          </a:bodyPr>
          <a:lstStyle/>
          <a:p>
            <a:r>
              <a:rPr lang="zh-CN" altLang="en-US" sz="1400" dirty="0" smtClean="0"/>
              <a:t>期望的目标结构：</a:t>
            </a:r>
            <a:endParaRPr lang="en-US" altLang="zh-CN" sz="1400" dirty="0" smtClean="0"/>
          </a:p>
          <a:p>
            <a:pPr>
              <a:buFont typeface="Wingdings" pitchFamily="2" charset="2"/>
              <a:buChar char="ü"/>
            </a:pPr>
            <a:r>
              <a:rPr lang="zh-CN" altLang="en-US" sz="1200" b="0" dirty="0" smtClean="0"/>
              <a:t>节点和流程尽可能分离</a:t>
            </a:r>
            <a:endParaRPr lang="en-US" altLang="zh-CN" sz="1200" b="0" dirty="0" smtClean="0"/>
          </a:p>
          <a:p>
            <a:pPr>
              <a:buFont typeface="Wingdings" pitchFamily="2" charset="2"/>
              <a:buChar char="ü"/>
            </a:pPr>
            <a:r>
              <a:rPr lang="zh-CN" altLang="en-US" sz="1200" b="0" dirty="0" smtClean="0"/>
              <a:t>能对流程进行集中管理和控制</a:t>
            </a:r>
            <a:endParaRPr lang="en-US" altLang="zh-CN" sz="1200" b="0" dirty="0" smtClean="0"/>
          </a:p>
        </p:txBody>
      </p:sp>
      <p:pic>
        <p:nvPicPr>
          <p:cNvPr id="1032" name="Picture 8"/>
          <p:cNvPicPr>
            <a:picLocks noGrp="1" noChangeAspect="1" noChangeArrowheads="1"/>
          </p:cNvPicPr>
          <p:nvPr>
            <p:ph sz="quarter" idx="4"/>
          </p:nvPr>
        </p:nvPicPr>
        <p:blipFill>
          <a:blip r:embed="rId3" cstate="print"/>
          <a:stretch>
            <a:fillRect/>
          </a:stretch>
        </p:blipFill>
        <p:spPr bwMode="auto">
          <a:xfrm>
            <a:off x="5180012" y="2774156"/>
            <a:ext cx="2971800" cy="2752725"/>
          </a:xfrm>
          <a:prstGeom prst="rect">
            <a:avLst/>
          </a:prstGeom>
          <a:noFill/>
          <a:ln w="9525">
            <a:noFill/>
            <a:miter lim="800000"/>
            <a:headEnd/>
            <a:tailEnd/>
          </a:ln>
        </p:spPr>
      </p:pic>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2771800" y="1"/>
            <a:ext cx="6372200" cy="620688"/>
          </a:xfrm>
        </p:spPr>
        <p:txBody>
          <a:bodyPr>
            <a:normAutofit/>
          </a:bodyPr>
          <a:lstStyle/>
          <a:p>
            <a:pPr algn="l"/>
            <a:r>
              <a:rPr lang="zh-CN" altLang="en-US" sz="3200" b="1" dirty="0" smtClean="0"/>
              <a:t>架构关注点：订单流程</a:t>
            </a:r>
            <a:endParaRPr lang="zh-CN" altLang="en-US" sz="3200" dirty="0"/>
          </a:p>
        </p:txBody>
      </p:sp>
      <p:sp>
        <p:nvSpPr>
          <p:cNvPr id="10" name="内容占位符 9"/>
          <p:cNvSpPr>
            <a:spLocks noGrp="1"/>
          </p:cNvSpPr>
          <p:nvPr>
            <p:ph idx="1"/>
          </p:nvPr>
        </p:nvSpPr>
        <p:spPr/>
        <p:txBody>
          <a:bodyPr anchor="ctr" anchorCtr="1">
            <a:normAutofit/>
          </a:bodyPr>
          <a:lstStyle/>
          <a:p>
            <a:pPr>
              <a:buNone/>
            </a:pPr>
            <a:r>
              <a:rPr lang="zh-CN" altLang="en-US" sz="2800" b="1" dirty="0" smtClean="0"/>
              <a:t>目标：松耦合</a:t>
            </a:r>
            <a:endParaRPr lang="en-US" altLang="zh-CN" sz="2800" b="1" dirty="0" smtClean="0"/>
          </a:p>
          <a:p>
            <a:pPr>
              <a:buNone/>
            </a:pPr>
            <a:r>
              <a:rPr lang="zh-CN" altLang="en-US" sz="2800" b="1" dirty="0" smtClean="0"/>
              <a:t>改造方案：工作流引擎</a:t>
            </a:r>
            <a:endParaRPr lang="en-US" altLang="zh-CN" sz="2800" b="1" dirty="0" smtClean="0"/>
          </a:p>
          <a:p>
            <a:pPr>
              <a:buNone/>
            </a:pPr>
            <a:endParaRPr lang="zh-CN" altLang="en-US" sz="2800" b="1" dirty="0"/>
          </a:p>
        </p:txBody>
      </p:sp>
    </p:spTree>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1800" y="1"/>
            <a:ext cx="6372200" cy="620688"/>
          </a:xfrm>
        </p:spPr>
        <p:txBody>
          <a:bodyPr>
            <a:normAutofit/>
          </a:bodyPr>
          <a:lstStyle/>
          <a:p>
            <a:pPr algn="l"/>
            <a:r>
              <a:rPr lang="zh-CN" altLang="en-US" sz="3200" b="1" dirty="0" smtClean="0"/>
              <a:t>架构关注点：同品多供</a:t>
            </a:r>
            <a:endParaRPr lang="zh-CN" altLang="en-US" sz="3200" dirty="0"/>
          </a:p>
        </p:txBody>
      </p:sp>
      <p:sp>
        <p:nvSpPr>
          <p:cNvPr id="4" name="内容占位符 3"/>
          <p:cNvSpPr>
            <a:spLocks noGrp="1"/>
          </p:cNvSpPr>
          <p:nvPr>
            <p:ph sz="half" idx="1"/>
          </p:nvPr>
        </p:nvSpPr>
        <p:spPr>
          <a:xfrm>
            <a:off x="457200" y="1600201"/>
            <a:ext cx="4906888" cy="4525963"/>
          </a:xfrm>
        </p:spPr>
        <p:txBody>
          <a:bodyPr/>
          <a:lstStyle/>
          <a:p>
            <a:pPr>
              <a:buNone/>
            </a:pPr>
            <a:endParaRPr lang="en-US" altLang="zh-CN" dirty="0" smtClean="0"/>
          </a:p>
          <a:p>
            <a:pPr>
              <a:buNone/>
            </a:pPr>
            <a:endParaRPr lang="zh-CN" altLang="en-US" dirty="0"/>
          </a:p>
        </p:txBody>
      </p:sp>
      <p:sp>
        <p:nvSpPr>
          <p:cNvPr id="5" name="内容占位符 4"/>
          <p:cNvSpPr>
            <a:spLocks noGrp="1"/>
          </p:cNvSpPr>
          <p:nvPr>
            <p:ph sz="half" idx="2"/>
          </p:nvPr>
        </p:nvSpPr>
        <p:spPr>
          <a:xfrm>
            <a:off x="5652120" y="1600201"/>
            <a:ext cx="3034680" cy="4525963"/>
          </a:xfrm>
        </p:spPr>
        <p:txBody>
          <a:bodyPr>
            <a:normAutofit/>
          </a:bodyPr>
          <a:lstStyle/>
          <a:p>
            <a:pPr>
              <a:buNone/>
            </a:pPr>
            <a:r>
              <a:rPr lang="zh-CN" altLang="en-US" sz="1800" b="1" i="1" dirty="0" smtClean="0"/>
              <a:t>核心组件：</a:t>
            </a:r>
            <a:endParaRPr lang="en-US" altLang="zh-CN" sz="1800" b="1" i="1" dirty="0" smtClean="0"/>
          </a:p>
          <a:p>
            <a:pPr>
              <a:buNone/>
            </a:pPr>
            <a:r>
              <a:rPr lang="zh-CN" altLang="en-US" sz="1600" b="1" dirty="0" smtClean="0"/>
              <a:t>分布式缓存：</a:t>
            </a:r>
            <a:r>
              <a:rPr lang="zh-CN" altLang="en-US" sz="1400" dirty="0" smtClean="0"/>
              <a:t>存放大量产品的相关报价信息，如销售价格，时间价格矩阵等。</a:t>
            </a:r>
            <a:endParaRPr lang="en-US" altLang="zh-CN" sz="1400" dirty="0" smtClean="0"/>
          </a:p>
          <a:p>
            <a:pPr>
              <a:buNone/>
            </a:pPr>
            <a:r>
              <a:rPr lang="zh-CN" altLang="en-US" sz="1600" b="1" dirty="0" smtClean="0"/>
              <a:t>配置中心：</a:t>
            </a:r>
            <a:r>
              <a:rPr lang="zh-CN" altLang="en-US" sz="1400" dirty="0" smtClean="0"/>
              <a:t>对于不同的供应商服务和产品，制定特定的调整更新频率和缓存过期时间。（如：对于热点产品，要给予较短的过期时间；对于余票量低的产品，要提升更新的频率。）</a:t>
            </a:r>
            <a:endParaRPr lang="en-US" altLang="zh-CN" sz="1400" dirty="0" smtClean="0"/>
          </a:p>
          <a:p>
            <a:pPr>
              <a:buNone/>
            </a:pPr>
            <a:r>
              <a:rPr lang="zh-CN" altLang="en-US" sz="1600" b="1" dirty="0" smtClean="0"/>
              <a:t>政策中心：</a:t>
            </a:r>
            <a:r>
              <a:rPr lang="zh-CN" altLang="en-US" sz="1400" dirty="0" smtClean="0"/>
              <a:t>在获得供应商标准销售价格的基础上，通过配置的规则计算出成本价和销售价。</a:t>
            </a:r>
            <a:endParaRPr lang="en-US" altLang="zh-CN" sz="1400" dirty="0" smtClean="0"/>
          </a:p>
          <a:p>
            <a:pPr>
              <a:buNone/>
            </a:pPr>
            <a:r>
              <a:rPr lang="zh-CN" altLang="en-US" sz="1600" b="1" dirty="0" smtClean="0"/>
              <a:t>对接适配器：</a:t>
            </a:r>
            <a:r>
              <a:rPr lang="zh-CN" altLang="en-US" sz="1400" dirty="0" smtClean="0"/>
              <a:t>根据各供应商提供的不同协议，给出不同的信息对接实现。</a:t>
            </a:r>
            <a:endParaRPr lang="zh-CN" altLang="en-US" sz="1400" dirty="0"/>
          </a:p>
        </p:txBody>
      </p:sp>
      <p:sp>
        <p:nvSpPr>
          <p:cNvPr id="8" name="矩形 7"/>
          <p:cNvSpPr/>
          <p:nvPr/>
        </p:nvSpPr>
        <p:spPr>
          <a:xfrm>
            <a:off x="971600" y="4653136"/>
            <a:ext cx="1224136" cy="432048"/>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配置中心</a:t>
            </a:r>
            <a:endParaRPr lang="zh-CN" altLang="en-US" dirty="0"/>
          </a:p>
        </p:txBody>
      </p:sp>
      <p:sp>
        <p:nvSpPr>
          <p:cNvPr id="9" name="矩形 8"/>
          <p:cNvSpPr/>
          <p:nvPr/>
        </p:nvSpPr>
        <p:spPr>
          <a:xfrm>
            <a:off x="3131840" y="4365104"/>
            <a:ext cx="1224136" cy="432048"/>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政策中心</a:t>
            </a:r>
            <a:endParaRPr lang="zh-CN" altLang="en-US" dirty="0"/>
          </a:p>
        </p:txBody>
      </p:sp>
      <p:sp>
        <p:nvSpPr>
          <p:cNvPr id="10" name="矩形 9"/>
          <p:cNvSpPr/>
          <p:nvPr/>
        </p:nvSpPr>
        <p:spPr>
          <a:xfrm>
            <a:off x="3059832" y="5301208"/>
            <a:ext cx="1440160" cy="432048"/>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对接适配器</a:t>
            </a:r>
            <a:endParaRPr lang="zh-CN" altLang="en-US" dirty="0"/>
          </a:p>
        </p:txBody>
      </p:sp>
      <p:sp>
        <p:nvSpPr>
          <p:cNvPr id="11" name="矩形 10"/>
          <p:cNvSpPr/>
          <p:nvPr/>
        </p:nvSpPr>
        <p:spPr>
          <a:xfrm>
            <a:off x="2699792" y="3356992"/>
            <a:ext cx="2160240" cy="432048"/>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分布式缓存</a:t>
            </a:r>
            <a:endParaRPr lang="zh-CN" altLang="en-US" dirty="0"/>
          </a:p>
        </p:txBody>
      </p:sp>
      <p:sp>
        <p:nvSpPr>
          <p:cNvPr id="12" name="矩形 11"/>
          <p:cNvSpPr/>
          <p:nvPr/>
        </p:nvSpPr>
        <p:spPr>
          <a:xfrm>
            <a:off x="899592" y="2492896"/>
            <a:ext cx="1368152" cy="432048"/>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静态内容</a:t>
            </a:r>
            <a:endParaRPr lang="zh-CN" altLang="en-US" dirty="0"/>
          </a:p>
        </p:txBody>
      </p:sp>
      <p:sp>
        <p:nvSpPr>
          <p:cNvPr id="13" name="矩形 12"/>
          <p:cNvSpPr/>
          <p:nvPr/>
        </p:nvSpPr>
        <p:spPr>
          <a:xfrm>
            <a:off x="3059832" y="2492896"/>
            <a:ext cx="1368152" cy="432048"/>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动态内容</a:t>
            </a:r>
            <a:endParaRPr lang="zh-CN" altLang="en-US" dirty="0"/>
          </a:p>
        </p:txBody>
      </p:sp>
      <p:sp>
        <p:nvSpPr>
          <p:cNvPr id="14" name="矩形 13"/>
          <p:cNvSpPr/>
          <p:nvPr/>
        </p:nvSpPr>
        <p:spPr>
          <a:xfrm>
            <a:off x="1043608" y="1628800"/>
            <a:ext cx="3528392" cy="432048"/>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Nginx</a:t>
            </a:r>
            <a:endParaRPr lang="zh-CN" altLang="en-US" dirty="0"/>
          </a:p>
        </p:txBody>
      </p:sp>
      <p:sp>
        <p:nvSpPr>
          <p:cNvPr id="15" name="下箭头 14"/>
          <p:cNvSpPr/>
          <p:nvPr/>
        </p:nvSpPr>
        <p:spPr>
          <a:xfrm>
            <a:off x="1475656" y="2060848"/>
            <a:ext cx="288032" cy="432048"/>
          </a:xfrm>
          <a:prstGeom prst="downArrow">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a:off x="3563888" y="2060848"/>
            <a:ext cx="288032" cy="432048"/>
          </a:xfrm>
          <a:prstGeom prst="downArrow">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a:off x="3707904" y="2924944"/>
            <a:ext cx="288032" cy="432048"/>
          </a:xfrm>
          <a:prstGeom prst="downArrow">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a:stCxn id="8" idx="2"/>
            <a:endCxn id="10" idx="1"/>
          </p:cNvCxnSpPr>
          <p:nvPr/>
        </p:nvCxnSpPr>
        <p:spPr>
          <a:xfrm>
            <a:off x="1583668" y="5085184"/>
            <a:ext cx="1476164"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上箭头 19"/>
          <p:cNvSpPr/>
          <p:nvPr/>
        </p:nvSpPr>
        <p:spPr>
          <a:xfrm>
            <a:off x="3635896" y="4797152"/>
            <a:ext cx="288032" cy="504056"/>
          </a:xfrm>
          <a:prstGeom prst="upArrow">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上箭头 20"/>
          <p:cNvSpPr/>
          <p:nvPr/>
        </p:nvSpPr>
        <p:spPr>
          <a:xfrm>
            <a:off x="3563888" y="3789040"/>
            <a:ext cx="288032" cy="576064"/>
          </a:xfrm>
          <a:prstGeom prst="upArrow">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a:stCxn id="8" idx="0"/>
            <a:endCxn id="11" idx="1"/>
          </p:cNvCxnSpPr>
          <p:nvPr/>
        </p:nvCxnSpPr>
        <p:spPr>
          <a:xfrm flipV="1">
            <a:off x="1583668" y="3573016"/>
            <a:ext cx="1116124"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1800" y="1"/>
            <a:ext cx="6372200" cy="620688"/>
          </a:xfrm>
        </p:spPr>
        <p:txBody>
          <a:bodyPr>
            <a:normAutofit/>
          </a:bodyPr>
          <a:lstStyle/>
          <a:p>
            <a:pPr algn="l"/>
            <a:r>
              <a:rPr lang="zh-CN" altLang="en-US" sz="3200" b="1" dirty="0" smtClean="0"/>
              <a:t>架构关注点：同品多供</a:t>
            </a:r>
            <a:endParaRPr lang="zh-CN" altLang="en-US" sz="3200" dirty="0"/>
          </a:p>
        </p:txBody>
      </p:sp>
      <p:sp>
        <p:nvSpPr>
          <p:cNvPr id="10" name="内容占位符 9"/>
          <p:cNvSpPr>
            <a:spLocks noGrp="1"/>
          </p:cNvSpPr>
          <p:nvPr>
            <p:ph idx="1"/>
          </p:nvPr>
        </p:nvSpPr>
        <p:spPr/>
        <p:txBody>
          <a:bodyPr>
            <a:normAutofit/>
          </a:bodyPr>
          <a:lstStyle/>
          <a:p>
            <a:pPr>
              <a:buNone/>
            </a:pPr>
            <a:r>
              <a:rPr lang="zh-CN" altLang="en-US" sz="2400" b="1" dirty="0" smtClean="0"/>
              <a:t>目标：海量业务数据抓取</a:t>
            </a:r>
            <a:endParaRPr lang="en-US" altLang="zh-CN" sz="2400" b="1" dirty="0" smtClean="0"/>
          </a:p>
          <a:p>
            <a:pPr>
              <a:buNone/>
            </a:pPr>
            <a:r>
              <a:rPr lang="zh-CN" altLang="en-US" sz="2400" b="1" dirty="0" smtClean="0"/>
              <a:t>改造方案：基于消息服务的异步数据（报价）抓取</a:t>
            </a:r>
            <a:endParaRPr lang="zh-CN" altLang="en-US" sz="2400" b="1" dirty="0"/>
          </a:p>
        </p:txBody>
      </p:sp>
      <p:sp>
        <p:nvSpPr>
          <p:cNvPr id="11" name="矩形 10"/>
          <p:cNvSpPr/>
          <p:nvPr/>
        </p:nvSpPr>
        <p:spPr>
          <a:xfrm>
            <a:off x="1979712" y="2780928"/>
            <a:ext cx="2160240" cy="432048"/>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应用服务器</a:t>
            </a:r>
            <a:endParaRPr lang="zh-CN" altLang="en-US" dirty="0"/>
          </a:p>
        </p:txBody>
      </p:sp>
      <p:sp>
        <p:nvSpPr>
          <p:cNvPr id="12" name="矩形 11"/>
          <p:cNvSpPr/>
          <p:nvPr/>
        </p:nvSpPr>
        <p:spPr>
          <a:xfrm>
            <a:off x="5508104" y="2780928"/>
            <a:ext cx="1368152" cy="432048"/>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其他系统</a:t>
            </a:r>
            <a:endParaRPr lang="zh-CN" altLang="en-US" dirty="0"/>
          </a:p>
        </p:txBody>
      </p:sp>
      <p:sp>
        <p:nvSpPr>
          <p:cNvPr id="13" name="矩形 12"/>
          <p:cNvSpPr/>
          <p:nvPr/>
        </p:nvSpPr>
        <p:spPr>
          <a:xfrm>
            <a:off x="3347864" y="4653136"/>
            <a:ext cx="2160240" cy="432048"/>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抓取组件（线程池）</a:t>
            </a:r>
            <a:endParaRPr lang="zh-CN" altLang="en-US" dirty="0"/>
          </a:p>
        </p:txBody>
      </p:sp>
      <p:sp>
        <p:nvSpPr>
          <p:cNvPr id="15" name="矩形 14"/>
          <p:cNvSpPr/>
          <p:nvPr/>
        </p:nvSpPr>
        <p:spPr>
          <a:xfrm>
            <a:off x="2411760" y="3789040"/>
            <a:ext cx="1368152" cy="432048"/>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Queue</a:t>
            </a:r>
            <a:endParaRPr lang="zh-CN" altLang="en-US" dirty="0"/>
          </a:p>
        </p:txBody>
      </p:sp>
      <p:sp>
        <p:nvSpPr>
          <p:cNvPr id="16" name="矩形 15"/>
          <p:cNvSpPr/>
          <p:nvPr/>
        </p:nvSpPr>
        <p:spPr>
          <a:xfrm>
            <a:off x="4860032" y="3789040"/>
            <a:ext cx="1368152" cy="432048"/>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Topic</a:t>
            </a:r>
            <a:endParaRPr lang="zh-CN" altLang="en-US" dirty="0"/>
          </a:p>
        </p:txBody>
      </p:sp>
      <p:sp>
        <p:nvSpPr>
          <p:cNvPr id="18" name="矩形 17"/>
          <p:cNvSpPr/>
          <p:nvPr/>
        </p:nvSpPr>
        <p:spPr>
          <a:xfrm>
            <a:off x="2483768" y="5589240"/>
            <a:ext cx="4032448" cy="432048"/>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供应商数据服务</a:t>
            </a:r>
            <a:endParaRPr lang="zh-CN" altLang="en-US" dirty="0"/>
          </a:p>
        </p:txBody>
      </p:sp>
      <p:sp>
        <p:nvSpPr>
          <p:cNvPr id="19" name="上下箭头 18"/>
          <p:cNvSpPr/>
          <p:nvPr/>
        </p:nvSpPr>
        <p:spPr>
          <a:xfrm>
            <a:off x="4211960" y="5085184"/>
            <a:ext cx="288032" cy="504056"/>
          </a:xfrm>
          <a:prstGeom prst="upDownArrow">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9"/>
          <p:cNvSpPr/>
          <p:nvPr/>
        </p:nvSpPr>
        <p:spPr>
          <a:xfrm>
            <a:off x="2771800" y="3212976"/>
            <a:ext cx="360040" cy="576064"/>
          </a:xfrm>
          <a:prstGeom prst="downArrow">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下箭头 20"/>
          <p:cNvSpPr/>
          <p:nvPr/>
        </p:nvSpPr>
        <p:spPr>
          <a:xfrm rot="20159415">
            <a:off x="3550164" y="4195470"/>
            <a:ext cx="285865" cy="492836"/>
          </a:xfrm>
          <a:prstGeom prst="downArrow">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rot="12806489">
            <a:off x="4837018" y="4181657"/>
            <a:ext cx="301240" cy="529633"/>
          </a:xfrm>
          <a:prstGeom prst="downArrow">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rot="12806489">
            <a:off x="5629707" y="3170453"/>
            <a:ext cx="301240" cy="646563"/>
          </a:xfrm>
          <a:prstGeom prst="downArrow">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rot="7175473">
            <a:off x="4550682" y="2802534"/>
            <a:ext cx="301240" cy="1285647"/>
          </a:xfrm>
          <a:prstGeom prst="downArrow">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24944" y="1"/>
            <a:ext cx="6419056" cy="620687"/>
          </a:xfrm>
        </p:spPr>
        <p:txBody>
          <a:bodyPr>
            <a:normAutofit/>
          </a:bodyPr>
          <a:lstStyle/>
          <a:p>
            <a:pPr algn="l"/>
            <a:r>
              <a:rPr lang="zh-CN" altLang="en-US" sz="3200" b="1" dirty="0" smtClean="0"/>
              <a:t>架构关注点：同品多供</a:t>
            </a:r>
            <a:endParaRPr lang="zh-CN" altLang="en-US" sz="3200" dirty="0"/>
          </a:p>
        </p:txBody>
      </p:sp>
      <p:sp>
        <p:nvSpPr>
          <p:cNvPr id="3" name="内容占位符 2"/>
          <p:cNvSpPr>
            <a:spLocks noGrp="1"/>
          </p:cNvSpPr>
          <p:nvPr>
            <p:ph idx="1"/>
          </p:nvPr>
        </p:nvSpPr>
        <p:spPr>
          <a:xfrm>
            <a:off x="457200" y="1124745"/>
            <a:ext cx="8229600" cy="5001420"/>
          </a:xfrm>
        </p:spPr>
        <p:txBody>
          <a:bodyPr/>
          <a:lstStyle/>
          <a:p>
            <a:pPr>
              <a:buNone/>
            </a:pPr>
            <a:r>
              <a:rPr lang="zh-CN" altLang="en-US" sz="2400" b="1" dirty="0" smtClean="0"/>
              <a:t>目标：解决供应商接口不稳定</a:t>
            </a:r>
            <a:endParaRPr lang="en-US" altLang="zh-CN" sz="2400" b="1" dirty="0" smtClean="0"/>
          </a:p>
          <a:p>
            <a:pPr>
              <a:buNone/>
            </a:pPr>
            <a:endParaRPr lang="en-US" altLang="zh-CN" sz="2400" b="1" dirty="0" smtClean="0"/>
          </a:p>
          <a:p>
            <a:pPr>
              <a:buNone/>
            </a:pPr>
            <a:r>
              <a:rPr lang="zh-CN" altLang="en-US" sz="2400" b="1" dirty="0" smtClean="0"/>
              <a:t>使用供应商接口的注意事项</a:t>
            </a:r>
            <a:endParaRPr lang="en-US" altLang="zh-CN" dirty="0" smtClean="0"/>
          </a:p>
          <a:p>
            <a:pPr>
              <a:buFont typeface="Wingdings" pitchFamily="2" charset="2"/>
              <a:buChar char="l"/>
            </a:pPr>
            <a:r>
              <a:rPr lang="zh-CN" altLang="en-US" sz="2000" dirty="0" smtClean="0"/>
              <a:t>假定对方提供的服务不稳定（</a:t>
            </a:r>
            <a:r>
              <a:rPr lang="en-US" altLang="zh-CN" sz="2000" dirty="0" err="1" smtClean="0"/>
              <a:t>webservice</a:t>
            </a:r>
            <a:r>
              <a:rPr lang="zh-CN" altLang="en-US" sz="2000" dirty="0" smtClean="0"/>
              <a:t>，</a:t>
            </a:r>
            <a:r>
              <a:rPr lang="en-US" altLang="zh-CN" sz="2000" dirty="0" smtClean="0"/>
              <a:t>socket</a:t>
            </a:r>
            <a:r>
              <a:rPr lang="zh-CN" altLang="en-US" sz="2000" dirty="0" smtClean="0"/>
              <a:t>）</a:t>
            </a:r>
            <a:endParaRPr lang="en-US" altLang="zh-CN" sz="2000" dirty="0" smtClean="0"/>
          </a:p>
          <a:p>
            <a:pPr>
              <a:buFont typeface="Wingdings" pitchFamily="2" charset="2"/>
              <a:buChar char="l"/>
            </a:pPr>
            <a:r>
              <a:rPr lang="zh-CN" altLang="en-US" sz="2000" dirty="0" smtClean="0"/>
              <a:t>设置超时（连接超时，读取超时）</a:t>
            </a:r>
            <a:endParaRPr lang="en-US" altLang="zh-CN" sz="2000" dirty="0" smtClean="0"/>
          </a:p>
          <a:p>
            <a:pPr>
              <a:buFont typeface="Wingdings" pitchFamily="2" charset="2"/>
              <a:buChar char="l"/>
            </a:pPr>
            <a:r>
              <a:rPr lang="zh-CN" altLang="en-US" sz="2000" dirty="0" smtClean="0"/>
              <a:t>添加监控（访问次数，平均响应时间，失败率）</a:t>
            </a:r>
            <a:endParaRPr lang="en-US" altLang="zh-CN" sz="2000" dirty="0" smtClean="0"/>
          </a:p>
          <a:p>
            <a:pPr>
              <a:buFont typeface="Wingdings" pitchFamily="2" charset="2"/>
              <a:buChar char="l"/>
            </a:pPr>
            <a:r>
              <a:rPr lang="zh-CN" altLang="en-US" sz="2000" dirty="0" smtClean="0"/>
              <a:t>用日志界定边界（记录所有的输入输出，以用来判定我方还是对方的出现问题）</a:t>
            </a:r>
            <a:endParaRPr lang="zh-CN" altLang="en-US" sz="2000" dirty="0"/>
          </a:p>
        </p:txBody>
      </p:sp>
    </p:spTree>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1800" y="1"/>
            <a:ext cx="6372200" cy="620687"/>
          </a:xfrm>
        </p:spPr>
        <p:txBody>
          <a:bodyPr>
            <a:normAutofit/>
          </a:bodyPr>
          <a:lstStyle/>
          <a:p>
            <a:pPr algn="l"/>
            <a:r>
              <a:rPr lang="zh-CN" altLang="en-US" sz="3200" b="1" dirty="0" smtClean="0"/>
              <a:t>架构关注点：采销产品统一</a:t>
            </a:r>
            <a:endParaRPr lang="zh-CN" altLang="en-US" sz="3200" dirty="0"/>
          </a:p>
        </p:txBody>
      </p:sp>
      <p:sp>
        <p:nvSpPr>
          <p:cNvPr id="3" name="内容占位符 2"/>
          <p:cNvSpPr>
            <a:spLocks noGrp="1"/>
          </p:cNvSpPr>
          <p:nvPr>
            <p:ph idx="1"/>
          </p:nvPr>
        </p:nvSpPr>
        <p:spPr/>
        <p:txBody>
          <a:bodyPr/>
          <a:lstStyle/>
          <a:p>
            <a:pPr>
              <a:buNone/>
            </a:pPr>
            <a:r>
              <a:rPr lang="zh-CN" altLang="en-US" sz="2400" b="1" dirty="0" smtClean="0"/>
              <a:t>采购产品和销售产品共存的一些现象：</a:t>
            </a:r>
            <a:endParaRPr lang="en-US" altLang="zh-CN" sz="2400" b="1" dirty="0" smtClean="0"/>
          </a:p>
          <a:p>
            <a:pPr>
              <a:buFont typeface="Wingdings" pitchFamily="2" charset="2"/>
              <a:buChar char="l"/>
            </a:pPr>
            <a:r>
              <a:rPr lang="zh-CN" altLang="en-US" sz="2000" dirty="0" smtClean="0"/>
              <a:t>每个分销渠道需要基于同一采购产品创建一个新的销售产品。</a:t>
            </a:r>
            <a:endParaRPr lang="en-US" altLang="zh-CN" sz="2000" dirty="0" smtClean="0"/>
          </a:p>
          <a:p>
            <a:pPr>
              <a:buFont typeface="Wingdings" pitchFamily="2" charset="2"/>
              <a:buChar char="l"/>
            </a:pPr>
            <a:r>
              <a:rPr lang="zh-CN" altLang="en-US" sz="2000" dirty="0" smtClean="0"/>
              <a:t>不同供应商的同种采购产品无法归类统一。</a:t>
            </a:r>
            <a:endParaRPr lang="en-US" altLang="zh-CN" sz="2000" dirty="0" smtClean="0"/>
          </a:p>
          <a:p>
            <a:pPr>
              <a:buFont typeface="Wingdings" pitchFamily="2" charset="2"/>
              <a:buChar char="l"/>
            </a:pPr>
            <a:r>
              <a:rPr lang="zh-CN" altLang="en-US" sz="2000" dirty="0" smtClean="0"/>
              <a:t>为了解决多个产品的库存共享问题，基于虚拟库存创建了虚拟采购</a:t>
            </a:r>
            <a:r>
              <a:rPr lang="zh-CN" altLang="en-US" sz="2000" smtClean="0"/>
              <a:t>产品。</a:t>
            </a:r>
            <a:endParaRPr lang="en-US" altLang="zh-CN" sz="2000" dirty="0" smtClean="0"/>
          </a:p>
          <a:p>
            <a:pPr>
              <a:buNone/>
            </a:pPr>
            <a:endParaRPr lang="zh-CN" altLang="en-US" dirty="0"/>
          </a:p>
        </p:txBody>
      </p:sp>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1800" y="1"/>
            <a:ext cx="6372200" cy="620688"/>
          </a:xfrm>
        </p:spPr>
        <p:txBody>
          <a:bodyPr>
            <a:normAutofit/>
          </a:bodyPr>
          <a:lstStyle/>
          <a:p>
            <a:pPr algn="l"/>
            <a:r>
              <a:rPr lang="zh-CN" altLang="en-US" sz="3200" b="1" dirty="0" smtClean="0"/>
              <a:t>架构关注点：采销产品统一</a:t>
            </a:r>
            <a:endParaRPr lang="zh-CN" altLang="en-US" sz="3200" dirty="0"/>
          </a:p>
        </p:txBody>
      </p:sp>
      <p:sp>
        <p:nvSpPr>
          <p:cNvPr id="6" name="文本占位符 5"/>
          <p:cNvSpPr>
            <a:spLocks noGrp="1"/>
          </p:cNvSpPr>
          <p:nvPr>
            <p:ph type="body" idx="1"/>
          </p:nvPr>
        </p:nvSpPr>
        <p:spPr>
          <a:xfrm>
            <a:off x="457200" y="1628800"/>
            <a:ext cx="4040188" cy="546076"/>
          </a:xfrm>
        </p:spPr>
        <p:txBody>
          <a:bodyPr>
            <a:normAutofit/>
          </a:bodyPr>
          <a:lstStyle/>
          <a:p>
            <a:r>
              <a:rPr lang="zh-CN" altLang="en-US" sz="2000" dirty="0" smtClean="0"/>
              <a:t>当前域模型：</a:t>
            </a:r>
            <a:endParaRPr lang="zh-CN" altLang="en-US" sz="2000" dirty="0"/>
          </a:p>
        </p:txBody>
      </p:sp>
      <p:sp>
        <p:nvSpPr>
          <p:cNvPr id="7" name="内容占位符 6"/>
          <p:cNvSpPr>
            <a:spLocks noGrp="1"/>
          </p:cNvSpPr>
          <p:nvPr>
            <p:ph sz="half" idx="2"/>
          </p:nvPr>
        </p:nvSpPr>
        <p:spPr/>
        <p:txBody>
          <a:bodyPr/>
          <a:lstStyle/>
          <a:p>
            <a:pPr>
              <a:buNone/>
            </a:pPr>
            <a:endParaRPr lang="en-US" altLang="zh-CN" b="1" dirty="0" smtClean="0"/>
          </a:p>
          <a:p>
            <a:pPr>
              <a:buNone/>
            </a:pPr>
            <a:endParaRPr lang="zh-CN" altLang="en-US" b="1" dirty="0"/>
          </a:p>
        </p:txBody>
      </p:sp>
      <p:sp>
        <p:nvSpPr>
          <p:cNvPr id="8" name="文本占位符 7"/>
          <p:cNvSpPr>
            <a:spLocks noGrp="1"/>
          </p:cNvSpPr>
          <p:nvPr>
            <p:ph type="body" sz="quarter" idx="3"/>
          </p:nvPr>
        </p:nvSpPr>
        <p:spPr/>
        <p:txBody>
          <a:bodyPr>
            <a:normAutofit/>
          </a:bodyPr>
          <a:lstStyle/>
          <a:p>
            <a:r>
              <a:rPr lang="zh-CN" altLang="en-US" sz="2000" dirty="0" smtClean="0"/>
              <a:t>目标域模型：</a:t>
            </a:r>
            <a:endParaRPr lang="zh-CN" altLang="en-US" sz="2000" dirty="0"/>
          </a:p>
        </p:txBody>
      </p:sp>
      <p:sp>
        <p:nvSpPr>
          <p:cNvPr id="9" name="内容占位符 8"/>
          <p:cNvSpPr>
            <a:spLocks noGrp="1"/>
          </p:cNvSpPr>
          <p:nvPr>
            <p:ph sz="quarter" idx="4"/>
          </p:nvPr>
        </p:nvSpPr>
        <p:spPr/>
        <p:txBody>
          <a:bodyPr/>
          <a:lstStyle/>
          <a:p>
            <a:pPr>
              <a:buNone/>
            </a:pPr>
            <a:endParaRPr lang="en-US" altLang="zh-CN" dirty="0" smtClean="0"/>
          </a:p>
          <a:p>
            <a:pPr>
              <a:buNone/>
            </a:pPr>
            <a:endParaRPr lang="zh-CN" altLang="en-US" dirty="0"/>
          </a:p>
        </p:txBody>
      </p:sp>
      <p:sp>
        <p:nvSpPr>
          <p:cNvPr id="10" name="矩形 9"/>
          <p:cNvSpPr/>
          <p:nvPr/>
        </p:nvSpPr>
        <p:spPr>
          <a:xfrm>
            <a:off x="2411760" y="3068960"/>
            <a:ext cx="1008112" cy="288032"/>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采购产品</a:t>
            </a:r>
            <a:endParaRPr lang="zh-CN" altLang="en-US" sz="1400" dirty="0"/>
          </a:p>
        </p:txBody>
      </p:sp>
      <p:sp>
        <p:nvSpPr>
          <p:cNvPr id="11" name="矩形 10"/>
          <p:cNvSpPr/>
          <p:nvPr/>
        </p:nvSpPr>
        <p:spPr>
          <a:xfrm>
            <a:off x="2195736" y="4797152"/>
            <a:ext cx="1008112" cy="288032"/>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销售产品</a:t>
            </a:r>
            <a:endParaRPr lang="zh-CN" altLang="en-US" sz="1400" dirty="0"/>
          </a:p>
        </p:txBody>
      </p:sp>
      <p:sp>
        <p:nvSpPr>
          <p:cNvPr id="12" name="矩形 11"/>
          <p:cNvSpPr/>
          <p:nvPr/>
        </p:nvSpPr>
        <p:spPr>
          <a:xfrm>
            <a:off x="3563888" y="4941168"/>
            <a:ext cx="1008112" cy="288032"/>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订单明细</a:t>
            </a:r>
            <a:endParaRPr lang="zh-CN" altLang="en-US" sz="1400" dirty="0"/>
          </a:p>
        </p:txBody>
      </p:sp>
      <p:sp>
        <p:nvSpPr>
          <p:cNvPr id="13" name="矩形 12"/>
          <p:cNvSpPr/>
          <p:nvPr/>
        </p:nvSpPr>
        <p:spPr>
          <a:xfrm>
            <a:off x="2483768" y="4149080"/>
            <a:ext cx="1728192" cy="288032"/>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订单明细采购产品</a:t>
            </a:r>
            <a:endParaRPr lang="zh-CN" altLang="en-US" sz="1400" dirty="0"/>
          </a:p>
        </p:txBody>
      </p:sp>
      <p:sp>
        <p:nvSpPr>
          <p:cNvPr id="14" name="矩形 13"/>
          <p:cNvSpPr/>
          <p:nvPr/>
        </p:nvSpPr>
        <p:spPr>
          <a:xfrm>
            <a:off x="2195736" y="5733256"/>
            <a:ext cx="1008112" cy="288032"/>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产品展示</a:t>
            </a:r>
            <a:endParaRPr lang="zh-CN" altLang="en-US" sz="1400" dirty="0"/>
          </a:p>
        </p:txBody>
      </p:sp>
      <p:cxnSp>
        <p:nvCxnSpPr>
          <p:cNvPr id="16" name="直接连接符 15"/>
          <p:cNvCxnSpPr>
            <a:stCxn id="11" idx="2"/>
            <a:endCxn id="14" idx="0"/>
          </p:cNvCxnSpPr>
          <p:nvPr/>
        </p:nvCxnSpPr>
        <p:spPr>
          <a:xfrm>
            <a:off x="2699792" y="5085184"/>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1" idx="3"/>
            <a:endCxn id="12" idx="1"/>
          </p:cNvCxnSpPr>
          <p:nvPr/>
        </p:nvCxnSpPr>
        <p:spPr>
          <a:xfrm>
            <a:off x="3203848" y="4941168"/>
            <a:ext cx="36004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2" idx="0"/>
            <a:endCxn id="13" idx="2"/>
          </p:cNvCxnSpPr>
          <p:nvPr/>
        </p:nvCxnSpPr>
        <p:spPr>
          <a:xfrm flipH="1" flipV="1">
            <a:off x="3347864" y="4437112"/>
            <a:ext cx="72008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3" idx="0"/>
            <a:endCxn id="10" idx="3"/>
          </p:cNvCxnSpPr>
          <p:nvPr/>
        </p:nvCxnSpPr>
        <p:spPr>
          <a:xfrm flipV="1">
            <a:off x="3347864" y="3212976"/>
            <a:ext cx="72008" cy="936104"/>
          </a:xfrm>
          <a:prstGeom prst="line">
            <a:avLst/>
          </a:prstGeom>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979712" y="2420888"/>
            <a:ext cx="1008112" cy="288032"/>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供应商</a:t>
            </a:r>
            <a:endParaRPr lang="zh-CN" altLang="en-US" sz="1400" dirty="0"/>
          </a:p>
        </p:txBody>
      </p:sp>
      <p:cxnSp>
        <p:nvCxnSpPr>
          <p:cNvPr id="30" name="直接连接符 29"/>
          <p:cNvCxnSpPr>
            <a:stCxn id="28" idx="2"/>
            <a:endCxn id="10" idx="0"/>
          </p:cNvCxnSpPr>
          <p:nvPr/>
        </p:nvCxnSpPr>
        <p:spPr>
          <a:xfrm>
            <a:off x="2483768" y="2708920"/>
            <a:ext cx="432048"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683568" y="4149080"/>
            <a:ext cx="1368152" cy="288032"/>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销售产品组成</a:t>
            </a:r>
            <a:endParaRPr lang="zh-CN" altLang="en-US" sz="1400" dirty="0"/>
          </a:p>
        </p:txBody>
      </p:sp>
      <p:cxnSp>
        <p:nvCxnSpPr>
          <p:cNvPr id="47" name="直接连接符 46"/>
          <p:cNvCxnSpPr>
            <a:stCxn id="10" idx="2"/>
            <a:endCxn id="39" idx="0"/>
          </p:cNvCxnSpPr>
          <p:nvPr/>
        </p:nvCxnSpPr>
        <p:spPr>
          <a:xfrm flipH="1">
            <a:off x="1367644" y="3356992"/>
            <a:ext cx="1548172"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39" idx="2"/>
            <a:endCxn id="11" idx="0"/>
          </p:cNvCxnSpPr>
          <p:nvPr/>
        </p:nvCxnSpPr>
        <p:spPr>
          <a:xfrm>
            <a:off x="1367644" y="4437112"/>
            <a:ext cx="1332148"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6516216" y="2708920"/>
            <a:ext cx="1008112" cy="288032"/>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供应商</a:t>
            </a:r>
            <a:r>
              <a:rPr lang="en-US" altLang="zh-CN" sz="1400" dirty="0" smtClean="0"/>
              <a:t>n</a:t>
            </a:r>
            <a:endParaRPr lang="zh-CN" altLang="en-US" sz="1400" dirty="0"/>
          </a:p>
        </p:txBody>
      </p:sp>
      <p:sp>
        <p:nvSpPr>
          <p:cNvPr id="51" name="矩形 50"/>
          <p:cNvSpPr/>
          <p:nvPr/>
        </p:nvSpPr>
        <p:spPr>
          <a:xfrm>
            <a:off x="6516216" y="3717032"/>
            <a:ext cx="1008112" cy="288032"/>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产品</a:t>
            </a:r>
            <a:endParaRPr lang="zh-CN" altLang="en-US" sz="1400" dirty="0"/>
          </a:p>
        </p:txBody>
      </p:sp>
      <p:sp>
        <p:nvSpPr>
          <p:cNvPr id="54" name="矩形 53"/>
          <p:cNvSpPr/>
          <p:nvPr/>
        </p:nvSpPr>
        <p:spPr>
          <a:xfrm>
            <a:off x="7596336" y="4581128"/>
            <a:ext cx="1008112" cy="288032"/>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订单明细</a:t>
            </a:r>
            <a:endParaRPr lang="zh-CN" altLang="en-US" sz="1400" dirty="0"/>
          </a:p>
        </p:txBody>
      </p:sp>
      <p:sp>
        <p:nvSpPr>
          <p:cNvPr id="55" name="矩形 54"/>
          <p:cNvSpPr/>
          <p:nvPr/>
        </p:nvSpPr>
        <p:spPr>
          <a:xfrm>
            <a:off x="6300192" y="5229200"/>
            <a:ext cx="1008112" cy="288032"/>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产品展示</a:t>
            </a:r>
            <a:endParaRPr lang="zh-CN" altLang="en-US" sz="1400" dirty="0"/>
          </a:p>
        </p:txBody>
      </p:sp>
      <p:cxnSp>
        <p:nvCxnSpPr>
          <p:cNvPr id="58" name="直接连接符 57"/>
          <p:cNvCxnSpPr>
            <a:stCxn id="50" idx="2"/>
            <a:endCxn id="51" idx="0"/>
          </p:cNvCxnSpPr>
          <p:nvPr/>
        </p:nvCxnSpPr>
        <p:spPr>
          <a:xfrm>
            <a:off x="7020272" y="2996952"/>
            <a:ext cx="0" cy="72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1" idx="3"/>
            <a:endCxn id="54" idx="1"/>
          </p:cNvCxnSpPr>
          <p:nvPr/>
        </p:nvCxnSpPr>
        <p:spPr>
          <a:xfrm>
            <a:off x="7524328" y="3861048"/>
            <a:ext cx="72008"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1" idx="2"/>
            <a:endCxn id="55" idx="0"/>
          </p:cNvCxnSpPr>
          <p:nvPr/>
        </p:nvCxnSpPr>
        <p:spPr>
          <a:xfrm flipH="1">
            <a:off x="6804248" y="4005064"/>
            <a:ext cx="216024" cy="1224136"/>
          </a:xfrm>
          <a:prstGeom prst="line">
            <a:avLst/>
          </a:prstGeom>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539552" y="3068960"/>
            <a:ext cx="1296144" cy="288032"/>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采购产品属性</a:t>
            </a:r>
            <a:endParaRPr lang="zh-CN" altLang="en-US" sz="1400" dirty="0"/>
          </a:p>
        </p:txBody>
      </p:sp>
      <p:cxnSp>
        <p:nvCxnSpPr>
          <p:cNvPr id="35" name="直接连接符 34"/>
          <p:cNvCxnSpPr>
            <a:stCxn id="29" idx="3"/>
            <a:endCxn id="10" idx="1"/>
          </p:cNvCxnSpPr>
          <p:nvPr/>
        </p:nvCxnSpPr>
        <p:spPr>
          <a:xfrm>
            <a:off x="1835696" y="3212976"/>
            <a:ext cx="576064"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467544" y="4869160"/>
            <a:ext cx="1296144" cy="288032"/>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销售产品属性</a:t>
            </a:r>
            <a:endParaRPr lang="zh-CN" altLang="en-US" sz="1400" dirty="0"/>
          </a:p>
        </p:txBody>
      </p:sp>
      <p:cxnSp>
        <p:nvCxnSpPr>
          <p:cNvPr id="57" name="直接连接符 56"/>
          <p:cNvCxnSpPr>
            <a:stCxn id="46" idx="3"/>
            <a:endCxn id="11" idx="1"/>
          </p:cNvCxnSpPr>
          <p:nvPr/>
        </p:nvCxnSpPr>
        <p:spPr>
          <a:xfrm flipV="1">
            <a:off x="1763688" y="4941168"/>
            <a:ext cx="432048" cy="72008"/>
          </a:xfrm>
          <a:prstGeom prst="line">
            <a:avLst/>
          </a:prstGeom>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4932040" y="3717032"/>
            <a:ext cx="1008112" cy="288032"/>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产品属性</a:t>
            </a:r>
            <a:r>
              <a:rPr lang="en-US" altLang="zh-CN" sz="1400" dirty="0" smtClean="0"/>
              <a:t>n</a:t>
            </a:r>
            <a:endParaRPr lang="zh-CN" altLang="en-US" sz="1400" dirty="0"/>
          </a:p>
        </p:txBody>
      </p:sp>
      <p:cxnSp>
        <p:nvCxnSpPr>
          <p:cNvPr id="68" name="直接连接符 67"/>
          <p:cNvCxnSpPr>
            <a:stCxn id="66" idx="3"/>
            <a:endCxn id="51" idx="1"/>
          </p:cNvCxnSpPr>
          <p:nvPr/>
        </p:nvCxnSpPr>
        <p:spPr>
          <a:xfrm>
            <a:off x="5940152" y="3861048"/>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6588224" y="3284984"/>
            <a:ext cx="7920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6228184" y="3501008"/>
            <a:ext cx="0" cy="7200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4355976" y="5661248"/>
            <a:ext cx="4392488" cy="936104"/>
          </a:xfrm>
          <a:prstGeom prst="rect">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结论：</a:t>
            </a:r>
            <a:endParaRPr lang="en-US" altLang="zh-CN" sz="1400" dirty="0" smtClean="0">
              <a:solidFill>
                <a:schemeClr val="tx1"/>
              </a:solidFill>
            </a:endParaRPr>
          </a:p>
          <a:p>
            <a:pPr lvl="1"/>
            <a:r>
              <a:rPr lang="en-US" altLang="zh-CN" sz="1400" dirty="0" smtClean="0">
                <a:solidFill>
                  <a:schemeClr val="tx1"/>
                </a:solidFill>
              </a:rPr>
              <a:t>1.</a:t>
            </a:r>
            <a:r>
              <a:rPr lang="zh-CN" altLang="en-US" sz="1400" dirty="0" smtClean="0">
                <a:solidFill>
                  <a:schemeClr val="tx1"/>
                </a:solidFill>
              </a:rPr>
              <a:t>减少领域对象，降低关系的复杂度。</a:t>
            </a:r>
            <a:endParaRPr lang="en-US" altLang="zh-CN" sz="1400" dirty="0" smtClean="0">
              <a:solidFill>
                <a:schemeClr val="tx1"/>
              </a:solidFill>
            </a:endParaRPr>
          </a:p>
          <a:p>
            <a:pPr lvl="1"/>
            <a:r>
              <a:rPr lang="en-US" altLang="zh-CN" sz="1400" dirty="0" smtClean="0">
                <a:solidFill>
                  <a:schemeClr val="tx1"/>
                </a:solidFill>
              </a:rPr>
              <a:t>2.</a:t>
            </a:r>
            <a:r>
              <a:rPr lang="zh-CN" altLang="en-US" sz="1400" dirty="0" smtClean="0">
                <a:solidFill>
                  <a:schemeClr val="tx1"/>
                </a:solidFill>
              </a:rPr>
              <a:t>需要引入额外的策略，来处理产品和供应商以及产品和产品属性的对应关系。</a:t>
            </a:r>
            <a:endParaRPr lang="zh-CN" altLang="en-US" sz="1400" dirty="0">
              <a:solidFill>
                <a:schemeClr val="tx1"/>
              </a:solidFill>
            </a:endParaRPr>
          </a:p>
        </p:txBody>
      </p:sp>
      <p:sp>
        <p:nvSpPr>
          <p:cNvPr id="37" name="右箭头 36"/>
          <p:cNvSpPr/>
          <p:nvPr/>
        </p:nvSpPr>
        <p:spPr>
          <a:xfrm>
            <a:off x="4283968" y="3933056"/>
            <a:ext cx="648072" cy="360040"/>
          </a:xfrm>
          <a:prstGeom prst="rightArrow">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67544" y="1124744"/>
            <a:ext cx="4608512"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chemeClr val="tx1"/>
                </a:solidFill>
              </a:rPr>
              <a:t>目标：产品标准化</a:t>
            </a:r>
            <a:endParaRPr lang="zh-CN" altLang="en-US" sz="2000" b="1" dirty="0">
              <a:solidFill>
                <a:schemeClr val="tx1"/>
              </a:solidFill>
            </a:endParaRPr>
          </a:p>
        </p:txBody>
      </p:sp>
    </p:spTree>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07296" y="1"/>
            <a:ext cx="6336704" cy="620688"/>
          </a:xfrm>
        </p:spPr>
        <p:txBody>
          <a:bodyPr>
            <a:normAutofit/>
          </a:bodyPr>
          <a:lstStyle/>
          <a:p>
            <a:pPr algn="l"/>
            <a:r>
              <a:rPr lang="zh-CN" altLang="en-US" sz="3200" b="1" dirty="0" smtClean="0"/>
              <a:t>架构关注点：个性化搜索引擎</a:t>
            </a:r>
            <a:endParaRPr lang="zh-CN" altLang="en-US" sz="3200" dirty="0"/>
          </a:p>
        </p:txBody>
      </p:sp>
      <p:sp>
        <p:nvSpPr>
          <p:cNvPr id="3" name="内容占位符 2"/>
          <p:cNvSpPr>
            <a:spLocks noGrp="1"/>
          </p:cNvSpPr>
          <p:nvPr>
            <p:ph idx="1"/>
          </p:nvPr>
        </p:nvSpPr>
        <p:spPr/>
        <p:txBody>
          <a:bodyPr>
            <a:normAutofit/>
          </a:bodyPr>
          <a:lstStyle/>
          <a:p>
            <a:pPr>
              <a:buNone/>
            </a:pPr>
            <a:r>
              <a:rPr lang="zh-CN" altLang="en-US" sz="2400" b="1" dirty="0" smtClean="0"/>
              <a:t>传统搜索引擎的不足：</a:t>
            </a:r>
            <a:endParaRPr lang="en-US" altLang="zh-CN" sz="2400" b="1" dirty="0" smtClean="0"/>
          </a:p>
          <a:p>
            <a:r>
              <a:rPr lang="zh-CN" altLang="en-US" sz="1800" dirty="0" smtClean="0"/>
              <a:t>用户进行检索时，无法用简单有效的几个关键字清晰表达所查找的对象。</a:t>
            </a:r>
            <a:endParaRPr lang="en-US" altLang="zh-CN" sz="1800" dirty="0" smtClean="0"/>
          </a:p>
          <a:p>
            <a:r>
              <a:rPr lang="zh-CN" altLang="en-US" sz="1800" dirty="0" smtClean="0"/>
              <a:t>搜索引擎无法在一次搜索的基础上，做出更细的二次搜索。</a:t>
            </a:r>
            <a:endParaRPr lang="en-US" altLang="zh-CN" sz="1800" dirty="0" smtClean="0"/>
          </a:p>
          <a:p>
            <a:r>
              <a:rPr lang="zh-CN" altLang="en-US" sz="1800" dirty="0" smtClean="0"/>
              <a:t>相同的关键字，无法提供个性化的搜索结果。</a:t>
            </a:r>
            <a:endParaRPr lang="en-US" altLang="zh-CN" sz="1800" dirty="0" smtClean="0"/>
          </a:p>
          <a:p>
            <a:r>
              <a:rPr lang="zh-CN" altLang="en-US" sz="1800" dirty="0" smtClean="0"/>
              <a:t>搜索结果过多，无法精确选择适合的产品。</a:t>
            </a:r>
            <a:endParaRPr lang="en-US" altLang="zh-CN" sz="1800" dirty="0" smtClean="0"/>
          </a:p>
          <a:p>
            <a:endParaRPr lang="en-US" altLang="zh-CN" sz="1800" dirty="0" smtClean="0"/>
          </a:p>
          <a:p>
            <a:endParaRPr lang="en-US" altLang="zh-CN" sz="1800" dirty="0" smtClean="0"/>
          </a:p>
          <a:p>
            <a:pPr>
              <a:buNone/>
            </a:pPr>
            <a:endParaRPr lang="en-US" altLang="zh-CN" sz="1800" dirty="0" smtClean="0"/>
          </a:p>
        </p:txBody>
      </p:sp>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1800" y="1"/>
            <a:ext cx="6372200" cy="620687"/>
          </a:xfrm>
        </p:spPr>
        <p:txBody>
          <a:bodyPr>
            <a:normAutofit/>
          </a:bodyPr>
          <a:lstStyle/>
          <a:p>
            <a:pPr algn="l"/>
            <a:r>
              <a:rPr lang="zh-CN" altLang="en-US" sz="3200" b="1" dirty="0" smtClean="0"/>
              <a:t>架构关注点：个性化搜索引擎</a:t>
            </a:r>
            <a:endParaRPr lang="zh-CN" altLang="en-US" sz="3200" dirty="0"/>
          </a:p>
        </p:txBody>
      </p:sp>
      <p:sp>
        <p:nvSpPr>
          <p:cNvPr id="3" name="内容占位符 2"/>
          <p:cNvSpPr>
            <a:spLocks noGrp="1"/>
          </p:cNvSpPr>
          <p:nvPr>
            <p:ph idx="1"/>
          </p:nvPr>
        </p:nvSpPr>
        <p:spPr>
          <a:xfrm>
            <a:off x="457200" y="1052737"/>
            <a:ext cx="8229600" cy="5073428"/>
          </a:xfrm>
        </p:spPr>
        <p:txBody>
          <a:bodyPr/>
          <a:lstStyle/>
          <a:p>
            <a:pPr>
              <a:buNone/>
            </a:pPr>
            <a:r>
              <a:rPr lang="zh-CN" altLang="en-US" sz="2400" b="1" dirty="0" smtClean="0"/>
              <a:t>目标：最大程度符合用户的喜好</a:t>
            </a:r>
            <a:endParaRPr lang="en-US" altLang="zh-CN" sz="2400" b="1" dirty="0" smtClean="0"/>
          </a:p>
          <a:p>
            <a:pPr>
              <a:buNone/>
            </a:pPr>
            <a:endParaRPr lang="en-US" altLang="zh-CN" sz="2400" b="1" dirty="0" smtClean="0"/>
          </a:p>
          <a:p>
            <a:pPr>
              <a:buNone/>
            </a:pPr>
            <a:r>
              <a:rPr lang="zh-CN" altLang="en-US" sz="2400" b="1" dirty="0" smtClean="0"/>
              <a:t>个性化搜索的核心技术：</a:t>
            </a:r>
            <a:endParaRPr lang="en-US" altLang="zh-CN" sz="2400" b="1" dirty="0" smtClean="0"/>
          </a:p>
          <a:p>
            <a:pPr>
              <a:buFont typeface="Wingdings" pitchFamily="2" charset="2"/>
              <a:buChar char="u"/>
            </a:pPr>
            <a:r>
              <a:rPr lang="zh-CN" altLang="en-US" sz="1800" dirty="0" smtClean="0"/>
              <a:t>网页类型获取（网页分类算法）</a:t>
            </a:r>
            <a:endParaRPr lang="en-US" altLang="zh-CN" sz="1800" dirty="0" smtClean="0"/>
          </a:p>
          <a:p>
            <a:pPr>
              <a:buFont typeface="Wingdings" pitchFamily="2" charset="2"/>
              <a:buChar char="u"/>
            </a:pPr>
            <a:r>
              <a:rPr lang="zh-CN" altLang="en-US" sz="1800" dirty="0" smtClean="0"/>
              <a:t>用户兴趣获取（用户行为数据的分析）</a:t>
            </a:r>
            <a:endParaRPr lang="en-US" altLang="zh-CN" sz="1800" dirty="0" smtClean="0"/>
          </a:p>
          <a:p>
            <a:pPr>
              <a:buFont typeface="Wingdings" pitchFamily="2" charset="2"/>
              <a:buChar char="u"/>
            </a:pPr>
            <a:r>
              <a:rPr lang="zh-CN" altLang="en-US" sz="1800" dirty="0" smtClean="0"/>
              <a:t>个性化的排序算法（数据挖掘技术）</a:t>
            </a:r>
          </a:p>
          <a:p>
            <a:pPr>
              <a:buNone/>
            </a:pPr>
            <a:endParaRPr lang="zh-CN" altLang="en-US" dirty="0"/>
          </a:p>
        </p:txBody>
      </p:sp>
    </p:spTree>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771800" y="0"/>
            <a:ext cx="6372200" cy="620688"/>
          </a:xfrm>
        </p:spPr>
        <p:txBody>
          <a:bodyPr>
            <a:normAutofit/>
          </a:bodyPr>
          <a:lstStyle/>
          <a:p>
            <a:pPr algn="l"/>
            <a:r>
              <a:rPr lang="zh-CN" altLang="en-US" sz="3200" b="1" dirty="0" smtClean="0"/>
              <a:t>架构关注点：个性化搜索引擎</a:t>
            </a:r>
            <a:endParaRPr lang="zh-CN" altLang="en-US" sz="3200" dirty="0"/>
          </a:p>
        </p:txBody>
      </p:sp>
      <p:sp>
        <p:nvSpPr>
          <p:cNvPr id="5" name="矩形 4"/>
          <p:cNvSpPr/>
          <p:nvPr/>
        </p:nvSpPr>
        <p:spPr>
          <a:xfrm>
            <a:off x="683568" y="2492896"/>
            <a:ext cx="1080120" cy="1440160"/>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dirty="0" smtClean="0">
                <a:solidFill>
                  <a:schemeClr val="tx1"/>
                </a:solidFill>
              </a:rPr>
              <a:t>Search web</a:t>
            </a:r>
            <a:endParaRPr lang="zh-CN" altLang="en-US" dirty="0" smtClean="0">
              <a:solidFill>
                <a:schemeClr val="tx1"/>
              </a:solidFill>
            </a:endParaRPr>
          </a:p>
        </p:txBody>
      </p:sp>
      <p:sp>
        <p:nvSpPr>
          <p:cNvPr id="6" name="矩形 5"/>
          <p:cNvSpPr/>
          <p:nvPr/>
        </p:nvSpPr>
        <p:spPr>
          <a:xfrm>
            <a:off x="2907432" y="1124744"/>
            <a:ext cx="2520280" cy="2943944"/>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dirty="0" err="1" smtClean="0">
                <a:solidFill>
                  <a:schemeClr val="tx1"/>
                </a:solidFill>
              </a:rPr>
              <a:t>Solr</a:t>
            </a:r>
            <a:endParaRPr lang="zh-CN" altLang="en-US" dirty="0" smtClean="0">
              <a:solidFill>
                <a:schemeClr val="tx1"/>
              </a:solidFill>
            </a:endParaRPr>
          </a:p>
        </p:txBody>
      </p:sp>
      <p:sp>
        <p:nvSpPr>
          <p:cNvPr id="7" name="矩形 6"/>
          <p:cNvSpPr/>
          <p:nvPr/>
        </p:nvSpPr>
        <p:spPr>
          <a:xfrm>
            <a:off x="3059832" y="1277144"/>
            <a:ext cx="2520280" cy="2943944"/>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dirty="0" err="1" smtClean="0">
                <a:solidFill>
                  <a:schemeClr val="tx1"/>
                </a:solidFill>
              </a:rPr>
              <a:t>Solr</a:t>
            </a:r>
            <a:endParaRPr lang="zh-CN" altLang="en-US" dirty="0" smtClean="0">
              <a:solidFill>
                <a:schemeClr val="tx1"/>
              </a:solidFill>
            </a:endParaRPr>
          </a:p>
        </p:txBody>
      </p:sp>
      <p:sp>
        <p:nvSpPr>
          <p:cNvPr id="8" name="矩形 7"/>
          <p:cNvSpPr/>
          <p:nvPr/>
        </p:nvSpPr>
        <p:spPr>
          <a:xfrm>
            <a:off x="6300192" y="5157192"/>
            <a:ext cx="1728192" cy="576064"/>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dirty="0" err="1" smtClean="0">
                <a:solidFill>
                  <a:schemeClr val="tx1"/>
                </a:solidFill>
              </a:rPr>
              <a:t>Usertrack</a:t>
            </a:r>
            <a:endParaRPr lang="zh-CN" altLang="en-US" dirty="0" smtClean="0">
              <a:solidFill>
                <a:schemeClr val="tx1"/>
              </a:solidFill>
            </a:endParaRPr>
          </a:p>
        </p:txBody>
      </p:sp>
      <p:sp>
        <p:nvSpPr>
          <p:cNvPr id="9" name="矩形 8"/>
          <p:cNvSpPr/>
          <p:nvPr/>
        </p:nvSpPr>
        <p:spPr>
          <a:xfrm>
            <a:off x="6588224" y="3068960"/>
            <a:ext cx="1512168" cy="1080120"/>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dirty="0" smtClean="0">
                <a:solidFill>
                  <a:schemeClr val="tx1"/>
                </a:solidFill>
              </a:rPr>
              <a:t>Machine Learning</a:t>
            </a:r>
            <a:endParaRPr lang="zh-CN" altLang="en-US" dirty="0" smtClean="0">
              <a:solidFill>
                <a:schemeClr val="tx1"/>
              </a:solidFill>
            </a:endParaRPr>
          </a:p>
        </p:txBody>
      </p:sp>
      <p:sp>
        <p:nvSpPr>
          <p:cNvPr id="10" name="圆柱形 9"/>
          <p:cNvSpPr/>
          <p:nvPr/>
        </p:nvSpPr>
        <p:spPr>
          <a:xfrm>
            <a:off x="3635896" y="5301208"/>
            <a:ext cx="1656184" cy="1008112"/>
          </a:xfrm>
          <a:prstGeom prst="can">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dirty="0" smtClean="0">
                <a:solidFill>
                  <a:schemeClr val="tx1"/>
                </a:solidFill>
              </a:rPr>
              <a:t>DB/</a:t>
            </a:r>
            <a:r>
              <a:rPr lang="en-US" altLang="zh-CN" dirty="0" err="1" smtClean="0">
                <a:solidFill>
                  <a:schemeClr val="tx1"/>
                </a:solidFill>
              </a:rPr>
              <a:t>NoSQL</a:t>
            </a:r>
            <a:endParaRPr lang="zh-CN" altLang="en-US" dirty="0" smtClean="0">
              <a:solidFill>
                <a:schemeClr val="tx1"/>
              </a:solidFill>
            </a:endParaRPr>
          </a:p>
        </p:txBody>
      </p:sp>
      <p:sp>
        <p:nvSpPr>
          <p:cNvPr id="11" name="圆柱形 10"/>
          <p:cNvSpPr/>
          <p:nvPr/>
        </p:nvSpPr>
        <p:spPr>
          <a:xfrm>
            <a:off x="539552" y="5229200"/>
            <a:ext cx="1584176" cy="1152128"/>
          </a:xfrm>
          <a:prstGeom prst="can">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dirty="0" smtClean="0">
                <a:solidFill>
                  <a:schemeClr val="tx1"/>
                </a:solidFill>
              </a:rPr>
              <a:t>Product DB</a:t>
            </a:r>
            <a:endParaRPr lang="zh-CN" altLang="en-US" dirty="0" smtClean="0">
              <a:solidFill>
                <a:schemeClr val="tx1"/>
              </a:solidFill>
            </a:endParaRPr>
          </a:p>
        </p:txBody>
      </p:sp>
      <p:sp>
        <p:nvSpPr>
          <p:cNvPr id="12" name="下箭头 11"/>
          <p:cNvSpPr/>
          <p:nvPr/>
        </p:nvSpPr>
        <p:spPr>
          <a:xfrm rot="14125295">
            <a:off x="2060395" y="3793707"/>
            <a:ext cx="360040" cy="1662910"/>
          </a:xfrm>
          <a:prstGeom prst="downArrow">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lang="zh-CN" altLang="en-US" dirty="0" smtClean="0"/>
          </a:p>
        </p:txBody>
      </p:sp>
      <p:sp>
        <p:nvSpPr>
          <p:cNvPr id="13" name="下箭头 12"/>
          <p:cNvSpPr/>
          <p:nvPr/>
        </p:nvSpPr>
        <p:spPr>
          <a:xfrm rot="16200000">
            <a:off x="2699792" y="5157192"/>
            <a:ext cx="360040" cy="1368152"/>
          </a:xfrm>
          <a:prstGeom prst="downArrow">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lang="zh-CN" altLang="en-US" dirty="0" smtClean="0"/>
          </a:p>
        </p:txBody>
      </p:sp>
      <p:sp>
        <p:nvSpPr>
          <p:cNvPr id="14" name="下箭头 13"/>
          <p:cNvSpPr/>
          <p:nvPr/>
        </p:nvSpPr>
        <p:spPr>
          <a:xfrm rot="4195347">
            <a:off x="5613467" y="5090907"/>
            <a:ext cx="360040" cy="936104"/>
          </a:xfrm>
          <a:prstGeom prst="downArrow">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lang="zh-CN" altLang="en-US" dirty="0" smtClean="0"/>
          </a:p>
        </p:txBody>
      </p:sp>
      <p:sp>
        <p:nvSpPr>
          <p:cNvPr id="15" name="下箭头 14"/>
          <p:cNvSpPr/>
          <p:nvPr/>
        </p:nvSpPr>
        <p:spPr>
          <a:xfrm rot="10800000">
            <a:off x="4283968" y="4365104"/>
            <a:ext cx="360040" cy="792088"/>
          </a:xfrm>
          <a:prstGeom prst="downArrow">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lang="zh-CN" altLang="en-US" dirty="0" smtClean="0"/>
          </a:p>
        </p:txBody>
      </p:sp>
      <p:sp>
        <p:nvSpPr>
          <p:cNvPr id="16" name="左右箭头 15"/>
          <p:cNvSpPr/>
          <p:nvPr/>
        </p:nvSpPr>
        <p:spPr>
          <a:xfrm>
            <a:off x="1835696" y="2924944"/>
            <a:ext cx="1008112" cy="484632"/>
          </a:xfrm>
          <a:prstGeom prst="leftRightArrow">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lang="zh-CN" altLang="en-US" dirty="0" smtClean="0"/>
          </a:p>
        </p:txBody>
      </p:sp>
      <p:sp>
        <p:nvSpPr>
          <p:cNvPr id="17" name="下箭头 16"/>
          <p:cNvSpPr/>
          <p:nvPr/>
        </p:nvSpPr>
        <p:spPr>
          <a:xfrm rot="14200019">
            <a:off x="5994045" y="3885585"/>
            <a:ext cx="360040" cy="1877527"/>
          </a:xfrm>
          <a:prstGeom prst="downArrow">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lang="zh-CN" altLang="en-US" dirty="0" smtClean="0"/>
          </a:p>
        </p:txBody>
      </p:sp>
      <p:sp>
        <p:nvSpPr>
          <p:cNvPr id="18" name="下箭头 17"/>
          <p:cNvSpPr/>
          <p:nvPr/>
        </p:nvSpPr>
        <p:spPr>
          <a:xfrm rot="5400000">
            <a:off x="5868144" y="3140968"/>
            <a:ext cx="360040" cy="936104"/>
          </a:xfrm>
          <a:prstGeom prst="downArrow">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lang="zh-CN" altLang="en-US" dirty="0" smtClean="0"/>
          </a:p>
        </p:txBody>
      </p:sp>
      <p:sp>
        <p:nvSpPr>
          <p:cNvPr id="19" name="矩形 18"/>
          <p:cNvSpPr/>
          <p:nvPr/>
        </p:nvSpPr>
        <p:spPr>
          <a:xfrm>
            <a:off x="4499992" y="3284984"/>
            <a:ext cx="864096" cy="648072"/>
          </a:xfrm>
          <a:prstGeom prst="rect">
            <a:avLst/>
          </a:prstGeom>
          <a:solidFill>
            <a:schemeClr val="bg1"/>
          </a:solid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dirty="0" smtClean="0">
                <a:solidFill>
                  <a:schemeClr val="tx1"/>
                </a:solidFill>
              </a:rPr>
              <a:t>Ranking</a:t>
            </a:r>
            <a:endParaRPr lang="zh-CN" altLang="en-US" sz="1200" dirty="0" smtClean="0">
              <a:solidFill>
                <a:schemeClr val="tx1"/>
              </a:solidFill>
            </a:endParaRPr>
          </a:p>
        </p:txBody>
      </p:sp>
      <p:sp>
        <p:nvSpPr>
          <p:cNvPr id="20" name="矩形 19"/>
          <p:cNvSpPr/>
          <p:nvPr/>
        </p:nvSpPr>
        <p:spPr>
          <a:xfrm>
            <a:off x="6300192" y="620688"/>
            <a:ext cx="1512168" cy="1224136"/>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lang="zh-CN" altLang="en-US" dirty="0" smtClean="0">
              <a:solidFill>
                <a:schemeClr val="tx1"/>
              </a:solidFill>
            </a:endParaRPr>
          </a:p>
        </p:txBody>
      </p:sp>
      <p:sp>
        <p:nvSpPr>
          <p:cNvPr id="21" name="矩形 20"/>
          <p:cNvSpPr/>
          <p:nvPr/>
        </p:nvSpPr>
        <p:spPr>
          <a:xfrm>
            <a:off x="6452592" y="773088"/>
            <a:ext cx="1512168" cy="1224136"/>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lang="zh-CN" altLang="en-US" dirty="0" smtClean="0">
              <a:solidFill>
                <a:schemeClr val="tx1"/>
              </a:solidFill>
            </a:endParaRPr>
          </a:p>
        </p:txBody>
      </p:sp>
      <p:sp>
        <p:nvSpPr>
          <p:cNvPr id="22" name="矩形 21"/>
          <p:cNvSpPr/>
          <p:nvPr/>
        </p:nvSpPr>
        <p:spPr>
          <a:xfrm>
            <a:off x="6604992" y="925488"/>
            <a:ext cx="1512168" cy="1224136"/>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dirty="0" smtClean="0">
                <a:solidFill>
                  <a:schemeClr val="tx1"/>
                </a:solidFill>
              </a:rPr>
              <a:t>map-reduce</a:t>
            </a:r>
            <a:endParaRPr lang="zh-CN" altLang="en-US" dirty="0" smtClean="0">
              <a:solidFill>
                <a:schemeClr val="tx1"/>
              </a:solidFill>
            </a:endParaRPr>
          </a:p>
        </p:txBody>
      </p:sp>
      <p:sp>
        <p:nvSpPr>
          <p:cNvPr id="23" name="左右箭头 22"/>
          <p:cNvSpPr/>
          <p:nvPr/>
        </p:nvSpPr>
        <p:spPr>
          <a:xfrm rot="5400000">
            <a:off x="6997414" y="2371738"/>
            <a:ext cx="818380" cy="484632"/>
          </a:xfrm>
          <a:prstGeom prst="leftRightArrow">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lang="zh-CN" altLang="en-US" dirty="0" smtClean="0"/>
          </a:p>
        </p:txBody>
      </p:sp>
      <p:sp>
        <p:nvSpPr>
          <p:cNvPr id="24" name="矩形 23"/>
          <p:cNvSpPr/>
          <p:nvPr/>
        </p:nvSpPr>
        <p:spPr>
          <a:xfrm>
            <a:off x="3131840" y="1556792"/>
            <a:ext cx="1224136" cy="648072"/>
          </a:xfrm>
          <a:prstGeom prst="rect">
            <a:avLst/>
          </a:prstGeom>
          <a:solidFill>
            <a:schemeClr val="bg1"/>
          </a:solid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dirty="0" smtClean="0">
                <a:solidFill>
                  <a:schemeClr val="tx1"/>
                </a:solidFill>
              </a:rPr>
              <a:t>Tokenization</a:t>
            </a:r>
            <a:endParaRPr lang="zh-CN" altLang="en-US" sz="1200" dirty="0" smtClean="0">
              <a:solidFill>
                <a:schemeClr val="tx1"/>
              </a:solidFill>
            </a:endParaRPr>
          </a:p>
        </p:txBody>
      </p:sp>
      <p:sp>
        <p:nvSpPr>
          <p:cNvPr id="25" name="矩形 24"/>
          <p:cNvSpPr/>
          <p:nvPr/>
        </p:nvSpPr>
        <p:spPr>
          <a:xfrm>
            <a:off x="4427984" y="1556792"/>
            <a:ext cx="927720" cy="648072"/>
          </a:xfrm>
          <a:prstGeom prst="rect">
            <a:avLst/>
          </a:prstGeom>
          <a:solidFill>
            <a:schemeClr val="bg1"/>
          </a:solid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dirty="0" smtClean="0">
                <a:solidFill>
                  <a:schemeClr val="tx1"/>
                </a:solidFill>
              </a:rPr>
              <a:t>index</a:t>
            </a:r>
            <a:endParaRPr lang="zh-CN" altLang="en-US" sz="1200" dirty="0" smtClean="0">
              <a:solidFill>
                <a:schemeClr val="tx1"/>
              </a:solidFill>
            </a:endParaRPr>
          </a:p>
        </p:txBody>
      </p:sp>
      <p:sp>
        <p:nvSpPr>
          <p:cNvPr id="26" name="左右箭头 25"/>
          <p:cNvSpPr/>
          <p:nvPr/>
        </p:nvSpPr>
        <p:spPr>
          <a:xfrm>
            <a:off x="5580112" y="1412776"/>
            <a:ext cx="720080" cy="288032"/>
          </a:xfrm>
          <a:prstGeom prst="leftRightArrow">
            <a:avLst/>
          </a:prstGeom>
          <a:solidFill>
            <a:schemeClr val="bg1"/>
          </a:solid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lang="zh-CN" altLang="en-US" dirty="0" smtClean="0"/>
          </a:p>
        </p:txBody>
      </p:sp>
      <p:sp>
        <p:nvSpPr>
          <p:cNvPr id="27" name="矩形 26"/>
          <p:cNvSpPr/>
          <p:nvPr/>
        </p:nvSpPr>
        <p:spPr>
          <a:xfrm>
            <a:off x="6300192" y="6093296"/>
            <a:ext cx="1728192" cy="648072"/>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dirty="0" smtClean="0">
                <a:solidFill>
                  <a:schemeClr val="tx1"/>
                </a:solidFill>
              </a:rPr>
              <a:t>Data crawler</a:t>
            </a:r>
            <a:endParaRPr lang="zh-CN" altLang="en-US" dirty="0" smtClean="0">
              <a:solidFill>
                <a:schemeClr val="tx1"/>
              </a:solidFill>
            </a:endParaRPr>
          </a:p>
        </p:txBody>
      </p:sp>
      <p:sp>
        <p:nvSpPr>
          <p:cNvPr id="28" name="下箭头 27"/>
          <p:cNvSpPr/>
          <p:nvPr/>
        </p:nvSpPr>
        <p:spPr>
          <a:xfrm rot="6731899">
            <a:off x="5613434" y="5824742"/>
            <a:ext cx="360040" cy="936104"/>
          </a:xfrm>
          <a:prstGeom prst="downArrow">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lang="zh-CN" altLang="en-US" dirty="0" smtClean="0"/>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相关背景</a:t>
            </a:r>
            <a:endParaRPr lang="en-US" altLang="zh-CN" dirty="0" smtClean="0"/>
          </a:p>
          <a:p>
            <a:r>
              <a:rPr lang="zh-CN" altLang="en-US" dirty="0" smtClean="0"/>
              <a:t>架构总览</a:t>
            </a:r>
            <a:endParaRPr lang="en-US" altLang="zh-CN" dirty="0" smtClean="0"/>
          </a:p>
          <a:p>
            <a:r>
              <a:rPr lang="zh-CN" altLang="en-US" dirty="0" smtClean="0"/>
              <a:t>架构关注点</a:t>
            </a:r>
            <a:endParaRPr lang="en-US" altLang="zh-CN" dirty="0" smtClean="0"/>
          </a:p>
          <a:p>
            <a:r>
              <a:rPr lang="zh-CN" altLang="en-US" dirty="0" smtClean="0"/>
              <a:t>架构设计维度</a:t>
            </a:r>
            <a:endParaRPr lang="en-US" altLang="zh-CN" dirty="0" smtClean="0"/>
          </a:p>
          <a:p>
            <a:r>
              <a:rPr lang="zh-CN" altLang="en-US" dirty="0" smtClean="0"/>
              <a:t>新架构的思考</a:t>
            </a:r>
            <a:endParaRPr lang="en-US" altLang="zh-CN" dirty="0" smtClean="0"/>
          </a:p>
          <a:p>
            <a:endParaRPr lang="zh-CN" altLang="en-US" dirty="0"/>
          </a:p>
        </p:txBody>
      </p:sp>
      <p:sp>
        <p:nvSpPr>
          <p:cNvPr id="4" name="矩形 3"/>
          <p:cNvSpPr/>
          <p:nvPr/>
        </p:nvSpPr>
        <p:spPr>
          <a:xfrm>
            <a:off x="2771800" y="0"/>
            <a:ext cx="6372200" cy="584775"/>
          </a:xfrm>
          <a:prstGeom prst="rect">
            <a:avLst/>
          </a:prstGeom>
        </p:spPr>
        <p:txBody>
          <a:bodyPr wrap="square">
            <a:spAutoFit/>
          </a:bodyPr>
          <a:lstStyle/>
          <a:p>
            <a:r>
              <a:rPr lang="zh-CN" altLang="en-US" sz="3200" b="1" dirty="0" smtClean="0"/>
              <a:t>议程</a:t>
            </a:r>
            <a:endParaRPr lang="en-US" altLang="zh-CN" sz="3200" b="1" dirty="0" smtClean="0"/>
          </a:p>
        </p:txBody>
      </p:sp>
    </p:spTree>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2771800" y="1"/>
            <a:ext cx="6372200" cy="620688"/>
          </a:xfrm>
        </p:spPr>
        <p:txBody>
          <a:bodyPr>
            <a:normAutofit/>
          </a:bodyPr>
          <a:lstStyle/>
          <a:p>
            <a:pPr algn="l"/>
            <a:r>
              <a:rPr lang="zh-CN" altLang="en-US" sz="3200" b="1" dirty="0" smtClean="0"/>
              <a:t>架构关注点：结论</a:t>
            </a:r>
            <a:endParaRPr lang="zh-CN" altLang="en-US" sz="3200" dirty="0"/>
          </a:p>
        </p:txBody>
      </p:sp>
      <p:sp>
        <p:nvSpPr>
          <p:cNvPr id="8" name="内容占位符 7"/>
          <p:cNvSpPr>
            <a:spLocks noGrp="1"/>
          </p:cNvSpPr>
          <p:nvPr>
            <p:ph idx="1"/>
          </p:nvPr>
        </p:nvSpPr>
        <p:spPr>
          <a:xfrm>
            <a:off x="457200" y="1268761"/>
            <a:ext cx="8229600" cy="4857404"/>
          </a:xfrm>
        </p:spPr>
        <p:txBody>
          <a:bodyPr>
            <a:normAutofit/>
          </a:bodyPr>
          <a:lstStyle/>
          <a:p>
            <a:r>
              <a:rPr lang="zh-CN" altLang="en-US" sz="1800" dirty="0" smtClean="0"/>
              <a:t>订单处理模块本身的业务逻辑复杂且代码耦合度较高，从而在添加或者修改相关订单业务逻辑的时候调整周期较长。</a:t>
            </a:r>
            <a:r>
              <a:rPr lang="zh-CN" altLang="en-US" sz="1800" b="1" dirty="0" smtClean="0"/>
              <a:t>工作流</a:t>
            </a:r>
            <a:r>
              <a:rPr lang="zh-CN" altLang="en-US" sz="1800" dirty="0" smtClean="0"/>
              <a:t>的引入，使订单业务流程实现可配置化。有效提升订单处理组件的机动性，以小代价更改相关的设计和实现。</a:t>
            </a:r>
            <a:endParaRPr lang="en-US" altLang="zh-CN" sz="1800" dirty="0" smtClean="0"/>
          </a:p>
          <a:p>
            <a:r>
              <a:rPr lang="zh-CN" altLang="en-US" sz="1800" dirty="0" smtClean="0"/>
              <a:t>独立维护</a:t>
            </a:r>
            <a:r>
              <a:rPr lang="zh-CN" altLang="en-US" sz="1800" b="1" dirty="0" smtClean="0"/>
              <a:t>旅游产品品类</a:t>
            </a:r>
            <a:r>
              <a:rPr lang="zh-CN" altLang="en-US" sz="1800" dirty="0" smtClean="0"/>
              <a:t>信息，有效满足品类扩展的灵活性。同时，品类信息贯穿整个采销过程，保证处理逻辑上的一致性。</a:t>
            </a:r>
            <a:endParaRPr lang="en-US" altLang="zh-CN" sz="1800" dirty="0" smtClean="0"/>
          </a:p>
          <a:p>
            <a:r>
              <a:rPr lang="zh-CN" altLang="en-US" sz="1800" b="1" dirty="0" smtClean="0"/>
              <a:t>产品标准化</a:t>
            </a:r>
            <a:r>
              <a:rPr lang="zh-CN" altLang="en-US" sz="1800" dirty="0" smtClean="0"/>
              <a:t>概念的提出，需要对系统原有设计进行重新梳理并调整。</a:t>
            </a:r>
            <a:endParaRPr lang="en-US" altLang="zh-CN" sz="1800" dirty="0" smtClean="0"/>
          </a:p>
          <a:p>
            <a:r>
              <a:rPr lang="zh-CN" altLang="en-US" sz="1800" dirty="0" smtClean="0"/>
              <a:t>标准产品的销售价格由多个供应商比价结果以及分销商的分销策略来共同决定。</a:t>
            </a:r>
            <a:endParaRPr lang="en-US" altLang="zh-CN" sz="1800" dirty="0" smtClean="0"/>
          </a:p>
          <a:p>
            <a:r>
              <a:rPr lang="zh-CN" altLang="en-US" sz="1800" dirty="0" smtClean="0"/>
              <a:t>标准产品的库存判断将由多个供应商的统计结果来确认。</a:t>
            </a:r>
            <a:endParaRPr lang="en-US" altLang="zh-CN" sz="1800" dirty="0" smtClean="0"/>
          </a:p>
          <a:p>
            <a:r>
              <a:rPr lang="zh-CN" altLang="en-US" sz="1800" dirty="0" smtClean="0"/>
              <a:t>大量供应商产品的接入，业务（价格等）数据的存储策略和运算策略都会受到冲击。</a:t>
            </a:r>
          </a:p>
          <a:p>
            <a:r>
              <a:rPr lang="zh-CN" altLang="en-US" sz="1800" dirty="0" smtClean="0"/>
              <a:t>大量销售产品的出现，用户通过搜索引擎获得产品的操作数会增加，需要持续提升购买转化率。</a:t>
            </a:r>
            <a:endParaRPr lang="en-US" altLang="zh-CN" sz="1800" dirty="0" smtClean="0"/>
          </a:p>
        </p:txBody>
      </p:sp>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1800" y="1"/>
            <a:ext cx="6372200" cy="620688"/>
          </a:xfrm>
        </p:spPr>
        <p:txBody>
          <a:bodyPr>
            <a:normAutofit/>
          </a:bodyPr>
          <a:lstStyle/>
          <a:p>
            <a:pPr algn="l"/>
            <a:r>
              <a:rPr lang="zh-CN" altLang="en-US" sz="3200" b="1" dirty="0" smtClean="0"/>
              <a:t>架构设计维度</a:t>
            </a:r>
            <a:endParaRPr lang="en-US" altLang="zh-CN" sz="3200" b="1" dirty="0" smtClean="0"/>
          </a:p>
        </p:txBody>
      </p:sp>
      <p:graphicFrame>
        <p:nvGraphicFramePr>
          <p:cNvPr id="4" name="表格 3"/>
          <p:cNvGraphicFramePr>
            <a:graphicFrameLocks noGrp="1"/>
          </p:cNvGraphicFramePr>
          <p:nvPr/>
        </p:nvGraphicFramePr>
        <p:xfrm>
          <a:off x="971600" y="1397000"/>
          <a:ext cx="7224464" cy="4351342"/>
        </p:xfrm>
        <a:graphic>
          <a:graphicData uri="http://schemas.openxmlformats.org/drawingml/2006/table">
            <a:tbl>
              <a:tblPr firstRow="1" bandRow="1">
                <a:tableStyleId>{5C22544A-7EE6-4342-B048-85BDC9FD1C3A}</a:tableStyleId>
              </a:tblPr>
              <a:tblGrid>
                <a:gridCol w="2246827"/>
                <a:gridCol w="4977637"/>
              </a:tblGrid>
              <a:tr h="447824">
                <a:tc>
                  <a:txBody>
                    <a:bodyPr/>
                    <a:lstStyle/>
                    <a:p>
                      <a:r>
                        <a:rPr lang="zh-CN" altLang="en-US" dirty="0" smtClean="0"/>
                        <a:t>名称</a:t>
                      </a:r>
                      <a:endParaRPr lang="zh-CN" altLang="en-US" dirty="0"/>
                    </a:p>
                  </a:txBody>
                  <a:tcPr/>
                </a:tc>
                <a:tc>
                  <a:txBody>
                    <a:bodyPr/>
                    <a:lstStyle/>
                    <a:p>
                      <a:r>
                        <a:rPr lang="zh-CN" altLang="en-US" dirty="0" smtClean="0"/>
                        <a:t>解释</a:t>
                      </a:r>
                      <a:endParaRPr lang="zh-CN" altLang="en-US" dirty="0"/>
                    </a:p>
                  </a:txBody>
                  <a:tcPr/>
                </a:tc>
              </a:tr>
              <a:tr h="795243">
                <a:tc>
                  <a:txBody>
                    <a:bodyPr/>
                    <a:lstStyle/>
                    <a:p>
                      <a:r>
                        <a:rPr lang="zh-CN" altLang="en-US" sz="1800" kern="1200" baseline="0" dirty="0" smtClean="0">
                          <a:solidFill>
                            <a:schemeClr val="dk1"/>
                          </a:solidFill>
                          <a:latin typeface="+mn-lt"/>
                          <a:ea typeface="+mn-ea"/>
                          <a:cs typeface="+mn-cs"/>
                        </a:rPr>
                        <a:t>自包含原则</a:t>
                      </a:r>
                      <a:endParaRPr lang="zh-CN" altLang="en-US" dirty="0"/>
                    </a:p>
                  </a:txBody>
                  <a:tcPr/>
                </a:tc>
                <a:tc>
                  <a:txBody>
                    <a:bodyPr/>
                    <a:lstStyle/>
                    <a:p>
                      <a:r>
                        <a:rPr lang="zh-CN" altLang="en-US" sz="1400" kern="1200" baseline="0" dirty="0" smtClean="0">
                          <a:solidFill>
                            <a:schemeClr val="dk1"/>
                          </a:solidFill>
                          <a:latin typeface="+mn-lt"/>
                          <a:ea typeface="+mn-ea"/>
                          <a:cs typeface="+mn-cs"/>
                        </a:rPr>
                        <a:t>对客户端而言，服务应是自包含的。自包含是指客户端使用本服务不需要依赖其他服务，服务内部是紧耦合而服务之间是松耦合的。</a:t>
                      </a:r>
                      <a:endParaRPr lang="zh-CN" altLang="en-US" sz="1400" dirty="0"/>
                    </a:p>
                  </a:txBody>
                  <a:tcPr/>
                </a:tc>
              </a:tr>
              <a:tr h="572909">
                <a:tc>
                  <a:txBody>
                    <a:bodyPr/>
                    <a:lstStyle/>
                    <a:p>
                      <a:r>
                        <a:rPr lang="zh-CN" altLang="en-US" sz="1800" kern="1200" baseline="0" dirty="0" smtClean="0">
                          <a:solidFill>
                            <a:schemeClr val="dk1"/>
                          </a:solidFill>
                          <a:latin typeface="+mn-lt"/>
                          <a:ea typeface="+mn-ea"/>
                          <a:cs typeface="+mn-cs"/>
                        </a:rPr>
                        <a:t>无状态原则</a:t>
                      </a:r>
                      <a:endParaRPr lang="zh-CN" altLang="en-US" dirty="0"/>
                    </a:p>
                  </a:txBody>
                  <a:tcPr/>
                </a:tc>
                <a:tc>
                  <a:txBody>
                    <a:bodyPr/>
                    <a:lstStyle/>
                    <a:p>
                      <a:r>
                        <a:rPr lang="zh-CN" altLang="en-US" sz="1400" kern="1200" baseline="0" dirty="0" smtClean="0">
                          <a:solidFill>
                            <a:schemeClr val="dk1"/>
                          </a:solidFill>
                          <a:latin typeface="+mn-lt"/>
                          <a:ea typeface="+mn-ea"/>
                          <a:cs typeface="+mn-cs"/>
                        </a:rPr>
                        <a:t>原子服务应该都是独立的请求，服务的实现不应该依赖于其他服务的上下文和状态</a:t>
                      </a:r>
                      <a:r>
                        <a:rPr lang="en-US" altLang="zh-CN" sz="1400" kern="1200" baseline="0" dirty="0" smtClean="0">
                          <a:solidFill>
                            <a:schemeClr val="dk1"/>
                          </a:solidFill>
                          <a:latin typeface="+mn-lt"/>
                          <a:ea typeface="+mn-ea"/>
                          <a:cs typeface="+mn-cs"/>
                        </a:rPr>
                        <a:t>, </a:t>
                      </a:r>
                      <a:r>
                        <a:rPr lang="zh-CN" altLang="en-US" sz="1400" kern="1200" baseline="0" dirty="0" smtClean="0">
                          <a:solidFill>
                            <a:schemeClr val="dk1"/>
                          </a:solidFill>
                          <a:latin typeface="+mn-lt"/>
                          <a:ea typeface="+mn-ea"/>
                          <a:cs typeface="+mn-cs"/>
                        </a:rPr>
                        <a:t>即服务应是无状态的。</a:t>
                      </a:r>
                      <a:endParaRPr lang="zh-CN" altLang="en-US" sz="1400" dirty="0"/>
                    </a:p>
                  </a:txBody>
                  <a:tcPr/>
                </a:tc>
              </a:tr>
              <a:tr h="795243">
                <a:tc>
                  <a:txBody>
                    <a:bodyPr/>
                    <a:lstStyle/>
                    <a:p>
                      <a:r>
                        <a:rPr lang="zh-CN" altLang="en-US" sz="1800" kern="1200" baseline="0" dirty="0" smtClean="0">
                          <a:solidFill>
                            <a:schemeClr val="dk1"/>
                          </a:solidFill>
                          <a:latin typeface="+mn-lt"/>
                          <a:ea typeface="+mn-ea"/>
                          <a:cs typeface="+mn-cs"/>
                        </a:rPr>
                        <a:t>跨子系统边界原则</a:t>
                      </a:r>
                      <a:endParaRPr lang="zh-CN" altLang="en-US" dirty="0"/>
                    </a:p>
                  </a:txBody>
                  <a:tcPr/>
                </a:tc>
                <a:tc>
                  <a:txBody>
                    <a:bodyPr/>
                    <a:lstStyle/>
                    <a:p>
                      <a:r>
                        <a:rPr lang="zh-CN" altLang="en-US" sz="1400" kern="1200" baseline="0" dirty="0" smtClean="0">
                          <a:solidFill>
                            <a:schemeClr val="dk1"/>
                          </a:solidFill>
                          <a:latin typeface="+mn-lt"/>
                          <a:ea typeface="+mn-ea"/>
                          <a:cs typeface="+mn-cs"/>
                        </a:rPr>
                        <a:t>服务应跨子系统边界。</a:t>
                      </a:r>
                      <a:r>
                        <a:rPr lang="en-US" altLang="zh-CN" sz="1400" kern="1200" baseline="0" dirty="0" smtClean="0">
                          <a:solidFill>
                            <a:schemeClr val="dk1"/>
                          </a:solidFill>
                          <a:latin typeface="+mn-lt"/>
                          <a:ea typeface="+mn-ea"/>
                          <a:cs typeface="+mn-cs"/>
                        </a:rPr>
                        <a:t>SOA</a:t>
                      </a:r>
                      <a:r>
                        <a:rPr lang="zh-CN" altLang="en-US" sz="1400" kern="1200" baseline="0" dirty="0" smtClean="0">
                          <a:solidFill>
                            <a:schemeClr val="dk1"/>
                          </a:solidFill>
                          <a:latin typeface="+mn-lt"/>
                          <a:ea typeface="+mn-ea"/>
                          <a:cs typeface="+mn-cs"/>
                        </a:rPr>
                        <a:t>的目标之一是实现分布式系统间的整合，因此服务至少应跨子系统边界。那些在子系统内部调用的模块不适合服务化，如果服务化，反而降低效率。</a:t>
                      </a:r>
                      <a:endParaRPr lang="zh-CN" altLang="en-US" sz="1400" dirty="0"/>
                    </a:p>
                  </a:txBody>
                  <a:tcPr/>
                </a:tc>
              </a:tr>
              <a:tr h="795243">
                <a:tc>
                  <a:txBody>
                    <a:bodyPr/>
                    <a:lstStyle/>
                    <a:p>
                      <a:r>
                        <a:rPr lang="zh-CN" altLang="en-US" sz="1800" kern="1200" baseline="0" dirty="0" smtClean="0">
                          <a:solidFill>
                            <a:schemeClr val="dk1"/>
                          </a:solidFill>
                          <a:latin typeface="+mn-lt"/>
                          <a:ea typeface="+mn-ea"/>
                          <a:cs typeface="+mn-cs"/>
                        </a:rPr>
                        <a:t>业务复用原则</a:t>
                      </a:r>
                      <a:endParaRPr lang="zh-CN" altLang="en-US" dirty="0"/>
                    </a:p>
                  </a:txBody>
                  <a:tcPr/>
                </a:tc>
                <a:tc>
                  <a:txBody>
                    <a:bodyPr/>
                    <a:lstStyle/>
                    <a:p>
                      <a:r>
                        <a:rPr lang="zh-CN" altLang="en-US" sz="1400" kern="1200" baseline="0" dirty="0" smtClean="0">
                          <a:solidFill>
                            <a:schemeClr val="dk1"/>
                          </a:solidFill>
                          <a:latin typeface="+mn-lt"/>
                          <a:ea typeface="+mn-ea"/>
                          <a:cs typeface="+mn-cs"/>
                        </a:rPr>
                        <a:t>业务层面上的复用是</a:t>
                      </a:r>
                      <a:r>
                        <a:rPr lang="en-US" altLang="zh-CN" sz="1400" kern="1200" baseline="0" dirty="0" smtClean="0">
                          <a:solidFill>
                            <a:schemeClr val="dk1"/>
                          </a:solidFill>
                          <a:latin typeface="+mn-lt"/>
                          <a:ea typeface="+mn-ea"/>
                          <a:cs typeface="+mn-cs"/>
                        </a:rPr>
                        <a:t>SOA</a:t>
                      </a:r>
                      <a:r>
                        <a:rPr lang="zh-CN" altLang="en-US" sz="1400" kern="1200" baseline="0" dirty="0" smtClean="0">
                          <a:solidFill>
                            <a:schemeClr val="dk1"/>
                          </a:solidFill>
                          <a:latin typeface="+mn-lt"/>
                          <a:ea typeface="+mn-ea"/>
                          <a:cs typeface="+mn-cs"/>
                        </a:rPr>
                        <a:t>从具体实施角度上的最大价值，一个服务被复用的频度越高，其对整个</a:t>
                      </a:r>
                      <a:r>
                        <a:rPr lang="en-US" altLang="zh-CN" sz="1400" kern="1200" baseline="0" dirty="0" smtClean="0">
                          <a:solidFill>
                            <a:schemeClr val="dk1"/>
                          </a:solidFill>
                          <a:latin typeface="+mn-lt"/>
                          <a:ea typeface="+mn-ea"/>
                          <a:cs typeface="+mn-cs"/>
                        </a:rPr>
                        <a:t>SOA</a:t>
                      </a:r>
                      <a:r>
                        <a:rPr lang="zh-CN" altLang="en-US" sz="1400" kern="1200" baseline="0" dirty="0" smtClean="0">
                          <a:solidFill>
                            <a:schemeClr val="dk1"/>
                          </a:solidFill>
                          <a:latin typeface="+mn-lt"/>
                          <a:ea typeface="+mn-ea"/>
                          <a:cs typeface="+mn-cs"/>
                        </a:rPr>
                        <a:t>架构的贡献就越大。服务暴露时应尽可能考虑复用，复用是降低开发成本，提高</a:t>
                      </a:r>
                      <a:r>
                        <a:rPr lang="en-US" altLang="zh-CN" sz="1400" kern="1200" baseline="0" dirty="0" smtClean="0">
                          <a:solidFill>
                            <a:schemeClr val="dk1"/>
                          </a:solidFill>
                          <a:latin typeface="+mn-lt"/>
                          <a:ea typeface="+mn-ea"/>
                          <a:cs typeface="+mn-cs"/>
                        </a:rPr>
                        <a:t>IT</a:t>
                      </a:r>
                      <a:r>
                        <a:rPr lang="zh-CN" altLang="en-US" sz="1400" kern="1200" baseline="0" dirty="0" smtClean="0">
                          <a:solidFill>
                            <a:schemeClr val="dk1"/>
                          </a:solidFill>
                          <a:latin typeface="+mn-lt"/>
                          <a:ea typeface="+mn-ea"/>
                          <a:cs typeface="+mn-cs"/>
                        </a:rPr>
                        <a:t>敏捷性的关键之一。</a:t>
                      </a:r>
                      <a:endParaRPr lang="zh-CN" altLang="en-US" sz="1400" dirty="0"/>
                    </a:p>
                  </a:txBody>
                  <a:tcPr/>
                </a:tc>
              </a:tr>
              <a:tr h="795243">
                <a:tc>
                  <a:txBody>
                    <a:bodyPr/>
                    <a:lstStyle/>
                    <a:p>
                      <a:r>
                        <a:rPr lang="zh-CN" altLang="en-US" sz="1800" kern="1200" baseline="0" dirty="0" smtClean="0">
                          <a:solidFill>
                            <a:schemeClr val="dk1"/>
                          </a:solidFill>
                          <a:latin typeface="+mn-lt"/>
                          <a:ea typeface="+mn-ea"/>
                          <a:cs typeface="+mn-cs"/>
                        </a:rPr>
                        <a:t>服务粒度原则</a:t>
                      </a:r>
                      <a:endParaRPr lang="zh-CN" altLang="en-US" dirty="0"/>
                    </a:p>
                  </a:txBody>
                  <a:tcPr/>
                </a:tc>
                <a:tc>
                  <a:txBody>
                    <a:bodyPr/>
                    <a:lstStyle/>
                    <a:p>
                      <a:r>
                        <a:rPr lang="zh-CN" altLang="en-US" sz="1400" kern="1200" baseline="0" dirty="0" smtClean="0">
                          <a:solidFill>
                            <a:schemeClr val="dk1"/>
                          </a:solidFill>
                          <a:latin typeface="+mn-lt"/>
                          <a:ea typeface="+mn-ea"/>
                          <a:cs typeface="+mn-cs"/>
                        </a:rPr>
                        <a:t>几个服务在业务上关联性大，应考虑合并这些服务为一个更粗粒度的新服务。在交易数量众多的情况下尤其如此。服务之间关联性可以从业务逻辑和业务数据两方面考虑。</a:t>
                      </a:r>
                      <a:endParaRPr lang="zh-CN" altLang="en-US" sz="1400" dirty="0"/>
                    </a:p>
                  </a:txBody>
                  <a:tcPr/>
                </a:tc>
              </a:tr>
            </a:tbl>
          </a:graphicData>
        </a:graphic>
      </p:graphicFrame>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771800" y="1"/>
            <a:ext cx="6372200" cy="620687"/>
          </a:xfrm>
        </p:spPr>
        <p:txBody>
          <a:bodyPr>
            <a:normAutofit/>
          </a:bodyPr>
          <a:lstStyle/>
          <a:p>
            <a:pPr algn="l"/>
            <a:r>
              <a:rPr lang="zh-CN" altLang="en-US" sz="3200" b="1" dirty="0" smtClean="0"/>
              <a:t>新架构</a:t>
            </a:r>
            <a:r>
              <a:rPr lang="en-US" altLang="zh-CN" sz="3200" b="1" dirty="0" smtClean="0"/>
              <a:t>——</a:t>
            </a:r>
            <a:r>
              <a:rPr lang="zh-CN" altLang="en-US" sz="3200" b="1" dirty="0" smtClean="0"/>
              <a:t>模块分析</a:t>
            </a:r>
            <a:endParaRPr lang="zh-CN" altLang="en-US" sz="3200" b="1" dirty="0"/>
          </a:p>
        </p:txBody>
      </p:sp>
      <p:sp>
        <p:nvSpPr>
          <p:cNvPr id="5" name="内容占位符 4"/>
          <p:cNvSpPr>
            <a:spLocks noGrp="1"/>
          </p:cNvSpPr>
          <p:nvPr>
            <p:ph sz="half" idx="1"/>
          </p:nvPr>
        </p:nvSpPr>
        <p:spPr/>
        <p:txBody>
          <a:bodyPr>
            <a:normAutofit/>
          </a:bodyPr>
          <a:lstStyle/>
          <a:p>
            <a:pPr>
              <a:buNone/>
            </a:pPr>
            <a:r>
              <a:rPr lang="zh-CN" altLang="en-US" sz="2400" b="1" dirty="0" smtClean="0"/>
              <a:t>重做模块：</a:t>
            </a:r>
            <a:endParaRPr lang="en-US" altLang="zh-CN" sz="2400" b="1" dirty="0" smtClean="0"/>
          </a:p>
          <a:p>
            <a:pPr>
              <a:buFont typeface="Wingdings" pitchFamily="2" charset="2"/>
              <a:buChar char="ü"/>
            </a:pPr>
            <a:r>
              <a:rPr lang="zh-CN" altLang="en-US" sz="1800" dirty="0" smtClean="0"/>
              <a:t>产品管理</a:t>
            </a:r>
            <a:endParaRPr lang="en-US" altLang="zh-CN" sz="1800" dirty="0" smtClean="0"/>
          </a:p>
          <a:p>
            <a:pPr>
              <a:buFont typeface="Wingdings" pitchFamily="2" charset="2"/>
              <a:buChar char="ü"/>
            </a:pPr>
            <a:r>
              <a:rPr lang="zh-CN" altLang="en-US" sz="1800" dirty="0" smtClean="0"/>
              <a:t>订单管理</a:t>
            </a:r>
            <a:endParaRPr lang="en-US" altLang="zh-CN" sz="1800" dirty="0" smtClean="0"/>
          </a:p>
          <a:p>
            <a:pPr>
              <a:buFont typeface="Wingdings" pitchFamily="2" charset="2"/>
              <a:buChar char="ü"/>
            </a:pPr>
            <a:r>
              <a:rPr lang="zh-CN" altLang="en-US" sz="1800" dirty="0" smtClean="0"/>
              <a:t>营销活动</a:t>
            </a:r>
            <a:endParaRPr lang="en-US" altLang="zh-CN" sz="1800" dirty="0" smtClean="0"/>
          </a:p>
          <a:p>
            <a:pPr>
              <a:buFont typeface="Wingdings" pitchFamily="2" charset="2"/>
              <a:buChar char="ü"/>
            </a:pPr>
            <a:r>
              <a:rPr lang="zh-CN" altLang="en-US" sz="1800" dirty="0" smtClean="0"/>
              <a:t>分销管理</a:t>
            </a:r>
            <a:endParaRPr lang="en-US" altLang="zh-CN" sz="1800" dirty="0" smtClean="0"/>
          </a:p>
          <a:p>
            <a:pPr>
              <a:buFont typeface="Wingdings" pitchFamily="2" charset="2"/>
              <a:buChar char="ü"/>
            </a:pPr>
            <a:r>
              <a:rPr lang="zh-CN" altLang="en-US" sz="1800" dirty="0" smtClean="0"/>
              <a:t>供应商管理</a:t>
            </a:r>
            <a:endParaRPr lang="en-US" altLang="zh-CN" sz="1800" dirty="0" smtClean="0"/>
          </a:p>
          <a:p>
            <a:pPr>
              <a:buNone/>
            </a:pPr>
            <a:endParaRPr lang="en-US" altLang="zh-CN" sz="1800" dirty="0" smtClean="0"/>
          </a:p>
          <a:p>
            <a:pPr>
              <a:buNone/>
            </a:pPr>
            <a:r>
              <a:rPr lang="zh-CN" altLang="en-US" sz="2400" b="1" dirty="0" smtClean="0"/>
              <a:t>新增模块：</a:t>
            </a:r>
            <a:endParaRPr lang="en-US" altLang="zh-CN" sz="2400" b="1" dirty="0" smtClean="0"/>
          </a:p>
          <a:p>
            <a:pPr>
              <a:buFont typeface="Wingdings" pitchFamily="2" charset="2"/>
              <a:buChar char="ü"/>
            </a:pPr>
            <a:r>
              <a:rPr lang="zh-CN" altLang="en-US" sz="1800" dirty="0" smtClean="0"/>
              <a:t>旅游产品品类管理</a:t>
            </a:r>
            <a:endParaRPr lang="en-US" altLang="zh-CN" sz="1800" dirty="0" smtClean="0"/>
          </a:p>
          <a:p>
            <a:pPr>
              <a:buFont typeface="Wingdings" pitchFamily="2" charset="2"/>
              <a:buChar char="ü"/>
            </a:pPr>
            <a:r>
              <a:rPr lang="zh-CN" altLang="en-US" sz="1800" dirty="0" smtClean="0"/>
              <a:t>供应商对接平台</a:t>
            </a:r>
            <a:endParaRPr lang="en-US" altLang="zh-CN" sz="1800" dirty="0" smtClean="0"/>
          </a:p>
          <a:p>
            <a:pPr>
              <a:buFont typeface="Wingdings" pitchFamily="2" charset="2"/>
              <a:buChar char="ü"/>
            </a:pPr>
            <a:r>
              <a:rPr lang="zh-CN" altLang="en-US" sz="1800" dirty="0" smtClean="0"/>
              <a:t>算价</a:t>
            </a:r>
            <a:r>
              <a:rPr lang="en-US" altLang="zh-CN" sz="1800" dirty="0" smtClean="0"/>
              <a:t>&amp;</a:t>
            </a:r>
            <a:r>
              <a:rPr lang="zh-CN" altLang="en-US" sz="1800" dirty="0" smtClean="0"/>
              <a:t>促销系统</a:t>
            </a:r>
            <a:endParaRPr lang="en-US" altLang="zh-CN" sz="1800" dirty="0" smtClean="0"/>
          </a:p>
          <a:p>
            <a:pPr>
              <a:buFont typeface="Wingdings" pitchFamily="2" charset="2"/>
              <a:buChar char="ü"/>
            </a:pPr>
            <a:r>
              <a:rPr lang="zh-CN" altLang="en-US" sz="1800" dirty="0" smtClean="0"/>
              <a:t>购物车</a:t>
            </a:r>
            <a:endParaRPr lang="en-US" altLang="zh-CN" sz="1800" dirty="0" smtClean="0"/>
          </a:p>
        </p:txBody>
      </p:sp>
      <p:sp>
        <p:nvSpPr>
          <p:cNvPr id="6" name="内容占位符 5"/>
          <p:cNvSpPr>
            <a:spLocks noGrp="1"/>
          </p:cNvSpPr>
          <p:nvPr>
            <p:ph sz="half" idx="2"/>
          </p:nvPr>
        </p:nvSpPr>
        <p:spPr/>
        <p:txBody>
          <a:bodyPr/>
          <a:lstStyle/>
          <a:p>
            <a:pPr>
              <a:buNone/>
            </a:pPr>
            <a:r>
              <a:rPr lang="zh-CN" altLang="en-US" sz="2400" b="1" dirty="0" smtClean="0"/>
              <a:t>修改模块：</a:t>
            </a:r>
            <a:endParaRPr lang="en-US" altLang="zh-CN" sz="2400" b="1" dirty="0" smtClean="0"/>
          </a:p>
          <a:p>
            <a:pPr>
              <a:buFont typeface="Wingdings" pitchFamily="2" charset="2"/>
              <a:buChar char="ü"/>
            </a:pPr>
            <a:r>
              <a:rPr lang="zh-CN" altLang="en-US" sz="1800" dirty="0" smtClean="0"/>
              <a:t>内容管理</a:t>
            </a:r>
            <a:endParaRPr lang="en-US" altLang="zh-CN" sz="1800" dirty="0" smtClean="0"/>
          </a:p>
          <a:p>
            <a:pPr>
              <a:buFont typeface="Wingdings" pitchFamily="2" charset="2"/>
              <a:buChar char="ü"/>
            </a:pPr>
            <a:r>
              <a:rPr lang="zh-CN" altLang="en-US" sz="1800" dirty="0" smtClean="0"/>
              <a:t>财务管理</a:t>
            </a:r>
            <a:endParaRPr lang="en-US" altLang="zh-CN" sz="1800" dirty="0" smtClean="0"/>
          </a:p>
          <a:p>
            <a:pPr>
              <a:buFont typeface="Wingdings" pitchFamily="2" charset="2"/>
              <a:buChar char="ü"/>
            </a:pPr>
            <a:r>
              <a:rPr lang="zh-CN" altLang="en-US" sz="1800" dirty="0" smtClean="0"/>
              <a:t>运营管理</a:t>
            </a:r>
            <a:endParaRPr lang="en-US" altLang="zh-CN" sz="1800" dirty="0" smtClean="0"/>
          </a:p>
          <a:p>
            <a:pPr>
              <a:buFont typeface="Wingdings" pitchFamily="2" charset="2"/>
              <a:buChar char="ü"/>
            </a:pPr>
            <a:r>
              <a:rPr lang="zh-CN" altLang="en-US" sz="1800" dirty="0" smtClean="0"/>
              <a:t>点评管理</a:t>
            </a:r>
            <a:endParaRPr lang="en-US" altLang="zh-CN" sz="1800" dirty="0" smtClean="0"/>
          </a:p>
          <a:p>
            <a:pPr>
              <a:buFont typeface="Wingdings" pitchFamily="2" charset="2"/>
              <a:buChar char="ü"/>
            </a:pPr>
            <a:r>
              <a:rPr lang="zh-CN" altLang="en-US" sz="1800" dirty="0" smtClean="0"/>
              <a:t>搜索列表（前台）</a:t>
            </a:r>
            <a:endParaRPr lang="en-US" altLang="zh-CN" sz="1800" dirty="0" smtClean="0"/>
          </a:p>
          <a:p>
            <a:pPr>
              <a:buFont typeface="Wingdings" pitchFamily="2" charset="2"/>
              <a:buChar char="ü"/>
            </a:pPr>
            <a:r>
              <a:rPr lang="zh-CN" altLang="en-US" sz="1800" dirty="0" smtClean="0"/>
              <a:t>产品详情（前台）</a:t>
            </a:r>
            <a:endParaRPr lang="en-US" altLang="zh-CN" sz="1800" dirty="0" smtClean="0"/>
          </a:p>
          <a:p>
            <a:pPr>
              <a:buFont typeface="Wingdings" pitchFamily="2" charset="2"/>
              <a:buChar char="ü"/>
            </a:pPr>
            <a:r>
              <a:rPr lang="zh-CN" altLang="en-US" sz="1800" dirty="0" smtClean="0"/>
              <a:t>产品预订流程（前台）</a:t>
            </a:r>
            <a:endParaRPr lang="en-US" altLang="zh-CN" sz="1800" dirty="0" smtClean="0"/>
          </a:p>
          <a:p>
            <a:pPr>
              <a:buFont typeface="Wingdings" pitchFamily="2" charset="2"/>
              <a:buChar char="ü"/>
            </a:pPr>
            <a:r>
              <a:rPr lang="en-US" altLang="zh-CN" sz="1800" dirty="0" smtClean="0"/>
              <a:t>BI</a:t>
            </a:r>
          </a:p>
        </p:txBody>
      </p:sp>
    </p:spTree>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1800" y="0"/>
            <a:ext cx="6372200" cy="634081"/>
          </a:xfrm>
        </p:spPr>
        <p:txBody>
          <a:bodyPr>
            <a:normAutofit/>
          </a:bodyPr>
          <a:lstStyle/>
          <a:p>
            <a:pPr algn="l"/>
            <a:r>
              <a:rPr lang="zh-CN" altLang="en-US" sz="3200" b="1" dirty="0" smtClean="0"/>
              <a:t>新架构</a:t>
            </a:r>
            <a:r>
              <a:rPr lang="en-US" altLang="zh-CN" sz="3200" b="1" dirty="0" smtClean="0"/>
              <a:t>——</a:t>
            </a:r>
            <a:r>
              <a:rPr lang="zh-CN" altLang="en-US" sz="3200" b="1" dirty="0" smtClean="0"/>
              <a:t>核心架构调整</a:t>
            </a:r>
            <a:endParaRPr lang="zh-CN" altLang="en-US" sz="3200" dirty="0"/>
          </a:p>
        </p:txBody>
      </p:sp>
      <p:sp>
        <p:nvSpPr>
          <p:cNvPr id="5" name="圆角矩形 4"/>
          <p:cNvSpPr/>
          <p:nvPr/>
        </p:nvSpPr>
        <p:spPr>
          <a:xfrm>
            <a:off x="1835696" y="4149080"/>
            <a:ext cx="2952328" cy="2376264"/>
          </a:xfrm>
          <a:prstGeom prst="roundRect">
            <a:avLst/>
          </a:prstGeom>
          <a:solidFill>
            <a:schemeClr val="bg1"/>
          </a:solid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zh-CN" altLang="en-US" sz="1000" dirty="0" smtClean="0">
                <a:solidFill>
                  <a:schemeClr val="tx1"/>
                </a:solidFill>
              </a:rPr>
              <a:t>订单管理</a:t>
            </a:r>
            <a:endParaRPr lang="zh-CN" altLang="en-US" sz="1000" dirty="0">
              <a:solidFill>
                <a:schemeClr val="tx1"/>
              </a:solidFill>
            </a:endParaRPr>
          </a:p>
        </p:txBody>
      </p:sp>
      <p:sp>
        <p:nvSpPr>
          <p:cNvPr id="6" name="矩形 5"/>
          <p:cNvSpPr/>
          <p:nvPr/>
        </p:nvSpPr>
        <p:spPr>
          <a:xfrm>
            <a:off x="3275856" y="4581128"/>
            <a:ext cx="864096"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工作流引擎</a:t>
            </a:r>
            <a:endParaRPr lang="zh-CN" altLang="en-US" sz="1000" dirty="0"/>
          </a:p>
        </p:txBody>
      </p:sp>
      <p:sp>
        <p:nvSpPr>
          <p:cNvPr id="7" name="矩形 6"/>
          <p:cNvSpPr/>
          <p:nvPr/>
        </p:nvSpPr>
        <p:spPr>
          <a:xfrm>
            <a:off x="2051720" y="5229200"/>
            <a:ext cx="720080"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流程管理</a:t>
            </a:r>
            <a:endParaRPr lang="zh-CN" altLang="en-US" sz="1000" dirty="0"/>
          </a:p>
        </p:txBody>
      </p:sp>
      <p:sp>
        <p:nvSpPr>
          <p:cNvPr id="14" name="矩形 13"/>
          <p:cNvSpPr/>
          <p:nvPr/>
        </p:nvSpPr>
        <p:spPr>
          <a:xfrm>
            <a:off x="3419872" y="5039361"/>
            <a:ext cx="720080"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任务管理</a:t>
            </a:r>
            <a:endParaRPr lang="zh-CN" altLang="en-US" sz="1000" dirty="0"/>
          </a:p>
        </p:txBody>
      </p:sp>
      <p:sp>
        <p:nvSpPr>
          <p:cNvPr id="15" name="流程图: 磁盘 14"/>
          <p:cNvSpPr/>
          <p:nvPr/>
        </p:nvSpPr>
        <p:spPr>
          <a:xfrm>
            <a:off x="2339752" y="6093296"/>
            <a:ext cx="1512168" cy="360040"/>
          </a:xfrm>
          <a:prstGeom prst="flowChartMagneticDisk">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smtClean="0"/>
              <a:t>流程数据</a:t>
            </a:r>
            <a:r>
              <a:rPr lang="zh-CN" altLang="en-US" sz="1000" dirty="0" smtClean="0"/>
              <a:t>、业务数据</a:t>
            </a:r>
            <a:endParaRPr lang="zh-CN" altLang="en-US" sz="1000" dirty="0"/>
          </a:p>
        </p:txBody>
      </p:sp>
      <p:cxnSp>
        <p:nvCxnSpPr>
          <p:cNvPr id="19" name="直接箭头连接符 18"/>
          <p:cNvCxnSpPr>
            <a:stCxn id="7" idx="0"/>
            <a:endCxn id="6" idx="2"/>
          </p:cNvCxnSpPr>
          <p:nvPr/>
        </p:nvCxnSpPr>
        <p:spPr>
          <a:xfrm flipV="1">
            <a:off x="2411760" y="4842975"/>
            <a:ext cx="1296144" cy="386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6" idx="2"/>
            <a:endCxn id="14" idx="0"/>
          </p:cNvCxnSpPr>
          <p:nvPr/>
        </p:nvCxnSpPr>
        <p:spPr>
          <a:xfrm>
            <a:off x="3707904" y="4842975"/>
            <a:ext cx="72008" cy="1963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形状 27"/>
          <p:cNvCxnSpPr>
            <a:stCxn id="7" idx="2"/>
            <a:endCxn id="15" idx="2"/>
          </p:cNvCxnSpPr>
          <p:nvPr/>
        </p:nvCxnSpPr>
        <p:spPr>
          <a:xfrm rot="5400000">
            <a:off x="1984622" y="5846177"/>
            <a:ext cx="782269" cy="72008"/>
          </a:xfrm>
          <a:prstGeom prst="bentConnector4">
            <a:avLst>
              <a:gd name="adj1" fmla="val 38494"/>
              <a:gd name="adj2" fmla="val 417465"/>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3491880" y="5373216"/>
            <a:ext cx="216024" cy="639688"/>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订单组件</a:t>
            </a:r>
            <a:endParaRPr lang="zh-CN" altLang="en-US" sz="1000" dirty="0"/>
          </a:p>
        </p:txBody>
      </p:sp>
      <p:sp>
        <p:nvSpPr>
          <p:cNvPr id="32" name="矩形 31"/>
          <p:cNvSpPr/>
          <p:nvPr/>
        </p:nvSpPr>
        <p:spPr>
          <a:xfrm>
            <a:off x="3707904" y="5373216"/>
            <a:ext cx="216024" cy="639688"/>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资源审核</a:t>
            </a:r>
            <a:endParaRPr lang="zh-CN" altLang="en-US" sz="1000" dirty="0"/>
          </a:p>
        </p:txBody>
      </p:sp>
      <p:sp>
        <p:nvSpPr>
          <p:cNvPr id="33" name="矩形 32"/>
          <p:cNvSpPr/>
          <p:nvPr/>
        </p:nvSpPr>
        <p:spPr>
          <a:xfrm>
            <a:off x="3923928" y="5373216"/>
            <a:ext cx="216024" cy="639688"/>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传真组件</a:t>
            </a:r>
            <a:endParaRPr lang="zh-CN" altLang="en-US" sz="1000" dirty="0"/>
          </a:p>
        </p:txBody>
      </p:sp>
      <p:sp>
        <p:nvSpPr>
          <p:cNvPr id="34" name="矩形 33"/>
          <p:cNvSpPr/>
          <p:nvPr/>
        </p:nvSpPr>
        <p:spPr>
          <a:xfrm>
            <a:off x="4139952" y="5373216"/>
            <a:ext cx="144016" cy="639688"/>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a:t>
            </a:r>
          </a:p>
          <a:p>
            <a:pPr algn="ctr"/>
            <a:r>
              <a:rPr lang="en-US" altLang="zh-CN" sz="1000" dirty="0" smtClean="0"/>
              <a:t>…</a:t>
            </a:r>
            <a:endParaRPr lang="zh-CN" altLang="en-US" sz="1000" dirty="0"/>
          </a:p>
        </p:txBody>
      </p:sp>
      <p:cxnSp>
        <p:nvCxnSpPr>
          <p:cNvPr id="38" name="肘形连接符 37"/>
          <p:cNvCxnSpPr>
            <a:stCxn id="14" idx="3"/>
            <a:endCxn id="34" idx="3"/>
          </p:cNvCxnSpPr>
          <p:nvPr/>
        </p:nvCxnSpPr>
        <p:spPr>
          <a:xfrm>
            <a:off x="4139952" y="5170285"/>
            <a:ext cx="144016" cy="522775"/>
          </a:xfrm>
          <a:prstGeom prst="bentConnector3">
            <a:avLst>
              <a:gd name="adj1" fmla="val 25873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形状 39"/>
          <p:cNvCxnSpPr>
            <a:stCxn id="34" idx="2"/>
            <a:endCxn id="15" idx="4"/>
          </p:cNvCxnSpPr>
          <p:nvPr/>
        </p:nvCxnSpPr>
        <p:spPr>
          <a:xfrm rot="5400000">
            <a:off x="3901734" y="5963090"/>
            <a:ext cx="260412" cy="36004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圆角矩形 41"/>
          <p:cNvSpPr/>
          <p:nvPr/>
        </p:nvSpPr>
        <p:spPr>
          <a:xfrm>
            <a:off x="1547664" y="2060848"/>
            <a:ext cx="2592288" cy="2016224"/>
          </a:xfrm>
          <a:prstGeom prst="roundRect">
            <a:avLst/>
          </a:prstGeom>
          <a:solidFill>
            <a:schemeClr val="bg1"/>
          </a:solid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zh-CN" altLang="en-US" sz="1000" dirty="0" smtClean="0">
                <a:solidFill>
                  <a:schemeClr val="tx1"/>
                </a:solidFill>
              </a:rPr>
              <a:t>产品管理</a:t>
            </a:r>
            <a:endParaRPr lang="zh-CN" altLang="en-US" sz="1000" dirty="0">
              <a:solidFill>
                <a:schemeClr val="tx1"/>
              </a:solidFill>
            </a:endParaRPr>
          </a:p>
        </p:txBody>
      </p:sp>
      <p:sp>
        <p:nvSpPr>
          <p:cNvPr id="43" name="矩形 42"/>
          <p:cNvSpPr/>
          <p:nvPr/>
        </p:nvSpPr>
        <p:spPr>
          <a:xfrm>
            <a:off x="2771800" y="2348880"/>
            <a:ext cx="1008112"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标准产品管理</a:t>
            </a:r>
            <a:endParaRPr lang="zh-CN" altLang="en-US" sz="1000" dirty="0"/>
          </a:p>
        </p:txBody>
      </p:sp>
      <p:sp>
        <p:nvSpPr>
          <p:cNvPr id="46" name="流程图: 磁盘 45"/>
          <p:cNvSpPr/>
          <p:nvPr/>
        </p:nvSpPr>
        <p:spPr>
          <a:xfrm>
            <a:off x="1907704" y="3645024"/>
            <a:ext cx="1224136" cy="360040"/>
          </a:xfrm>
          <a:prstGeom prst="flowChartMagneticDisk">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产品信息数据</a:t>
            </a:r>
            <a:endParaRPr lang="zh-CN" altLang="en-US" sz="1000" dirty="0"/>
          </a:p>
        </p:txBody>
      </p:sp>
      <p:sp>
        <p:nvSpPr>
          <p:cNvPr id="50" name="矩形 49"/>
          <p:cNvSpPr/>
          <p:nvPr/>
        </p:nvSpPr>
        <p:spPr>
          <a:xfrm>
            <a:off x="3059832" y="2924944"/>
            <a:ext cx="216024" cy="639688"/>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文描组件</a:t>
            </a:r>
            <a:endParaRPr lang="zh-CN" altLang="en-US" sz="1000" dirty="0"/>
          </a:p>
        </p:txBody>
      </p:sp>
      <p:sp>
        <p:nvSpPr>
          <p:cNvPr id="51" name="矩形 50"/>
          <p:cNvSpPr/>
          <p:nvPr/>
        </p:nvSpPr>
        <p:spPr>
          <a:xfrm>
            <a:off x="3275856" y="2924944"/>
            <a:ext cx="216024" cy="639688"/>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图片组件</a:t>
            </a:r>
            <a:endParaRPr lang="zh-CN" altLang="en-US" sz="1000" dirty="0"/>
          </a:p>
        </p:txBody>
      </p:sp>
      <p:cxnSp>
        <p:nvCxnSpPr>
          <p:cNvPr id="55" name="形状 54"/>
          <p:cNvCxnSpPr>
            <a:stCxn id="51" idx="2"/>
            <a:endCxn id="46" idx="4"/>
          </p:cNvCxnSpPr>
          <p:nvPr/>
        </p:nvCxnSpPr>
        <p:spPr>
          <a:xfrm rot="5400000">
            <a:off x="3127648" y="3568824"/>
            <a:ext cx="260412" cy="25202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1907704" y="4581128"/>
            <a:ext cx="1008112"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订单明细管理</a:t>
            </a:r>
            <a:endParaRPr lang="zh-CN" altLang="en-US" sz="1000" dirty="0"/>
          </a:p>
        </p:txBody>
      </p:sp>
      <p:cxnSp>
        <p:nvCxnSpPr>
          <p:cNvPr id="83" name="直接箭头连接符 82"/>
          <p:cNvCxnSpPr>
            <a:stCxn id="81" idx="3"/>
            <a:endCxn id="6" idx="1"/>
          </p:cNvCxnSpPr>
          <p:nvPr/>
        </p:nvCxnSpPr>
        <p:spPr>
          <a:xfrm>
            <a:off x="2915816" y="4712052"/>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3491880" y="2924944"/>
            <a:ext cx="216024" cy="639688"/>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地图组件</a:t>
            </a:r>
            <a:endParaRPr lang="zh-CN" altLang="en-US" sz="1000" dirty="0"/>
          </a:p>
        </p:txBody>
      </p:sp>
      <p:cxnSp>
        <p:nvCxnSpPr>
          <p:cNvPr id="100" name="直接箭头连接符 99"/>
          <p:cNvCxnSpPr>
            <a:stCxn id="46" idx="3"/>
            <a:endCxn id="81" idx="0"/>
          </p:cNvCxnSpPr>
          <p:nvPr/>
        </p:nvCxnSpPr>
        <p:spPr>
          <a:xfrm flipH="1">
            <a:off x="2411760" y="4005064"/>
            <a:ext cx="108012"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1" name="平行四边形 100"/>
          <p:cNvSpPr/>
          <p:nvPr/>
        </p:nvSpPr>
        <p:spPr>
          <a:xfrm>
            <a:off x="4139952" y="1556792"/>
            <a:ext cx="1368152" cy="288032"/>
          </a:xfrm>
          <a:prstGeom prst="parallelogram">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时间价格表缓存</a:t>
            </a:r>
            <a:endParaRPr lang="zh-CN" altLang="en-US" sz="1000" dirty="0"/>
          </a:p>
        </p:txBody>
      </p:sp>
      <p:sp>
        <p:nvSpPr>
          <p:cNvPr id="102" name="圆角矩形 101"/>
          <p:cNvSpPr/>
          <p:nvPr/>
        </p:nvSpPr>
        <p:spPr>
          <a:xfrm>
            <a:off x="323528" y="1052736"/>
            <a:ext cx="8208912" cy="288032"/>
          </a:xfrm>
          <a:prstGeom prst="roundRect">
            <a:avLst/>
          </a:prstGeom>
          <a:solidFill>
            <a:schemeClr val="bg1"/>
          </a:solid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endParaRPr lang="zh-CN" altLang="en-US" sz="1000" dirty="0">
              <a:solidFill>
                <a:schemeClr val="tx1"/>
              </a:solidFill>
            </a:endParaRPr>
          </a:p>
        </p:txBody>
      </p:sp>
      <p:sp>
        <p:nvSpPr>
          <p:cNvPr id="104" name="矩形 103"/>
          <p:cNvSpPr/>
          <p:nvPr/>
        </p:nvSpPr>
        <p:spPr>
          <a:xfrm>
            <a:off x="683568" y="1052736"/>
            <a:ext cx="4608512" cy="216024"/>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WEB</a:t>
            </a:r>
            <a:endParaRPr lang="zh-CN" altLang="en-US" sz="1000" dirty="0"/>
          </a:p>
        </p:txBody>
      </p:sp>
      <p:sp>
        <p:nvSpPr>
          <p:cNvPr id="105" name="矩形 104"/>
          <p:cNvSpPr/>
          <p:nvPr/>
        </p:nvSpPr>
        <p:spPr>
          <a:xfrm>
            <a:off x="5652120" y="1052736"/>
            <a:ext cx="2232248" cy="216024"/>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Mobile</a:t>
            </a:r>
            <a:endParaRPr lang="zh-CN" altLang="en-US" sz="1000" dirty="0"/>
          </a:p>
        </p:txBody>
      </p:sp>
      <p:sp>
        <p:nvSpPr>
          <p:cNvPr id="108" name="平行四边形 107"/>
          <p:cNvSpPr/>
          <p:nvPr/>
        </p:nvSpPr>
        <p:spPr>
          <a:xfrm>
            <a:off x="6516216" y="1556792"/>
            <a:ext cx="1224136" cy="288032"/>
          </a:xfrm>
          <a:prstGeom prst="parallelogram">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库存信息缓存</a:t>
            </a:r>
            <a:endParaRPr lang="zh-CN" altLang="en-US" sz="1000" dirty="0"/>
          </a:p>
        </p:txBody>
      </p:sp>
      <p:sp>
        <p:nvSpPr>
          <p:cNvPr id="111" name="矩形 110"/>
          <p:cNvSpPr/>
          <p:nvPr/>
        </p:nvSpPr>
        <p:spPr>
          <a:xfrm>
            <a:off x="1619672" y="2348880"/>
            <a:ext cx="1008112"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产品信息服务</a:t>
            </a:r>
            <a:endParaRPr lang="zh-CN" altLang="en-US" sz="1000" dirty="0"/>
          </a:p>
        </p:txBody>
      </p:sp>
      <p:sp>
        <p:nvSpPr>
          <p:cNvPr id="121" name="圆角矩形 120"/>
          <p:cNvSpPr/>
          <p:nvPr/>
        </p:nvSpPr>
        <p:spPr>
          <a:xfrm>
            <a:off x="4211960" y="2060848"/>
            <a:ext cx="2304256" cy="720080"/>
          </a:xfrm>
          <a:prstGeom prst="roundRect">
            <a:avLst/>
          </a:prstGeom>
          <a:solidFill>
            <a:schemeClr val="bg1"/>
          </a:solid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zh-CN" altLang="en-US" sz="1000" dirty="0" smtClean="0">
                <a:solidFill>
                  <a:schemeClr val="tx1"/>
                </a:solidFill>
              </a:rPr>
              <a:t>算价</a:t>
            </a:r>
            <a:r>
              <a:rPr lang="en-US" altLang="zh-CN" sz="1000" dirty="0" smtClean="0">
                <a:solidFill>
                  <a:schemeClr val="tx1"/>
                </a:solidFill>
              </a:rPr>
              <a:t>&amp;</a:t>
            </a:r>
            <a:r>
              <a:rPr lang="zh-CN" altLang="en-US" sz="1000" dirty="0" smtClean="0">
                <a:solidFill>
                  <a:schemeClr val="tx1"/>
                </a:solidFill>
              </a:rPr>
              <a:t>促销管理</a:t>
            </a:r>
            <a:endParaRPr lang="zh-CN" altLang="en-US" sz="1000" dirty="0">
              <a:solidFill>
                <a:schemeClr val="tx1"/>
              </a:solidFill>
            </a:endParaRPr>
          </a:p>
        </p:txBody>
      </p:sp>
      <p:sp>
        <p:nvSpPr>
          <p:cNvPr id="133" name="平行四边形 132"/>
          <p:cNvSpPr/>
          <p:nvPr/>
        </p:nvSpPr>
        <p:spPr>
          <a:xfrm>
            <a:off x="467544" y="1556792"/>
            <a:ext cx="1512168" cy="288032"/>
          </a:xfrm>
          <a:prstGeom prst="parallelogram">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旅游产品品类缓存</a:t>
            </a:r>
            <a:endParaRPr lang="zh-CN" altLang="en-US" sz="1000" dirty="0"/>
          </a:p>
        </p:txBody>
      </p:sp>
      <p:sp>
        <p:nvSpPr>
          <p:cNvPr id="135" name="圆角矩形 134"/>
          <p:cNvSpPr/>
          <p:nvPr/>
        </p:nvSpPr>
        <p:spPr>
          <a:xfrm>
            <a:off x="179512" y="2060848"/>
            <a:ext cx="1287760" cy="2016224"/>
          </a:xfrm>
          <a:prstGeom prst="roundRect">
            <a:avLst/>
          </a:prstGeom>
          <a:solidFill>
            <a:schemeClr val="bg1"/>
          </a:solid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zh-CN" altLang="en-US" sz="1000" dirty="0" smtClean="0">
                <a:solidFill>
                  <a:schemeClr val="tx1"/>
                </a:solidFill>
              </a:rPr>
              <a:t>品类管理</a:t>
            </a:r>
            <a:endParaRPr lang="zh-CN" altLang="en-US" sz="1000" dirty="0">
              <a:solidFill>
                <a:schemeClr val="tx1"/>
              </a:solidFill>
            </a:endParaRPr>
          </a:p>
        </p:txBody>
      </p:sp>
      <p:sp>
        <p:nvSpPr>
          <p:cNvPr id="137" name="矩形 136"/>
          <p:cNvSpPr/>
          <p:nvPr/>
        </p:nvSpPr>
        <p:spPr>
          <a:xfrm>
            <a:off x="395536" y="2348880"/>
            <a:ext cx="1008112" cy="288032"/>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品类数据服务</a:t>
            </a:r>
            <a:endParaRPr lang="zh-CN" altLang="en-US" sz="1000" dirty="0"/>
          </a:p>
        </p:txBody>
      </p:sp>
      <p:cxnSp>
        <p:nvCxnSpPr>
          <p:cNvPr id="141" name="直接箭头连接符 140"/>
          <p:cNvCxnSpPr>
            <a:stCxn id="137" idx="0"/>
            <a:endCxn id="133" idx="3"/>
          </p:cNvCxnSpPr>
          <p:nvPr/>
        </p:nvCxnSpPr>
        <p:spPr>
          <a:xfrm flipV="1">
            <a:off x="899592" y="1844824"/>
            <a:ext cx="28803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971600" y="3501008"/>
            <a:ext cx="504056" cy="360040"/>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品类管理</a:t>
            </a:r>
            <a:endParaRPr lang="zh-CN" altLang="en-US" sz="1000" dirty="0"/>
          </a:p>
        </p:txBody>
      </p:sp>
      <p:sp>
        <p:nvSpPr>
          <p:cNvPr id="147" name="流程图: 磁盘 146"/>
          <p:cNvSpPr/>
          <p:nvPr/>
        </p:nvSpPr>
        <p:spPr>
          <a:xfrm>
            <a:off x="251520" y="3212976"/>
            <a:ext cx="504056" cy="720080"/>
          </a:xfrm>
          <a:prstGeom prst="flowChartMagneticDisk">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品类信息数据</a:t>
            </a:r>
            <a:endParaRPr lang="zh-CN" altLang="en-US" sz="1000" dirty="0"/>
          </a:p>
        </p:txBody>
      </p:sp>
      <p:cxnSp>
        <p:nvCxnSpPr>
          <p:cNvPr id="151" name="直接箭头连接符 150"/>
          <p:cNvCxnSpPr>
            <a:stCxn id="145" idx="1"/>
            <a:endCxn id="147" idx="4"/>
          </p:cNvCxnSpPr>
          <p:nvPr/>
        </p:nvCxnSpPr>
        <p:spPr>
          <a:xfrm flipH="1" flipV="1">
            <a:off x="755576" y="3573016"/>
            <a:ext cx="216024" cy="108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2" name="肘形连接符 161"/>
          <p:cNvCxnSpPr>
            <a:stCxn id="137" idx="2"/>
            <a:endCxn id="43" idx="2"/>
          </p:cNvCxnSpPr>
          <p:nvPr/>
        </p:nvCxnSpPr>
        <p:spPr>
          <a:xfrm rot="5400000" flipH="1" flipV="1">
            <a:off x="2074631" y="1435688"/>
            <a:ext cx="26185" cy="2376264"/>
          </a:xfrm>
          <a:prstGeom prst="bentConnector3">
            <a:avLst>
              <a:gd name="adj1" fmla="val -36375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1" name="肘形连接符 170"/>
          <p:cNvCxnSpPr>
            <a:stCxn id="43" idx="3"/>
            <a:endCxn id="97" idx="3"/>
          </p:cNvCxnSpPr>
          <p:nvPr/>
        </p:nvCxnSpPr>
        <p:spPr>
          <a:xfrm flipH="1">
            <a:off x="3707904" y="2479804"/>
            <a:ext cx="72008" cy="764984"/>
          </a:xfrm>
          <a:prstGeom prst="bentConnector3">
            <a:avLst>
              <a:gd name="adj1" fmla="val -21410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4" name="形状 173"/>
          <p:cNvCxnSpPr>
            <a:stCxn id="147" idx="1"/>
            <a:endCxn id="137" idx="1"/>
          </p:cNvCxnSpPr>
          <p:nvPr/>
        </p:nvCxnSpPr>
        <p:spPr>
          <a:xfrm rot="16200000" flipV="1">
            <a:off x="89502" y="2798930"/>
            <a:ext cx="720080" cy="108012"/>
          </a:xfrm>
          <a:prstGeom prst="bentConnector4">
            <a:avLst>
              <a:gd name="adj1" fmla="val 40000"/>
              <a:gd name="adj2" fmla="val 24215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7" name="形状 176"/>
          <p:cNvCxnSpPr>
            <a:stCxn id="46" idx="2"/>
            <a:endCxn id="111" idx="2"/>
          </p:cNvCxnSpPr>
          <p:nvPr/>
        </p:nvCxnSpPr>
        <p:spPr>
          <a:xfrm rot="10800000" flipH="1">
            <a:off x="1907704" y="2610728"/>
            <a:ext cx="216024" cy="1214317"/>
          </a:xfrm>
          <a:prstGeom prst="bentConnector4">
            <a:avLst>
              <a:gd name="adj1" fmla="val -105822"/>
              <a:gd name="adj2" fmla="val 57412"/>
            </a:avLst>
          </a:prstGeom>
          <a:ln>
            <a:tailEnd type="arrow"/>
          </a:ln>
        </p:spPr>
        <p:style>
          <a:lnRef idx="1">
            <a:schemeClr val="accent1"/>
          </a:lnRef>
          <a:fillRef idx="0">
            <a:schemeClr val="accent1"/>
          </a:fillRef>
          <a:effectRef idx="0">
            <a:schemeClr val="accent1"/>
          </a:effectRef>
          <a:fontRef idx="minor">
            <a:schemeClr val="tx1"/>
          </a:fontRef>
        </p:style>
      </p:cxnSp>
      <p:sp>
        <p:nvSpPr>
          <p:cNvPr id="178" name="上箭头 177"/>
          <p:cNvSpPr/>
          <p:nvPr/>
        </p:nvSpPr>
        <p:spPr>
          <a:xfrm>
            <a:off x="1187624" y="1340768"/>
            <a:ext cx="144016" cy="21602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上箭头 178"/>
          <p:cNvSpPr/>
          <p:nvPr/>
        </p:nvSpPr>
        <p:spPr>
          <a:xfrm>
            <a:off x="4788024" y="1340768"/>
            <a:ext cx="144016" cy="21602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上箭头 179"/>
          <p:cNvSpPr/>
          <p:nvPr/>
        </p:nvSpPr>
        <p:spPr>
          <a:xfrm>
            <a:off x="7092280" y="1340768"/>
            <a:ext cx="144016" cy="21602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上箭头 180"/>
          <p:cNvSpPr/>
          <p:nvPr/>
        </p:nvSpPr>
        <p:spPr>
          <a:xfrm>
            <a:off x="2051720" y="1340768"/>
            <a:ext cx="144016" cy="100811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矩形 182"/>
          <p:cNvSpPr/>
          <p:nvPr/>
        </p:nvSpPr>
        <p:spPr>
          <a:xfrm>
            <a:off x="2843808" y="2924944"/>
            <a:ext cx="216024" cy="639688"/>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产品组件</a:t>
            </a:r>
            <a:endParaRPr lang="zh-CN" altLang="en-US" sz="1000" dirty="0"/>
          </a:p>
        </p:txBody>
      </p:sp>
      <p:sp>
        <p:nvSpPr>
          <p:cNvPr id="184" name="矩形 183"/>
          <p:cNvSpPr/>
          <p:nvPr/>
        </p:nvSpPr>
        <p:spPr>
          <a:xfrm>
            <a:off x="4283968" y="2348880"/>
            <a:ext cx="1008112"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产品算价组件</a:t>
            </a:r>
            <a:endParaRPr lang="zh-CN" altLang="en-US" sz="1000" dirty="0"/>
          </a:p>
        </p:txBody>
      </p:sp>
      <p:cxnSp>
        <p:nvCxnSpPr>
          <p:cNvPr id="186" name="直接箭头连接符 185"/>
          <p:cNvCxnSpPr>
            <a:stCxn id="184" idx="0"/>
            <a:endCxn id="101" idx="3"/>
          </p:cNvCxnSpPr>
          <p:nvPr/>
        </p:nvCxnSpPr>
        <p:spPr>
          <a:xfrm flipV="1">
            <a:off x="4788024" y="184482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7" name="圆角矩形 186"/>
          <p:cNvSpPr/>
          <p:nvPr/>
        </p:nvSpPr>
        <p:spPr>
          <a:xfrm>
            <a:off x="4211960" y="2852936"/>
            <a:ext cx="2304256" cy="1224136"/>
          </a:xfrm>
          <a:prstGeom prst="roundRect">
            <a:avLst/>
          </a:prstGeom>
          <a:solidFill>
            <a:schemeClr val="bg1"/>
          </a:solid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zh-CN" altLang="en-US" sz="1000" dirty="0" smtClean="0">
                <a:solidFill>
                  <a:schemeClr val="tx1"/>
                </a:solidFill>
              </a:rPr>
              <a:t>分销管理</a:t>
            </a:r>
            <a:endParaRPr lang="zh-CN" altLang="en-US" sz="1000" dirty="0">
              <a:solidFill>
                <a:schemeClr val="tx1"/>
              </a:solidFill>
            </a:endParaRPr>
          </a:p>
        </p:txBody>
      </p:sp>
      <p:sp>
        <p:nvSpPr>
          <p:cNvPr id="188" name="矩形 187"/>
          <p:cNvSpPr/>
          <p:nvPr/>
        </p:nvSpPr>
        <p:spPr>
          <a:xfrm>
            <a:off x="5508104" y="3645024"/>
            <a:ext cx="936104"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分销商管理</a:t>
            </a:r>
            <a:endParaRPr lang="zh-CN" altLang="en-US" sz="1000" dirty="0"/>
          </a:p>
        </p:txBody>
      </p:sp>
      <p:sp>
        <p:nvSpPr>
          <p:cNvPr id="191" name="矩形 190"/>
          <p:cNvSpPr/>
          <p:nvPr/>
        </p:nvSpPr>
        <p:spPr>
          <a:xfrm>
            <a:off x="5364088" y="3140968"/>
            <a:ext cx="1080120"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分销商产品管理</a:t>
            </a:r>
            <a:endParaRPr lang="zh-CN" altLang="en-US" sz="1000" dirty="0"/>
          </a:p>
        </p:txBody>
      </p:sp>
      <p:sp>
        <p:nvSpPr>
          <p:cNvPr id="192" name="矩形 191"/>
          <p:cNvSpPr/>
          <p:nvPr/>
        </p:nvSpPr>
        <p:spPr>
          <a:xfrm>
            <a:off x="4283968" y="3645024"/>
            <a:ext cx="1008112"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分销订单管理</a:t>
            </a:r>
            <a:endParaRPr lang="zh-CN" altLang="en-US" sz="1000" dirty="0"/>
          </a:p>
        </p:txBody>
      </p:sp>
      <p:sp>
        <p:nvSpPr>
          <p:cNvPr id="193" name="矩形 192"/>
          <p:cNvSpPr/>
          <p:nvPr/>
        </p:nvSpPr>
        <p:spPr>
          <a:xfrm>
            <a:off x="4283968" y="3140968"/>
            <a:ext cx="1008112"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分销策略组件</a:t>
            </a:r>
            <a:endParaRPr lang="zh-CN" altLang="en-US" sz="1000" dirty="0"/>
          </a:p>
        </p:txBody>
      </p:sp>
      <p:sp>
        <p:nvSpPr>
          <p:cNvPr id="194" name="矩形 193"/>
          <p:cNvSpPr/>
          <p:nvPr/>
        </p:nvSpPr>
        <p:spPr>
          <a:xfrm>
            <a:off x="5580112" y="2348880"/>
            <a:ext cx="792088"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促销组件</a:t>
            </a:r>
            <a:endParaRPr lang="zh-CN" altLang="en-US" sz="1000" dirty="0"/>
          </a:p>
        </p:txBody>
      </p:sp>
      <p:cxnSp>
        <p:nvCxnSpPr>
          <p:cNvPr id="196" name="直接箭头连接符 195"/>
          <p:cNvCxnSpPr>
            <a:stCxn id="193" idx="0"/>
            <a:endCxn id="184" idx="2"/>
          </p:cNvCxnSpPr>
          <p:nvPr/>
        </p:nvCxnSpPr>
        <p:spPr>
          <a:xfrm flipV="1">
            <a:off x="4788024" y="2610727"/>
            <a:ext cx="0" cy="5302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0" name="肘形连接符 199"/>
          <p:cNvCxnSpPr>
            <a:stCxn id="111" idx="2"/>
            <a:endCxn id="184" idx="2"/>
          </p:cNvCxnSpPr>
          <p:nvPr/>
        </p:nvCxnSpPr>
        <p:spPr>
          <a:xfrm rot="16200000" flipH="1">
            <a:off x="3455876" y="1278579"/>
            <a:ext cx="12700" cy="2664296"/>
          </a:xfrm>
          <a:prstGeom prst="bentConnector3">
            <a:avLst>
              <a:gd name="adj1" fmla="val 1465119"/>
            </a:avLst>
          </a:prstGeom>
          <a:ln>
            <a:tailEnd type="arrow"/>
          </a:ln>
        </p:spPr>
        <p:style>
          <a:lnRef idx="1">
            <a:schemeClr val="accent1"/>
          </a:lnRef>
          <a:fillRef idx="0">
            <a:schemeClr val="accent1"/>
          </a:fillRef>
          <a:effectRef idx="0">
            <a:schemeClr val="accent1"/>
          </a:effectRef>
          <a:fontRef idx="minor">
            <a:schemeClr val="tx1"/>
          </a:fontRef>
        </p:style>
      </p:cxnSp>
      <p:sp>
        <p:nvSpPr>
          <p:cNvPr id="208" name="圆角矩形 207"/>
          <p:cNvSpPr/>
          <p:nvPr/>
        </p:nvSpPr>
        <p:spPr>
          <a:xfrm>
            <a:off x="6588224" y="2060848"/>
            <a:ext cx="2304256" cy="2304256"/>
          </a:xfrm>
          <a:prstGeom prst="roundRect">
            <a:avLst/>
          </a:prstGeom>
          <a:solidFill>
            <a:schemeClr val="bg1"/>
          </a:solid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zh-CN" altLang="en-US" sz="1000" dirty="0" smtClean="0">
                <a:solidFill>
                  <a:schemeClr val="tx1"/>
                </a:solidFill>
              </a:rPr>
              <a:t>供应商管理</a:t>
            </a:r>
            <a:endParaRPr lang="zh-CN" altLang="en-US" sz="1000" dirty="0">
              <a:solidFill>
                <a:schemeClr val="tx1"/>
              </a:solidFill>
            </a:endParaRPr>
          </a:p>
        </p:txBody>
      </p:sp>
      <p:sp>
        <p:nvSpPr>
          <p:cNvPr id="212" name="矩形 211"/>
          <p:cNvSpPr/>
          <p:nvPr/>
        </p:nvSpPr>
        <p:spPr>
          <a:xfrm>
            <a:off x="7956376" y="2348880"/>
            <a:ext cx="864096"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供应商管理</a:t>
            </a:r>
            <a:endParaRPr lang="zh-CN" altLang="en-US" sz="1000" dirty="0"/>
          </a:p>
        </p:txBody>
      </p:sp>
      <p:sp>
        <p:nvSpPr>
          <p:cNvPr id="213" name="矩形 212"/>
          <p:cNvSpPr/>
          <p:nvPr/>
        </p:nvSpPr>
        <p:spPr>
          <a:xfrm>
            <a:off x="6804248" y="3212976"/>
            <a:ext cx="864096"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政策中心</a:t>
            </a:r>
            <a:endParaRPr lang="zh-CN" altLang="en-US" sz="1000" dirty="0"/>
          </a:p>
        </p:txBody>
      </p:sp>
      <p:sp>
        <p:nvSpPr>
          <p:cNvPr id="219" name="矩形 218"/>
          <p:cNvSpPr/>
          <p:nvPr/>
        </p:nvSpPr>
        <p:spPr>
          <a:xfrm>
            <a:off x="6804248" y="3671209"/>
            <a:ext cx="1008112"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价格数据服务</a:t>
            </a:r>
            <a:endParaRPr lang="zh-CN" altLang="en-US" sz="1000" dirty="0"/>
          </a:p>
        </p:txBody>
      </p:sp>
      <p:sp>
        <p:nvSpPr>
          <p:cNvPr id="220" name="矩形 219"/>
          <p:cNvSpPr/>
          <p:nvPr/>
        </p:nvSpPr>
        <p:spPr>
          <a:xfrm>
            <a:off x="6804248" y="2780928"/>
            <a:ext cx="1008112"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时间价格比价</a:t>
            </a:r>
            <a:endParaRPr lang="zh-CN" altLang="en-US" sz="1000" dirty="0"/>
          </a:p>
        </p:txBody>
      </p:sp>
      <p:cxnSp>
        <p:nvCxnSpPr>
          <p:cNvPr id="224" name="直接箭头连接符 223"/>
          <p:cNvCxnSpPr>
            <a:stCxn id="212" idx="2"/>
            <a:endCxn id="220" idx="3"/>
          </p:cNvCxnSpPr>
          <p:nvPr/>
        </p:nvCxnSpPr>
        <p:spPr>
          <a:xfrm flipH="1">
            <a:off x="7812360" y="2610727"/>
            <a:ext cx="576064" cy="301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8" name="直接箭头连接符 227"/>
          <p:cNvCxnSpPr>
            <a:stCxn id="213" idx="0"/>
            <a:endCxn id="220" idx="2"/>
          </p:cNvCxnSpPr>
          <p:nvPr/>
        </p:nvCxnSpPr>
        <p:spPr>
          <a:xfrm flipV="1">
            <a:off x="7236296" y="3042775"/>
            <a:ext cx="72008" cy="1702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5" name="形状 234"/>
          <p:cNvCxnSpPr>
            <a:stCxn id="212" idx="2"/>
            <a:endCxn id="213" idx="3"/>
          </p:cNvCxnSpPr>
          <p:nvPr/>
        </p:nvCxnSpPr>
        <p:spPr>
          <a:xfrm rot="5400000">
            <a:off x="7661798" y="2617273"/>
            <a:ext cx="733173" cy="7200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9" name="形状 238"/>
          <p:cNvCxnSpPr>
            <a:stCxn id="219" idx="0"/>
            <a:endCxn id="220" idx="3"/>
          </p:cNvCxnSpPr>
          <p:nvPr/>
        </p:nvCxnSpPr>
        <p:spPr>
          <a:xfrm rot="5400000" flipH="1" flipV="1">
            <a:off x="7180654" y="3039503"/>
            <a:ext cx="759357" cy="504056"/>
          </a:xfrm>
          <a:prstGeom prst="bentConnector4">
            <a:avLst>
              <a:gd name="adj1" fmla="val 14775"/>
              <a:gd name="adj2" fmla="val 145352"/>
            </a:avLst>
          </a:prstGeom>
          <a:ln>
            <a:tailEnd type="arrow"/>
          </a:ln>
        </p:spPr>
        <p:style>
          <a:lnRef idx="1">
            <a:schemeClr val="accent1"/>
          </a:lnRef>
          <a:fillRef idx="0">
            <a:schemeClr val="accent1"/>
          </a:fillRef>
          <a:effectRef idx="0">
            <a:schemeClr val="accent1"/>
          </a:effectRef>
          <a:fontRef idx="minor">
            <a:schemeClr val="tx1"/>
          </a:fontRef>
        </p:style>
      </p:cxnSp>
      <p:sp>
        <p:nvSpPr>
          <p:cNvPr id="242" name="矩形 241"/>
          <p:cNvSpPr/>
          <p:nvPr/>
        </p:nvSpPr>
        <p:spPr>
          <a:xfrm>
            <a:off x="8028384" y="3933056"/>
            <a:ext cx="720080"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配置中心</a:t>
            </a:r>
            <a:endParaRPr lang="zh-CN" altLang="en-US" sz="1000" dirty="0"/>
          </a:p>
        </p:txBody>
      </p:sp>
      <p:cxnSp>
        <p:nvCxnSpPr>
          <p:cNvPr id="244" name="直接箭头连接符 243"/>
          <p:cNvCxnSpPr>
            <a:stCxn id="212" idx="2"/>
            <a:endCxn id="242" idx="0"/>
          </p:cNvCxnSpPr>
          <p:nvPr/>
        </p:nvCxnSpPr>
        <p:spPr>
          <a:xfrm>
            <a:off x="8388424" y="2610727"/>
            <a:ext cx="0" cy="13223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6" name="圆角矩形 245"/>
          <p:cNvSpPr/>
          <p:nvPr/>
        </p:nvSpPr>
        <p:spPr>
          <a:xfrm>
            <a:off x="6588224" y="4437112"/>
            <a:ext cx="2304256" cy="2088232"/>
          </a:xfrm>
          <a:prstGeom prst="roundRect">
            <a:avLst/>
          </a:prstGeom>
          <a:solidFill>
            <a:schemeClr val="bg1"/>
          </a:solid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zh-CN" altLang="en-US" sz="1000" dirty="0" smtClean="0">
                <a:solidFill>
                  <a:schemeClr val="tx1"/>
                </a:solidFill>
              </a:rPr>
              <a:t>供应商数据对接平台</a:t>
            </a:r>
            <a:endParaRPr lang="zh-CN" altLang="en-US" sz="1000" dirty="0">
              <a:solidFill>
                <a:schemeClr val="tx1"/>
              </a:solidFill>
            </a:endParaRPr>
          </a:p>
        </p:txBody>
      </p:sp>
      <p:cxnSp>
        <p:nvCxnSpPr>
          <p:cNvPr id="251" name="形状 250"/>
          <p:cNvCxnSpPr>
            <a:stCxn id="212" idx="2"/>
            <a:endCxn id="219" idx="3"/>
          </p:cNvCxnSpPr>
          <p:nvPr/>
        </p:nvCxnSpPr>
        <p:spPr>
          <a:xfrm rot="5400000">
            <a:off x="7504689" y="2918398"/>
            <a:ext cx="1191406" cy="57606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57" name="矩形 256"/>
          <p:cNvSpPr/>
          <p:nvPr/>
        </p:nvSpPr>
        <p:spPr>
          <a:xfrm>
            <a:off x="6804248" y="2348880"/>
            <a:ext cx="1008112"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库存数据服务</a:t>
            </a:r>
            <a:endParaRPr lang="zh-CN" altLang="en-US" sz="1000" dirty="0"/>
          </a:p>
        </p:txBody>
      </p:sp>
      <p:cxnSp>
        <p:nvCxnSpPr>
          <p:cNvPr id="259" name="直接箭头连接符 258"/>
          <p:cNvCxnSpPr>
            <a:stCxn id="257" idx="0"/>
            <a:endCxn id="108" idx="4"/>
          </p:cNvCxnSpPr>
          <p:nvPr/>
        </p:nvCxnSpPr>
        <p:spPr>
          <a:xfrm flipH="1" flipV="1">
            <a:off x="7128284" y="1844824"/>
            <a:ext cx="18002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1" name="直接箭头连接符 260"/>
          <p:cNvCxnSpPr>
            <a:stCxn id="212" idx="1"/>
            <a:endCxn id="257" idx="3"/>
          </p:cNvCxnSpPr>
          <p:nvPr/>
        </p:nvCxnSpPr>
        <p:spPr>
          <a:xfrm flipH="1">
            <a:off x="7812360" y="2479804"/>
            <a:ext cx="1440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6" name="形状 265"/>
          <p:cNvCxnSpPr>
            <a:endCxn id="184" idx="2"/>
          </p:cNvCxnSpPr>
          <p:nvPr/>
        </p:nvCxnSpPr>
        <p:spPr>
          <a:xfrm rot="10800000">
            <a:off x="4788024" y="2610728"/>
            <a:ext cx="2016224" cy="31421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69" name="矩形 268"/>
          <p:cNvSpPr/>
          <p:nvPr/>
        </p:nvSpPr>
        <p:spPr>
          <a:xfrm>
            <a:off x="7812360" y="6047473"/>
            <a:ext cx="1008112"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协议解析组件</a:t>
            </a:r>
            <a:endParaRPr lang="zh-CN" altLang="en-US" sz="1000" dirty="0"/>
          </a:p>
        </p:txBody>
      </p:sp>
      <p:sp>
        <p:nvSpPr>
          <p:cNvPr id="270" name="矩形 269"/>
          <p:cNvSpPr/>
          <p:nvPr/>
        </p:nvSpPr>
        <p:spPr>
          <a:xfrm>
            <a:off x="6732240" y="5471409"/>
            <a:ext cx="1008112"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对接日志组件</a:t>
            </a:r>
            <a:endParaRPr lang="zh-CN" altLang="en-US" sz="1000" dirty="0"/>
          </a:p>
        </p:txBody>
      </p:sp>
      <p:sp>
        <p:nvSpPr>
          <p:cNvPr id="271" name="矩形 270"/>
          <p:cNvSpPr/>
          <p:nvPr/>
        </p:nvSpPr>
        <p:spPr>
          <a:xfrm>
            <a:off x="6876256" y="6047473"/>
            <a:ext cx="720080"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监控组件</a:t>
            </a:r>
            <a:endParaRPr lang="zh-CN" altLang="en-US" sz="1000" dirty="0"/>
          </a:p>
        </p:txBody>
      </p:sp>
      <p:sp>
        <p:nvSpPr>
          <p:cNvPr id="272" name="矩形 271"/>
          <p:cNvSpPr/>
          <p:nvPr/>
        </p:nvSpPr>
        <p:spPr>
          <a:xfrm>
            <a:off x="6804248" y="4941168"/>
            <a:ext cx="1080120"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供应商数据服务</a:t>
            </a:r>
            <a:endParaRPr lang="zh-CN" altLang="en-US" sz="1000" dirty="0"/>
          </a:p>
        </p:txBody>
      </p:sp>
      <p:cxnSp>
        <p:nvCxnSpPr>
          <p:cNvPr id="274" name="肘形连接符 273"/>
          <p:cNvCxnSpPr>
            <a:stCxn id="272" idx="1"/>
            <a:endCxn id="219" idx="1"/>
          </p:cNvCxnSpPr>
          <p:nvPr/>
        </p:nvCxnSpPr>
        <p:spPr>
          <a:xfrm rot="10800000">
            <a:off x="6804248" y="3802134"/>
            <a:ext cx="12700" cy="1269959"/>
          </a:xfrm>
          <a:prstGeom prst="bentConnector3">
            <a:avLst>
              <a:gd name="adj1" fmla="val 138139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6" name="肘形连接符 275"/>
          <p:cNvCxnSpPr>
            <a:stCxn id="272" idx="1"/>
            <a:endCxn id="257" idx="1"/>
          </p:cNvCxnSpPr>
          <p:nvPr/>
        </p:nvCxnSpPr>
        <p:spPr>
          <a:xfrm rot="10800000">
            <a:off x="6804248" y="2479804"/>
            <a:ext cx="12700" cy="2592288"/>
          </a:xfrm>
          <a:prstGeom prst="bentConnector3">
            <a:avLst>
              <a:gd name="adj1" fmla="val 1465119"/>
            </a:avLst>
          </a:prstGeom>
          <a:ln>
            <a:tailEnd type="arrow"/>
          </a:ln>
        </p:spPr>
        <p:style>
          <a:lnRef idx="1">
            <a:schemeClr val="accent1"/>
          </a:lnRef>
          <a:fillRef idx="0">
            <a:schemeClr val="accent1"/>
          </a:fillRef>
          <a:effectRef idx="0">
            <a:schemeClr val="accent1"/>
          </a:effectRef>
          <a:fontRef idx="minor">
            <a:schemeClr val="tx1"/>
          </a:fontRef>
        </p:style>
      </p:cxnSp>
      <p:sp>
        <p:nvSpPr>
          <p:cNvPr id="279" name="矩形 278"/>
          <p:cNvSpPr/>
          <p:nvPr/>
        </p:nvSpPr>
        <p:spPr>
          <a:xfrm>
            <a:off x="8028384" y="5471409"/>
            <a:ext cx="720080"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抓取组件</a:t>
            </a:r>
            <a:endParaRPr lang="zh-CN" altLang="en-US" sz="1000" dirty="0"/>
          </a:p>
        </p:txBody>
      </p:sp>
      <p:cxnSp>
        <p:nvCxnSpPr>
          <p:cNvPr id="290" name="直接箭头连接符 289"/>
          <p:cNvCxnSpPr>
            <a:stCxn id="242" idx="2"/>
            <a:endCxn id="279" idx="0"/>
          </p:cNvCxnSpPr>
          <p:nvPr/>
        </p:nvCxnSpPr>
        <p:spPr>
          <a:xfrm>
            <a:off x="8388424" y="4194903"/>
            <a:ext cx="0" cy="12765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4" name="直接箭头连接符 293"/>
          <p:cNvCxnSpPr>
            <a:stCxn id="269" idx="0"/>
            <a:endCxn id="279" idx="2"/>
          </p:cNvCxnSpPr>
          <p:nvPr/>
        </p:nvCxnSpPr>
        <p:spPr>
          <a:xfrm flipV="1">
            <a:off x="8316416" y="5733256"/>
            <a:ext cx="72008" cy="3142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6" name="直接箭头连接符 295"/>
          <p:cNvCxnSpPr>
            <a:stCxn id="279" idx="1"/>
            <a:endCxn id="270" idx="3"/>
          </p:cNvCxnSpPr>
          <p:nvPr/>
        </p:nvCxnSpPr>
        <p:spPr>
          <a:xfrm flipH="1">
            <a:off x="7740352" y="5602333"/>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8" name="直接箭头连接符 297"/>
          <p:cNvCxnSpPr>
            <a:stCxn id="270" idx="2"/>
            <a:endCxn id="271" idx="0"/>
          </p:cNvCxnSpPr>
          <p:nvPr/>
        </p:nvCxnSpPr>
        <p:spPr>
          <a:xfrm>
            <a:off x="7236296" y="5733256"/>
            <a:ext cx="0" cy="3142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0" name="直接箭头连接符 299"/>
          <p:cNvCxnSpPr>
            <a:stCxn id="188" idx="0"/>
            <a:endCxn id="191" idx="2"/>
          </p:cNvCxnSpPr>
          <p:nvPr/>
        </p:nvCxnSpPr>
        <p:spPr>
          <a:xfrm flipH="1" flipV="1">
            <a:off x="5904148" y="3402815"/>
            <a:ext cx="72008" cy="2422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3" name="直接箭头连接符 302"/>
          <p:cNvCxnSpPr>
            <a:stCxn id="188" idx="1"/>
            <a:endCxn id="192" idx="3"/>
          </p:cNvCxnSpPr>
          <p:nvPr/>
        </p:nvCxnSpPr>
        <p:spPr>
          <a:xfrm flipH="1">
            <a:off x="5292080" y="3775948"/>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5" name="直接箭头连接符 304"/>
          <p:cNvCxnSpPr>
            <a:stCxn id="188" idx="0"/>
            <a:endCxn id="193" idx="2"/>
          </p:cNvCxnSpPr>
          <p:nvPr/>
        </p:nvCxnSpPr>
        <p:spPr>
          <a:xfrm flipH="1" flipV="1">
            <a:off x="4788024" y="3402815"/>
            <a:ext cx="1188132" cy="2422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7" name="直接箭头连接符 306"/>
          <p:cNvCxnSpPr>
            <a:stCxn id="192" idx="2"/>
            <a:endCxn id="81" idx="0"/>
          </p:cNvCxnSpPr>
          <p:nvPr/>
        </p:nvCxnSpPr>
        <p:spPr>
          <a:xfrm flipH="1">
            <a:off x="2411760" y="3906871"/>
            <a:ext cx="2376264" cy="6742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8" name="圆角矩形 307"/>
          <p:cNvSpPr/>
          <p:nvPr/>
        </p:nvSpPr>
        <p:spPr>
          <a:xfrm>
            <a:off x="4860032" y="4437112"/>
            <a:ext cx="1656184" cy="2088232"/>
          </a:xfrm>
          <a:prstGeom prst="roundRect">
            <a:avLst/>
          </a:prstGeom>
          <a:solidFill>
            <a:schemeClr val="bg1"/>
          </a:solid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zh-CN" altLang="en-US" sz="1000" dirty="0" smtClean="0">
                <a:solidFill>
                  <a:schemeClr val="tx1"/>
                </a:solidFill>
              </a:rPr>
              <a:t>分销对接管理</a:t>
            </a:r>
            <a:endParaRPr lang="zh-CN" altLang="en-US" sz="1000" dirty="0">
              <a:solidFill>
                <a:schemeClr val="tx1"/>
              </a:solidFill>
            </a:endParaRPr>
          </a:p>
        </p:txBody>
      </p:sp>
      <p:sp>
        <p:nvSpPr>
          <p:cNvPr id="309" name="矩形 308"/>
          <p:cNvSpPr/>
          <p:nvPr/>
        </p:nvSpPr>
        <p:spPr>
          <a:xfrm>
            <a:off x="5148064" y="5445224"/>
            <a:ext cx="1080120"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分销商数据服务</a:t>
            </a:r>
            <a:endParaRPr lang="zh-CN" altLang="en-US" sz="1000" dirty="0"/>
          </a:p>
        </p:txBody>
      </p:sp>
      <p:sp>
        <p:nvSpPr>
          <p:cNvPr id="310" name="矩形 309"/>
          <p:cNvSpPr/>
          <p:nvPr/>
        </p:nvSpPr>
        <p:spPr>
          <a:xfrm>
            <a:off x="5364088" y="5949280"/>
            <a:ext cx="648072"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API</a:t>
            </a:r>
            <a:r>
              <a:rPr lang="zh-CN" altLang="en-US" sz="1000" dirty="0" smtClean="0"/>
              <a:t>对接</a:t>
            </a:r>
            <a:endParaRPr lang="zh-CN" altLang="en-US" sz="1000" dirty="0"/>
          </a:p>
        </p:txBody>
      </p:sp>
      <p:cxnSp>
        <p:nvCxnSpPr>
          <p:cNvPr id="313" name="直接箭头连接符 312"/>
          <p:cNvCxnSpPr>
            <a:stCxn id="310" idx="0"/>
            <a:endCxn id="309" idx="2"/>
          </p:cNvCxnSpPr>
          <p:nvPr/>
        </p:nvCxnSpPr>
        <p:spPr>
          <a:xfrm flipV="1">
            <a:off x="5688124" y="5707071"/>
            <a:ext cx="0" cy="2422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7" name="上下箭头 316"/>
          <p:cNvSpPr/>
          <p:nvPr/>
        </p:nvSpPr>
        <p:spPr>
          <a:xfrm>
            <a:off x="5580112" y="4077072"/>
            <a:ext cx="216024" cy="360040"/>
          </a:xfrm>
          <a:prstGeom prst="up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矩形 317"/>
          <p:cNvSpPr/>
          <p:nvPr/>
        </p:nvSpPr>
        <p:spPr>
          <a:xfrm>
            <a:off x="5004048" y="4869160"/>
            <a:ext cx="720080"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安全组件</a:t>
            </a:r>
            <a:endParaRPr lang="zh-CN" altLang="en-US" sz="1000" dirty="0"/>
          </a:p>
        </p:txBody>
      </p:sp>
      <p:sp>
        <p:nvSpPr>
          <p:cNvPr id="319" name="矩形 318"/>
          <p:cNvSpPr/>
          <p:nvPr/>
        </p:nvSpPr>
        <p:spPr>
          <a:xfrm>
            <a:off x="5724128" y="4869160"/>
            <a:ext cx="720080"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日志组件</a:t>
            </a:r>
            <a:endParaRPr lang="zh-CN" altLang="en-US" sz="1000" dirty="0"/>
          </a:p>
        </p:txBody>
      </p:sp>
      <p:cxnSp>
        <p:nvCxnSpPr>
          <p:cNvPr id="321" name="直接箭头连接符 320"/>
          <p:cNvCxnSpPr>
            <a:stCxn id="309" idx="0"/>
            <a:endCxn id="319" idx="2"/>
          </p:cNvCxnSpPr>
          <p:nvPr/>
        </p:nvCxnSpPr>
        <p:spPr>
          <a:xfrm flipV="1">
            <a:off x="5688124" y="5131007"/>
            <a:ext cx="396044" cy="3142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2" name="圆角矩形 321"/>
          <p:cNvSpPr/>
          <p:nvPr/>
        </p:nvSpPr>
        <p:spPr>
          <a:xfrm>
            <a:off x="179512" y="4293096"/>
            <a:ext cx="1368152" cy="2232248"/>
          </a:xfrm>
          <a:prstGeom prst="round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zh-CN" altLang="en-US" sz="1000" dirty="0" smtClean="0">
                <a:solidFill>
                  <a:schemeClr val="tx1"/>
                </a:solidFill>
              </a:rPr>
              <a:t>其它涉及模块</a:t>
            </a:r>
            <a:endParaRPr lang="zh-CN" altLang="en-US" sz="1000" dirty="0">
              <a:solidFill>
                <a:schemeClr val="tx1"/>
              </a:solidFill>
            </a:endParaRPr>
          </a:p>
        </p:txBody>
      </p:sp>
      <p:sp>
        <p:nvSpPr>
          <p:cNvPr id="323" name="矩形 322"/>
          <p:cNvSpPr/>
          <p:nvPr/>
        </p:nvSpPr>
        <p:spPr>
          <a:xfrm>
            <a:off x="395536" y="4581128"/>
            <a:ext cx="864096" cy="261847"/>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营销活动</a:t>
            </a:r>
            <a:endParaRPr lang="zh-CN" altLang="en-US" sz="1000" dirty="0"/>
          </a:p>
        </p:txBody>
      </p:sp>
      <p:sp>
        <p:nvSpPr>
          <p:cNvPr id="324" name="矩形 323"/>
          <p:cNvSpPr/>
          <p:nvPr/>
        </p:nvSpPr>
        <p:spPr>
          <a:xfrm>
            <a:off x="395536" y="4823337"/>
            <a:ext cx="864096" cy="261847"/>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购物车</a:t>
            </a:r>
            <a:endParaRPr lang="zh-CN" altLang="en-US" sz="1000" dirty="0"/>
          </a:p>
        </p:txBody>
      </p:sp>
      <p:sp>
        <p:nvSpPr>
          <p:cNvPr id="325" name="矩形 324"/>
          <p:cNvSpPr/>
          <p:nvPr/>
        </p:nvSpPr>
        <p:spPr>
          <a:xfrm>
            <a:off x="395536" y="5085184"/>
            <a:ext cx="864096" cy="261847"/>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内容管理</a:t>
            </a:r>
            <a:endParaRPr lang="zh-CN" altLang="en-US" sz="1000" dirty="0"/>
          </a:p>
        </p:txBody>
      </p:sp>
      <p:sp>
        <p:nvSpPr>
          <p:cNvPr id="326" name="矩形 325"/>
          <p:cNvSpPr/>
          <p:nvPr/>
        </p:nvSpPr>
        <p:spPr>
          <a:xfrm>
            <a:off x="395536" y="5327393"/>
            <a:ext cx="864096" cy="261847"/>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财务管理</a:t>
            </a:r>
            <a:endParaRPr lang="zh-CN" altLang="en-US" sz="1000" dirty="0"/>
          </a:p>
        </p:txBody>
      </p:sp>
      <p:sp>
        <p:nvSpPr>
          <p:cNvPr id="327" name="矩形 326"/>
          <p:cNvSpPr/>
          <p:nvPr/>
        </p:nvSpPr>
        <p:spPr>
          <a:xfrm>
            <a:off x="395536" y="5589240"/>
            <a:ext cx="864096" cy="261847"/>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运营管理</a:t>
            </a:r>
            <a:endParaRPr lang="zh-CN" altLang="en-US" sz="1000" dirty="0"/>
          </a:p>
        </p:txBody>
      </p:sp>
      <p:sp>
        <p:nvSpPr>
          <p:cNvPr id="328" name="矩形 327"/>
          <p:cNvSpPr/>
          <p:nvPr/>
        </p:nvSpPr>
        <p:spPr>
          <a:xfrm>
            <a:off x="395536" y="5805264"/>
            <a:ext cx="864096" cy="261847"/>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点评管理</a:t>
            </a:r>
            <a:endParaRPr lang="zh-CN" altLang="en-US" sz="1000" dirty="0"/>
          </a:p>
        </p:txBody>
      </p:sp>
      <p:sp>
        <p:nvSpPr>
          <p:cNvPr id="329" name="矩形 328"/>
          <p:cNvSpPr/>
          <p:nvPr/>
        </p:nvSpPr>
        <p:spPr>
          <a:xfrm>
            <a:off x="395536" y="6047473"/>
            <a:ext cx="864096" cy="261847"/>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 …</a:t>
            </a:r>
            <a:endParaRPr lang="zh-CN" altLang="en-US" sz="1000" dirty="0"/>
          </a:p>
        </p:txBody>
      </p:sp>
      <p:cxnSp>
        <p:nvCxnSpPr>
          <p:cNvPr id="331" name="肘形连接符 330"/>
          <p:cNvCxnSpPr>
            <a:stCxn id="279" idx="1"/>
            <a:endCxn id="272" idx="3"/>
          </p:cNvCxnSpPr>
          <p:nvPr/>
        </p:nvCxnSpPr>
        <p:spPr>
          <a:xfrm rot="10800000">
            <a:off x="7884368" y="5072093"/>
            <a:ext cx="144016" cy="53024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309" idx="0"/>
            <a:endCxn id="318" idx="2"/>
          </p:cNvCxnSpPr>
          <p:nvPr/>
        </p:nvCxnSpPr>
        <p:spPr>
          <a:xfrm flipH="1" flipV="1">
            <a:off x="5364088" y="5131007"/>
            <a:ext cx="324036" cy="3142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0" name="肘形连接符 129"/>
          <p:cNvCxnSpPr>
            <a:stCxn id="34" idx="0"/>
            <a:endCxn id="272" idx="0"/>
          </p:cNvCxnSpPr>
          <p:nvPr/>
        </p:nvCxnSpPr>
        <p:spPr>
          <a:xfrm rot="5400000" flipH="1" flipV="1">
            <a:off x="5562110" y="3591018"/>
            <a:ext cx="432048" cy="3132348"/>
          </a:xfrm>
          <a:prstGeom prst="bentConnector3">
            <a:avLst>
              <a:gd name="adj1" fmla="val 231765"/>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矩形 131"/>
          <p:cNvSpPr/>
          <p:nvPr/>
        </p:nvSpPr>
        <p:spPr>
          <a:xfrm>
            <a:off x="8423920" y="4941168"/>
            <a:ext cx="468560"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EBK</a:t>
            </a:r>
            <a:endParaRPr lang="zh-CN" altLang="en-US" sz="1000" dirty="0"/>
          </a:p>
        </p:txBody>
      </p:sp>
      <p:cxnSp>
        <p:nvCxnSpPr>
          <p:cNvPr id="136" name="直接箭头连接符 135"/>
          <p:cNvCxnSpPr>
            <a:stCxn id="132" idx="1"/>
            <a:endCxn id="272" idx="3"/>
          </p:cNvCxnSpPr>
          <p:nvPr/>
        </p:nvCxnSpPr>
        <p:spPr>
          <a:xfrm flipH="1">
            <a:off x="7884368" y="5072092"/>
            <a:ext cx="5395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9" name="矩形 118"/>
          <p:cNvSpPr/>
          <p:nvPr/>
        </p:nvSpPr>
        <p:spPr>
          <a:xfrm>
            <a:off x="971600" y="2852936"/>
            <a:ext cx="504056" cy="360040"/>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属性组件</a:t>
            </a:r>
            <a:endParaRPr lang="zh-CN" altLang="en-US" sz="1000" dirty="0"/>
          </a:p>
        </p:txBody>
      </p:sp>
      <p:cxnSp>
        <p:nvCxnSpPr>
          <p:cNvPr id="122" name="直接箭头连接符 121"/>
          <p:cNvCxnSpPr>
            <a:stCxn id="119" idx="2"/>
            <a:endCxn id="145" idx="0"/>
          </p:cNvCxnSpPr>
          <p:nvPr/>
        </p:nvCxnSpPr>
        <p:spPr>
          <a:xfrm>
            <a:off x="1223628" y="3212976"/>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6" name="形状 125"/>
          <p:cNvCxnSpPr>
            <a:stCxn id="137" idx="2"/>
            <a:endCxn id="6" idx="0"/>
          </p:cNvCxnSpPr>
          <p:nvPr/>
        </p:nvCxnSpPr>
        <p:spPr>
          <a:xfrm rot="16200000" flipH="1">
            <a:off x="1331640" y="2204864"/>
            <a:ext cx="1944216" cy="2808312"/>
          </a:xfrm>
          <a:prstGeom prst="bentConnector3">
            <a:avLst>
              <a:gd name="adj1" fmla="val 8086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2" name="肘形连接符 141"/>
          <p:cNvCxnSpPr>
            <a:stCxn id="137" idx="2"/>
            <a:endCxn id="272" idx="0"/>
          </p:cNvCxnSpPr>
          <p:nvPr/>
        </p:nvCxnSpPr>
        <p:spPr>
          <a:xfrm rot="16200000" flipH="1">
            <a:off x="2969822" y="566682"/>
            <a:ext cx="2304256" cy="6444716"/>
          </a:xfrm>
          <a:prstGeom prst="bentConnector3">
            <a:avLst>
              <a:gd name="adj1" fmla="val 6818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肘形连接符 153"/>
          <p:cNvCxnSpPr>
            <a:stCxn id="137" idx="2"/>
            <a:endCxn id="188" idx="2"/>
          </p:cNvCxnSpPr>
          <p:nvPr/>
        </p:nvCxnSpPr>
        <p:spPr>
          <a:xfrm rot="16200000" flipH="1">
            <a:off x="2802895" y="733609"/>
            <a:ext cx="1269959" cy="5076564"/>
          </a:xfrm>
          <a:prstGeom prst="bentConnector3">
            <a:avLst>
              <a:gd name="adj1" fmla="val 12325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2771800" y="1"/>
            <a:ext cx="6372200" cy="620687"/>
          </a:xfrm>
        </p:spPr>
        <p:txBody>
          <a:bodyPr>
            <a:normAutofit/>
          </a:bodyPr>
          <a:lstStyle/>
          <a:p>
            <a:pPr algn="l"/>
            <a:r>
              <a:rPr lang="zh-CN" altLang="en-US" sz="3200" b="1" dirty="0" smtClean="0"/>
              <a:t>新架构</a:t>
            </a:r>
            <a:r>
              <a:rPr lang="en-US" altLang="zh-CN" sz="3200" b="1" dirty="0" smtClean="0"/>
              <a:t>—</a:t>
            </a:r>
            <a:r>
              <a:rPr lang="zh-CN" altLang="en-US" sz="3200" b="1" dirty="0" smtClean="0"/>
              <a:t>团队规划</a:t>
            </a:r>
            <a:endParaRPr lang="zh-CN" altLang="en-US" sz="3200" dirty="0"/>
          </a:p>
        </p:txBody>
      </p:sp>
      <p:sp>
        <p:nvSpPr>
          <p:cNvPr id="6" name="内容占位符 5"/>
          <p:cNvSpPr>
            <a:spLocks noGrp="1"/>
          </p:cNvSpPr>
          <p:nvPr>
            <p:ph idx="1"/>
          </p:nvPr>
        </p:nvSpPr>
        <p:spPr/>
        <p:txBody>
          <a:bodyPr/>
          <a:lstStyle/>
          <a:p>
            <a:pPr>
              <a:buNone/>
            </a:pPr>
            <a:endParaRPr lang="en-US" altLang="zh-CN" dirty="0" smtClean="0"/>
          </a:p>
          <a:p>
            <a:pPr>
              <a:buNone/>
            </a:pPr>
            <a:endParaRPr lang="zh-CN" altLang="en-US" dirty="0"/>
          </a:p>
        </p:txBody>
      </p:sp>
      <p:graphicFrame>
        <p:nvGraphicFramePr>
          <p:cNvPr id="7" name="表格 6"/>
          <p:cNvGraphicFramePr>
            <a:graphicFrameLocks noGrp="1"/>
          </p:cNvGraphicFramePr>
          <p:nvPr/>
        </p:nvGraphicFramePr>
        <p:xfrm>
          <a:off x="683568" y="908720"/>
          <a:ext cx="7992887" cy="4896542"/>
        </p:xfrm>
        <a:graphic>
          <a:graphicData uri="http://schemas.openxmlformats.org/drawingml/2006/table">
            <a:tbl>
              <a:tblPr firstRow="1" bandRow="1">
                <a:tableStyleId>{5C22544A-7EE6-4342-B048-85BDC9FD1C3A}</a:tableStyleId>
              </a:tblPr>
              <a:tblGrid>
                <a:gridCol w="1152128"/>
                <a:gridCol w="864096"/>
                <a:gridCol w="936104"/>
                <a:gridCol w="1152128"/>
                <a:gridCol w="1152128"/>
                <a:gridCol w="1296144"/>
                <a:gridCol w="1440159"/>
              </a:tblGrid>
              <a:tr h="660516">
                <a:tc>
                  <a:txBody>
                    <a:bodyPr/>
                    <a:lstStyle/>
                    <a:p>
                      <a:r>
                        <a:rPr lang="zh-CN" altLang="en-US" dirty="0" smtClean="0"/>
                        <a:t>团队</a:t>
                      </a:r>
                      <a:endParaRPr lang="zh-CN" altLang="en-US" dirty="0"/>
                    </a:p>
                  </a:txBody>
                  <a:tcPr/>
                </a:tc>
                <a:tc>
                  <a:txBody>
                    <a:bodyPr/>
                    <a:lstStyle/>
                    <a:p>
                      <a:r>
                        <a:rPr lang="zh-CN" altLang="en-US" dirty="0" smtClean="0"/>
                        <a:t>产品经理</a:t>
                      </a:r>
                      <a:endParaRPr lang="zh-CN" altLang="en-US" dirty="0"/>
                    </a:p>
                  </a:txBody>
                  <a:tcPr/>
                </a:tc>
                <a:tc>
                  <a:txBody>
                    <a:bodyPr/>
                    <a:lstStyle/>
                    <a:p>
                      <a:r>
                        <a:rPr lang="zh-CN" altLang="en-US" dirty="0" smtClean="0"/>
                        <a:t>架构师</a:t>
                      </a:r>
                      <a:endParaRPr lang="zh-CN" altLang="en-US" dirty="0"/>
                    </a:p>
                  </a:txBody>
                  <a:tcPr/>
                </a:tc>
                <a:tc>
                  <a:txBody>
                    <a:bodyPr/>
                    <a:lstStyle/>
                    <a:p>
                      <a:r>
                        <a:rPr lang="zh-CN" altLang="en-US" dirty="0" smtClean="0"/>
                        <a:t>开发人员</a:t>
                      </a:r>
                      <a:endParaRPr lang="zh-CN" altLang="en-US" dirty="0"/>
                    </a:p>
                  </a:txBody>
                  <a:tcPr/>
                </a:tc>
                <a:tc>
                  <a:txBody>
                    <a:bodyPr/>
                    <a:lstStyle/>
                    <a:p>
                      <a:r>
                        <a:rPr lang="zh-CN" altLang="en-US" dirty="0" smtClean="0"/>
                        <a:t>测试人员</a:t>
                      </a:r>
                      <a:endParaRPr lang="zh-CN" altLang="en-US" dirty="0"/>
                    </a:p>
                  </a:txBody>
                  <a:tcPr/>
                </a:tc>
                <a:tc>
                  <a:txBody>
                    <a:bodyPr/>
                    <a:lstStyle/>
                    <a:p>
                      <a:r>
                        <a:rPr lang="zh-CN" altLang="en-US" dirty="0" smtClean="0"/>
                        <a:t>团队技能</a:t>
                      </a:r>
                      <a:endParaRPr lang="zh-CN" altLang="en-US" dirty="0"/>
                    </a:p>
                  </a:txBody>
                  <a:tcPr/>
                </a:tc>
                <a:tc>
                  <a:txBody>
                    <a:bodyPr/>
                    <a:lstStyle/>
                    <a:p>
                      <a:r>
                        <a:rPr lang="zh-CN" altLang="en-US" dirty="0" smtClean="0"/>
                        <a:t>负责模块</a:t>
                      </a:r>
                      <a:endParaRPr lang="zh-CN" altLang="en-US" dirty="0"/>
                    </a:p>
                  </a:txBody>
                  <a:tcPr/>
                </a:tc>
              </a:tr>
              <a:tr h="534703">
                <a:tc>
                  <a:txBody>
                    <a:bodyPr/>
                    <a:lstStyle/>
                    <a:p>
                      <a:r>
                        <a:rPr lang="zh-CN" altLang="en-US" dirty="0" smtClean="0"/>
                        <a:t>订单组</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1</a:t>
                      </a:r>
                      <a:endParaRPr lang="zh-CN" altLang="en-US" dirty="0"/>
                    </a:p>
                  </a:txBody>
                  <a:tcPr/>
                </a:tc>
                <a:tc>
                  <a:txBody>
                    <a:bodyPr/>
                    <a:lstStyle/>
                    <a:p>
                      <a:r>
                        <a:rPr lang="zh-CN" altLang="en-US" sz="1400" dirty="0" smtClean="0"/>
                        <a:t>工作流规范</a:t>
                      </a:r>
                      <a:endParaRPr lang="en-US" altLang="zh-CN" sz="1400" dirty="0" smtClean="0"/>
                    </a:p>
                    <a:p>
                      <a:r>
                        <a:rPr lang="zh-CN" altLang="en-US" sz="1400" dirty="0" smtClean="0"/>
                        <a:t>熟悉酒店流程</a:t>
                      </a:r>
                      <a:endParaRPr lang="zh-CN" altLang="en-US" sz="1400" dirty="0"/>
                    </a:p>
                  </a:txBody>
                  <a:tcPr/>
                </a:tc>
                <a:tc>
                  <a:txBody>
                    <a:bodyPr/>
                    <a:lstStyle/>
                    <a:p>
                      <a:r>
                        <a:rPr lang="zh-CN" altLang="en-US" sz="1400" dirty="0" smtClean="0"/>
                        <a:t>订单管理</a:t>
                      </a:r>
                      <a:endParaRPr lang="zh-CN" altLang="en-US" sz="1400" dirty="0"/>
                    </a:p>
                  </a:txBody>
                  <a:tcPr/>
                </a:tc>
              </a:tr>
              <a:tr h="754875">
                <a:tc>
                  <a:txBody>
                    <a:bodyPr/>
                    <a:lstStyle/>
                    <a:p>
                      <a:r>
                        <a:rPr lang="zh-CN" altLang="en-US" dirty="0" smtClean="0"/>
                        <a:t>产品</a:t>
                      </a:r>
                      <a:r>
                        <a:rPr lang="zh-CN" altLang="en-US" dirty="0"/>
                        <a:t>组</a:t>
                      </a:r>
                      <a:endParaRPr lang="en-US" altLang="zh-CN" dirty="0" smtClean="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1</a:t>
                      </a:r>
                      <a:endParaRPr lang="zh-CN" altLang="en-US" dirty="0"/>
                    </a:p>
                  </a:txBody>
                  <a:tcPr/>
                </a:tc>
                <a:tc>
                  <a:txBody>
                    <a:bodyPr/>
                    <a:lstStyle/>
                    <a:p>
                      <a:r>
                        <a:rPr lang="zh-CN" altLang="en-US" sz="1400" dirty="0" smtClean="0"/>
                        <a:t>电商背景</a:t>
                      </a:r>
                      <a:endParaRPr lang="zh-CN" altLang="en-US" sz="1400" dirty="0"/>
                    </a:p>
                  </a:txBody>
                  <a:tcPr/>
                </a:tc>
                <a:tc>
                  <a:txBody>
                    <a:bodyPr/>
                    <a:lstStyle/>
                    <a:p>
                      <a:r>
                        <a:rPr lang="zh-CN" altLang="en-US" sz="1400" dirty="0" smtClean="0"/>
                        <a:t>产品管理</a:t>
                      </a:r>
                      <a:endParaRPr lang="en-US" altLang="zh-CN" sz="1400" dirty="0" smtClean="0"/>
                    </a:p>
                    <a:p>
                      <a:r>
                        <a:rPr lang="zh-CN" altLang="en-US" sz="1400" dirty="0" smtClean="0"/>
                        <a:t>品类管理</a:t>
                      </a:r>
                      <a:endParaRPr lang="en-US" altLang="zh-CN" sz="1400" dirty="0" smtClean="0"/>
                    </a:p>
                    <a:p>
                      <a:r>
                        <a:rPr lang="zh-CN" altLang="en-US" sz="1400" dirty="0" smtClean="0"/>
                        <a:t>营销活动</a:t>
                      </a:r>
                      <a:endParaRPr lang="en-US" altLang="zh-CN" sz="1400" dirty="0" smtClean="0"/>
                    </a:p>
                  </a:txBody>
                  <a:tcPr/>
                </a:tc>
              </a:tr>
              <a:tr h="754875">
                <a:tc>
                  <a:txBody>
                    <a:bodyPr/>
                    <a:lstStyle/>
                    <a:p>
                      <a:r>
                        <a:rPr lang="zh-CN" altLang="en-US" dirty="0" smtClean="0"/>
                        <a:t>供应商组</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1</a:t>
                      </a:r>
                      <a:endParaRPr lang="zh-CN" altLang="en-US" dirty="0"/>
                    </a:p>
                  </a:txBody>
                  <a:tcPr/>
                </a:tc>
                <a:tc>
                  <a:txBody>
                    <a:bodyPr/>
                    <a:lstStyle/>
                    <a:p>
                      <a:r>
                        <a:rPr lang="zh-CN" altLang="en-US" sz="1400" dirty="0" smtClean="0"/>
                        <a:t>高并发</a:t>
                      </a:r>
                      <a:endParaRPr lang="en-US" altLang="zh-CN" sz="1400" dirty="0" smtClean="0"/>
                    </a:p>
                    <a:p>
                      <a:r>
                        <a:rPr lang="zh-CN" altLang="en-US" sz="1400" dirty="0" smtClean="0"/>
                        <a:t>分布式缓存</a:t>
                      </a:r>
                      <a:endParaRPr lang="en-US" altLang="zh-CN" sz="1400" dirty="0" smtClean="0"/>
                    </a:p>
                    <a:p>
                      <a:r>
                        <a:rPr lang="zh-CN" altLang="en-US" sz="1400" dirty="0" smtClean="0"/>
                        <a:t>性能调优</a:t>
                      </a:r>
                      <a:endParaRPr lang="zh-CN" altLang="en-US" sz="1400" dirty="0"/>
                    </a:p>
                  </a:txBody>
                  <a:tcPr/>
                </a:tc>
                <a:tc>
                  <a:txBody>
                    <a:bodyPr/>
                    <a:lstStyle/>
                    <a:p>
                      <a:r>
                        <a:rPr lang="zh-CN" altLang="en-US" sz="1400" dirty="0" smtClean="0"/>
                        <a:t>供应商管理</a:t>
                      </a:r>
                      <a:endParaRPr lang="en-US" altLang="zh-CN" sz="1400" dirty="0" smtClean="0"/>
                    </a:p>
                    <a:p>
                      <a:r>
                        <a:rPr lang="zh-CN" altLang="en-US" sz="1400" dirty="0" smtClean="0"/>
                        <a:t>供应商对接平台</a:t>
                      </a:r>
                      <a:endParaRPr lang="zh-CN" altLang="en-US" sz="1400" dirty="0"/>
                    </a:p>
                  </a:txBody>
                  <a:tcPr/>
                </a:tc>
              </a:tr>
              <a:tr h="754875">
                <a:tc>
                  <a:txBody>
                    <a:bodyPr/>
                    <a:lstStyle/>
                    <a:p>
                      <a:r>
                        <a:rPr lang="zh-CN" altLang="en-US" dirty="0" smtClean="0"/>
                        <a:t>分销组</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1</a:t>
                      </a:r>
                      <a:endParaRPr lang="zh-CN" altLang="en-US" dirty="0"/>
                    </a:p>
                  </a:txBody>
                  <a:tcPr/>
                </a:tc>
                <a:tc>
                  <a:txBody>
                    <a:bodyPr/>
                    <a:lstStyle/>
                    <a:p>
                      <a:r>
                        <a:rPr lang="zh-CN" altLang="en-US" sz="1400" dirty="0" smtClean="0"/>
                        <a:t>系统安全性</a:t>
                      </a:r>
                      <a:endParaRPr lang="en-US" altLang="zh-CN" sz="1400" dirty="0" smtClean="0"/>
                    </a:p>
                    <a:p>
                      <a:r>
                        <a:rPr lang="zh-CN" altLang="en-US" sz="1400" dirty="0" smtClean="0"/>
                        <a:t>规则引擎</a:t>
                      </a:r>
                      <a:endParaRPr lang="zh-CN" altLang="en-US" sz="1400" dirty="0"/>
                    </a:p>
                  </a:txBody>
                  <a:tcPr/>
                </a:tc>
                <a:tc>
                  <a:txBody>
                    <a:bodyPr/>
                    <a:lstStyle/>
                    <a:p>
                      <a:r>
                        <a:rPr lang="zh-CN" altLang="en-US" sz="1400" dirty="0" smtClean="0"/>
                        <a:t>分销平台</a:t>
                      </a:r>
                      <a:endParaRPr lang="en-US" altLang="zh-CN" sz="1400" dirty="0" smtClean="0"/>
                    </a:p>
                    <a:p>
                      <a:r>
                        <a:rPr lang="zh-CN" altLang="en-US" sz="1400" dirty="0" smtClean="0"/>
                        <a:t>算价系统</a:t>
                      </a:r>
                      <a:endParaRPr lang="en-US" altLang="zh-CN" sz="1400" dirty="0" smtClean="0"/>
                    </a:p>
                    <a:p>
                      <a:r>
                        <a:rPr lang="zh-CN" altLang="en-US" sz="1400" dirty="0" smtClean="0"/>
                        <a:t>促销系统</a:t>
                      </a:r>
                      <a:endParaRPr lang="zh-CN" altLang="en-US" sz="1400" dirty="0"/>
                    </a:p>
                  </a:txBody>
                  <a:tcPr/>
                </a:tc>
              </a:tr>
              <a:tr h="975047">
                <a:tc>
                  <a:txBody>
                    <a:bodyPr/>
                    <a:lstStyle/>
                    <a:p>
                      <a:r>
                        <a:rPr lang="zh-CN" altLang="en-US" dirty="0" smtClean="0"/>
                        <a:t>重构组</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1</a:t>
                      </a:r>
                      <a:endParaRPr lang="zh-CN" altLang="en-US" dirty="0"/>
                    </a:p>
                  </a:txBody>
                  <a:tcPr/>
                </a:tc>
                <a:tc>
                  <a:txBody>
                    <a:bodyPr/>
                    <a:lstStyle/>
                    <a:p>
                      <a:r>
                        <a:rPr lang="zh-CN" altLang="en-US" sz="1400" dirty="0" smtClean="0"/>
                        <a:t>重构经验</a:t>
                      </a:r>
                      <a:endParaRPr lang="en-US" altLang="zh-CN" sz="1400" dirty="0" smtClean="0"/>
                    </a:p>
                    <a:p>
                      <a:r>
                        <a:rPr lang="zh-CN" altLang="en-US" sz="1400" dirty="0" smtClean="0"/>
                        <a:t>协调能力</a:t>
                      </a:r>
                      <a:endParaRPr lang="zh-CN" altLang="en-US" sz="1400" dirty="0"/>
                    </a:p>
                  </a:txBody>
                  <a:tcPr/>
                </a:tc>
                <a:tc>
                  <a:txBody>
                    <a:bodyPr/>
                    <a:lstStyle/>
                    <a:p>
                      <a:r>
                        <a:rPr lang="zh-CN" altLang="en-US" sz="1400" dirty="0" smtClean="0"/>
                        <a:t>购物车</a:t>
                      </a:r>
                      <a:endParaRPr lang="en-US" altLang="zh-CN" sz="1400" dirty="0" smtClean="0"/>
                    </a:p>
                    <a:p>
                      <a:r>
                        <a:rPr lang="zh-CN" altLang="en-US" sz="1400" dirty="0" smtClean="0"/>
                        <a:t>和现有团队配合完成相关模块修改</a:t>
                      </a:r>
                      <a:endParaRPr lang="zh-CN" altLang="en-US" sz="1400" dirty="0"/>
                    </a:p>
                  </a:txBody>
                  <a:tcPr/>
                </a:tc>
              </a:tr>
              <a:tr h="461651">
                <a:tc>
                  <a:txBody>
                    <a:bodyPr/>
                    <a:lstStyle/>
                    <a:p>
                      <a:r>
                        <a:rPr lang="zh-CN" altLang="en-US" dirty="0" smtClean="0"/>
                        <a:t>合计</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14</a:t>
                      </a:r>
                      <a:endParaRPr lang="zh-CN" altLang="en-US" dirty="0"/>
                    </a:p>
                  </a:txBody>
                  <a:tcPr/>
                </a:tc>
                <a:tc>
                  <a:txBody>
                    <a:bodyPr/>
                    <a:lstStyle/>
                    <a:p>
                      <a:r>
                        <a:rPr lang="en-US" altLang="zh-CN" dirty="0" smtClean="0"/>
                        <a:t>5</a:t>
                      </a:r>
                      <a:endParaRPr lang="zh-CN" altLang="en-US" dirty="0"/>
                    </a:p>
                  </a:txBody>
                  <a:tcPr/>
                </a:tc>
                <a:tc>
                  <a:txBody>
                    <a:bodyPr/>
                    <a:lstStyle/>
                    <a:p>
                      <a:endParaRPr lang="zh-CN" altLang="en-US"/>
                    </a:p>
                  </a:txBody>
                  <a:tcPr/>
                </a:tc>
                <a:tc>
                  <a:txBody>
                    <a:bodyPr/>
                    <a:lstStyle/>
                    <a:p>
                      <a:endParaRPr lang="zh-CN" altLang="en-US" dirty="0"/>
                    </a:p>
                  </a:txBody>
                  <a:tcPr/>
                </a:tc>
              </a:tr>
            </a:tbl>
          </a:graphicData>
        </a:graphic>
      </p:graphicFrame>
      <p:sp>
        <p:nvSpPr>
          <p:cNvPr id="8" name="矩形 7"/>
          <p:cNvSpPr/>
          <p:nvPr/>
        </p:nvSpPr>
        <p:spPr>
          <a:xfrm>
            <a:off x="683568" y="5949280"/>
            <a:ext cx="7992888" cy="432048"/>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协助人员：运维（</a:t>
            </a:r>
            <a:r>
              <a:rPr lang="en-US" altLang="zh-CN" dirty="0" smtClean="0">
                <a:solidFill>
                  <a:schemeClr val="tx1"/>
                </a:solidFill>
              </a:rPr>
              <a:t>1</a:t>
            </a:r>
            <a:r>
              <a:rPr lang="zh-CN" altLang="en-US" dirty="0" smtClean="0">
                <a:solidFill>
                  <a:schemeClr val="tx1"/>
                </a:solidFill>
              </a:rPr>
              <a:t>）</a:t>
            </a:r>
            <a:r>
              <a:rPr lang="en-US" altLang="zh-CN" dirty="0" smtClean="0">
                <a:solidFill>
                  <a:schemeClr val="tx1"/>
                </a:solidFill>
              </a:rPr>
              <a:t>DBA</a:t>
            </a:r>
            <a:r>
              <a:rPr lang="zh-CN" altLang="en-US" dirty="0" smtClean="0">
                <a:solidFill>
                  <a:schemeClr val="tx1"/>
                </a:solidFill>
              </a:rPr>
              <a:t>（</a:t>
            </a:r>
            <a:r>
              <a:rPr lang="en-US" altLang="zh-CN" dirty="0" smtClean="0">
                <a:solidFill>
                  <a:schemeClr val="tx1"/>
                </a:solidFill>
              </a:rPr>
              <a:t>1</a:t>
            </a:r>
            <a:r>
              <a:rPr lang="zh-CN" altLang="en-US" dirty="0" smtClean="0">
                <a:solidFill>
                  <a:schemeClr val="tx1"/>
                </a:solidFill>
              </a:rPr>
              <a:t>）配置管理（</a:t>
            </a:r>
            <a:r>
              <a:rPr lang="en-US" altLang="zh-CN" dirty="0" smtClean="0">
                <a:solidFill>
                  <a:schemeClr val="tx1"/>
                </a:solidFill>
              </a:rPr>
              <a:t>1</a:t>
            </a:r>
            <a:r>
              <a:rPr lang="zh-CN" altLang="en-US" dirty="0" smtClean="0">
                <a:solidFill>
                  <a:schemeClr val="tx1"/>
                </a:solidFill>
              </a:rPr>
              <a:t>）流程（</a:t>
            </a:r>
            <a:r>
              <a:rPr lang="en-US" altLang="zh-CN" dirty="0" smtClean="0">
                <a:solidFill>
                  <a:schemeClr val="tx1"/>
                </a:solidFill>
              </a:rPr>
              <a:t>1</a:t>
            </a:r>
            <a:r>
              <a:rPr lang="zh-CN" altLang="en-US" dirty="0" smtClean="0">
                <a:solidFill>
                  <a:schemeClr val="tx1"/>
                </a:solidFill>
              </a:rPr>
              <a:t>）</a:t>
            </a:r>
            <a:r>
              <a:rPr lang="en-US" altLang="zh-CN" dirty="0" smtClean="0">
                <a:solidFill>
                  <a:schemeClr val="tx1"/>
                </a:solidFill>
              </a:rPr>
              <a:t>PM</a:t>
            </a:r>
            <a:r>
              <a:rPr lang="zh-CN" altLang="en-US" dirty="0" smtClean="0">
                <a:solidFill>
                  <a:schemeClr val="tx1"/>
                </a:solidFill>
              </a:rPr>
              <a:t>（</a:t>
            </a:r>
            <a:r>
              <a:rPr lang="en-US" altLang="zh-CN" dirty="0" smtClean="0">
                <a:solidFill>
                  <a:schemeClr val="tx1"/>
                </a:solidFill>
              </a:rPr>
              <a:t>2</a:t>
            </a:r>
            <a:r>
              <a:rPr lang="zh-CN" altLang="en-US" dirty="0" smtClean="0">
                <a:solidFill>
                  <a:schemeClr val="tx1"/>
                </a:solidFill>
              </a:rPr>
              <a:t>）</a:t>
            </a:r>
            <a:endParaRPr lang="zh-CN" altLang="en-US" dirty="0">
              <a:solidFill>
                <a:schemeClr val="tx1"/>
              </a:solidFill>
            </a:endParaRPr>
          </a:p>
        </p:txBody>
      </p:sp>
    </p:spTree>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1800" y="1"/>
            <a:ext cx="6372200" cy="620688"/>
          </a:xfrm>
        </p:spPr>
        <p:txBody>
          <a:bodyPr>
            <a:normAutofit/>
          </a:bodyPr>
          <a:lstStyle/>
          <a:p>
            <a:pPr algn="l"/>
            <a:r>
              <a:rPr lang="zh-CN" altLang="en-US" sz="3200" b="1" dirty="0" smtClean="0"/>
              <a:t>新架构</a:t>
            </a:r>
            <a:r>
              <a:rPr lang="en-US" altLang="zh-CN" sz="3200" b="1" dirty="0" smtClean="0"/>
              <a:t>——</a:t>
            </a:r>
            <a:r>
              <a:rPr lang="zh-CN" altLang="en-US" sz="3200" b="1" dirty="0" smtClean="0"/>
              <a:t>里程碑</a:t>
            </a:r>
            <a:endParaRPr lang="zh-CN" altLang="en-US" sz="3200" b="1" dirty="0"/>
          </a:p>
        </p:txBody>
      </p:sp>
      <p:sp>
        <p:nvSpPr>
          <p:cNvPr id="3" name="内容占位符 2"/>
          <p:cNvSpPr>
            <a:spLocks noGrp="1"/>
          </p:cNvSpPr>
          <p:nvPr>
            <p:ph idx="1"/>
          </p:nvPr>
        </p:nvSpPr>
        <p:spPr/>
        <p:txBody>
          <a:bodyPr>
            <a:normAutofit fontScale="92500" lnSpcReduction="10000"/>
          </a:bodyPr>
          <a:lstStyle/>
          <a:p>
            <a:r>
              <a:rPr lang="zh-CN" altLang="en-US" sz="1800" b="1" dirty="0" smtClean="0"/>
              <a:t>里程碑</a:t>
            </a:r>
            <a:r>
              <a:rPr lang="en-US" altLang="zh-CN" sz="1800" b="1" dirty="0" smtClean="0"/>
              <a:t>1</a:t>
            </a:r>
            <a:r>
              <a:rPr lang="zh-CN" altLang="en-US" sz="1800" b="1" dirty="0" smtClean="0"/>
              <a:t>：概要设计、需求分析及原型完成，完成</a:t>
            </a:r>
            <a:r>
              <a:rPr lang="en-US" altLang="zh-CN" sz="1800" b="1" dirty="0" smtClean="0"/>
              <a:t>&amp;</a:t>
            </a:r>
            <a:r>
              <a:rPr lang="zh-CN" altLang="en-US" sz="1800" b="1" dirty="0" smtClean="0"/>
              <a:t>确认基础服务（</a:t>
            </a:r>
            <a:r>
              <a:rPr lang="en-US" altLang="zh-CN" sz="1800" b="1" dirty="0" smtClean="0"/>
              <a:t>9</a:t>
            </a:r>
            <a:r>
              <a:rPr lang="zh-CN" altLang="en-US" sz="1800" b="1" dirty="0" smtClean="0"/>
              <a:t>月</a:t>
            </a:r>
            <a:r>
              <a:rPr lang="en-US" altLang="zh-CN" sz="1800" b="1" dirty="0" smtClean="0"/>
              <a:t>30</a:t>
            </a:r>
            <a:r>
              <a:rPr lang="zh-CN" altLang="en-US" sz="1800" b="1" dirty="0" smtClean="0"/>
              <a:t>日）</a:t>
            </a:r>
            <a:endParaRPr lang="en-US" altLang="zh-CN" sz="1800" b="1" dirty="0" smtClean="0"/>
          </a:p>
          <a:p>
            <a:pPr lvl="1"/>
            <a:r>
              <a:rPr lang="zh-CN" altLang="en-US" sz="1600" dirty="0" smtClean="0"/>
              <a:t>需求搜集整理（各个模块需求）</a:t>
            </a:r>
            <a:endParaRPr lang="en-US" altLang="zh-CN" sz="1600" dirty="0" smtClean="0"/>
          </a:p>
          <a:p>
            <a:pPr lvl="1"/>
            <a:r>
              <a:rPr lang="zh-CN" altLang="en-US" sz="1600" dirty="0" smtClean="0"/>
              <a:t>系统原型构建</a:t>
            </a:r>
            <a:endParaRPr lang="en-US" altLang="zh-CN" sz="1800" b="1" dirty="0" smtClean="0"/>
          </a:p>
          <a:p>
            <a:pPr lvl="1"/>
            <a:r>
              <a:rPr lang="zh-CN" altLang="en-US" sz="1600" dirty="0" smtClean="0"/>
              <a:t>项目环境（开发环境，压力测试环境等）</a:t>
            </a:r>
            <a:endParaRPr lang="en-US" altLang="zh-CN" sz="1600" dirty="0" smtClean="0"/>
          </a:p>
          <a:p>
            <a:pPr lvl="1"/>
            <a:r>
              <a:rPr lang="zh-CN" altLang="en-US" sz="1600" dirty="0" smtClean="0"/>
              <a:t>公共模块（公共组件等）</a:t>
            </a:r>
            <a:endParaRPr lang="en-US" altLang="zh-CN" sz="1600" dirty="0" smtClean="0"/>
          </a:p>
          <a:p>
            <a:pPr lvl="1"/>
            <a:r>
              <a:rPr lang="zh-CN" altLang="en-US" sz="1600" dirty="0" smtClean="0"/>
              <a:t>基础服务（消息服务，分布式缓存等）</a:t>
            </a:r>
            <a:endParaRPr lang="en-US" altLang="zh-CN" sz="1600" dirty="0" smtClean="0"/>
          </a:p>
          <a:p>
            <a:r>
              <a:rPr lang="zh-CN" altLang="en-US" sz="1800" b="1" dirty="0" smtClean="0"/>
              <a:t>里程碑</a:t>
            </a:r>
            <a:r>
              <a:rPr lang="en-US" altLang="zh-CN" sz="1800" b="1" dirty="0" smtClean="0"/>
              <a:t>2</a:t>
            </a:r>
            <a:r>
              <a:rPr lang="zh-CN" altLang="en-US" sz="1800" b="1" dirty="0" smtClean="0"/>
              <a:t>：测试版发布（</a:t>
            </a:r>
            <a:r>
              <a:rPr lang="en-US" altLang="zh-CN" sz="1800" b="1" dirty="0" smtClean="0"/>
              <a:t>12</a:t>
            </a:r>
            <a:r>
              <a:rPr lang="zh-CN" altLang="en-US" sz="1800" b="1" dirty="0" smtClean="0"/>
              <a:t>月</a:t>
            </a:r>
            <a:r>
              <a:rPr lang="en-US" altLang="zh-CN" sz="1800" b="1" dirty="0" smtClean="0"/>
              <a:t>30</a:t>
            </a:r>
            <a:r>
              <a:rPr lang="zh-CN" altLang="en-US" sz="1800" b="1" dirty="0" smtClean="0"/>
              <a:t>日）</a:t>
            </a:r>
            <a:endParaRPr lang="en-US" altLang="zh-CN" sz="1800" b="1" dirty="0" smtClean="0"/>
          </a:p>
          <a:p>
            <a:pPr lvl="1"/>
            <a:r>
              <a:rPr lang="zh-CN" altLang="en-US" sz="1600" dirty="0" smtClean="0"/>
              <a:t>详细设计</a:t>
            </a:r>
            <a:endParaRPr lang="en-US" altLang="zh-CN" sz="1600" dirty="0" smtClean="0"/>
          </a:p>
          <a:p>
            <a:pPr lvl="1"/>
            <a:r>
              <a:rPr lang="zh-CN" altLang="en-US" sz="1600" dirty="0" smtClean="0"/>
              <a:t>代码开发</a:t>
            </a:r>
            <a:endParaRPr lang="en-US" altLang="zh-CN" sz="1600" dirty="0" smtClean="0"/>
          </a:p>
          <a:p>
            <a:pPr lvl="1"/>
            <a:r>
              <a:rPr lang="zh-CN" altLang="en-US" sz="1600" dirty="0" smtClean="0"/>
              <a:t>模块测试</a:t>
            </a:r>
            <a:endParaRPr lang="en-US" altLang="zh-CN" sz="1600" dirty="0" smtClean="0"/>
          </a:p>
          <a:p>
            <a:pPr lvl="1"/>
            <a:r>
              <a:rPr lang="zh-CN" altLang="en-US" sz="1600" dirty="0" smtClean="0"/>
              <a:t>周边系统构建</a:t>
            </a:r>
            <a:endParaRPr lang="en-US" altLang="zh-CN" sz="1600" dirty="0" smtClean="0"/>
          </a:p>
          <a:p>
            <a:pPr lvl="1"/>
            <a:r>
              <a:rPr lang="zh-CN" altLang="en-US" sz="1600" dirty="0" smtClean="0"/>
              <a:t>数据准备</a:t>
            </a:r>
            <a:endParaRPr lang="en-US" altLang="zh-CN" sz="1600" dirty="0" smtClean="0"/>
          </a:p>
          <a:p>
            <a:r>
              <a:rPr lang="zh-CN" altLang="en-US" sz="1800" b="1" dirty="0" smtClean="0"/>
              <a:t>里程碑</a:t>
            </a:r>
            <a:r>
              <a:rPr lang="en-US" altLang="zh-CN" sz="1800" b="1" dirty="0" smtClean="0"/>
              <a:t>3</a:t>
            </a:r>
            <a:r>
              <a:rPr lang="zh-CN" altLang="en-US" sz="1800" b="1" dirty="0" smtClean="0"/>
              <a:t>：系统上线（</a:t>
            </a:r>
            <a:r>
              <a:rPr lang="en-US" altLang="zh-CN" sz="1800" b="1" dirty="0" smtClean="0"/>
              <a:t>1</a:t>
            </a:r>
            <a:r>
              <a:rPr lang="zh-CN" altLang="en-US" sz="1800" b="1" dirty="0" smtClean="0"/>
              <a:t>月</a:t>
            </a:r>
            <a:r>
              <a:rPr lang="en-US" altLang="zh-CN" sz="1800" b="1" dirty="0" smtClean="0"/>
              <a:t>15</a:t>
            </a:r>
            <a:r>
              <a:rPr lang="zh-CN" altLang="en-US" sz="1800" b="1" dirty="0" smtClean="0"/>
              <a:t>日）</a:t>
            </a:r>
            <a:endParaRPr lang="en-US" altLang="zh-CN" sz="1800" b="1" dirty="0" smtClean="0"/>
          </a:p>
          <a:p>
            <a:pPr lvl="1"/>
            <a:r>
              <a:rPr lang="zh-CN" altLang="en-US" sz="1600" dirty="0" smtClean="0"/>
              <a:t>集成测试</a:t>
            </a:r>
            <a:endParaRPr lang="en-US" altLang="zh-CN" sz="1600" dirty="0" smtClean="0"/>
          </a:p>
          <a:p>
            <a:pPr lvl="1"/>
            <a:r>
              <a:rPr lang="zh-CN" altLang="en-US" sz="1600" dirty="0" smtClean="0"/>
              <a:t>压力测试</a:t>
            </a:r>
            <a:endParaRPr lang="en-US" altLang="zh-CN" sz="1600" dirty="0" smtClean="0"/>
          </a:p>
          <a:p>
            <a:pPr lvl="1"/>
            <a:r>
              <a:rPr lang="zh-CN" altLang="en-US" sz="1600" dirty="0" smtClean="0"/>
              <a:t>上线环境、数据准备</a:t>
            </a:r>
            <a:endParaRPr lang="en-US" altLang="zh-CN" sz="1600" dirty="0" smtClean="0"/>
          </a:p>
          <a:p>
            <a:endParaRPr lang="en-US" altLang="zh-CN" dirty="0" smtClean="0"/>
          </a:p>
        </p:txBody>
      </p:sp>
    </p:spTree>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7544" y="2708920"/>
            <a:ext cx="8229600" cy="1143000"/>
          </a:xfrm>
        </p:spPr>
        <p:txBody>
          <a:bodyPr/>
          <a:lstStyle/>
          <a:p>
            <a:r>
              <a:rPr lang="zh-CN" altLang="en-US" dirty="0" smtClean="0"/>
              <a:t>谢谢</a:t>
            </a:r>
            <a:r>
              <a:rPr lang="en-US" altLang="zh-CN" dirty="0" smtClean="0"/>
              <a:t>!</a:t>
            </a:r>
            <a:endParaRPr lang="zh-CN" altLang="en-US" dirty="0"/>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1800" y="1"/>
            <a:ext cx="6372200" cy="620688"/>
          </a:xfrm>
        </p:spPr>
        <p:txBody>
          <a:bodyPr>
            <a:normAutofit/>
          </a:bodyPr>
          <a:lstStyle/>
          <a:p>
            <a:pPr algn="l"/>
            <a:r>
              <a:rPr lang="zh-CN" altLang="en-US" sz="3200" b="1" dirty="0" smtClean="0"/>
              <a:t>相关背景</a:t>
            </a:r>
            <a:endParaRPr lang="zh-CN" altLang="en-US" sz="3200" b="1" dirty="0"/>
          </a:p>
        </p:txBody>
      </p:sp>
      <p:sp>
        <p:nvSpPr>
          <p:cNvPr id="3" name="内容占位符 2"/>
          <p:cNvSpPr>
            <a:spLocks noGrp="1"/>
          </p:cNvSpPr>
          <p:nvPr>
            <p:ph idx="1"/>
          </p:nvPr>
        </p:nvSpPr>
        <p:spPr/>
        <p:txBody>
          <a:bodyPr/>
          <a:lstStyle/>
          <a:p>
            <a:pPr>
              <a:buFont typeface="Wingdings" pitchFamily="2" charset="2"/>
              <a:buChar char="Ø"/>
            </a:pPr>
            <a:r>
              <a:rPr lang="zh-CN" altLang="en-US" sz="2400" dirty="0" smtClean="0"/>
              <a:t>网站整体向平台化转变，产品品类大量增加。</a:t>
            </a:r>
            <a:endParaRPr lang="en-US" altLang="zh-CN" sz="2400" dirty="0" smtClean="0"/>
          </a:p>
          <a:p>
            <a:pPr>
              <a:buFont typeface="Wingdings" pitchFamily="2" charset="2"/>
              <a:buChar char="Ø"/>
            </a:pPr>
            <a:r>
              <a:rPr lang="zh-CN" altLang="en-US" sz="2400" dirty="0" smtClean="0"/>
              <a:t>产品碎片化，用户能更自由定制产品，平台提供更好的自由行体验。</a:t>
            </a:r>
            <a:endParaRPr lang="en-US" altLang="zh-CN" sz="2400" dirty="0" smtClean="0"/>
          </a:p>
          <a:p>
            <a:pPr>
              <a:buFont typeface="Wingdings" pitchFamily="2" charset="2"/>
              <a:buChar char="Ø"/>
            </a:pPr>
            <a:r>
              <a:rPr lang="zh-CN" altLang="en-US" sz="2400" dirty="0" smtClean="0"/>
              <a:t>大量的线上线下供应商上接入，产品数量大幅度增加。</a:t>
            </a:r>
            <a:endParaRPr lang="en-US" altLang="zh-CN" sz="2400" dirty="0" smtClean="0"/>
          </a:p>
          <a:p>
            <a:endParaRPr lang="en-US" altLang="zh-CN" dirty="0" smtClean="0"/>
          </a:p>
          <a:p>
            <a:endParaRPr lang="zh-CN" altLang="en-US" dirty="0"/>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71800" y="0"/>
            <a:ext cx="6372200" cy="634081"/>
          </a:xfrm>
        </p:spPr>
        <p:txBody>
          <a:bodyPr>
            <a:normAutofit/>
          </a:bodyPr>
          <a:lstStyle/>
          <a:p>
            <a:pPr algn="l"/>
            <a:r>
              <a:rPr lang="zh-CN" altLang="en-US" sz="3200" b="1" dirty="0" smtClean="0"/>
              <a:t>相关背景</a:t>
            </a:r>
            <a:r>
              <a:rPr lang="en-US" altLang="zh-CN" sz="3200" b="1" dirty="0" smtClean="0"/>
              <a:t>——</a:t>
            </a:r>
            <a:r>
              <a:rPr lang="zh-CN" altLang="en-US" sz="3200" b="1" dirty="0" smtClean="0"/>
              <a:t>酒店业务流转</a:t>
            </a:r>
            <a:endParaRPr lang="zh-CN" altLang="en-US" sz="3200" dirty="0"/>
          </a:p>
        </p:txBody>
      </p:sp>
      <p:pic>
        <p:nvPicPr>
          <p:cNvPr id="5" name="内容占位符 4" descr="025E608F-5708-4238-AD69-936CA334ED9A.jpg"/>
          <p:cNvPicPr>
            <a:picLocks noGrp="1" noChangeAspect="1"/>
          </p:cNvPicPr>
          <p:nvPr>
            <p:ph idx="1"/>
          </p:nvPr>
        </p:nvPicPr>
        <p:blipFill>
          <a:blip r:embed="rId2" cstate="print"/>
          <a:stretch>
            <a:fillRect/>
          </a:stretch>
        </p:blipFill>
        <p:spPr>
          <a:xfrm>
            <a:off x="683568" y="1052736"/>
            <a:ext cx="7656711" cy="4587999"/>
          </a:xfrm>
        </p:spPr>
      </p:pic>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99792" y="1"/>
            <a:ext cx="6444208" cy="620688"/>
          </a:xfrm>
        </p:spPr>
        <p:txBody>
          <a:bodyPr>
            <a:normAutofit/>
          </a:bodyPr>
          <a:lstStyle/>
          <a:p>
            <a:pPr algn="l"/>
            <a:r>
              <a:rPr lang="zh-CN" altLang="en-US" sz="3200" b="1" dirty="0" smtClean="0"/>
              <a:t>相关背景</a:t>
            </a:r>
            <a:r>
              <a:rPr lang="en-US" altLang="zh-CN" sz="3200" b="1" dirty="0" smtClean="0"/>
              <a:t>——</a:t>
            </a:r>
            <a:r>
              <a:rPr lang="zh-CN" altLang="en-US" sz="3200" b="1" dirty="0" smtClean="0"/>
              <a:t>酒店订单处理</a:t>
            </a:r>
            <a:endParaRPr lang="zh-CN" altLang="en-US" sz="3200" dirty="0"/>
          </a:p>
        </p:txBody>
      </p:sp>
      <p:pic>
        <p:nvPicPr>
          <p:cNvPr id="4" name="内容占位符 3" descr="55E12324-F8D0-4839-9C45-0F8D7CD22E16.jpg"/>
          <p:cNvPicPr>
            <a:picLocks noGrp="1" noChangeAspect="1"/>
          </p:cNvPicPr>
          <p:nvPr>
            <p:ph idx="1"/>
          </p:nvPr>
        </p:nvPicPr>
        <p:blipFill>
          <a:blip r:embed="rId2" cstate="print"/>
          <a:stretch>
            <a:fillRect/>
          </a:stretch>
        </p:blipFill>
        <p:spPr>
          <a:xfrm>
            <a:off x="251520" y="836712"/>
            <a:ext cx="8640960" cy="5472608"/>
          </a:xfrm>
        </p:spPr>
      </p:pic>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1800" y="0"/>
            <a:ext cx="6372200" cy="620688"/>
          </a:xfrm>
        </p:spPr>
        <p:txBody>
          <a:bodyPr>
            <a:normAutofit/>
          </a:bodyPr>
          <a:lstStyle/>
          <a:p>
            <a:pPr algn="l"/>
            <a:r>
              <a:rPr lang="zh-CN" altLang="en-US" sz="3200" b="1" dirty="0" smtClean="0"/>
              <a:t>相关背景</a:t>
            </a:r>
            <a:r>
              <a:rPr lang="en-US" altLang="zh-CN" sz="3200" b="1" dirty="0" smtClean="0"/>
              <a:t>——</a:t>
            </a:r>
            <a:r>
              <a:rPr lang="zh-CN" altLang="en-US" sz="3200" b="1" dirty="0" smtClean="0"/>
              <a:t>转变分析</a:t>
            </a:r>
            <a:endParaRPr lang="zh-CN" altLang="en-US" sz="3200" b="1" dirty="0"/>
          </a:p>
        </p:txBody>
      </p:sp>
      <p:graphicFrame>
        <p:nvGraphicFramePr>
          <p:cNvPr id="4" name="表格 3"/>
          <p:cNvGraphicFramePr>
            <a:graphicFrameLocks noGrp="1"/>
          </p:cNvGraphicFramePr>
          <p:nvPr/>
        </p:nvGraphicFramePr>
        <p:xfrm>
          <a:off x="755576" y="980728"/>
          <a:ext cx="7560840" cy="5312250"/>
        </p:xfrm>
        <a:graphic>
          <a:graphicData uri="http://schemas.openxmlformats.org/drawingml/2006/table">
            <a:tbl>
              <a:tblPr firstRow="1" bandRow="1">
                <a:tableStyleId>{073A0DAA-6AF3-43AB-8588-CEC1D06C72B9}</a:tableStyleId>
              </a:tblPr>
              <a:tblGrid>
                <a:gridCol w="2520280"/>
                <a:gridCol w="2520280"/>
                <a:gridCol w="2520280"/>
              </a:tblGrid>
              <a:tr h="432048">
                <a:tc>
                  <a:txBody>
                    <a:bodyPr/>
                    <a:lstStyle/>
                    <a:p>
                      <a:r>
                        <a:rPr lang="zh-CN" altLang="en-US" dirty="0" smtClean="0"/>
                        <a:t>现象</a:t>
                      </a:r>
                      <a:endParaRPr lang="zh-CN" altLang="en-US" dirty="0"/>
                    </a:p>
                  </a:txBody>
                  <a:tcPr/>
                </a:tc>
                <a:tc>
                  <a:txBody>
                    <a:bodyPr/>
                    <a:lstStyle/>
                    <a:p>
                      <a:r>
                        <a:rPr lang="zh-CN" altLang="en-US" dirty="0" smtClean="0"/>
                        <a:t>问题</a:t>
                      </a:r>
                      <a:endParaRPr lang="zh-CN" altLang="en-US" dirty="0"/>
                    </a:p>
                  </a:txBody>
                  <a:tcPr/>
                </a:tc>
                <a:tc>
                  <a:txBody>
                    <a:bodyPr/>
                    <a:lstStyle/>
                    <a:p>
                      <a:r>
                        <a:rPr lang="zh-CN" altLang="en-US" dirty="0" smtClean="0"/>
                        <a:t>解决</a:t>
                      </a:r>
                      <a:endParaRPr lang="zh-CN" altLang="en-US" dirty="0"/>
                    </a:p>
                  </a:txBody>
                  <a:tcPr/>
                </a:tc>
              </a:tr>
              <a:tr h="668646">
                <a:tc rowSpan="2">
                  <a:txBody>
                    <a:bodyPr/>
                    <a:lstStyle/>
                    <a:p>
                      <a:r>
                        <a:rPr lang="zh-CN" altLang="en-US" sz="1600" dirty="0" smtClean="0"/>
                        <a:t>产品信息的维护，由供应商完成（通过</a:t>
                      </a:r>
                      <a:r>
                        <a:rPr lang="en-US" altLang="zh-CN" sz="1600" dirty="0" smtClean="0"/>
                        <a:t>API</a:t>
                      </a:r>
                      <a:r>
                        <a:rPr lang="zh-CN" altLang="en-US" sz="1600" dirty="0" smtClean="0"/>
                        <a:t>、</a:t>
                      </a:r>
                      <a:r>
                        <a:rPr lang="en-US" altLang="zh-CN" sz="1600" dirty="0" smtClean="0"/>
                        <a:t>EBK</a:t>
                      </a:r>
                      <a:r>
                        <a:rPr lang="zh-CN" altLang="en-US" sz="1600" dirty="0" smtClean="0"/>
                        <a:t>）</a:t>
                      </a:r>
                      <a:endParaRPr lang="zh-CN" altLang="en-US" sz="1600" dirty="0"/>
                    </a:p>
                  </a:txBody>
                  <a:tcPr/>
                </a:tc>
                <a:tc>
                  <a:txBody>
                    <a:bodyPr/>
                    <a:lstStyle/>
                    <a:p>
                      <a:r>
                        <a:rPr lang="zh-CN" altLang="en-US" sz="1600" dirty="0" smtClean="0"/>
                        <a:t>一个产品多个供应商</a:t>
                      </a:r>
                      <a:endParaRPr lang="zh-CN" altLang="en-US" sz="1600" dirty="0"/>
                    </a:p>
                  </a:txBody>
                  <a:tcPr/>
                </a:tc>
                <a:tc>
                  <a:txBody>
                    <a:bodyPr/>
                    <a:lstStyle/>
                    <a:p>
                      <a:r>
                        <a:rPr lang="zh-CN" altLang="en-US" sz="1600" dirty="0" smtClean="0"/>
                        <a:t>定义标准产品库，行业标准为基础进行扩展</a:t>
                      </a:r>
                      <a:endParaRPr lang="zh-CN" altLang="en-US" sz="1600" dirty="0"/>
                    </a:p>
                  </a:txBody>
                  <a:tcPr/>
                </a:tc>
              </a:tr>
              <a:tr h="411474">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平台定义的字段和供应商提供的字段不对应</a:t>
                      </a:r>
                    </a:p>
                    <a:p>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通过算法进行数据的提炼</a:t>
                      </a:r>
                    </a:p>
                    <a:p>
                      <a:endParaRPr lang="zh-CN" altLang="en-US" sz="1600" dirty="0"/>
                    </a:p>
                  </a:txBody>
                  <a:tcPr/>
                </a:tc>
              </a:tr>
              <a:tr h="627498">
                <a:tc>
                  <a:txBody>
                    <a:bodyPr/>
                    <a:lstStyle/>
                    <a:p>
                      <a:r>
                        <a:rPr lang="zh-CN" altLang="en-US" sz="1600" dirty="0" smtClean="0"/>
                        <a:t>产品数量几何级增长</a:t>
                      </a:r>
                      <a:endParaRPr lang="zh-CN" altLang="en-US" sz="1600" dirty="0"/>
                    </a:p>
                  </a:txBody>
                  <a:tcPr/>
                </a:tc>
                <a:tc>
                  <a:txBody>
                    <a:bodyPr/>
                    <a:lstStyle/>
                    <a:p>
                      <a:r>
                        <a:rPr lang="zh-CN" altLang="en-US" sz="1600" dirty="0" smtClean="0"/>
                        <a:t>供应商产品是否直接用来销售</a:t>
                      </a:r>
                      <a:endParaRPr lang="zh-CN" altLang="en-US" sz="1600" dirty="0"/>
                    </a:p>
                  </a:txBody>
                  <a:tcPr/>
                </a:tc>
                <a:tc>
                  <a:txBody>
                    <a:bodyPr/>
                    <a:lstStyle/>
                    <a:p>
                      <a:r>
                        <a:rPr lang="zh-CN" altLang="en-US" sz="1600" dirty="0" smtClean="0"/>
                        <a:t>供应商都是提供完整的商品，可以采销一体</a:t>
                      </a:r>
                      <a:endParaRPr lang="zh-CN" altLang="en-US" sz="1600" dirty="0"/>
                    </a:p>
                  </a:txBody>
                  <a:tcPr/>
                </a:tc>
              </a:tr>
              <a:tr h="627498">
                <a:tc rowSpan="2">
                  <a:txBody>
                    <a:bodyPr/>
                    <a:lstStyle/>
                    <a:p>
                      <a:r>
                        <a:rPr lang="zh-CN" altLang="en-US" sz="1600" dirty="0" smtClean="0"/>
                        <a:t>产品品类大幅增长</a:t>
                      </a:r>
                      <a:endParaRPr lang="zh-CN" altLang="en-US" sz="1600" dirty="0"/>
                    </a:p>
                  </a:txBody>
                  <a:tcPr/>
                </a:tc>
                <a:tc>
                  <a:txBody>
                    <a:bodyPr/>
                    <a:lstStyle/>
                    <a:p>
                      <a:r>
                        <a:rPr lang="zh-CN" altLang="en-US" sz="1600" dirty="0" smtClean="0"/>
                        <a:t>每个品类都有特性，有定制化要求，且要求快速响应</a:t>
                      </a:r>
                      <a:endParaRPr lang="zh-CN" altLang="en-US" sz="1600" dirty="0"/>
                    </a:p>
                  </a:txBody>
                  <a:tcPr/>
                </a:tc>
                <a:tc>
                  <a:txBody>
                    <a:bodyPr/>
                    <a:lstStyle/>
                    <a:p>
                      <a:r>
                        <a:rPr lang="zh-CN" altLang="en-US" sz="1600" dirty="0" smtClean="0"/>
                        <a:t>独立维护产品品类信息，并以品类为导向，定制采销处理</a:t>
                      </a:r>
                      <a:r>
                        <a:rPr lang="en-US" altLang="zh-CN" sz="1600" dirty="0" smtClean="0"/>
                        <a:t>【</a:t>
                      </a:r>
                      <a:r>
                        <a:rPr lang="zh-CN" altLang="en-US" sz="1600" dirty="0" smtClean="0"/>
                        <a:t>调取、呈现、下单、订单流转</a:t>
                      </a:r>
                      <a:r>
                        <a:rPr lang="en-US" altLang="zh-CN" sz="1600" dirty="0" smtClean="0"/>
                        <a:t>】</a:t>
                      </a:r>
                      <a:endParaRPr lang="zh-CN" altLang="en-US" sz="1600" dirty="0"/>
                    </a:p>
                  </a:txBody>
                  <a:tcPr/>
                </a:tc>
              </a:tr>
              <a:tr h="627498">
                <a:tc vMerge="1">
                  <a:txBody>
                    <a:bodyPr/>
                    <a:lstStyle/>
                    <a:p>
                      <a:endParaRPr lang="zh-CN" altLang="en-US" dirty="0"/>
                    </a:p>
                  </a:txBody>
                  <a:tcPr/>
                </a:tc>
                <a:tc>
                  <a:txBody>
                    <a:bodyPr/>
                    <a:lstStyle/>
                    <a:p>
                      <a:r>
                        <a:rPr lang="zh-CN" altLang="en-US" sz="1600" dirty="0" smtClean="0"/>
                        <a:t>订单流转要求灵活多变，且数量大幅新增</a:t>
                      </a:r>
                      <a:endParaRPr lang="en-US" altLang="zh-CN" sz="1600" dirty="0" smtClean="0"/>
                    </a:p>
                  </a:txBody>
                  <a:tcPr/>
                </a:tc>
                <a:tc>
                  <a:txBody>
                    <a:bodyPr/>
                    <a:lstStyle/>
                    <a:p>
                      <a:r>
                        <a:rPr lang="zh-CN" altLang="en-US" sz="1600" dirty="0" smtClean="0"/>
                        <a:t>通过工作流引擎，使订单流程可配置</a:t>
                      </a:r>
                      <a:endParaRPr lang="zh-CN" altLang="en-US" sz="1600" dirty="0"/>
                    </a:p>
                  </a:txBody>
                  <a:tcPr/>
                </a:tc>
              </a:tr>
              <a:tr h="627498">
                <a:tc>
                  <a:txBody>
                    <a:bodyPr/>
                    <a:lstStyle/>
                    <a:p>
                      <a:r>
                        <a:rPr lang="zh-CN" altLang="en-US" sz="1600" dirty="0" smtClean="0"/>
                        <a:t>需要大量的自由行产品</a:t>
                      </a:r>
                      <a:endParaRPr lang="zh-CN" altLang="en-US" sz="1600" dirty="0"/>
                    </a:p>
                  </a:txBody>
                  <a:tcPr/>
                </a:tc>
                <a:tc>
                  <a:txBody>
                    <a:bodyPr/>
                    <a:lstStyle/>
                    <a:p>
                      <a:r>
                        <a:rPr lang="zh-CN" altLang="en-US" sz="1600" dirty="0" smtClean="0"/>
                        <a:t>通过打包产品的方式，需要进行大量的创建和维护管理行为，且需要评估打包产品合理性</a:t>
                      </a:r>
                      <a:endParaRPr lang="zh-CN" altLang="en-US" sz="1600" dirty="0"/>
                    </a:p>
                  </a:txBody>
                  <a:tcPr/>
                </a:tc>
                <a:tc>
                  <a:txBody>
                    <a:bodyPr/>
                    <a:lstStyle/>
                    <a:p>
                      <a:r>
                        <a:rPr lang="zh-CN" altLang="en-US" sz="1600" dirty="0" smtClean="0"/>
                        <a:t>以组合产品代替打包产品，通过数据挖掘技术、用户行为分析、员工处理等手段完成组合产品</a:t>
                      </a:r>
                      <a:endParaRPr lang="zh-CN" altLang="en-US" sz="1600" dirty="0"/>
                    </a:p>
                  </a:txBody>
                  <a:tcPr/>
                </a:tc>
              </a:tr>
            </a:tbl>
          </a:graphicData>
        </a:graphic>
      </p:graphicFrame>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735288" y="1"/>
            <a:ext cx="6408712" cy="620688"/>
          </a:xfrm>
        </p:spPr>
        <p:txBody>
          <a:bodyPr>
            <a:normAutofit/>
          </a:bodyPr>
          <a:lstStyle/>
          <a:p>
            <a:pPr algn="l"/>
            <a:r>
              <a:rPr lang="zh-CN" altLang="en-US" sz="3200" b="1" dirty="0" smtClean="0"/>
              <a:t>架构总览 </a:t>
            </a:r>
            <a:r>
              <a:rPr lang="en-US" altLang="zh-CN" sz="3200" b="1" dirty="0" smtClean="0"/>
              <a:t>– </a:t>
            </a:r>
            <a:r>
              <a:rPr lang="zh-CN" altLang="en-US" sz="3200" b="1" dirty="0" smtClean="0"/>
              <a:t>业务</a:t>
            </a:r>
            <a:endParaRPr lang="zh-CN" altLang="en-US" sz="3200" b="1" dirty="0"/>
          </a:p>
        </p:txBody>
      </p:sp>
      <p:sp>
        <p:nvSpPr>
          <p:cNvPr id="10" name="矩形 9"/>
          <p:cNvSpPr/>
          <p:nvPr/>
        </p:nvSpPr>
        <p:spPr>
          <a:xfrm>
            <a:off x="539552" y="1556792"/>
            <a:ext cx="1584176" cy="2952328"/>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600" b="1" dirty="0" smtClean="0"/>
              <a:t>面向客户</a:t>
            </a:r>
            <a:endParaRPr lang="zh-CN" altLang="en-US" sz="1600" b="1" dirty="0"/>
          </a:p>
        </p:txBody>
      </p:sp>
      <p:sp>
        <p:nvSpPr>
          <p:cNvPr id="12" name="矩形 11"/>
          <p:cNvSpPr/>
          <p:nvPr/>
        </p:nvSpPr>
        <p:spPr>
          <a:xfrm>
            <a:off x="611560" y="1916832"/>
            <a:ext cx="1440160" cy="252028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buFont typeface="Wingdings" pitchFamily="2" charset="2"/>
              <a:buChar char="ü"/>
            </a:pPr>
            <a:r>
              <a:rPr lang="en-US" altLang="zh-CN" sz="1400" dirty="0" smtClean="0">
                <a:solidFill>
                  <a:schemeClr val="tx1"/>
                </a:solidFill>
              </a:rPr>
              <a:t>WEB</a:t>
            </a:r>
          </a:p>
          <a:p>
            <a:pPr>
              <a:buFont typeface="Wingdings" pitchFamily="2" charset="2"/>
              <a:buChar char="ü"/>
            </a:pPr>
            <a:r>
              <a:rPr lang="en-US" altLang="zh-CN" sz="1400" dirty="0" smtClean="0">
                <a:solidFill>
                  <a:schemeClr val="tx1"/>
                </a:solidFill>
              </a:rPr>
              <a:t>Mobile</a:t>
            </a:r>
          </a:p>
          <a:p>
            <a:pPr>
              <a:buFont typeface="Wingdings" pitchFamily="2" charset="2"/>
              <a:buChar char="ü"/>
            </a:pPr>
            <a:r>
              <a:rPr lang="zh-CN" altLang="en-US" sz="1400" dirty="0" smtClean="0">
                <a:solidFill>
                  <a:schemeClr val="tx1"/>
                </a:solidFill>
              </a:rPr>
              <a:t>点评</a:t>
            </a:r>
            <a:endParaRPr lang="en-US" altLang="zh-CN" sz="1400" dirty="0" smtClean="0">
              <a:solidFill>
                <a:schemeClr val="tx1"/>
              </a:solidFill>
            </a:endParaRPr>
          </a:p>
          <a:p>
            <a:pPr>
              <a:buFont typeface="Wingdings" pitchFamily="2" charset="2"/>
              <a:buChar char="ü"/>
            </a:pPr>
            <a:r>
              <a:rPr lang="zh-CN" altLang="en-US" sz="1400" dirty="0" smtClean="0">
                <a:solidFill>
                  <a:schemeClr val="tx1"/>
                </a:solidFill>
              </a:rPr>
              <a:t>促销</a:t>
            </a:r>
            <a:endParaRPr lang="en-US" altLang="zh-CN" sz="1400" dirty="0" smtClean="0">
              <a:solidFill>
                <a:schemeClr val="tx1"/>
              </a:solidFill>
            </a:endParaRPr>
          </a:p>
          <a:p>
            <a:pPr>
              <a:buFont typeface="Wingdings" pitchFamily="2" charset="2"/>
              <a:buChar char="ü"/>
            </a:pPr>
            <a:r>
              <a:rPr lang="zh-CN" altLang="en-US" sz="1400" dirty="0" smtClean="0">
                <a:solidFill>
                  <a:schemeClr val="tx1"/>
                </a:solidFill>
              </a:rPr>
              <a:t>团购</a:t>
            </a:r>
            <a:endParaRPr lang="en-US" altLang="zh-CN" sz="1400" dirty="0" smtClean="0">
              <a:solidFill>
                <a:schemeClr val="tx1"/>
              </a:solidFill>
            </a:endParaRPr>
          </a:p>
          <a:p>
            <a:pPr>
              <a:buFont typeface="Wingdings" pitchFamily="2" charset="2"/>
              <a:buChar char="ü"/>
            </a:pPr>
            <a:r>
              <a:rPr lang="en-US" altLang="zh-CN" sz="1400" dirty="0" smtClean="0">
                <a:solidFill>
                  <a:schemeClr val="tx1"/>
                </a:solidFill>
              </a:rPr>
              <a:t>SMS</a:t>
            </a:r>
          </a:p>
          <a:p>
            <a:pPr>
              <a:buFont typeface="Wingdings" pitchFamily="2" charset="2"/>
              <a:buChar char="ü"/>
            </a:pPr>
            <a:r>
              <a:rPr lang="en-US" altLang="zh-CN" sz="1400" dirty="0" smtClean="0">
                <a:solidFill>
                  <a:schemeClr val="tx1"/>
                </a:solidFill>
              </a:rPr>
              <a:t>Email</a:t>
            </a:r>
          </a:p>
          <a:p>
            <a:pPr>
              <a:buFont typeface="Wingdings" pitchFamily="2" charset="2"/>
              <a:buChar char="ü"/>
            </a:pPr>
            <a:r>
              <a:rPr lang="en-US" altLang="zh-CN" sz="1400" dirty="0" smtClean="0">
                <a:solidFill>
                  <a:schemeClr val="tx1"/>
                </a:solidFill>
              </a:rPr>
              <a:t>… …</a:t>
            </a:r>
          </a:p>
          <a:p>
            <a:pPr>
              <a:buFont typeface="Wingdings" pitchFamily="2" charset="2"/>
              <a:buChar char="ü"/>
            </a:pPr>
            <a:r>
              <a:rPr lang="zh-CN" altLang="en-US" dirty="0" smtClean="0"/>
              <a:t>点评</a:t>
            </a:r>
            <a:endParaRPr lang="zh-CN" altLang="en-US" dirty="0" smtClean="0">
              <a:solidFill>
                <a:schemeClr val="tx1"/>
              </a:solidFill>
            </a:endParaRPr>
          </a:p>
          <a:p>
            <a:pPr algn="ctr"/>
            <a:endParaRPr lang="zh-CN" altLang="en-US" dirty="0"/>
          </a:p>
        </p:txBody>
      </p:sp>
      <p:sp>
        <p:nvSpPr>
          <p:cNvPr id="13" name="矩形 12"/>
          <p:cNvSpPr/>
          <p:nvPr/>
        </p:nvSpPr>
        <p:spPr>
          <a:xfrm>
            <a:off x="7092280" y="1556792"/>
            <a:ext cx="1584176" cy="2952328"/>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600" b="1" dirty="0" smtClean="0"/>
              <a:t>面向供应商</a:t>
            </a:r>
            <a:endParaRPr lang="zh-CN" altLang="en-US" sz="1600" b="1" dirty="0"/>
          </a:p>
        </p:txBody>
      </p:sp>
      <p:sp>
        <p:nvSpPr>
          <p:cNvPr id="14" name="矩形 13"/>
          <p:cNvSpPr/>
          <p:nvPr/>
        </p:nvSpPr>
        <p:spPr>
          <a:xfrm>
            <a:off x="7164288" y="1916832"/>
            <a:ext cx="1440160" cy="252028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buFont typeface="Wingdings" pitchFamily="2" charset="2"/>
              <a:buChar char="ü"/>
            </a:pPr>
            <a:r>
              <a:rPr lang="zh-CN" altLang="en-US" sz="1400" dirty="0" smtClean="0">
                <a:solidFill>
                  <a:schemeClr val="tx1"/>
                </a:solidFill>
              </a:rPr>
              <a:t>通关</a:t>
            </a:r>
            <a:endParaRPr lang="en-US" altLang="zh-CN" sz="1400" dirty="0" smtClean="0">
              <a:solidFill>
                <a:schemeClr val="tx1"/>
              </a:solidFill>
            </a:endParaRPr>
          </a:p>
          <a:p>
            <a:pPr>
              <a:buFont typeface="Wingdings" pitchFamily="2" charset="2"/>
              <a:buChar char="ü"/>
            </a:pPr>
            <a:r>
              <a:rPr lang="en-US" altLang="zh-CN" sz="1400" dirty="0" err="1" smtClean="0">
                <a:solidFill>
                  <a:schemeClr val="tx1"/>
                </a:solidFill>
              </a:rPr>
              <a:t>ebk</a:t>
            </a:r>
            <a:endParaRPr lang="en-US" altLang="zh-CN" sz="1400" dirty="0" smtClean="0">
              <a:solidFill>
                <a:schemeClr val="tx1"/>
              </a:solidFill>
            </a:endParaRPr>
          </a:p>
          <a:p>
            <a:pPr>
              <a:buFont typeface="Wingdings" pitchFamily="2" charset="2"/>
              <a:buChar char="ü"/>
            </a:pPr>
            <a:r>
              <a:rPr lang="en-US" altLang="zh-CN" sz="1400" dirty="0" smtClean="0">
                <a:solidFill>
                  <a:schemeClr val="tx1"/>
                </a:solidFill>
              </a:rPr>
              <a:t>fax</a:t>
            </a:r>
          </a:p>
          <a:p>
            <a:pPr>
              <a:buFont typeface="Wingdings" pitchFamily="2" charset="2"/>
              <a:buChar char="ü"/>
            </a:pPr>
            <a:r>
              <a:rPr lang="zh-CN" altLang="en-US" sz="1400" dirty="0" smtClean="0">
                <a:solidFill>
                  <a:schemeClr val="tx1"/>
                </a:solidFill>
              </a:rPr>
              <a:t>酒店直连</a:t>
            </a:r>
            <a:endParaRPr lang="en-US" altLang="zh-CN" sz="1400" dirty="0" smtClean="0">
              <a:solidFill>
                <a:schemeClr val="tx1"/>
              </a:solidFill>
            </a:endParaRPr>
          </a:p>
          <a:p>
            <a:pPr>
              <a:buFont typeface="Wingdings" pitchFamily="2" charset="2"/>
              <a:buChar char="ü"/>
            </a:pPr>
            <a:r>
              <a:rPr lang="zh-CN" altLang="en-US" sz="1400" dirty="0" smtClean="0">
                <a:solidFill>
                  <a:schemeClr val="tx1"/>
                </a:solidFill>
              </a:rPr>
              <a:t>火车票直连</a:t>
            </a:r>
            <a:endParaRPr lang="en-US" altLang="zh-CN" sz="1400" dirty="0" smtClean="0">
              <a:solidFill>
                <a:schemeClr val="tx1"/>
              </a:solidFill>
            </a:endParaRPr>
          </a:p>
          <a:p>
            <a:pPr>
              <a:buFont typeface="Wingdings" pitchFamily="2" charset="2"/>
              <a:buChar char="ü"/>
            </a:pPr>
            <a:r>
              <a:rPr lang="zh-CN" altLang="en-US" sz="1400" dirty="0" smtClean="0">
                <a:solidFill>
                  <a:schemeClr val="tx1"/>
                </a:solidFill>
              </a:rPr>
              <a:t>供应商管理</a:t>
            </a:r>
            <a:endParaRPr lang="en-US" altLang="zh-CN" sz="1400" dirty="0" smtClean="0">
              <a:solidFill>
                <a:schemeClr val="tx1"/>
              </a:solidFill>
            </a:endParaRPr>
          </a:p>
          <a:p>
            <a:pPr>
              <a:buFont typeface="Wingdings" pitchFamily="2" charset="2"/>
              <a:buChar char="ü"/>
            </a:pPr>
            <a:r>
              <a:rPr lang="zh-CN" altLang="en-US" sz="1400" dirty="0" smtClean="0">
                <a:solidFill>
                  <a:schemeClr val="tx1"/>
                </a:solidFill>
              </a:rPr>
              <a:t>采购管理</a:t>
            </a:r>
            <a:endParaRPr lang="en-US" altLang="zh-CN" sz="1400" dirty="0" smtClean="0">
              <a:solidFill>
                <a:schemeClr val="tx1"/>
              </a:solidFill>
            </a:endParaRPr>
          </a:p>
          <a:p>
            <a:pPr>
              <a:buFont typeface="Wingdings" pitchFamily="2" charset="2"/>
              <a:buChar char="ü"/>
            </a:pPr>
            <a:r>
              <a:rPr lang="en-US" altLang="zh-CN" sz="1400" dirty="0" smtClean="0">
                <a:solidFill>
                  <a:schemeClr val="tx1"/>
                </a:solidFill>
              </a:rPr>
              <a:t>… …</a:t>
            </a:r>
          </a:p>
          <a:p>
            <a:pPr>
              <a:buFont typeface="Wingdings" pitchFamily="2" charset="2"/>
              <a:buChar char="ü"/>
            </a:pPr>
            <a:r>
              <a:rPr lang="zh-CN" altLang="en-US" dirty="0" smtClean="0"/>
              <a:t>点评</a:t>
            </a:r>
            <a:endParaRPr lang="zh-CN" altLang="en-US" dirty="0" smtClean="0">
              <a:solidFill>
                <a:schemeClr val="tx1"/>
              </a:solidFill>
            </a:endParaRPr>
          </a:p>
          <a:p>
            <a:pPr algn="ctr"/>
            <a:endParaRPr lang="zh-CN" altLang="en-US" dirty="0"/>
          </a:p>
        </p:txBody>
      </p:sp>
      <p:sp>
        <p:nvSpPr>
          <p:cNvPr id="15" name="矩形 14"/>
          <p:cNvSpPr/>
          <p:nvPr/>
        </p:nvSpPr>
        <p:spPr>
          <a:xfrm>
            <a:off x="2267744" y="4869160"/>
            <a:ext cx="4392488" cy="1584176"/>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600" b="1" dirty="0" smtClean="0"/>
              <a:t>产品</a:t>
            </a:r>
            <a:endParaRPr lang="zh-CN" altLang="en-US" sz="1600" b="1" dirty="0"/>
          </a:p>
        </p:txBody>
      </p:sp>
      <p:sp>
        <p:nvSpPr>
          <p:cNvPr id="16" name="矩形 15"/>
          <p:cNvSpPr/>
          <p:nvPr/>
        </p:nvSpPr>
        <p:spPr>
          <a:xfrm>
            <a:off x="2339751" y="5229200"/>
            <a:ext cx="4248473" cy="115212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buFont typeface="Wingdings" pitchFamily="2" charset="2"/>
              <a:buChar char="ü"/>
            </a:pPr>
            <a:r>
              <a:rPr lang="zh-CN" altLang="en-US" sz="1400" dirty="0" smtClean="0">
                <a:solidFill>
                  <a:schemeClr val="tx1"/>
                </a:solidFill>
              </a:rPr>
              <a:t>门票</a:t>
            </a:r>
            <a:endParaRPr lang="en-US" altLang="zh-CN" sz="1400" dirty="0" smtClean="0">
              <a:solidFill>
                <a:schemeClr val="tx1"/>
              </a:solidFill>
            </a:endParaRPr>
          </a:p>
          <a:p>
            <a:pPr>
              <a:buFont typeface="Wingdings" pitchFamily="2" charset="2"/>
              <a:buChar char="ü"/>
            </a:pPr>
            <a:r>
              <a:rPr lang="zh-CN" altLang="en-US" sz="1400" dirty="0" smtClean="0">
                <a:solidFill>
                  <a:schemeClr val="tx1"/>
                </a:solidFill>
              </a:rPr>
              <a:t>线路</a:t>
            </a:r>
            <a:endParaRPr lang="en-US" altLang="zh-CN" sz="1400" dirty="0" smtClean="0">
              <a:solidFill>
                <a:schemeClr val="tx1"/>
              </a:solidFill>
            </a:endParaRPr>
          </a:p>
          <a:p>
            <a:pPr>
              <a:buFont typeface="Wingdings" pitchFamily="2" charset="2"/>
              <a:buChar char="ü"/>
            </a:pPr>
            <a:r>
              <a:rPr lang="zh-CN" altLang="en-US" sz="1400" dirty="0" smtClean="0">
                <a:solidFill>
                  <a:schemeClr val="tx1"/>
                </a:solidFill>
              </a:rPr>
              <a:t>酒店</a:t>
            </a:r>
            <a:endParaRPr lang="en-US" altLang="zh-CN" sz="1400" dirty="0" smtClean="0">
              <a:solidFill>
                <a:schemeClr val="tx1"/>
              </a:solidFill>
            </a:endParaRPr>
          </a:p>
          <a:p>
            <a:pPr>
              <a:buFont typeface="Wingdings" pitchFamily="2" charset="2"/>
              <a:buChar char="ü"/>
            </a:pPr>
            <a:r>
              <a:rPr lang="zh-CN" altLang="en-US" sz="1400" dirty="0" smtClean="0">
                <a:solidFill>
                  <a:schemeClr val="tx1"/>
                </a:solidFill>
              </a:rPr>
              <a:t>大交通</a:t>
            </a:r>
            <a:endParaRPr lang="en-US" altLang="zh-CN" sz="1400" dirty="0" smtClean="0">
              <a:solidFill>
                <a:schemeClr val="tx1"/>
              </a:solidFill>
            </a:endParaRPr>
          </a:p>
          <a:p>
            <a:pPr algn="just">
              <a:buFont typeface="Wingdings" pitchFamily="2" charset="2"/>
              <a:buChar char="ü"/>
            </a:pPr>
            <a:r>
              <a:rPr lang="zh-CN" altLang="en-US" sz="1400" dirty="0" smtClean="0">
                <a:solidFill>
                  <a:schemeClr val="tx1"/>
                </a:solidFill>
              </a:rPr>
              <a:t>附加产品</a:t>
            </a:r>
            <a:endParaRPr lang="zh-CN" altLang="en-US" dirty="0" smtClean="0">
              <a:solidFill>
                <a:schemeClr val="tx1"/>
              </a:solidFill>
            </a:endParaRPr>
          </a:p>
          <a:p>
            <a:pPr algn="ctr"/>
            <a:endParaRPr lang="zh-CN" altLang="en-US" dirty="0"/>
          </a:p>
        </p:txBody>
      </p:sp>
      <p:sp>
        <p:nvSpPr>
          <p:cNvPr id="17" name="矩形 16"/>
          <p:cNvSpPr/>
          <p:nvPr/>
        </p:nvSpPr>
        <p:spPr>
          <a:xfrm>
            <a:off x="2267744" y="2420888"/>
            <a:ext cx="2304256" cy="1152128"/>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600" b="1" dirty="0" smtClean="0"/>
              <a:t>客户管理</a:t>
            </a:r>
            <a:endParaRPr lang="zh-CN" altLang="en-US" sz="1600" b="1" dirty="0"/>
          </a:p>
        </p:txBody>
      </p:sp>
      <p:sp>
        <p:nvSpPr>
          <p:cNvPr id="18" name="矩形 17"/>
          <p:cNvSpPr/>
          <p:nvPr/>
        </p:nvSpPr>
        <p:spPr>
          <a:xfrm>
            <a:off x="2339752" y="2780928"/>
            <a:ext cx="2160240" cy="72008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buFont typeface="Wingdings" pitchFamily="2" charset="2"/>
              <a:buChar char="ü"/>
            </a:pPr>
            <a:r>
              <a:rPr lang="zh-CN" altLang="en-US" sz="1400" dirty="0" smtClean="0">
                <a:solidFill>
                  <a:schemeClr val="tx1"/>
                </a:solidFill>
              </a:rPr>
              <a:t>客户关系管理</a:t>
            </a:r>
            <a:endParaRPr lang="en-US" altLang="zh-CN" sz="1400" dirty="0" smtClean="0">
              <a:solidFill>
                <a:schemeClr val="tx1"/>
              </a:solidFill>
            </a:endParaRPr>
          </a:p>
          <a:p>
            <a:pPr>
              <a:buFont typeface="Wingdings" pitchFamily="2" charset="2"/>
              <a:buChar char="ü"/>
            </a:pPr>
            <a:r>
              <a:rPr lang="zh-CN" altLang="en-US" sz="1400" dirty="0" smtClean="0">
                <a:solidFill>
                  <a:schemeClr val="tx1"/>
                </a:solidFill>
              </a:rPr>
              <a:t>客户分析</a:t>
            </a:r>
            <a:endParaRPr lang="en-US" altLang="zh-CN" sz="1400" dirty="0" smtClean="0">
              <a:solidFill>
                <a:schemeClr val="tx1"/>
              </a:solidFill>
            </a:endParaRPr>
          </a:p>
          <a:p>
            <a:pPr>
              <a:buFont typeface="Wingdings" pitchFamily="2" charset="2"/>
              <a:buChar char="ü"/>
            </a:pPr>
            <a:r>
              <a:rPr lang="zh-CN" altLang="en-US" sz="1400" dirty="0" smtClean="0">
                <a:solidFill>
                  <a:schemeClr val="tx1"/>
                </a:solidFill>
              </a:rPr>
              <a:t>我的驴妈妈</a:t>
            </a:r>
            <a:endParaRPr lang="en-US" altLang="zh-CN" sz="1400" dirty="0" smtClean="0">
              <a:solidFill>
                <a:schemeClr val="tx1"/>
              </a:solidFill>
            </a:endParaRPr>
          </a:p>
          <a:p>
            <a:endParaRPr lang="en-US" altLang="zh-CN" sz="1400" dirty="0" smtClean="0">
              <a:solidFill>
                <a:schemeClr val="tx1"/>
              </a:solidFill>
            </a:endParaRPr>
          </a:p>
          <a:p>
            <a:pPr>
              <a:buFont typeface="Wingdings" pitchFamily="2" charset="2"/>
              <a:buChar char="ü"/>
            </a:pPr>
            <a:r>
              <a:rPr lang="zh-CN" altLang="en-US" dirty="0" smtClean="0"/>
              <a:t>点评</a:t>
            </a:r>
            <a:endParaRPr lang="zh-CN" altLang="en-US" dirty="0" smtClean="0">
              <a:solidFill>
                <a:schemeClr val="tx1"/>
              </a:solidFill>
            </a:endParaRPr>
          </a:p>
          <a:p>
            <a:pPr algn="ctr"/>
            <a:endParaRPr lang="zh-CN" altLang="en-US" dirty="0"/>
          </a:p>
        </p:txBody>
      </p:sp>
      <p:sp>
        <p:nvSpPr>
          <p:cNvPr id="19" name="矩形 18"/>
          <p:cNvSpPr/>
          <p:nvPr/>
        </p:nvSpPr>
        <p:spPr>
          <a:xfrm>
            <a:off x="4644008" y="2420888"/>
            <a:ext cx="2304256" cy="1368152"/>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600" b="1" dirty="0" smtClean="0"/>
              <a:t>收益管理</a:t>
            </a:r>
            <a:endParaRPr lang="zh-CN" altLang="en-US" sz="1600" b="1" dirty="0"/>
          </a:p>
        </p:txBody>
      </p:sp>
      <p:sp>
        <p:nvSpPr>
          <p:cNvPr id="20" name="矩形 19"/>
          <p:cNvSpPr/>
          <p:nvPr/>
        </p:nvSpPr>
        <p:spPr>
          <a:xfrm>
            <a:off x="4716016" y="2780927"/>
            <a:ext cx="2160240" cy="93610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buFont typeface="Wingdings" pitchFamily="2" charset="2"/>
              <a:buChar char="ü"/>
            </a:pPr>
            <a:r>
              <a:rPr lang="zh-CN" altLang="en-US" sz="1400" dirty="0" smtClean="0">
                <a:solidFill>
                  <a:schemeClr val="tx1"/>
                </a:solidFill>
              </a:rPr>
              <a:t>资金管理</a:t>
            </a:r>
            <a:endParaRPr lang="en-US" altLang="zh-CN" sz="1400" dirty="0" smtClean="0">
              <a:solidFill>
                <a:schemeClr val="tx1"/>
              </a:solidFill>
            </a:endParaRPr>
          </a:p>
          <a:p>
            <a:pPr>
              <a:buFont typeface="Wingdings" pitchFamily="2" charset="2"/>
              <a:buChar char="ü"/>
            </a:pPr>
            <a:r>
              <a:rPr lang="zh-CN" altLang="en-US" sz="1400" dirty="0" smtClean="0">
                <a:solidFill>
                  <a:schemeClr val="tx1"/>
                </a:solidFill>
              </a:rPr>
              <a:t>支付平台</a:t>
            </a:r>
            <a:endParaRPr lang="en-US" altLang="zh-CN" sz="1400" dirty="0" smtClean="0">
              <a:solidFill>
                <a:schemeClr val="tx1"/>
              </a:solidFill>
            </a:endParaRPr>
          </a:p>
          <a:p>
            <a:pPr>
              <a:buFont typeface="Wingdings" pitchFamily="2" charset="2"/>
              <a:buChar char="ü"/>
            </a:pPr>
            <a:r>
              <a:rPr lang="zh-CN" altLang="en-US" sz="1400" dirty="0" smtClean="0">
                <a:solidFill>
                  <a:schemeClr val="tx1"/>
                </a:solidFill>
              </a:rPr>
              <a:t>对账</a:t>
            </a:r>
            <a:endParaRPr lang="en-US" altLang="zh-CN" sz="1400" dirty="0" smtClean="0">
              <a:solidFill>
                <a:schemeClr val="tx1"/>
              </a:solidFill>
            </a:endParaRPr>
          </a:p>
          <a:p>
            <a:pPr>
              <a:buFont typeface="Wingdings" pitchFamily="2" charset="2"/>
              <a:buChar char="ü"/>
            </a:pPr>
            <a:r>
              <a:rPr lang="zh-CN" altLang="en-US" sz="1400" dirty="0" smtClean="0">
                <a:solidFill>
                  <a:schemeClr val="tx1"/>
                </a:solidFill>
              </a:rPr>
              <a:t>财务管理</a:t>
            </a:r>
            <a:endParaRPr lang="zh-CN" altLang="en-US" dirty="0" smtClean="0">
              <a:solidFill>
                <a:schemeClr val="tx1"/>
              </a:solidFill>
            </a:endParaRPr>
          </a:p>
          <a:p>
            <a:pPr algn="ctr"/>
            <a:endParaRPr lang="zh-CN" altLang="en-US" dirty="0"/>
          </a:p>
        </p:txBody>
      </p:sp>
      <p:sp>
        <p:nvSpPr>
          <p:cNvPr id="21" name="矩形 20"/>
          <p:cNvSpPr/>
          <p:nvPr/>
        </p:nvSpPr>
        <p:spPr>
          <a:xfrm>
            <a:off x="2267744" y="3861048"/>
            <a:ext cx="4680520" cy="936104"/>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600" b="1" dirty="0" smtClean="0"/>
              <a:t>系统管理</a:t>
            </a:r>
            <a:endParaRPr lang="zh-CN" altLang="en-US" sz="1600" b="1" dirty="0"/>
          </a:p>
        </p:txBody>
      </p:sp>
      <p:sp>
        <p:nvSpPr>
          <p:cNvPr id="22" name="矩形 21"/>
          <p:cNvSpPr/>
          <p:nvPr/>
        </p:nvSpPr>
        <p:spPr>
          <a:xfrm>
            <a:off x="2339752" y="4221088"/>
            <a:ext cx="4536504" cy="50405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buFont typeface="Wingdings" pitchFamily="2" charset="2"/>
              <a:buChar char="ü"/>
            </a:pPr>
            <a:r>
              <a:rPr lang="zh-CN" altLang="en-US" sz="1400" dirty="0" smtClean="0">
                <a:solidFill>
                  <a:schemeClr val="tx1"/>
                </a:solidFill>
              </a:rPr>
              <a:t>监控</a:t>
            </a:r>
            <a:endParaRPr lang="en-US" altLang="zh-CN" sz="1400" dirty="0" smtClean="0">
              <a:solidFill>
                <a:schemeClr val="tx1"/>
              </a:solidFill>
            </a:endParaRPr>
          </a:p>
          <a:p>
            <a:pPr>
              <a:buFont typeface="Wingdings" pitchFamily="2" charset="2"/>
              <a:buChar char="ü"/>
            </a:pPr>
            <a:r>
              <a:rPr lang="zh-CN" altLang="en-US" sz="1400" dirty="0" smtClean="0">
                <a:solidFill>
                  <a:schemeClr val="tx1"/>
                </a:solidFill>
              </a:rPr>
              <a:t>配置管理</a:t>
            </a:r>
            <a:endParaRPr lang="zh-CN" altLang="en-US" dirty="0" smtClean="0">
              <a:solidFill>
                <a:schemeClr val="tx1"/>
              </a:solidFill>
            </a:endParaRPr>
          </a:p>
          <a:p>
            <a:pPr algn="ctr"/>
            <a:endParaRPr lang="zh-CN" altLang="en-US" dirty="0"/>
          </a:p>
        </p:txBody>
      </p:sp>
      <p:sp>
        <p:nvSpPr>
          <p:cNvPr id="23" name="矩形 22"/>
          <p:cNvSpPr/>
          <p:nvPr/>
        </p:nvSpPr>
        <p:spPr>
          <a:xfrm>
            <a:off x="2267744" y="1340768"/>
            <a:ext cx="4680520" cy="936104"/>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600" b="1" dirty="0" smtClean="0"/>
              <a:t>独立系统</a:t>
            </a:r>
            <a:endParaRPr lang="zh-CN" altLang="en-US" sz="1600" b="1" dirty="0"/>
          </a:p>
        </p:txBody>
      </p:sp>
      <p:sp>
        <p:nvSpPr>
          <p:cNvPr id="24" name="矩形 23"/>
          <p:cNvSpPr/>
          <p:nvPr/>
        </p:nvSpPr>
        <p:spPr>
          <a:xfrm>
            <a:off x="2339752" y="1700808"/>
            <a:ext cx="4536504" cy="50405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buFont typeface="Wingdings" pitchFamily="2" charset="2"/>
              <a:buChar char="ü"/>
            </a:pPr>
            <a:r>
              <a:rPr lang="zh-CN" altLang="en-US" sz="1400" dirty="0" smtClean="0">
                <a:solidFill>
                  <a:schemeClr val="tx1"/>
                </a:solidFill>
              </a:rPr>
              <a:t>呼叫中心</a:t>
            </a:r>
            <a:endParaRPr lang="en-US" altLang="zh-CN" sz="1400" dirty="0" smtClean="0">
              <a:solidFill>
                <a:schemeClr val="tx1"/>
              </a:solidFill>
            </a:endParaRPr>
          </a:p>
          <a:p>
            <a:pPr>
              <a:buFont typeface="Wingdings" pitchFamily="2" charset="2"/>
              <a:buChar char="ü"/>
            </a:pPr>
            <a:r>
              <a:rPr lang="zh-CN" altLang="en-US" sz="1400" dirty="0" smtClean="0">
                <a:solidFill>
                  <a:schemeClr val="tx1"/>
                </a:solidFill>
              </a:rPr>
              <a:t>管理信息系统</a:t>
            </a:r>
            <a:endParaRPr lang="zh-CN" altLang="en-US" dirty="0" smtClean="0">
              <a:solidFill>
                <a:schemeClr val="tx1"/>
              </a:solidFill>
            </a:endParaRPr>
          </a:p>
          <a:p>
            <a:pPr algn="ctr"/>
            <a:endParaRPr lang="zh-CN" altLang="en-US" dirty="0"/>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1800" y="0"/>
            <a:ext cx="6372200" cy="620688"/>
          </a:xfrm>
        </p:spPr>
        <p:txBody>
          <a:bodyPr>
            <a:normAutofit/>
          </a:bodyPr>
          <a:lstStyle/>
          <a:p>
            <a:pPr algn="l"/>
            <a:r>
              <a:rPr lang="zh-CN" altLang="en-US" sz="3200" b="1" dirty="0" smtClean="0"/>
              <a:t>架构总览 </a:t>
            </a:r>
            <a:r>
              <a:rPr lang="en-US" altLang="zh-CN" sz="3200" b="1" dirty="0" smtClean="0"/>
              <a:t>– </a:t>
            </a:r>
            <a:r>
              <a:rPr lang="zh-CN" altLang="en-US" sz="3200" b="1" dirty="0" smtClean="0"/>
              <a:t>技术</a:t>
            </a:r>
            <a:endParaRPr lang="zh-CN" altLang="en-US" sz="3200" dirty="0"/>
          </a:p>
        </p:txBody>
      </p:sp>
      <p:sp>
        <p:nvSpPr>
          <p:cNvPr id="4" name="圆角矩形 3"/>
          <p:cNvSpPr/>
          <p:nvPr/>
        </p:nvSpPr>
        <p:spPr>
          <a:xfrm>
            <a:off x="899592" y="2420888"/>
            <a:ext cx="1440160" cy="1008112"/>
          </a:xfrm>
          <a:prstGeom prst="roundRect">
            <a:avLst/>
          </a:prstGeom>
          <a:solidFill>
            <a:schemeClr val="bg1"/>
          </a:solid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zh-CN" altLang="en-US" sz="1000" dirty="0" smtClean="0">
                <a:solidFill>
                  <a:schemeClr val="tx1"/>
                </a:solidFill>
              </a:rPr>
              <a:t>产品管理</a:t>
            </a:r>
            <a:endParaRPr lang="zh-CN" altLang="en-US" sz="1000" dirty="0">
              <a:solidFill>
                <a:schemeClr val="tx1"/>
              </a:solidFill>
            </a:endParaRPr>
          </a:p>
        </p:txBody>
      </p:sp>
      <p:sp>
        <p:nvSpPr>
          <p:cNvPr id="5" name="矩形 4"/>
          <p:cNvSpPr/>
          <p:nvPr/>
        </p:nvSpPr>
        <p:spPr>
          <a:xfrm>
            <a:off x="1043607" y="2924944"/>
            <a:ext cx="1152129" cy="327309"/>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产品管理</a:t>
            </a:r>
            <a:endParaRPr lang="zh-CN" altLang="en-US" sz="1000" dirty="0"/>
          </a:p>
        </p:txBody>
      </p:sp>
      <p:sp>
        <p:nvSpPr>
          <p:cNvPr id="9" name="圆角矩形 8"/>
          <p:cNvSpPr/>
          <p:nvPr/>
        </p:nvSpPr>
        <p:spPr>
          <a:xfrm>
            <a:off x="5724128" y="1268760"/>
            <a:ext cx="1512168" cy="1080120"/>
          </a:xfrm>
          <a:prstGeom prst="roundRect">
            <a:avLst/>
          </a:prstGeom>
          <a:solidFill>
            <a:schemeClr val="bg1"/>
          </a:solid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en-US" altLang="zh-CN" sz="1000" dirty="0" smtClean="0">
                <a:solidFill>
                  <a:schemeClr val="tx1"/>
                </a:solidFill>
              </a:rPr>
              <a:t>Mobile</a:t>
            </a:r>
            <a:endParaRPr lang="zh-CN" altLang="en-US" sz="1000" dirty="0">
              <a:solidFill>
                <a:schemeClr val="tx1"/>
              </a:solidFill>
            </a:endParaRPr>
          </a:p>
        </p:txBody>
      </p:sp>
      <p:sp>
        <p:nvSpPr>
          <p:cNvPr id="10" name="矩形 9"/>
          <p:cNvSpPr/>
          <p:nvPr/>
        </p:nvSpPr>
        <p:spPr>
          <a:xfrm>
            <a:off x="5868144" y="1582977"/>
            <a:ext cx="1224136"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APP</a:t>
            </a:r>
            <a:r>
              <a:rPr lang="zh-CN" altLang="en-US" sz="1000" dirty="0" smtClean="0"/>
              <a:t>应用</a:t>
            </a:r>
            <a:endParaRPr lang="zh-CN" altLang="en-US" sz="1000" dirty="0"/>
          </a:p>
        </p:txBody>
      </p:sp>
      <p:sp>
        <p:nvSpPr>
          <p:cNvPr id="11" name="矩形 10"/>
          <p:cNvSpPr/>
          <p:nvPr/>
        </p:nvSpPr>
        <p:spPr>
          <a:xfrm>
            <a:off x="5868144" y="1943017"/>
            <a:ext cx="1224136"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手机浏览器</a:t>
            </a:r>
            <a:endParaRPr lang="zh-CN" altLang="en-US" sz="1000" dirty="0"/>
          </a:p>
        </p:txBody>
      </p:sp>
      <p:sp>
        <p:nvSpPr>
          <p:cNvPr id="12" name="圆角矩形 11"/>
          <p:cNvSpPr/>
          <p:nvPr/>
        </p:nvSpPr>
        <p:spPr>
          <a:xfrm>
            <a:off x="2915816" y="1268760"/>
            <a:ext cx="1872208" cy="523696"/>
          </a:xfrm>
          <a:prstGeom prst="roundRect">
            <a:avLst/>
          </a:prstGeom>
          <a:solidFill>
            <a:schemeClr val="bg1"/>
          </a:solid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zh-CN" altLang="en-US" sz="1000" dirty="0" smtClean="0">
                <a:solidFill>
                  <a:schemeClr val="tx1"/>
                </a:solidFill>
              </a:rPr>
              <a:t>媒体</a:t>
            </a:r>
            <a:endParaRPr lang="zh-CN" altLang="en-US" sz="1000" dirty="0">
              <a:solidFill>
                <a:schemeClr val="tx1"/>
              </a:solidFill>
            </a:endParaRPr>
          </a:p>
        </p:txBody>
      </p:sp>
      <p:sp>
        <p:nvSpPr>
          <p:cNvPr id="13" name="矩形 12"/>
          <p:cNvSpPr/>
          <p:nvPr/>
        </p:nvSpPr>
        <p:spPr>
          <a:xfrm>
            <a:off x="3059832" y="1484784"/>
            <a:ext cx="720080"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论坛</a:t>
            </a:r>
            <a:endParaRPr lang="zh-CN" altLang="en-US" sz="1000" dirty="0"/>
          </a:p>
        </p:txBody>
      </p:sp>
      <p:sp>
        <p:nvSpPr>
          <p:cNvPr id="14" name="矩形 13"/>
          <p:cNvSpPr/>
          <p:nvPr/>
        </p:nvSpPr>
        <p:spPr>
          <a:xfrm>
            <a:off x="3923928" y="1484784"/>
            <a:ext cx="720080"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攻略</a:t>
            </a:r>
            <a:endParaRPr lang="zh-CN" altLang="en-US" sz="1000" dirty="0"/>
          </a:p>
        </p:txBody>
      </p:sp>
      <p:sp>
        <p:nvSpPr>
          <p:cNvPr id="15" name="圆角矩形 14"/>
          <p:cNvSpPr/>
          <p:nvPr/>
        </p:nvSpPr>
        <p:spPr>
          <a:xfrm>
            <a:off x="2915816" y="1825184"/>
            <a:ext cx="1872208" cy="523696"/>
          </a:xfrm>
          <a:prstGeom prst="roundRect">
            <a:avLst/>
          </a:prstGeom>
          <a:solidFill>
            <a:schemeClr val="bg1"/>
          </a:solid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zh-CN" altLang="en-US" sz="1000" dirty="0" smtClean="0">
                <a:solidFill>
                  <a:schemeClr val="tx1"/>
                </a:solidFill>
              </a:rPr>
              <a:t>位置</a:t>
            </a:r>
            <a:endParaRPr lang="zh-CN" altLang="en-US" sz="1000" dirty="0">
              <a:solidFill>
                <a:schemeClr val="tx1"/>
              </a:solidFill>
            </a:endParaRPr>
          </a:p>
        </p:txBody>
      </p:sp>
      <p:sp>
        <p:nvSpPr>
          <p:cNvPr id="16" name="矩形 15"/>
          <p:cNvSpPr/>
          <p:nvPr/>
        </p:nvSpPr>
        <p:spPr>
          <a:xfrm>
            <a:off x="3339480" y="2041208"/>
            <a:ext cx="999728" cy="26184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地图</a:t>
            </a:r>
            <a:endParaRPr lang="zh-CN" altLang="en-US" sz="1000" dirty="0"/>
          </a:p>
        </p:txBody>
      </p:sp>
      <p:sp>
        <p:nvSpPr>
          <p:cNvPr id="18" name="圆角矩形 17"/>
          <p:cNvSpPr/>
          <p:nvPr/>
        </p:nvSpPr>
        <p:spPr>
          <a:xfrm>
            <a:off x="899592" y="1268760"/>
            <a:ext cx="1800200" cy="1112854"/>
          </a:xfrm>
          <a:prstGeom prst="roundRect">
            <a:avLst/>
          </a:prstGeom>
          <a:solidFill>
            <a:schemeClr val="bg1"/>
          </a:solid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zh-CN" altLang="en-US" sz="1000" dirty="0" smtClean="0">
                <a:solidFill>
                  <a:schemeClr val="tx1"/>
                </a:solidFill>
              </a:rPr>
              <a:t>购物</a:t>
            </a:r>
            <a:endParaRPr lang="zh-CN" altLang="en-US" sz="1000" dirty="0">
              <a:solidFill>
                <a:schemeClr val="tx1"/>
              </a:solidFill>
            </a:endParaRPr>
          </a:p>
        </p:txBody>
      </p:sp>
      <p:sp>
        <p:nvSpPr>
          <p:cNvPr id="19" name="矩形 18"/>
          <p:cNvSpPr/>
          <p:nvPr/>
        </p:nvSpPr>
        <p:spPr>
          <a:xfrm>
            <a:off x="1043607" y="1556792"/>
            <a:ext cx="720081" cy="31795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内容管理</a:t>
            </a:r>
            <a:endParaRPr lang="zh-CN" altLang="en-US" sz="1000" dirty="0"/>
          </a:p>
        </p:txBody>
      </p:sp>
      <p:sp>
        <p:nvSpPr>
          <p:cNvPr id="20" name="矩形 19"/>
          <p:cNvSpPr/>
          <p:nvPr/>
        </p:nvSpPr>
        <p:spPr>
          <a:xfrm>
            <a:off x="1043607" y="1916832"/>
            <a:ext cx="1512169" cy="31795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购物车下单</a:t>
            </a:r>
            <a:endParaRPr lang="zh-CN" altLang="en-US" sz="1000" dirty="0"/>
          </a:p>
        </p:txBody>
      </p:sp>
      <p:sp>
        <p:nvSpPr>
          <p:cNvPr id="21" name="矩形 20"/>
          <p:cNvSpPr/>
          <p:nvPr/>
        </p:nvSpPr>
        <p:spPr>
          <a:xfrm>
            <a:off x="1763688" y="1556792"/>
            <a:ext cx="792087" cy="317957"/>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搜索</a:t>
            </a:r>
            <a:endParaRPr lang="zh-CN" altLang="en-US" sz="1000" dirty="0"/>
          </a:p>
        </p:txBody>
      </p:sp>
      <p:sp>
        <p:nvSpPr>
          <p:cNvPr id="22" name="圆角矩形 21"/>
          <p:cNvSpPr/>
          <p:nvPr/>
        </p:nvSpPr>
        <p:spPr>
          <a:xfrm>
            <a:off x="3923928" y="2420888"/>
            <a:ext cx="1872208" cy="981929"/>
          </a:xfrm>
          <a:prstGeom prst="roundRect">
            <a:avLst/>
          </a:prstGeom>
          <a:solidFill>
            <a:schemeClr val="bg1"/>
          </a:solid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zh-CN" altLang="en-US" sz="1000" dirty="0" smtClean="0">
                <a:solidFill>
                  <a:schemeClr val="tx1"/>
                </a:solidFill>
              </a:rPr>
              <a:t>价格</a:t>
            </a:r>
            <a:r>
              <a:rPr lang="en-US" altLang="zh-CN" sz="1000" dirty="0" smtClean="0">
                <a:solidFill>
                  <a:schemeClr val="tx1"/>
                </a:solidFill>
              </a:rPr>
              <a:t>&amp;</a:t>
            </a:r>
            <a:r>
              <a:rPr lang="zh-CN" altLang="en-US" sz="1000" dirty="0" smtClean="0">
                <a:solidFill>
                  <a:schemeClr val="tx1"/>
                </a:solidFill>
              </a:rPr>
              <a:t>促销管理</a:t>
            </a:r>
            <a:endParaRPr lang="zh-CN" altLang="en-US" sz="1000" dirty="0">
              <a:solidFill>
                <a:schemeClr val="tx1"/>
              </a:solidFill>
            </a:endParaRPr>
          </a:p>
        </p:txBody>
      </p:sp>
      <p:sp>
        <p:nvSpPr>
          <p:cNvPr id="23" name="矩形 22"/>
          <p:cNvSpPr/>
          <p:nvPr/>
        </p:nvSpPr>
        <p:spPr>
          <a:xfrm>
            <a:off x="4067944" y="2852936"/>
            <a:ext cx="720080" cy="327309"/>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价格管理</a:t>
            </a:r>
            <a:endParaRPr lang="zh-CN" altLang="en-US" sz="1000" dirty="0"/>
          </a:p>
        </p:txBody>
      </p:sp>
      <p:sp>
        <p:nvSpPr>
          <p:cNvPr id="24" name="矩形 23"/>
          <p:cNvSpPr/>
          <p:nvPr/>
        </p:nvSpPr>
        <p:spPr>
          <a:xfrm>
            <a:off x="4932040" y="2852936"/>
            <a:ext cx="720080" cy="327309"/>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促销管理</a:t>
            </a:r>
            <a:endParaRPr lang="zh-CN" altLang="en-US" sz="1000" dirty="0"/>
          </a:p>
        </p:txBody>
      </p:sp>
      <p:sp>
        <p:nvSpPr>
          <p:cNvPr id="25" name="圆角矩形 24"/>
          <p:cNvSpPr/>
          <p:nvPr/>
        </p:nvSpPr>
        <p:spPr>
          <a:xfrm>
            <a:off x="5868144" y="2420888"/>
            <a:ext cx="1512168" cy="981929"/>
          </a:xfrm>
          <a:prstGeom prst="roundRect">
            <a:avLst/>
          </a:prstGeom>
          <a:solidFill>
            <a:schemeClr val="bg1"/>
          </a:solid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zh-CN" altLang="en-US" sz="1000" dirty="0" smtClean="0">
                <a:solidFill>
                  <a:schemeClr val="tx1"/>
                </a:solidFill>
              </a:rPr>
              <a:t>组合管理</a:t>
            </a:r>
            <a:endParaRPr lang="zh-CN" altLang="en-US" sz="1000" dirty="0">
              <a:solidFill>
                <a:schemeClr val="tx1"/>
              </a:solidFill>
            </a:endParaRPr>
          </a:p>
        </p:txBody>
      </p:sp>
      <p:sp>
        <p:nvSpPr>
          <p:cNvPr id="27" name="矩形 26"/>
          <p:cNvSpPr/>
          <p:nvPr/>
        </p:nvSpPr>
        <p:spPr>
          <a:xfrm>
            <a:off x="6153406" y="2852936"/>
            <a:ext cx="988726" cy="327309"/>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创建组合产品</a:t>
            </a:r>
            <a:endParaRPr lang="zh-CN" altLang="en-US" sz="1000" dirty="0"/>
          </a:p>
        </p:txBody>
      </p:sp>
      <p:sp>
        <p:nvSpPr>
          <p:cNvPr id="28" name="矩形 27"/>
          <p:cNvSpPr/>
          <p:nvPr/>
        </p:nvSpPr>
        <p:spPr>
          <a:xfrm>
            <a:off x="1043608" y="2636912"/>
            <a:ext cx="360040" cy="327309"/>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门票</a:t>
            </a:r>
            <a:endParaRPr lang="zh-CN" altLang="en-US" sz="1000" dirty="0"/>
          </a:p>
        </p:txBody>
      </p:sp>
      <p:sp>
        <p:nvSpPr>
          <p:cNvPr id="29" name="矩形 28"/>
          <p:cNvSpPr/>
          <p:nvPr/>
        </p:nvSpPr>
        <p:spPr>
          <a:xfrm>
            <a:off x="1403648" y="2636912"/>
            <a:ext cx="360040" cy="327309"/>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线路</a:t>
            </a:r>
            <a:endParaRPr lang="zh-CN" altLang="en-US" sz="1000" dirty="0"/>
          </a:p>
        </p:txBody>
      </p:sp>
      <p:sp>
        <p:nvSpPr>
          <p:cNvPr id="30" name="矩形 29"/>
          <p:cNvSpPr/>
          <p:nvPr/>
        </p:nvSpPr>
        <p:spPr>
          <a:xfrm>
            <a:off x="1763688" y="2636912"/>
            <a:ext cx="360040" cy="327309"/>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酒店</a:t>
            </a:r>
            <a:endParaRPr lang="zh-CN" altLang="en-US" sz="1000" dirty="0"/>
          </a:p>
        </p:txBody>
      </p:sp>
      <p:sp>
        <p:nvSpPr>
          <p:cNvPr id="31" name="矩形 30"/>
          <p:cNvSpPr/>
          <p:nvPr/>
        </p:nvSpPr>
        <p:spPr>
          <a:xfrm>
            <a:off x="2123728" y="2636912"/>
            <a:ext cx="72008" cy="327309"/>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37" name="圆角矩形 36"/>
          <p:cNvSpPr/>
          <p:nvPr/>
        </p:nvSpPr>
        <p:spPr>
          <a:xfrm>
            <a:off x="899592" y="3501007"/>
            <a:ext cx="6480720" cy="648073"/>
          </a:xfrm>
          <a:prstGeom prst="roundRect">
            <a:avLst/>
          </a:prstGeom>
          <a:solidFill>
            <a:schemeClr val="bg1"/>
          </a:solid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zh-CN" altLang="en-US" sz="1000" dirty="0" smtClean="0">
                <a:solidFill>
                  <a:schemeClr val="tx1"/>
                </a:solidFill>
              </a:rPr>
              <a:t>订单处理</a:t>
            </a:r>
            <a:endParaRPr lang="zh-CN" altLang="en-US" sz="1000" dirty="0">
              <a:solidFill>
                <a:schemeClr val="tx1"/>
              </a:solidFill>
            </a:endParaRPr>
          </a:p>
        </p:txBody>
      </p:sp>
      <p:sp>
        <p:nvSpPr>
          <p:cNvPr id="38" name="矩形 37"/>
          <p:cNvSpPr/>
          <p:nvPr/>
        </p:nvSpPr>
        <p:spPr>
          <a:xfrm>
            <a:off x="1184854" y="3717032"/>
            <a:ext cx="5919889" cy="327309"/>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统一订单管理</a:t>
            </a:r>
            <a:endParaRPr lang="zh-CN" altLang="en-US" sz="1000" dirty="0"/>
          </a:p>
        </p:txBody>
      </p:sp>
      <p:sp>
        <p:nvSpPr>
          <p:cNvPr id="39" name="圆角矩形 38"/>
          <p:cNvSpPr/>
          <p:nvPr/>
        </p:nvSpPr>
        <p:spPr>
          <a:xfrm>
            <a:off x="899592" y="4221089"/>
            <a:ext cx="1872208" cy="720080"/>
          </a:xfrm>
          <a:prstGeom prst="roundRect">
            <a:avLst/>
          </a:prstGeom>
          <a:solidFill>
            <a:schemeClr val="bg1"/>
          </a:solid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zh-CN" altLang="en-US" sz="1000" dirty="0" smtClean="0">
                <a:solidFill>
                  <a:schemeClr val="tx1"/>
                </a:solidFill>
              </a:rPr>
              <a:t>财务结算</a:t>
            </a:r>
            <a:endParaRPr lang="zh-CN" altLang="en-US" sz="1000" dirty="0">
              <a:solidFill>
                <a:schemeClr val="tx1"/>
              </a:solidFill>
            </a:endParaRPr>
          </a:p>
        </p:txBody>
      </p:sp>
      <p:sp>
        <p:nvSpPr>
          <p:cNvPr id="40" name="矩形 39"/>
          <p:cNvSpPr/>
          <p:nvPr/>
        </p:nvSpPr>
        <p:spPr>
          <a:xfrm>
            <a:off x="1043608" y="4509120"/>
            <a:ext cx="720080" cy="327309"/>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支付管理</a:t>
            </a:r>
            <a:endParaRPr lang="zh-CN" altLang="en-US" sz="1000" dirty="0"/>
          </a:p>
        </p:txBody>
      </p:sp>
      <p:sp>
        <p:nvSpPr>
          <p:cNvPr id="41" name="矩形 40"/>
          <p:cNvSpPr/>
          <p:nvPr/>
        </p:nvSpPr>
        <p:spPr>
          <a:xfrm>
            <a:off x="1907704" y="4509120"/>
            <a:ext cx="720080" cy="327309"/>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佣金管理</a:t>
            </a:r>
            <a:endParaRPr lang="zh-CN" altLang="en-US" sz="1000" dirty="0"/>
          </a:p>
        </p:txBody>
      </p:sp>
      <p:sp>
        <p:nvSpPr>
          <p:cNvPr id="42" name="圆角矩形 41"/>
          <p:cNvSpPr/>
          <p:nvPr/>
        </p:nvSpPr>
        <p:spPr>
          <a:xfrm>
            <a:off x="899592" y="5013176"/>
            <a:ext cx="1872208" cy="720080"/>
          </a:xfrm>
          <a:prstGeom prst="roundRect">
            <a:avLst/>
          </a:prstGeom>
          <a:solidFill>
            <a:schemeClr val="bg1"/>
          </a:solid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zh-CN" altLang="en-US" sz="1000" dirty="0" smtClean="0">
                <a:solidFill>
                  <a:schemeClr val="tx1"/>
                </a:solidFill>
              </a:rPr>
              <a:t>分销管理</a:t>
            </a:r>
            <a:endParaRPr lang="zh-CN" altLang="en-US" sz="1000" dirty="0">
              <a:solidFill>
                <a:schemeClr val="tx1"/>
              </a:solidFill>
            </a:endParaRPr>
          </a:p>
        </p:txBody>
      </p:sp>
      <p:sp>
        <p:nvSpPr>
          <p:cNvPr id="43" name="矩形 42"/>
          <p:cNvSpPr/>
          <p:nvPr/>
        </p:nvSpPr>
        <p:spPr>
          <a:xfrm>
            <a:off x="1043608" y="5301207"/>
            <a:ext cx="720080" cy="327309"/>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分销商</a:t>
            </a:r>
            <a:endParaRPr lang="zh-CN" altLang="en-US" sz="1000" dirty="0"/>
          </a:p>
        </p:txBody>
      </p:sp>
      <p:sp>
        <p:nvSpPr>
          <p:cNvPr id="44" name="矩形 43"/>
          <p:cNvSpPr/>
          <p:nvPr/>
        </p:nvSpPr>
        <p:spPr>
          <a:xfrm>
            <a:off x="1907704" y="5301207"/>
            <a:ext cx="720080" cy="327309"/>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分销服务</a:t>
            </a:r>
            <a:endParaRPr lang="zh-CN" altLang="en-US" sz="1000" dirty="0"/>
          </a:p>
        </p:txBody>
      </p:sp>
      <p:sp>
        <p:nvSpPr>
          <p:cNvPr id="45" name="圆角矩形 44"/>
          <p:cNvSpPr/>
          <p:nvPr/>
        </p:nvSpPr>
        <p:spPr>
          <a:xfrm>
            <a:off x="2843808" y="4221088"/>
            <a:ext cx="1872208" cy="720080"/>
          </a:xfrm>
          <a:prstGeom prst="roundRect">
            <a:avLst/>
          </a:prstGeom>
          <a:solidFill>
            <a:schemeClr val="bg1"/>
          </a:solid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zh-CN" altLang="en-US" sz="1000" dirty="0" smtClean="0">
                <a:solidFill>
                  <a:schemeClr val="tx1"/>
                </a:solidFill>
              </a:rPr>
              <a:t>客户管理</a:t>
            </a:r>
            <a:endParaRPr lang="zh-CN" altLang="en-US" sz="1000" dirty="0">
              <a:solidFill>
                <a:schemeClr val="tx1"/>
              </a:solidFill>
            </a:endParaRPr>
          </a:p>
        </p:txBody>
      </p:sp>
      <p:sp>
        <p:nvSpPr>
          <p:cNvPr id="46" name="矩形 45"/>
          <p:cNvSpPr/>
          <p:nvPr/>
        </p:nvSpPr>
        <p:spPr>
          <a:xfrm>
            <a:off x="2987824" y="4509119"/>
            <a:ext cx="720080" cy="327309"/>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客户管理</a:t>
            </a:r>
            <a:endParaRPr lang="zh-CN" altLang="en-US" sz="1000" dirty="0"/>
          </a:p>
        </p:txBody>
      </p:sp>
      <p:sp>
        <p:nvSpPr>
          <p:cNvPr id="47" name="矩形 46"/>
          <p:cNvSpPr/>
          <p:nvPr/>
        </p:nvSpPr>
        <p:spPr>
          <a:xfrm>
            <a:off x="3851920" y="4509119"/>
            <a:ext cx="720080" cy="327309"/>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积分管理</a:t>
            </a:r>
            <a:endParaRPr lang="zh-CN" altLang="en-US" sz="1000" dirty="0"/>
          </a:p>
        </p:txBody>
      </p:sp>
      <p:sp>
        <p:nvSpPr>
          <p:cNvPr id="48" name="圆角矩形 47"/>
          <p:cNvSpPr/>
          <p:nvPr/>
        </p:nvSpPr>
        <p:spPr>
          <a:xfrm>
            <a:off x="4788024" y="4221088"/>
            <a:ext cx="2592288" cy="1512168"/>
          </a:xfrm>
          <a:prstGeom prst="roundRect">
            <a:avLst/>
          </a:prstGeom>
          <a:solidFill>
            <a:schemeClr val="bg1"/>
          </a:solid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zh-CN" altLang="en-US" sz="1000" dirty="0" smtClean="0">
                <a:solidFill>
                  <a:schemeClr val="tx1"/>
                </a:solidFill>
              </a:rPr>
              <a:t>供应商管理</a:t>
            </a:r>
            <a:endParaRPr lang="zh-CN" altLang="en-US" sz="1000" dirty="0">
              <a:solidFill>
                <a:schemeClr val="tx1"/>
              </a:solidFill>
            </a:endParaRPr>
          </a:p>
        </p:txBody>
      </p:sp>
      <p:sp>
        <p:nvSpPr>
          <p:cNvPr id="49" name="矩形 48"/>
          <p:cNvSpPr/>
          <p:nvPr/>
        </p:nvSpPr>
        <p:spPr>
          <a:xfrm>
            <a:off x="4860032" y="4509121"/>
            <a:ext cx="576064" cy="288032"/>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旅行社</a:t>
            </a:r>
            <a:endParaRPr lang="zh-CN" altLang="en-US" sz="1000" dirty="0"/>
          </a:p>
        </p:txBody>
      </p:sp>
      <p:sp>
        <p:nvSpPr>
          <p:cNvPr id="50" name="矩形 49"/>
          <p:cNvSpPr/>
          <p:nvPr/>
        </p:nvSpPr>
        <p:spPr>
          <a:xfrm>
            <a:off x="5508104" y="4509120"/>
            <a:ext cx="504055" cy="288032"/>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酒店</a:t>
            </a:r>
            <a:endParaRPr lang="zh-CN" altLang="en-US" sz="1000" dirty="0"/>
          </a:p>
        </p:txBody>
      </p:sp>
      <p:sp>
        <p:nvSpPr>
          <p:cNvPr id="51" name="矩形 50"/>
          <p:cNvSpPr/>
          <p:nvPr/>
        </p:nvSpPr>
        <p:spPr>
          <a:xfrm>
            <a:off x="6084168" y="4509120"/>
            <a:ext cx="720080" cy="288032"/>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酒店集团</a:t>
            </a:r>
            <a:endParaRPr lang="zh-CN" altLang="en-US" sz="1000" dirty="0"/>
          </a:p>
        </p:txBody>
      </p:sp>
      <p:sp>
        <p:nvSpPr>
          <p:cNvPr id="52" name="矩形 51"/>
          <p:cNvSpPr/>
          <p:nvPr/>
        </p:nvSpPr>
        <p:spPr>
          <a:xfrm>
            <a:off x="4860032" y="4869160"/>
            <a:ext cx="504056" cy="288032"/>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景区</a:t>
            </a:r>
            <a:endParaRPr lang="zh-CN" altLang="en-US" sz="1000" dirty="0"/>
          </a:p>
        </p:txBody>
      </p:sp>
      <p:sp>
        <p:nvSpPr>
          <p:cNvPr id="53" name="矩形 52"/>
          <p:cNvSpPr/>
          <p:nvPr/>
        </p:nvSpPr>
        <p:spPr>
          <a:xfrm>
            <a:off x="6084168" y="5229200"/>
            <a:ext cx="504055" cy="288032"/>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保险</a:t>
            </a:r>
            <a:endParaRPr lang="zh-CN" altLang="en-US" sz="1000" dirty="0"/>
          </a:p>
        </p:txBody>
      </p:sp>
      <p:sp>
        <p:nvSpPr>
          <p:cNvPr id="54" name="矩形 53"/>
          <p:cNvSpPr/>
          <p:nvPr/>
        </p:nvSpPr>
        <p:spPr>
          <a:xfrm>
            <a:off x="5436096" y="4869160"/>
            <a:ext cx="504055" cy="288032"/>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车队</a:t>
            </a:r>
            <a:endParaRPr lang="zh-CN" altLang="en-US" sz="1000" dirty="0"/>
          </a:p>
        </p:txBody>
      </p:sp>
      <p:sp>
        <p:nvSpPr>
          <p:cNvPr id="56" name="矩形 55"/>
          <p:cNvSpPr/>
          <p:nvPr/>
        </p:nvSpPr>
        <p:spPr>
          <a:xfrm>
            <a:off x="6012160" y="4869160"/>
            <a:ext cx="720080" cy="288032"/>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航空公司</a:t>
            </a:r>
            <a:endParaRPr lang="zh-CN" altLang="en-US" sz="1000" dirty="0"/>
          </a:p>
        </p:txBody>
      </p:sp>
      <p:sp>
        <p:nvSpPr>
          <p:cNvPr id="57" name="矩形 56"/>
          <p:cNvSpPr/>
          <p:nvPr/>
        </p:nvSpPr>
        <p:spPr>
          <a:xfrm>
            <a:off x="4860032" y="5229200"/>
            <a:ext cx="576064" cy="288032"/>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火车票</a:t>
            </a:r>
            <a:endParaRPr lang="zh-CN" altLang="en-US" sz="1000" dirty="0"/>
          </a:p>
        </p:txBody>
      </p:sp>
      <p:sp>
        <p:nvSpPr>
          <p:cNvPr id="58" name="矩形 57"/>
          <p:cNvSpPr/>
          <p:nvPr/>
        </p:nvSpPr>
        <p:spPr>
          <a:xfrm>
            <a:off x="5508104" y="5229200"/>
            <a:ext cx="504056" cy="288032"/>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游轮</a:t>
            </a:r>
            <a:endParaRPr lang="zh-CN" altLang="en-US" sz="1000" dirty="0"/>
          </a:p>
        </p:txBody>
      </p:sp>
      <p:sp>
        <p:nvSpPr>
          <p:cNvPr id="59" name="矩形 58"/>
          <p:cNvSpPr/>
          <p:nvPr/>
        </p:nvSpPr>
        <p:spPr>
          <a:xfrm>
            <a:off x="6660232" y="5229200"/>
            <a:ext cx="504056" cy="288032"/>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GDS</a:t>
            </a:r>
            <a:endParaRPr lang="zh-CN" altLang="en-US" sz="1000" dirty="0"/>
          </a:p>
        </p:txBody>
      </p:sp>
      <p:sp>
        <p:nvSpPr>
          <p:cNvPr id="60" name="圆角矩形 59"/>
          <p:cNvSpPr/>
          <p:nvPr/>
        </p:nvSpPr>
        <p:spPr>
          <a:xfrm>
            <a:off x="107504" y="5805264"/>
            <a:ext cx="4320480" cy="720080"/>
          </a:xfrm>
          <a:prstGeom prst="roundRect">
            <a:avLst/>
          </a:prstGeom>
          <a:solidFill>
            <a:schemeClr val="bg1"/>
          </a:solid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zh-CN" altLang="en-US" sz="1000" dirty="0" smtClean="0">
                <a:solidFill>
                  <a:schemeClr val="tx1"/>
                </a:solidFill>
              </a:rPr>
              <a:t>存储</a:t>
            </a:r>
            <a:endParaRPr lang="zh-CN" altLang="en-US" sz="1000" dirty="0">
              <a:solidFill>
                <a:schemeClr val="tx1"/>
              </a:solidFill>
            </a:endParaRPr>
          </a:p>
        </p:txBody>
      </p:sp>
      <p:sp>
        <p:nvSpPr>
          <p:cNvPr id="61" name="流程图: 磁盘 60"/>
          <p:cNvSpPr/>
          <p:nvPr/>
        </p:nvSpPr>
        <p:spPr>
          <a:xfrm>
            <a:off x="539552" y="6093296"/>
            <a:ext cx="1512168" cy="360040"/>
          </a:xfrm>
          <a:prstGeom prst="flowChartMagneticDisk">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database</a:t>
            </a:r>
            <a:endParaRPr lang="zh-CN" altLang="en-US" sz="1200" dirty="0"/>
          </a:p>
        </p:txBody>
      </p:sp>
      <p:sp>
        <p:nvSpPr>
          <p:cNvPr id="62" name="六边形 61"/>
          <p:cNvSpPr/>
          <p:nvPr/>
        </p:nvSpPr>
        <p:spPr>
          <a:xfrm>
            <a:off x="2699792" y="6093296"/>
            <a:ext cx="936104" cy="360040"/>
          </a:xfrm>
          <a:prstGeom prst="hexagon">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NoSql</a:t>
            </a:r>
            <a:endParaRPr lang="zh-CN" altLang="en-US" sz="1200" dirty="0"/>
          </a:p>
        </p:txBody>
      </p:sp>
      <p:sp>
        <p:nvSpPr>
          <p:cNvPr id="65" name="圆角矩形 64"/>
          <p:cNvSpPr/>
          <p:nvPr/>
        </p:nvSpPr>
        <p:spPr>
          <a:xfrm>
            <a:off x="4499992" y="5805264"/>
            <a:ext cx="2880320" cy="720080"/>
          </a:xfrm>
          <a:prstGeom prst="roundRect">
            <a:avLst/>
          </a:prstGeom>
          <a:solidFill>
            <a:schemeClr val="bg1"/>
          </a:solid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zh-CN" altLang="en-US" sz="1000" dirty="0" smtClean="0">
                <a:solidFill>
                  <a:schemeClr val="tx1"/>
                </a:solidFill>
              </a:rPr>
              <a:t>通信服务</a:t>
            </a:r>
            <a:endParaRPr lang="zh-CN" altLang="en-US" sz="1000" dirty="0">
              <a:solidFill>
                <a:schemeClr val="tx1"/>
              </a:solidFill>
            </a:endParaRPr>
          </a:p>
        </p:txBody>
      </p:sp>
      <p:sp>
        <p:nvSpPr>
          <p:cNvPr id="66" name="矩形 65"/>
          <p:cNvSpPr/>
          <p:nvPr/>
        </p:nvSpPr>
        <p:spPr>
          <a:xfrm>
            <a:off x="4572000" y="6093295"/>
            <a:ext cx="792088" cy="327309"/>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传真服务</a:t>
            </a:r>
            <a:endParaRPr lang="zh-CN" altLang="en-US" sz="1000" dirty="0"/>
          </a:p>
        </p:txBody>
      </p:sp>
      <p:sp>
        <p:nvSpPr>
          <p:cNvPr id="67" name="矩形 66"/>
          <p:cNvSpPr/>
          <p:nvPr/>
        </p:nvSpPr>
        <p:spPr>
          <a:xfrm>
            <a:off x="5508104" y="6093295"/>
            <a:ext cx="819784" cy="327309"/>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短信服务</a:t>
            </a:r>
            <a:endParaRPr lang="zh-CN" altLang="en-US" sz="1000" dirty="0"/>
          </a:p>
        </p:txBody>
      </p:sp>
      <p:sp>
        <p:nvSpPr>
          <p:cNvPr id="71" name="矩形 70"/>
          <p:cNvSpPr/>
          <p:nvPr/>
        </p:nvSpPr>
        <p:spPr>
          <a:xfrm>
            <a:off x="6444208" y="6093296"/>
            <a:ext cx="792088" cy="327309"/>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邮件服务</a:t>
            </a:r>
            <a:endParaRPr lang="zh-CN" altLang="en-US" sz="1000" dirty="0"/>
          </a:p>
        </p:txBody>
      </p:sp>
      <p:sp>
        <p:nvSpPr>
          <p:cNvPr id="72" name="圆角矩形 71"/>
          <p:cNvSpPr/>
          <p:nvPr/>
        </p:nvSpPr>
        <p:spPr>
          <a:xfrm>
            <a:off x="2843808" y="5013176"/>
            <a:ext cx="1872208" cy="720080"/>
          </a:xfrm>
          <a:prstGeom prst="roundRect">
            <a:avLst/>
          </a:prstGeom>
          <a:solidFill>
            <a:schemeClr val="bg1"/>
          </a:solid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zh-CN" altLang="en-US" sz="1000" dirty="0" smtClean="0">
                <a:solidFill>
                  <a:schemeClr val="tx1"/>
                </a:solidFill>
              </a:rPr>
              <a:t>营销管理</a:t>
            </a:r>
            <a:endParaRPr lang="zh-CN" altLang="en-US" sz="1000" dirty="0">
              <a:solidFill>
                <a:schemeClr val="tx1"/>
              </a:solidFill>
            </a:endParaRPr>
          </a:p>
        </p:txBody>
      </p:sp>
      <p:sp>
        <p:nvSpPr>
          <p:cNvPr id="73" name="矩形 72"/>
          <p:cNvSpPr/>
          <p:nvPr/>
        </p:nvSpPr>
        <p:spPr>
          <a:xfrm>
            <a:off x="2987824" y="5301207"/>
            <a:ext cx="720080" cy="327309"/>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渠道管理</a:t>
            </a:r>
            <a:endParaRPr lang="zh-CN" altLang="en-US" sz="1000" dirty="0"/>
          </a:p>
        </p:txBody>
      </p:sp>
      <p:sp>
        <p:nvSpPr>
          <p:cNvPr id="74" name="矩形 73"/>
          <p:cNvSpPr/>
          <p:nvPr/>
        </p:nvSpPr>
        <p:spPr>
          <a:xfrm>
            <a:off x="3851920" y="5301207"/>
            <a:ext cx="720080" cy="327309"/>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活动管理</a:t>
            </a:r>
            <a:endParaRPr lang="zh-CN" altLang="en-US" sz="1000" dirty="0"/>
          </a:p>
        </p:txBody>
      </p:sp>
      <p:sp>
        <p:nvSpPr>
          <p:cNvPr id="75" name="圆角矩形 74"/>
          <p:cNvSpPr/>
          <p:nvPr/>
        </p:nvSpPr>
        <p:spPr>
          <a:xfrm>
            <a:off x="107504" y="2996952"/>
            <a:ext cx="683568" cy="2376264"/>
          </a:xfrm>
          <a:prstGeom prst="roundRect">
            <a:avLst/>
          </a:prstGeom>
          <a:solidFill>
            <a:schemeClr val="bg1"/>
          </a:solid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zh-CN" altLang="en-US" sz="1000" dirty="0" smtClean="0">
                <a:solidFill>
                  <a:schemeClr val="tx1"/>
                </a:solidFill>
              </a:rPr>
              <a:t>报表</a:t>
            </a:r>
            <a:endParaRPr lang="zh-CN" altLang="en-US" sz="1000" dirty="0">
              <a:solidFill>
                <a:schemeClr val="tx1"/>
              </a:solidFill>
            </a:endParaRPr>
          </a:p>
        </p:txBody>
      </p:sp>
      <p:sp>
        <p:nvSpPr>
          <p:cNvPr id="78" name="圆柱形 77"/>
          <p:cNvSpPr/>
          <p:nvPr/>
        </p:nvSpPr>
        <p:spPr>
          <a:xfrm>
            <a:off x="179512" y="4437112"/>
            <a:ext cx="504056" cy="792088"/>
          </a:xfrm>
          <a:prstGeom prst="can">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数据仓库</a:t>
            </a:r>
            <a:endParaRPr lang="zh-CN" altLang="en-US" sz="1200" dirty="0"/>
          </a:p>
        </p:txBody>
      </p:sp>
      <p:sp>
        <p:nvSpPr>
          <p:cNvPr id="79" name="矩形 78"/>
          <p:cNvSpPr/>
          <p:nvPr/>
        </p:nvSpPr>
        <p:spPr>
          <a:xfrm>
            <a:off x="179512" y="3356992"/>
            <a:ext cx="504056" cy="648072"/>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报表</a:t>
            </a:r>
            <a:endParaRPr lang="zh-CN" altLang="en-US" sz="1000" dirty="0"/>
          </a:p>
        </p:txBody>
      </p:sp>
      <p:sp>
        <p:nvSpPr>
          <p:cNvPr id="80" name="上下箭头 79"/>
          <p:cNvSpPr/>
          <p:nvPr/>
        </p:nvSpPr>
        <p:spPr>
          <a:xfrm>
            <a:off x="323528" y="5373216"/>
            <a:ext cx="216024" cy="432048"/>
          </a:xfrm>
          <a:prstGeom prst="up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同侧圆角矩形 67"/>
          <p:cNvSpPr/>
          <p:nvPr/>
        </p:nvSpPr>
        <p:spPr>
          <a:xfrm>
            <a:off x="7812360" y="1340768"/>
            <a:ext cx="216024" cy="5112568"/>
          </a:xfrm>
          <a:prstGeom prst="round2SameRect">
            <a:avLst/>
          </a:prstGeom>
          <a:solidFill>
            <a:schemeClr val="bg1"/>
          </a:solidFill>
          <a:ln w="127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左右箭头 68"/>
          <p:cNvSpPr/>
          <p:nvPr/>
        </p:nvSpPr>
        <p:spPr>
          <a:xfrm>
            <a:off x="7380312" y="2852936"/>
            <a:ext cx="432048" cy="216024"/>
          </a:xfrm>
          <a:prstGeom prst="leftRightArrow">
            <a:avLst/>
          </a:prstGeom>
          <a:solidFill>
            <a:schemeClr val="bg1"/>
          </a:solidFill>
          <a:ln w="127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左右箭头 69"/>
          <p:cNvSpPr/>
          <p:nvPr/>
        </p:nvSpPr>
        <p:spPr>
          <a:xfrm>
            <a:off x="7380312" y="3717032"/>
            <a:ext cx="432048" cy="216024"/>
          </a:xfrm>
          <a:prstGeom prst="leftRightArrow">
            <a:avLst/>
          </a:prstGeom>
          <a:solidFill>
            <a:schemeClr val="bg1"/>
          </a:solidFill>
          <a:ln w="127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左右箭头 75"/>
          <p:cNvSpPr/>
          <p:nvPr/>
        </p:nvSpPr>
        <p:spPr>
          <a:xfrm>
            <a:off x="7380312" y="4869160"/>
            <a:ext cx="432048" cy="216024"/>
          </a:xfrm>
          <a:prstGeom prst="leftRightArrow">
            <a:avLst/>
          </a:prstGeom>
          <a:solidFill>
            <a:schemeClr val="bg1"/>
          </a:solidFill>
          <a:ln w="127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a:off x="8388424" y="2924944"/>
            <a:ext cx="576064" cy="1224136"/>
          </a:xfrm>
          <a:prstGeom prst="roundRect">
            <a:avLst/>
          </a:prstGeom>
          <a:solidFill>
            <a:schemeClr val="bg1"/>
          </a:solid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zh-CN" altLang="en-US" sz="1000" dirty="0" smtClean="0">
                <a:solidFill>
                  <a:schemeClr val="tx1"/>
                </a:solidFill>
              </a:rPr>
              <a:t>第三方服务</a:t>
            </a:r>
            <a:endParaRPr lang="zh-CN" altLang="en-US" sz="1000" dirty="0">
              <a:solidFill>
                <a:schemeClr val="tx1"/>
              </a:solidFill>
            </a:endParaRPr>
          </a:p>
        </p:txBody>
      </p:sp>
      <p:sp>
        <p:nvSpPr>
          <p:cNvPr id="81" name="矩形 80"/>
          <p:cNvSpPr/>
          <p:nvPr/>
        </p:nvSpPr>
        <p:spPr>
          <a:xfrm>
            <a:off x="8444430" y="3429000"/>
            <a:ext cx="448050" cy="464779"/>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82" name="左右箭头 81"/>
          <p:cNvSpPr/>
          <p:nvPr/>
        </p:nvSpPr>
        <p:spPr>
          <a:xfrm>
            <a:off x="8028384" y="3429000"/>
            <a:ext cx="360040" cy="216024"/>
          </a:xfrm>
          <a:prstGeom prst="leftRightArrow">
            <a:avLst/>
          </a:prstGeom>
          <a:solidFill>
            <a:schemeClr val="bg1"/>
          </a:solidFill>
          <a:ln w="127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圆角矩形 82"/>
          <p:cNvSpPr/>
          <p:nvPr/>
        </p:nvSpPr>
        <p:spPr>
          <a:xfrm>
            <a:off x="2411760" y="2420888"/>
            <a:ext cx="1440160" cy="1008112"/>
          </a:xfrm>
          <a:prstGeom prst="roundRect">
            <a:avLst/>
          </a:prstGeom>
          <a:solidFill>
            <a:schemeClr val="bg1"/>
          </a:solid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zh-CN" altLang="en-US" sz="1000" dirty="0" smtClean="0">
                <a:solidFill>
                  <a:schemeClr val="tx1"/>
                </a:solidFill>
              </a:rPr>
              <a:t>库存管理</a:t>
            </a:r>
            <a:endParaRPr lang="zh-CN" altLang="en-US" sz="1000" dirty="0">
              <a:solidFill>
                <a:schemeClr val="tx1"/>
              </a:solidFill>
            </a:endParaRPr>
          </a:p>
        </p:txBody>
      </p:sp>
      <p:sp>
        <p:nvSpPr>
          <p:cNvPr id="84" name="矩形 83"/>
          <p:cNvSpPr/>
          <p:nvPr/>
        </p:nvSpPr>
        <p:spPr>
          <a:xfrm>
            <a:off x="2555775" y="2924944"/>
            <a:ext cx="1152129" cy="327309"/>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库存管理</a:t>
            </a:r>
            <a:endParaRPr lang="zh-CN" altLang="en-US" sz="1000" dirty="0"/>
          </a:p>
        </p:txBody>
      </p:sp>
      <p:sp>
        <p:nvSpPr>
          <p:cNvPr id="85" name="矩形 84"/>
          <p:cNvSpPr/>
          <p:nvPr/>
        </p:nvSpPr>
        <p:spPr>
          <a:xfrm>
            <a:off x="2555776" y="2636912"/>
            <a:ext cx="360040" cy="327309"/>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门票</a:t>
            </a:r>
            <a:endParaRPr lang="zh-CN" altLang="en-US" sz="1000" dirty="0"/>
          </a:p>
        </p:txBody>
      </p:sp>
      <p:sp>
        <p:nvSpPr>
          <p:cNvPr id="86" name="矩形 85"/>
          <p:cNvSpPr/>
          <p:nvPr/>
        </p:nvSpPr>
        <p:spPr>
          <a:xfrm>
            <a:off x="2915816" y="2636912"/>
            <a:ext cx="360040" cy="327309"/>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线路</a:t>
            </a:r>
            <a:endParaRPr lang="zh-CN" altLang="en-US" sz="1000" dirty="0"/>
          </a:p>
        </p:txBody>
      </p:sp>
      <p:sp>
        <p:nvSpPr>
          <p:cNvPr id="87" name="矩形 86"/>
          <p:cNvSpPr/>
          <p:nvPr/>
        </p:nvSpPr>
        <p:spPr>
          <a:xfrm>
            <a:off x="3275856" y="2636912"/>
            <a:ext cx="360040" cy="327309"/>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酒店</a:t>
            </a:r>
            <a:endParaRPr lang="zh-CN" altLang="en-US" sz="1000" dirty="0"/>
          </a:p>
        </p:txBody>
      </p:sp>
      <p:sp>
        <p:nvSpPr>
          <p:cNvPr id="88" name="矩形 87"/>
          <p:cNvSpPr/>
          <p:nvPr/>
        </p:nvSpPr>
        <p:spPr>
          <a:xfrm>
            <a:off x="3635896" y="2636912"/>
            <a:ext cx="72008" cy="327309"/>
          </a:xfrm>
          <a:prstGeom prst="rect">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71800" y="1"/>
            <a:ext cx="6372200" cy="620688"/>
          </a:xfrm>
        </p:spPr>
        <p:txBody>
          <a:bodyPr>
            <a:normAutofit/>
          </a:bodyPr>
          <a:lstStyle/>
          <a:p>
            <a:pPr algn="l"/>
            <a:r>
              <a:rPr lang="zh-CN" altLang="en-US" sz="3200" b="1" dirty="0" smtClean="0"/>
              <a:t>架构关注点：订单流程</a:t>
            </a:r>
            <a:endParaRPr lang="zh-CN" altLang="en-US" sz="3200" b="1" dirty="0"/>
          </a:p>
        </p:txBody>
      </p:sp>
      <p:pic>
        <p:nvPicPr>
          <p:cNvPr id="1028" name="Picture 4"/>
          <p:cNvPicPr>
            <a:picLocks noGrp="1" noChangeAspect="1" noChangeArrowheads="1"/>
          </p:cNvPicPr>
          <p:nvPr>
            <p:ph sz="half" idx="1"/>
          </p:nvPr>
        </p:nvPicPr>
        <p:blipFill>
          <a:blip r:embed="rId2" cstate="print"/>
          <a:stretch>
            <a:fillRect/>
          </a:stretch>
        </p:blipFill>
        <p:spPr bwMode="auto">
          <a:xfrm>
            <a:off x="467545" y="1124744"/>
            <a:ext cx="6120680" cy="4032448"/>
          </a:xfrm>
          <a:prstGeom prst="rect">
            <a:avLst/>
          </a:prstGeom>
          <a:noFill/>
          <a:ln w="9525">
            <a:noFill/>
            <a:miter lim="800000"/>
            <a:headEnd/>
            <a:tailEnd/>
          </a:ln>
        </p:spPr>
      </p:pic>
      <p:sp>
        <p:nvSpPr>
          <p:cNvPr id="5" name="内容占位符 4"/>
          <p:cNvSpPr>
            <a:spLocks noGrp="1"/>
          </p:cNvSpPr>
          <p:nvPr>
            <p:ph sz="half" idx="2"/>
          </p:nvPr>
        </p:nvSpPr>
        <p:spPr>
          <a:xfrm>
            <a:off x="6660232" y="1124744"/>
            <a:ext cx="1882552" cy="4525963"/>
          </a:xfrm>
        </p:spPr>
        <p:txBody>
          <a:bodyPr>
            <a:normAutofit/>
          </a:bodyPr>
          <a:lstStyle/>
          <a:p>
            <a:pPr>
              <a:buNone/>
            </a:pPr>
            <a:r>
              <a:rPr lang="zh-CN" altLang="en-US" sz="1400" b="1" dirty="0" smtClean="0"/>
              <a:t>表现：</a:t>
            </a:r>
            <a:endParaRPr lang="en-US" altLang="zh-CN" sz="1400" b="1" dirty="0" smtClean="0"/>
          </a:p>
          <a:p>
            <a:pPr>
              <a:buFont typeface="Wingdings" pitchFamily="2" charset="2"/>
              <a:buChar char="p"/>
            </a:pPr>
            <a:r>
              <a:rPr lang="zh-CN" altLang="en-US" sz="1200" dirty="0" smtClean="0"/>
              <a:t>订单流程所参与者数量较多，复杂度随之上升。</a:t>
            </a:r>
            <a:endParaRPr lang="en-US" altLang="zh-CN" sz="1200" dirty="0" smtClean="0"/>
          </a:p>
          <a:p>
            <a:pPr>
              <a:buFont typeface="Wingdings" pitchFamily="2" charset="2"/>
              <a:buChar char="p"/>
            </a:pPr>
            <a:r>
              <a:rPr lang="zh-CN" altLang="en-US" sz="1200" dirty="0" smtClean="0"/>
              <a:t>流程中各上下游节点所体现的耦合度高。</a:t>
            </a:r>
            <a:endParaRPr lang="en-US" altLang="zh-CN" sz="1200" dirty="0" smtClean="0"/>
          </a:p>
          <a:p>
            <a:pPr>
              <a:buFont typeface="Wingdings" pitchFamily="2" charset="2"/>
              <a:buChar char="p"/>
            </a:pPr>
            <a:r>
              <a:rPr lang="zh-CN" altLang="en-US" sz="1200" dirty="0" smtClean="0"/>
              <a:t>流程的数量较多（包括各类的正反向操作流程）。</a:t>
            </a:r>
            <a:endParaRPr lang="en-US" altLang="zh-CN" sz="1200" dirty="0" smtClean="0"/>
          </a:p>
          <a:p>
            <a:pPr>
              <a:buFont typeface="Wingdings" pitchFamily="2" charset="2"/>
              <a:buChar char="p"/>
            </a:pPr>
            <a:endParaRPr lang="en-US" altLang="zh-CN" sz="1050" dirty="0" smtClean="0"/>
          </a:p>
          <a:p>
            <a:pPr>
              <a:buFont typeface="Wingdings" pitchFamily="2" charset="2"/>
              <a:buChar char="p"/>
            </a:pPr>
            <a:endParaRPr lang="en-US" altLang="zh-CN" sz="1050" dirty="0" smtClean="0"/>
          </a:p>
          <a:p>
            <a:pPr>
              <a:buFont typeface="Wingdings" pitchFamily="2" charset="2"/>
              <a:buChar char="p"/>
            </a:pPr>
            <a:endParaRPr lang="en-US" altLang="zh-CN" sz="1050" dirty="0" smtClean="0"/>
          </a:p>
          <a:p>
            <a:pPr>
              <a:buFont typeface="Wingdings" pitchFamily="2" charset="2"/>
              <a:buChar char="p"/>
            </a:pPr>
            <a:endParaRPr lang="en-US" altLang="zh-CN" sz="1050" dirty="0" smtClean="0"/>
          </a:p>
          <a:p>
            <a:pPr>
              <a:buFont typeface="Wingdings" pitchFamily="2" charset="2"/>
              <a:buChar char="p"/>
            </a:pPr>
            <a:endParaRPr lang="en-US" altLang="zh-CN" sz="1050" dirty="0" smtClean="0"/>
          </a:p>
          <a:p>
            <a:pPr>
              <a:buFont typeface="Wingdings" pitchFamily="2" charset="2"/>
              <a:buChar char="p"/>
            </a:pPr>
            <a:endParaRPr lang="en-US" altLang="zh-CN" sz="1050" dirty="0" smtClean="0"/>
          </a:p>
          <a:p>
            <a:pPr>
              <a:buFont typeface="Wingdings" pitchFamily="2" charset="2"/>
              <a:buChar char="p"/>
            </a:pPr>
            <a:endParaRPr lang="en-US" altLang="zh-CN" sz="1050" dirty="0" smtClean="0"/>
          </a:p>
          <a:p>
            <a:pPr>
              <a:buFont typeface="Wingdings" pitchFamily="2" charset="2"/>
              <a:buChar char="p"/>
            </a:pPr>
            <a:endParaRPr lang="en-US" altLang="zh-CN" sz="1050" dirty="0" smtClean="0"/>
          </a:p>
          <a:p>
            <a:pPr>
              <a:buNone/>
            </a:pPr>
            <a:endParaRPr lang="en-US" altLang="zh-CN" sz="1050" dirty="0" smtClean="0"/>
          </a:p>
          <a:p>
            <a:pPr>
              <a:buNone/>
            </a:pPr>
            <a:r>
              <a:rPr lang="zh-CN" altLang="en-US" sz="1400" b="1" dirty="0" smtClean="0"/>
              <a:t>目标：</a:t>
            </a:r>
            <a:endParaRPr lang="en-US" altLang="zh-CN" sz="1400" b="1" dirty="0" smtClean="0"/>
          </a:p>
          <a:p>
            <a:pPr>
              <a:buNone/>
            </a:pPr>
            <a:r>
              <a:rPr lang="zh-CN" altLang="en-US" sz="1200" dirty="0" smtClean="0"/>
              <a:t>降低流程各节点的耦合度</a:t>
            </a:r>
            <a:endParaRPr lang="en-US" altLang="zh-CN" sz="1200" dirty="0" smtClean="0"/>
          </a:p>
        </p:txBody>
      </p:sp>
    </p:spTree>
  </p:cSld>
  <p:clrMapOvr>
    <a:masterClrMapping/>
  </p:clrMapOvr>
  <p:transition>
    <p:wipe dir="d"/>
  </p:transition>
</p:sld>
</file>

<file path=ppt/theme/theme1.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6063</TotalTime>
  <Words>2068</Words>
  <Application>Microsoft Office PowerPoint</Application>
  <PresentationFormat>全屏显示(4:3)</PresentationFormat>
  <Paragraphs>437</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主题1</vt:lpstr>
      <vt:lpstr>驴妈妈平台架构</vt:lpstr>
      <vt:lpstr>幻灯片 2</vt:lpstr>
      <vt:lpstr>相关背景</vt:lpstr>
      <vt:lpstr>相关背景——酒店业务流转</vt:lpstr>
      <vt:lpstr>相关背景——酒店订单处理</vt:lpstr>
      <vt:lpstr>相关背景——转变分析</vt:lpstr>
      <vt:lpstr>架构总览 – 业务</vt:lpstr>
      <vt:lpstr>架构总览 – 技术</vt:lpstr>
      <vt:lpstr>架构关注点：订单流程</vt:lpstr>
      <vt:lpstr>架构关注点：订单流程</vt:lpstr>
      <vt:lpstr>架构关注点：订单流程</vt:lpstr>
      <vt:lpstr>架构关注点：同品多供</vt:lpstr>
      <vt:lpstr>架构关注点：同品多供</vt:lpstr>
      <vt:lpstr>架构关注点：同品多供</vt:lpstr>
      <vt:lpstr>架构关注点：采销产品统一</vt:lpstr>
      <vt:lpstr>架构关注点：采销产品统一</vt:lpstr>
      <vt:lpstr>架构关注点：个性化搜索引擎</vt:lpstr>
      <vt:lpstr>架构关注点：个性化搜索引擎</vt:lpstr>
      <vt:lpstr>架构关注点：个性化搜索引擎</vt:lpstr>
      <vt:lpstr>架构关注点：结论</vt:lpstr>
      <vt:lpstr>架构设计维度</vt:lpstr>
      <vt:lpstr>新架构——模块分析</vt:lpstr>
      <vt:lpstr>新架构——核心架构调整</vt:lpstr>
      <vt:lpstr>新架构—团队规划</vt:lpstr>
      <vt:lpstr>新架构——里程碑</vt:lpstr>
      <vt:lpstr>谢谢!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董跃</dc:creator>
  <cp:lastModifiedBy>shengshenghua</cp:lastModifiedBy>
  <cp:revision>877</cp:revision>
  <dcterms:modified xsi:type="dcterms:W3CDTF">2013-08-21T09:29:46Z</dcterms:modified>
</cp:coreProperties>
</file>