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7" r:id="rId6"/>
    <p:sldId id="259" r:id="rId7"/>
    <p:sldId id="260" r:id="rId8"/>
    <p:sldId id="261" r:id="rId9"/>
    <p:sldId id="262" r:id="rId10"/>
    <p:sldId id="263" r:id="rId11"/>
    <p:sldId id="264" r:id="rId12"/>
    <p:sldId id="265"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42B024-C1EF-4559-B422-B47548366439}"/>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86A139E1-91F1-4073-864E-1BA14D053A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0C87A020-FF2C-4351-A240-655E34CCC966}"/>
              </a:ext>
            </a:extLst>
          </p:cNvPr>
          <p:cNvSpPr>
            <a:spLocks noGrp="1"/>
          </p:cNvSpPr>
          <p:nvPr>
            <p:ph type="dt" sz="half" idx="10"/>
          </p:nvPr>
        </p:nvSpPr>
        <p:spPr/>
        <p:txBody>
          <a:bodyPr/>
          <a:lstStyle/>
          <a:p>
            <a:fld id="{3CD2DFE3-7AFD-4476-A60E-4763534CE9E6}" type="datetimeFigureOut">
              <a:rPr lang="ru-RU" smtClean="0"/>
              <a:t>11.12.2022</a:t>
            </a:fld>
            <a:endParaRPr lang="ru-RU"/>
          </a:p>
        </p:txBody>
      </p:sp>
      <p:sp>
        <p:nvSpPr>
          <p:cNvPr id="5" name="Нижний колонтитул 4">
            <a:extLst>
              <a:ext uri="{FF2B5EF4-FFF2-40B4-BE49-F238E27FC236}">
                <a16:creationId xmlns:a16="http://schemas.microsoft.com/office/drawing/2014/main" id="{83BC3123-3E26-4AAD-80DD-4035DF94617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D11EB00-57A8-4B3A-9245-6BC8964FFDC2}"/>
              </a:ext>
            </a:extLst>
          </p:cNvPr>
          <p:cNvSpPr>
            <a:spLocks noGrp="1"/>
          </p:cNvSpPr>
          <p:nvPr>
            <p:ph type="sldNum" sz="quarter" idx="12"/>
          </p:nvPr>
        </p:nvSpPr>
        <p:spPr/>
        <p:txBody>
          <a:bodyPr/>
          <a:lstStyle/>
          <a:p>
            <a:fld id="{FB546EDA-9169-4999-88BC-80D39F17A271}" type="slidenum">
              <a:rPr lang="ru-RU" smtClean="0"/>
              <a:t>‹#›</a:t>
            </a:fld>
            <a:endParaRPr lang="ru-RU"/>
          </a:p>
        </p:txBody>
      </p:sp>
    </p:spTree>
    <p:extLst>
      <p:ext uri="{BB962C8B-B14F-4D97-AF65-F5344CB8AC3E}">
        <p14:creationId xmlns:p14="http://schemas.microsoft.com/office/powerpoint/2010/main" val="4171202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F3AD28-53A8-432C-927A-FD79AFC13B19}"/>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AE8640D0-D5A4-4278-8166-D174DE26E900}"/>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FBA7BE3-F194-4AA9-9CD7-36ED5C943D03}"/>
              </a:ext>
            </a:extLst>
          </p:cNvPr>
          <p:cNvSpPr>
            <a:spLocks noGrp="1"/>
          </p:cNvSpPr>
          <p:nvPr>
            <p:ph type="dt" sz="half" idx="10"/>
          </p:nvPr>
        </p:nvSpPr>
        <p:spPr/>
        <p:txBody>
          <a:bodyPr/>
          <a:lstStyle/>
          <a:p>
            <a:fld id="{3CD2DFE3-7AFD-4476-A60E-4763534CE9E6}" type="datetimeFigureOut">
              <a:rPr lang="ru-RU" smtClean="0"/>
              <a:t>11.12.2022</a:t>
            </a:fld>
            <a:endParaRPr lang="ru-RU"/>
          </a:p>
        </p:txBody>
      </p:sp>
      <p:sp>
        <p:nvSpPr>
          <p:cNvPr id="5" name="Нижний колонтитул 4">
            <a:extLst>
              <a:ext uri="{FF2B5EF4-FFF2-40B4-BE49-F238E27FC236}">
                <a16:creationId xmlns:a16="http://schemas.microsoft.com/office/drawing/2014/main" id="{6C80F6F5-8491-4E6D-92F9-BB8EE05172B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72FB479-8339-4415-A6E6-C3C15BE8F4A2}"/>
              </a:ext>
            </a:extLst>
          </p:cNvPr>
          <p:cNvSpPr>
            <a:spLocks noGrp="1"/>
          </p:cNvSpPr>
          <p:nvPr>
            <p:ph type="sldNum" sz="quarter" idx="12"/>
          </p:nvPr>
        </p:nvSpPr>
        <p:spPr/>
        <p:txBody>
          <a:bodyPr/>
          <a:lstStyle/>
          <a:p>
            <a:fld id="{FB546EDA-9169-4999-88BC-80D39F17A271}" type="slidenum">
              <a:rPr lang="ru-RU" smtClean="0"/>
              <a:t>‹#›</a:t>
            </a:fld>
            <a:endParaRPr lang="ru-RU"/>
          </a:p>
        </p:txBody>
      </p:sp>
    </p:spTree>
    <p:extLst>
      <p:ext uri="{BB962C8B-B14F-4D97-AF65-F5344CB8AC3E}">
        <p14:creationId xmlns:p14="http://schemas.microsoft.com/office/powerpoint/2010/main" val="843664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C268144D-5473-4DE1-BEB2-991B5F4B2C12}"/>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71494B45-7DFE-487F-9E07-BC10EC544A96}"/>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793702F-517B-4336-AAE2-DEC15A3BCE83}"/>
              </a:ext>
            </a:extLst>
          </p:cNvPr>
          <p:cNvSpPr>
            <a:spLocks noGrp="1"/>
          </p:cNvSpPr>
          <p:nvPr>
            <p:ph type="dt" sz="half" idx="10"/>
          </p:nvPr>
        </p:nvSpPr>
        <p:spPr/>
        <p:txBody>
          <a:bodyPr/>
          <a:lstStyle/>
          <a:p>
            <a:fld id="{3CD2DFE3-7AFD-4476-A60E-4763534CE9E6}" type="datetimeFigureOut">
              <a:rPr lang="ru-RU" smtClean="0"/>
              <a:t>11.12.2022</a:t>
            </a:fld>
            <a:endParaRPr lang="ru-RU"/>
          </a:p>
        </p:txBody>
      </p:sp>
      <p:sp>
        <p:nvSpPr>
          <p:cNvPr id="5" name="Нижний колонтитул 4">
            <a:extLst>
              <a:ext uri="{FF2B5EF4-FFF2-40B4-BE49-F238E27FC236}">
                <a16:creationId xmlns:a16="http://schemas.microsoft.com/office/drawing/2014/main" id="{0C09D095-1D34-441F-B6C8-EF418BE9FF6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7D0F601-48F9-48F3-A908-FB1797832D30}"/>
              </a:ext>
            </a:extLst>
          </p:cNvPr>
          <p:cNvSpPr>
            <a:spLocks noGrp="1"/>
          </p:cNvSpPr>
          <p:nvPr>
            <p:ph type="sldNum" sz="quarter" idx="12"/>
          </p:nvPr>
        </p:nvSpPr>
        <p:spPr/>
        <p:txBody>
          <a:bodyPr/>
          <a:lstStyle/>
          <a:p>
            <a:fld id="{FB546EDA-9169-4999-88BC-80D39F17A271}" type="slidenum">
              <a:rPr lang="ru-RU" smtClean="0"/>
              <a:t>‹#›</a:t>
            </a:fld>
            <a:endParaRPr lang="ru-RU"/>
          </a:p>
        </p:txBody>
      </p:sp>
    </p:spTree>
    <p:extLst>
      <p:ext uri="{BB962C8B-B14F-4D97-AF65-F5344CB8AC3E}">
        <p14:creationId xmlns:p14="http://schemas.microsoft.com/office/powerpoint/2010/main" val="401622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8D2A9E-C6F5-457C-B1CC-FED69E93C92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4F84EE9-0285-4F7A-8B4F-921215E58E38}"/>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99927AC-FB8A-4DB5-85F1-80513450079D}"/>
              </a:ext>
            </a:extLst>
          </p:cNvPr>
          <p:cNvSpPr>
            <a:spLocks noGrp="1"/>
          </p:cNvSpPr>
          <p:nvPr>
            <p:ph type="dt" sz="half" idx="10"/>
          </p:nvPr>
        </p:nvSpPr>
        <p:spPr/>
        <p:txBody>
          <a:bodyPr/>
          <a:lstStyle/>
          <a:p>
            <a:fld id="{3CD2DFE3-7AFD-4476-A60E-4763534CE9E6}" type="datetimeFigureOut">
              <a:rPr lang="ru-RU" smtClean="0"/>
              <a:t>11.12.2022</a:t>
            </a:fld>
            <a:endParaRPr lang="ru-RU"/>
          </a:p>
        </p:txBody>
      </p:sp>
      <p:sp>
        <p:nvSpPr>
          <p:cNvPr id="5" name="Нижний колонтитул 4">
            <a:extLst>
              <a:ext uri="{FF2B5EF4-FFF2-40B4-BE49-F238E27FC236}">
                <a16:creationId xmlns:a16="http://schemas.microsoft.com/office/drawing/2014/main" id="{4B0D8918-1FCD-4CA8-9626-41514F725FF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F9D8C0D-1E66-4D1E-B20F-44A9981D4DF2}"/>
              </a:ext>
            </a:extLst>
          </p:cNvPr>
          <p:cNvSpPr>
            <a:spLocks noGrp="1"/>
          </p:cNvSpPr>
          <p:nvPr>
            <p:ph type="sldNum" sz="quarter" idx="12"/>
          </p:nvPr>
        </p:nvSpPr>
        <p:spPr/>
        <p:txBody>
          <a:bodyPr/>
          <a:lstStyle/>
          <a:p>
            <a:fld id="{FB546EDA-9169-4999-88BC-80D39F17A271}" type="slidenum">
              <a:rPr lang="ru-RU" smtClean="0"/>
              <a:t>‹#›</a:t>
            </a:fld>
            <a:endParaRPr lang="ru-RU"/>
          </a:p>
        </p:txBody>
      </p:sp>
    </p:spTree>
    <p:extLst>
      <p:ext uri="{BB962C8B-B14F-4D97-AF65-F5344CB8AC3E}">
        <p14:creationId xmlns:p14="http://schemas.microsoft.com/office/powerpoint/2010/main" val="224318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2FE1A8-E871-420C-BDA0-E1CF4B70D32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5F9D5B00-1781-467A-A041-C262BD0292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7D961C70-5702-42C6-89FA-0B049981563F}"/>
              </a:ext>
            </a:extLst>
          </p:cNvPr>
          <p:cNvSpPr>
            <a:spLocks noGrp="1"/>
          </p:cNvSpPr>
          <p:nvPr>
            <p:ph type="dt" sz="half" idx="10"/>
          </p:nvPr>
        </p:nvSpPr>
        <p:spPr/>
        <p:txBody>
          <a:bodyPr/>
          <a:lstStyle/>
          <a:p>
            <a:fld id="{3CD2DFE3-7AFD-4476-A60E-4763534CE9E6}" type="datetimeFigureOut">
              <a:rPr lang="ru-RU" smtClean="0"/>
              <a:t>11.12.2022</a:t>
            </a:fld>
            <a:endParaRPr lang="ru-RU"/>
          </a:p>
        </p:txBody>
      </p:sp>
      <p:sp>
        <p:nvSpPr>
          <p:cNvPr id="5" name="Нижний колонтитул 4">
            <a:extLst>
              <a:ext uri="{FF2B5EF4-FFF2-40B4-BE49-F238E27FC236}">
                <a16:creationId xmlns:a16="http://schemas.microsoft.com/office/drawing/2014/main" id="{B49477B4-6EF0-40F4-BD02-625B22EB17B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B53D996-12BC-4AE7-8C8E-78DA4196C823}"/>
              </a:ext>
            </a:extLst>
          </p:cNvPr>
          <p:cNvSpPr>
            <a:spLocks noGrp="1"/>
          </p:cNvSpPr>
          <p:nvPr>
            <p:ph type="sldNum" sz="quarter" idx="12"/>
          </p:nvPr>
        </p:nvSpPr>
        <p:spPr/>
        <p:txBody>
          <a:bodyPr/>
          <a:lstStyle/>
          <a:p>
            <a:fld id="{FB546EDA-9169-4999-88BC-80D39F17A271}" type="slidenum">
              <a:rPr lang="ru-RU" smtClean="0"/>
              <a:t>‹#›</a:t>
            </a:fld>
            <a:endParaRPr lang="ru-RU"/>
          </a:p>
        </p:txBody>
      </p:sp>
    </p:spTree>
    <p:extLst>
      <p:ext uri="{BB962C8B-B14F-4D97-AF65-F5344CB8AC3E}">
        <p14:creationId xmlns:p14="http://schemas.microsoft.com/office/powerpoint/2010/main" val="1596733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D3F0B4-3913-4D3B-9F73-256E0979454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1E378AC-B005-4F7C-AAE0-EE8E4684824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A1F24B06-AB18-41E5-8838-DB38F925F8DF}"/>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DB42DA92-7E5E-43B9-BE90-1AB03AE858C4}"/>
              </a:ext>
            </a:extLst>
          </p:cNvPr>
          <p:cNvSpPr>
            <a:spLocks noGrp="1"/>
          </p:cNvSpPr>
          <p:nvPr>
            <p:ph type="dt" sz="half" idx="10"/>
          </p:nvPr>
        </p:nvSpPr>
        <p:spPr/>
        <p:txBody>
          <a:bodyPr/>
          <a:lstStyle/>
          <a:p>
            <a:fld id="{3CD2DFE3-7AFD-4476-A60E-4763534CE9E6}" type="datetimeFigureOut">
              <a:rPr lang="ru-RU" smtClean="0"/>
              <a:t>11.12.2022</a:t>
            </a:fld>
            <a:endParaRPr lang="ru-RU"/>
          </a:p>
        </p:txBody>
      </p:sp>
      <p:sp>
        <p:nvSpPr>
          <p:cNvPr id="6" name="Нижний колонтитул 5">
            <a:extLst>
              <a:ext uri="{FF2B5EF4-FFF2-40B4-BE49-F238E27FC236}">
                <a16:creationId xmlns:a16="http://schemas.microsoft.com/office/drawing/2014/main" id="{596F3221-F70B-4009-A181-15C60B7A9DA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790E843-F915-49BA-BB95-F8DFD0565CF6}"/>
              </a:ext>
            </a:extLst>
          </p:cNvPr>
          <p:cNvSpPr>
            <a:spLocks noGrp="1"/>
          </p:cNvSpPr>
          <p:nvPr>
            <p:ph type="sldNum" sz="quarter" idx="12"/>
          </p:nvPr>
        </p:nvSpPr>
        <p:spPr/>
        <p:txBody>
          <a:bodyPr/>
          <a:lstStyle/>
          <a:p>
            <a:fld id="{FB546EDA-9169-4999-88BC-80D39F17A271}" type="slidenum">
              <a:rPr lang="ru-RU" smtClean="0"/>
              <a:t>‹#›</a:t>
            </a:fld>
            <a:endParaRPr lang="ru-RU"/>
          </a:p>
        </p:txBody>
      </p:sp>
    </p:spTree>
    <p:extLst>
      <p:ext uri="{BB962C8B-B14F-4D97-AF65-F5344CB8AC3E}">
        <p14:creationId xmlns:p14="http://schemas.microsoft.com/office/powerpoint/2010/main" val="3007262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C3C9B7-5DC6-4CF3-8BB5-4629B2842081}"/>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B246AC98-643E-493C-A7E7-673B0E71B9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204DAFB7-D062-435F-9197-4EC99763281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DCCA713E-795D-4F99-8186-C89C4F2C78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BB6101FB-D16B-403D-953D-D7ECA5553882}"/>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DDE2A1D4-199F-491C-B5C3-44CE34851D68}"/>
              </a:ext>
            </a:extLst>
          </p:cNvPr>
          <p:cNvSpPr>
            <a:spLocks noGrp="1"/>
          </p:cNvSpPr>
          <p:nvPr>
            <p:ph type="dt" sz="half" idx="10"/>
          </p:nvPr>
        </p:nvSpPr>
        <p:spPr/>
        <p:txBody>
          <a:bodyPr/>
          <a:lstStyle/>
          <a:p>
            <a:fld id="{3CD2DFE3-7AFD-4476-A60E-4763534CE9E6}" type="datetimeFigureOut">
              <a:rPr lang="ru-RU" smtClean="0"/>
              <a:t>11.12.2022</a:t>
            </a:fld>
            <a:endParaRPr lang="ru-RU"/>
          </a:p>
        </p:txBody>
      </p:sp>
      <p:sp>
        <p:nvSpPr>
          <p:cNvPr id="8" name="Нижний колонтитул 7">
            <a:extLst>
              <a:ext uri="{FF2B5EF4-FFF2-40B4-BE49-F238E27FC236}">
                <a16:creationId xmlns:a16="http://schemas.microsoft.com/office/drawing/2014/main" id="{5907781F-29ED-4809-876A-527A9FDEBEE9}"/>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32E21C4D-D047-47C7-94F8-6CF5A54C780D}"/>
              </a:ext>
            </a:extLst>
          </p:cNvPr>
          <p:cNvSpPr>
            <a:spLocks noGrp="1"/>
          </p:cNvSpPr>
          <p:nvPr>
            <p:ph type="sldNum" sz="quarter" idx="12"/>
          </p:nvPr>
        </p:nvSpPr>
        <p:spPr/>
        <p:txBody>
          <a:bodyPr/>
          <a:lstStyle/>
          <a:p>
            <a:fld id="{FB546EDA-9169-4999-88BC-80D39F17A271}" type="slidenum">
              <a:rPr lang="ru-RU" smtClean="0"/>
              <a:t>‹#›</a:t>
            </a:fld>
            <a:endParaRPr lang="ru-RU"/>
          </a:p>
        </p:txBody>
      </p:sp>
    </p:spTree>
    <p:extLst>
      <p:ext uri="{BB962C8B-B14F-4D97-AF65-F5344CB8AC3E}">
        <p14:creationId xmlns:p14="http://schemas.microsoft.com/office/powerpoint/2010/main" val="1604252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759289-6FC6-4941-810B-06C56E2B8E58}"/>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9AA7B37D-6865-4795-9740-32ABF2A32462}"/>
              </a:ext>
            </a:extLst>
          </p:cNvPr>
          <p:cNvSpPr>
            <a:spLocks noGrp="1"/>
          </p:cNvSpPr>
          <p:nvPr>
            <p:ph type="dt" sz="half" idx="10"/>
          </p:nvPr>
        </p:nvSpPr>
        <p:spPr/>
        <p:txBody>
          <a:bodyPr/>
          <a:lstStyle/>
          <a:p>
            <a:fld id="{3CD2DFE3-7AFD-4476-A60E-4763534CE9E6}" type="datetimeFigureOut">
              <a:rPr lang="ru-RU" smtClean="0"/>
              <a:t>11.12.2022</a:t>
            </a:fld>
            <a:endParaRPr lang="ru-RU"/>
          </a:p>
        </p:txBody>
      </p:sp>
      <p:sp>
        <p:nvSpPr>
          <p:cNvPr id="4" name="Нижний колонтитул 3">
            <a:extLst>
              <a:ext uri="{FF2B5EF4-FFF2-40B4-BE49-F238E27FC236}">
                <a16:creationId xmlns:a16="http://schemas.microsoft.com/office/drawing/2014/main" id="{A40C4E79-EA13-4393-8AF9-1BFF81DC552E}"/>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84B682E3-41D5-4DF9-910C-E73E21374F1E}"/>
              </a:ext>
            </a:extLst>
          </p:cNvPr>
          <p:cNvSpPr>
            <a:spLocks noGrp="1"/>
          </p:cNvSpPr>
          <p:nvPr>
            <p:ph type="sldNum" sz="quarter" idx="12"/>
          </p:nvPr>
        </p:nvSpPr>
        <p:spPr/>
        <p:txBody>
          <a:bodyPr/>
          <a:lstStyle/>
          <a:p>
            <a:fld id="{FB546EDA-9169-4999-88BC-80D39F17A271}" type="slidenum">
              <a:rPr lang="ru-RU" smtClean="0"/>
              <a:t>‹#›</a:t>
            </a:fld>
            <a:endParaRPr lang="ru-RU"/>
          </a:p>
        </p:txBody>
      </p:sp>
    </p:spTree>
    <p:extLst>
      <p:ext uri="{BB962C8B-B14F-4D97-AF65-F5344CB8AC3E}">
        <p14:creationId xmlns:p14="http://schemas.microsoft.com/office/powerpoint/2010/main" val="2855404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4C8DDC28-7A7F-41A4-945C-104802004A01}"/>
              </a:ext>
            </a:extLst>
          </p:cNvPr>
          <p:cNvSpPr>
            <a:spLocks noGrp="1"/>
          </p:cNvSpPr>
          <p:nvPr>
            <p:ph type="dt" sz="half" idx="10"/>
          </p:nvPr>
        </p:nvSpPr>
        <p:spPr/>
        <p:txBody>
          <a:bodyPr/>
          <a:lstStyle/>
          <a:p>
            <a:fld id="{3CD2DFE3-7AFD-4476-A60E-4763534CE9E6}" type="datetimeFigureOut">
              <a:rPr lang="ru-RU" smtClean="0"/>
              <a:t>11.12.2022</a:t>
            </a:fld>
            <a:endParaRPr lang="ru-RU"/>
          </a:p>
        </p:txBody>
      </p:sp>
      <p:sp>
        <p:nvSpPr>
          <p:cNvPr id="3" name="Нижний колонтитул 2">
            <a:extLst>
              <a:ext uri="{FF2B5EF4-FFF2-40B4-BE49-F238E27FC236}">
                <a16:creationId xmlns:a16="http://schemas.microsoft.com/office/drawing/2014/main" id="{269C737A-9529-472D-A99E-86E381F31AEE}"/>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6F46EF28-0614-4486-BD12-8AE3D71A38E1}"/>
              </a:ext>
            </a:extLst>
          </p:cNvPr>
          <p:cNvSpPr>
            <a:spLocks noGrp="1"/>
          </p:cNvSpPr>
          <p:nvPr>
            <p:ph type="sldNum" sz="quarter" idx="12"/>
          </p:nvPr>
        </p:nvSpPr>
        <p:spPr/>
        <p:txBody>
          <a:bodyPr/>
          <a:lstStyle/>
          <a:p>
            <a:fld id="{FB546EDA-9169-4999-88BC-80D39F17A271}" type="slidenum">
              <a:rPr lang="ru-RU" smtClean="0"/>
              <a:t>‹#›</a:t>
            </a:fld>
            <a:endParaRPr lang="ru-RU"/>
          </a:p>
        </p:txBody>
      </p:sp>
    </p:spTree>
    <p:extLst>
      <p:ext uri="{BB962C8B-B14F-4D97-AF65-F5344CB8AC3E}">
        <p14:creationId xmlns:p14="http://schemas.microsoft.com/office/powerpoint/2010/main" val="685962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85781F-753C-4A7E-84BE-BBE35A36C42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61700BBB-8A3C-4CAD-B413-ED3276C181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9C5E1337-2C1D-47BB-AE54-1F01FB216E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7327E42-5B83-4103-BB2F-08E3D1935175}"/>
              </a:ext>
            </a:extLst>
          </p:cNvPr>
          <p:cNvSpPr>
            <a:spLocks noGrp="1"/>
          </p:cNvSpPr>
          <p:nvPr>
            <p:ph type="dt" sz="half" idx="10"/>
          </p:nvPr>
        </p:nvSpPr>
        <p:spPr/>
        <p:txBody>
          <a:bodyPr/>
          <a:lstStyle/>
          <a:p>
            <a:fld id="{3CD2DFE3-7AFD-4476-A60E-4763534CE9E6}" type="datetimeFigureOut">
              <a:rPr lang="ru-RU" smtClean="0"/>
              <a:t>11.12.2022</a:t>
            </a:fld>
            <a:endParaRPr lang="ru-RU"/>
          </a:p>
        </p:txBody>
      </p:sp>
      <p:sp>
        <p:nvSpPr>
          <p:cNvPr id="6" name="Нижний колонтитул 5">
            <a:extLst>
              <a:ext uri="{FF2B5EF4-FFF2-40B4-BE49-F238E27FC236}">
                <a16:creationId xmlns:a16="http://schemas.microsoft.com/office/drawing/2014/main" id="{F3A972CD-1F63-4C5F-95EF-1242A9BE5C4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4357A84-A770-4E8B-BE13-A2F4CE6EC2EE}"/>
              </a:ext>
            </a:extLst>
          </p:cNvPr>
          <p:cNvSpPr>
            <a:spLocks noGrp="1"/>
          </p:cNvSpPr>
          <p:nvPr>
            <p:ph type="sldNum" sz="quarter" idx="12"/>
          </p:nvPr>
        </p:nvSpPr>
        <p:spPr/>
        <p:txBody>
          <a:bodyPr/>
          <a:lstStyle/>
          <a:p>
            <a:fld id="{FB546EDA-9169-4999-88BC-80D39F17A271}" type="slidenum">
              <a:rPr lang="ru-RU" smtClean="0"/>
              <a:t>‹#›</a:t>
            </a:fld>
            <a:endParaRPr lang="ru-RU"/>
          </a:p>
        </p:txBody>
      </p:sp>
    </p:spTree>
    <p:extLst>
      <p:ext uri="{BB962C8B-B14F-4D97-AF65-F5344CB8AC3E}">
        <p14:creationId xmlns:p14="http://schemas.microsoft.com/office/powerpoint/2010/main" val="872363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ED9108-99E5-4F78-BD63-5CF9F03E748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3B5CAD6A-51E2-439D-BEF8-051D6422E2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8329FF79-141F-4121-B6C5-55A8A3D2E8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5B5DCA1A-ED21-4884-9BA0-8B7065A4BE74}"/>
              </a:ext>
            </a:extLst>
          </p:cNvPr>
          <p:cNvSpPr>
            <a:spLocks noGrp="1"/>
          </p:cNvSpPr>
          <p:nvPr>
            <p:ph type="dt" sz="half" idx="10"/>
          </p:nvPr>
        </p:nvSpPr>
        <p:spPr/>
        <p:txBody>
          <a:bodyPr/>
          <a:lstStyle/>
          <a:p>
            <a:fld id="{3CD2DFE3-7AFD-4476-A60E-4763534CE9E6}" type="datetimeFigureOut">
              <a:rPr lang="ru-RU" smtClean="0"/>
              <a:t>11.12.2022</a:t>
            </a:fld>
            <a:endParaRPr lang="ru-RU"/>
          </a:p>
        </p:txBody>
      </p:sp>
      <p:sp>
        <p:nvSpPr>
          <p:cNvPr id="6" name="Нижний колонтитул 5">
            <a:extLst>
              <a:ext uri="{FF2B5EF4-FFF2-40B4-BE49-F238E27FC236}">
                <a16:creationId xmlns:a16="http://schemas.microsoft.com/office/drawing/2014/main" id="{35872B84-9447-485A-8896-1F049DD9996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674AB29-B30D-4FB6-A847-AA86BDC902BB}"/>
              </a:ext>
            </a:extLst>
          </p:cNvPr>
          <p:cNvSpPr>
            <a:spLocks noGrp="1"/>
          </p:cNvSpPr>
          <p:nvPr>
            <p:ph type="sldNum" sz="quarter" idx="12"/>
          </p:nvPr>
        </p:nvSpPr>
        <p:spPr/>
        <p:txBody>
          <a:bodyPr/>
          <a:lstStyle/>
          <a:p>
            <a:fld id="{FB546EDA-9169-4999-88BC-80D39F17A271}" type="slidenum">
              <a:rPr lang="ru-RU" smtClean="0"/>
              <a:t>‹#›</a:t>
            </a:fld>
            <a:endParaRPr lang="ru-RU"/>
          </a:p>
        </p:txBody>
      </p:sp>
    </p:spTree>
    <p:extLst>
      <p:ext uri="{BB962C8B-B14F-4D97-AF65-F5344CB8AC3E}">
        <p14:creationId xmlns:p14="http://schemas.microsoft.com/office/powerpoint/2010/main" val="1350227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5BE91F-19CB-4C2E-A510-EE9F58907F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296BB29D-50F8-4867-BD7B-1FC7AF280E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E527695-8A40-4DBA-BF4F-877F4D6967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D2DFE3-7AFD-4476-A60E-4763534CE9E6}" type="datetimeFigureOut">
              <a:rPr lang="ru-RU" smtClean="0"/>
              <a:t>11.12.2022</a:t>
            </a:fld>
            <a:endParaRPr lang="ru-RU"/>
          </a:p>
        </p:txBody>
      </p:sp>
      <p:sp>
        <p:nvSpPr>
          <p:cNvPr id="5" name="Нижний колонтитул 4">
            <a:extLst>
              <a:ext uri="{FF2B5EF4-FFF2-40B4-BE49-F238E27FC236}">
                <a16:creationId xmlns:a16="http://schemas.microsoft.com/office/drawing/2014/main" id="{5E73EE8F-70A1-457A-BCA4-499DFA6896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4CAB1E35-A622-410B-8A61-A4F47CC02F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546EDA-9169-4999-88BC-80D39F17A271}" type="slidenum">
              <a:rPr lang="ru-RU" smtClean="0"/>
              <a:t>‹#›</a:t>
            </a:fld>
            <a:endParaRPr lang="ru-RU"/>
          </a:p>
        </p:txBody>
      </p:sp>
    </p:spTree>
    <p:extLst>
      <p:ext uri="{BB962C8B-B14F-4D97-AF65-F5344CB8AC3E}">
        <p14:creationId xmlns:p14="http://schemas.microsoft.com/office/powerpoint/2010/main" val="4057404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3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3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 Id="rId5" Type="http://schemas.openxmlformats.org/officeDocument/2006/relationships/image" Target="../media/image69.png"/><Relationship Id="rId4" Type="http://schemas.openxmlformats.org/officeDocument/2006/relationships/image" Target="../media/image68.png"/></Relationships>
</file>

<file path=ppt/slides/_rels/slide4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 Id="rId5" Type="http://schemas.openxmlformats.org/officeDocument/2006/relationships/image" Target="../media/image73.png"/><Relationship Id="rId4" Type="http://schemas.openxmlformats.org/officeDocument/2006/relationships/image" Target="../media/image72.png"/></Relationships>
</file>

<file path=ppt/slides/_rels/slide4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4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936F38-33C7-4E53-BB4A-E28130D1370F}"/>
              </a:ext>
            </a:extLst>
          </p:cNvPr>
          <p:cNvSpPr>
            <a:spLocks noGrp="1"/>
          </p:cNvSpPr>
          <p:nvPr>
            <p:ph type="ctrTitle"/>
          </p:nvPr>
        </p:nvSpPr>
        <p:spPr/>
        <p:txBody>
          <a:bodyPr/>
          <a:lstStyle/>
          <a:p>
            <a:r>
              <a:rPr lang="ru-RU" dirty="0"/>
              <a:t>Базы данных. Ключи</a:t>
            </a:r>
          </a:p>
        </p:txBody>
      </p:sp>
    </p:spTree>
    <p:extLst>
      <p:ext uri="{BB962C8B-B14F-4D97-AF65-F5344CB8AC3E}">
        <p14:creationId xmlns:p14="http://schemas.microsoft.com/office/powerpoint/2010/main" val="4014200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4164D9-35CC-4835-B81C-C137A4F1E039}"/>
              </a:ext>
            </a:extLst>
          </p:cNvPr>
          <p:cNvSpPr txBox="1"/>
          <p:nvPr/>
        </p:nvSpPr>
        <p:spPr>
          <a:xfrm>
            <a:off x="371213" y="288096"/>
            <a:ext cx="11188816" cy="2308324"/>
          </a:xfrm>
          <a:prstGeom prst="rect">
            <a:avLst/>
          </a:prstGeom>
          <a:noFill/>
        </p:spPr>
        <p:txBody>
          <a:bodyPr wrap="square">
            <a:spAutoFit/>
          </a:bodyPr>
          <a:lstStyle/>
          <a:p>
            <a:r>
              <a:rPr lang="ru-RU" b="1" dirty="0"/>
              <a:t>Отношение один-к-одному</a:t>
            </a:r>
          </a:p>
          <a:p>
            <a:endParaRPr lang="ru-RU" b="1" dirty="0"/>
          </a:p>
          <a:p>
            <a:r>
              <a:rPr lang="ru-RU" dirty="0"/>
              <a:t>Если между двумя таблицами существует отношение один-к-одному, то это означает, что каждая запись в одной таблице соответствует только одной записи в другой таблице.</a:t>
            </a:r>
          </a:p>
          <a:p>
            <a:endParaRPr lang="ru-RU" dirty="0"/>
          </a:p>
          <a:p>
            <a:r>
              <a:rPr lang="ru-RU" dirty="0"/>
              <a:t>Примером такого отношения может служить отношение между таблицами. Таблица AUTHORS (Авторы) содержит краткую информацию о авторах (ФИО и год рождения). Таблица PERSON (Личность) содержит персональную информацию о авторах (домашний адрес, телефон, образование и др.)</a:t>
            </a:r>
          </a:p>
        </p:txBody>
      </p:sp>
      <p:pic>
        <p:nvPicPr>
          <p:cNvPr id="5" name="Рисунок 4">
            <a:extLst>
              <a:ext uri="{FF2B5EF4-FFF2-40B4-BE49-F238E27FC236}">
                <a16:creationId xmlns:a16="http://schemas.microsoft.com/office/drawing/2014/main" id="{7CBF9C51-5D31-4C12-9648-B82B651599CE}"/>
              </a:ext>
            </a:extLst>
          </p:cNvPr>
          <p:cNvPicPr>
            <a:picLocks noChangeAspect="1"/>
          </p:cNvPicPr>
          <p:nvPr/>
        </p:nvPicPr>
        <p:blipFill>
          <a:blip r:embed="rId2"/>
          <a:stretch>
            <a:fillRect/>
          </a:stretch>
        </p:blipFill>
        <p:spPr>
          <a:xfrm>
            <a:off x="689950" y="2667000"/>
            <a:ext cx="4772025" cy="1524000"/>
          </a:xfrm>
          <a:prstGeom prst="rect">
            <a:avLst/>
          </a:prstGeom>
        </p:spPr>
      </p:pic>
      <p:sp>
        <p:nvSpPr>
          <p:cNvPr id="7" name="TextBox 6">
            <a:extLst>
              <a:ext uri="{FF2B5EF4-FFF2-40B4-BE49-F238E27FC236}">
                <a16:creationId xmlns:a16="http://schemas.microsoft.com/office/drawing/2014/main" id="{43C62A32-8D49-480D-A155-3343AE59038C}"/>
              </a:ext>
            </a:extLst>
          </p:cNvPr>
          <p:cNvSpPr txBox="1"/>
          <p:nvPr/>
        </p:nvSpPr>
        <p:spPr>
          <a:xfrm>
            <a:off x="371214" y="4462186"/>
            <a:ext cx="11188815" cy="1754326"/>
          </a:xfrm>
          <a:prstGeom prst="rect">
            <a:avLst/>
          </a:prstGeom>
          <a:noFill/>
        </p:spPr>
        <p:txBody>
          <a:bodyPr wrap="square">
            <a:spAutoFit/>
          </a:bodyPr>
          <a:lstStyle/>
          <a:p>
            <a:r>
              <a:rPr lang="ru-RU" dirty="0"/>
              <a:t>Между таблицами AUTHORS и PERSON существует отношение один-к-одному, так как одна запись, идентифицирующая автора, однозначно соответствует только одной записи в таблице PERSON, содержащей персональные данные об авторе.</a:t>
            </a:r>
          </a:p>
          <a:p>
            <a:endParaRPr lang="ru-RU" dirty="0"/>
          </a:p>
          <a:p>
            <a:r>
              <a:rPr lang="ru-RU" dirty="0"/>
              <a:t>Связь между таблицами определяется с помощью совпадающих полей: </a:t>
            </a:r>
            <a:r>
              <a:rPr lang="ru-RU" dirty="0" err="1"/>
              <a:t>Au_ID</a:t>
            </a:r>
            <a:r>
              <a:rPr lang="ru-RU" dirty="0"/>
              <a:t> в таблице AUTHORS и в таблице PERSON.</a:t>
            </a:r>
          </a:p>
        </p:txBody>
      </p:sp>
      <p:pic>
        <p:nvPicPr>
          <p:cNvPr id="9" name="Рисунок 8">
            <a:extLst>
              <a:ext uri="{FF2B5EF4-FFF2-40B4-BE49-F238E27FC236}">
                <a16:creationId xmlns:a16="http://schemas.microsoft.com/office/drawing/2014/main" id="{35653361-E1B2-40CE-8F33-FBA1CBB9DCD2}"/>
              </a:ext>
            </a:extLst>
          </p:cNvPr>
          <p:cNvPicPr>
            <a:picLocks noChangeAspect="1"/>
          </p:cNvPicPr>
          <p:nvPr/>
        </p:nvPicPr>
        <p:blipFill>
          <a:blip r:embed="rId3"/>
          <a:stretch>
            <a:fillRect/>
          </a:stretch>
        </p:blipFill>
        <p:spPr>
          <a:xfrm>
            <a:off x="5848176" y="2596420"/>
            <a:ext cx="5265010" cy="1237320"/>
          </a:xfrm>
          <a:prstGeom prst="rect">
            <a:avLst/>
          </a:prstGeom>
        </p:spPr>
      </p:pic>
      <p:cxnSp>
        <p:nvCxnSpPr>
          <p:cNvPr id="11" name="Прямая со стрелкой 10">
            <a:extLst>
              <a:ext uri="{FF2B5EF4-FFF2-40B4-BE49-F238E27FC236}">
                <a16:creationId xmlns:a16="http://schemas.microsoft.com/office/drawing/2014/main" id="{0B5E707B-5F84-4F9A-B40D-C7A9D80C41A3}"/>
              </a:ext>
            </a:extLst>
          </p:cNvPr>
          <p:cNvCxnSpPr/>
          <p:nvPr/>
        </p:nvCxnSpPr>
        <p:spPr>
          <a:xfrm>
            <a:off x="5125673" y="3137483"/>
            <a:ext cx="1182848"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69759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EA0C25-AF34-4D17-A1D4-CB7970F4256B}"/>
              </a:ext>
            </a:extLst>
          </p:cNvPr>
          <p:cNvSpPr txBox="1"/>
          <p:nvPr/>
        </p:nvSpPr>
        <p:spPr>
          <a:xfrm>
            <a:off x="429936" y="371824"/>
            <a:ext cx="10542864" cy="3970318"/>
          </a:xfrm>
          <a:prstGeom prst="rect">
            <a:avLst/>
          </a:prstGeom>
          <a:noFill/>
        </p:spPr>
        <p:txBody>
          <a:bodyPr wrap="square">
            <a:spAutoFit/>
          </a:bodyPr>
          <a:lstStyle/>
          <a:p>
            <a:r>
              <a:rPr lang="ru-RU" b="1" dirty="0"/>
              <a:t>Отношение один-ко-многим</a:t>
            </a:r>
          </a:p>
          <a:p>
            <a:endParaRPr lang="ru-RU" b="1" dirty="0"/>
          </a:p>
          <a:p>
            <a:r>
              <a:rPr lang="ru-RU" dirty="0"/>
              <a:t>Примером отношения между таблицами один-ко-многим является отношение между авторами и названиями книг (таблицы AUTHORS и TITLES), так как каждый автор может иметь отношение к созданию нескольких книг. Связь между таблицами AUTHORS и TITLES осуществляется с помощью совпадающих полей </a:t>
            </a:r>
            <a:r>
              <a:rPr lang="ru-RU" dirty="0" err="1"/>
              <a:t>Au_ID</a:t>
            </a:r>
            <a:r>
              <a:rPr lang="ru-RU" dirty="0"/>
              <a:t> в обеих таблицах.</a:t>
            </a:r>
          </a:p>
          <a:p>
            <a:endParaRPr lang="ru-RU" dirty="0"/>
          </a:p>
          <a:p>
            <a:r>
              <a:rPr lang="ru-RU" dirty="0"/>
              <a:t>Аналогичное отношение существует между издательствами и названиями изданных книг, организацией и работающими в ней сотрудниками, автомобилем и деталями, из которых он состоит и т.п. Понятно, что подобный тип отношения между таблицами наиболее часто встречается при проектировании структуры баз данных.</a:t>
            </a:r>
          </a:p>
          <a:p>
            <a:endParaRPr lang="ru-RU" dirty="0"/>
          </a:p>
          <a:p>
            <a:r>
              <a:rPr lang="ru-RU" b="1" dirty="0"/>
              <a:t>Отношение много-к-одному</a:t>
            </a:r>
          </a:p>
          <a:p>
            <a:r>
              <a:rPr lang="ru-RU" dirty="0"/>
              <a:t>Отношение много-к-одному полностью аналогично рассмотренному выше отношению один-ко-многим.</a:t>
            </a:r>
          </a:p>
        </p:txBody>
      </p:sp>
      <p:pic>
        <p:nvPicPr>
          <p:cNvPr id="6" name="Рисунок 5">
            <a:extLst>
              <a:ext uri="{FF2B5EF4-FFF2-40B4-BE49-F238E27FC236}">
                <a16:creationId xmlns:a16="http://schemas.microsoft.com/office/drawing/2014/main" id="{181CAF08-561E-4142-9B2E-458905BF946A}"/>
              </a:ext>
            </a:extLst>
          </p:cNvPr>
          <p:cNvPicPr>
            <a:picLocks noChangeAspect="1"/>
          </p:cNvPicPr>
          <p:nvPr/>
        </p:nvPicPr>
        <p:blipFill>
          <a:blip r:embed="rId2"/>
          <a:stretch>
            <a:fillRect/>
          </a:stretch>
        </p:blipFill>
        <p:spPr>
          <a:xfrm>
            <a:off x="768161" y="4600226"/>
            <a:ext cx="4867275" cy="1885950"/>
          </a:xfrm>
          <a:prstGeom prst="rect">
            <a:avLst/>
          </a:prstGeom>
        </p:spPr>
      </p:pic>
      <p:pic>
        <p:nvPicPr>
          <p:cNvPr id="7" name="Рисунок 6">
            <a:extLst>
              <a:ext uri="{FF2B5EF4-FFF2-40B4-BE49-F238E27FC236}">
                <a16:creationId xmlns:a16="http://schemas.microsoft.com/office/drawing/2014/main" id="{EE7A5F56-36F7-4334-8276-6E1EE311F2D2}"/>
              </a:ext>
            </a:extLst>
          </p:cNvPr>
          <p:cNvPicPr>
            <a:picLocks noChangeAspect="1"/>
          </p:cNvPicPr>
          <p:nvPr/>
        </p:nvPicPr>
        <p:blipFill>
          <a:blip r:embed="rId3"/>
          <a:stretch>
            <a:fillRect/>
          </a:stretch>
        </p:blipFill>
        <p:spPr>
          <a:xfrm>
            <a:off x="6203746" y="4503097"/>
            <a:ext cx="5086350" cy="1190625"/>
          </a:xfrm>
          <a:prstGeom prst="rect">
            <a:avLst/>
          </a:prstGeom>
        </p:spPr>
      </p:pic>
      <p:cxnSp>
        <p:nvCxnSpPr>
          <p:cNvPr id="9" name="Прямая со стрелкой 8">
            <a:extLst>
              <a:ext uri="{FF2B5EF4-FFF2-40B4-BE49-F238E27FC236}">
                <a16:creationId xmlns:a16="http://schemas.microsoft.com/office/drawing/2014/main" id="{064C6909-56C1-4C0A-8CD1-24D384FCE63B}"/>
              </a:ext>
            </a:extLst>
          </p:cNvPr>
          <p:cNvCxnSpPr/>
          <p:nvPr/>
        </p:nvCxnSpPr>
        <p:spPr>
          <a:xfrm flipH="1">
            <a:off x="5075339" y="5058561"/>
            <a:ext cx="1291905" cy="4026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5026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6FA3A3-E9A1-4F3C-84F7-00821556BF44}"/>
              </a:ext>
            </a:extLst>
          </p:cNvPr>
          <p:cNvSpPr txBox="1"/>
          <p:nvPr/>
        </p:nvSpPr>
        <p:spPr>
          <a:xfrm>
            <a:off x="379601" y="237762"/>
            <a:ext cx="11465653" cy="2862322"/>
          </a:xfrm>
          <a:prstGeom prst="rect">
            <a:avLst/>
          </a:prstGeom>
          <a:noFill/>
        </p:spPr>
        <p:txBody>
          <a:bodyPr wrap="square">
            <a:spAutoFit/>
          </a:bodyPr>
          <a:lstStyle/>
          <a:p>
            <a:r>
              <a:rPr lang="ru-RU" b="1" dirty="0"/>
              <a:t>Отношение много-ко-многим</a:t>
            </a:r>
          </a:p>
          <a:p>
            <a:endParaRPr lang="ru-RU" b="1" dirty="0"/>
          </a:p>
          <a:p>
            <a:r>
              <a:rPr lang="ru-RU" dirty="0"/>
              <a:t>При отношении между двумя таблицами много-ко-многим каждая запись в одной таблице связана с несколькими записями в другой таблице и наоборот. Иллюстрацией такого отношения может служить отношение между таблицами PUBLISHERS и AUTHORS. С одной стороны, каждое издательство может публиковать книги разных авторов и с другой стороны - каждый автор может публиковаться в разных издательствах.</a:t>
            </a:r>
          </a:p>
          <a:p>
            <a:endParaRPr lang="ru-RU" dirty="0"/>
          </a:p>
          <a:p>
            <a:r>
              <a:rPr lang="ru-RU" dirty="0"/>
              <a:t>Для удобства работы с таблицами, имеющими отношение много-ко-многим, обычно в базу данных добавляют еще одну таблицу, которая находится в отношении один-ко-многим и много-к-одному к соответствующим таблицам. В случае базы данных BIBLIO.MDB такой таблицей является TITLE AUTHOR.</a:t>
            </a:r>
          </a:p>
        </p:txBody>
      </p:sp>
      <p:pic>
        <p:nvPicPr>
          <p:cNvPr id="5" name="Рисунок 4">
            <a:extLst>
              <a:ext uri="{FF2B5EF4-FFF2-40B4-BE49-F238E27FC236}">
                <a16:creationId xmlns:a16="http://schemas.microsoft.com/office/drawing/2014/main" id="{3F42C143-3A81-4BA7-955D-44E00D617432}"/>
              </a:ext>
            </a:extLst>
          </p:cNvPr>
          <p:cNvPicPr>
            <a:picLocks noChangeAspect="1"/>
          </p:cNvPicPr>
          <p:nvPr/>
        </p:nvPicPr>
        <p:blipFill>
          <a:blip r:embed="rId2"/>
          <a:stretch>
            <a:fillRect/>
          </a:stretch>
        </p:blipFill>
        <p:spPr>
          <a:xfrm>
            <a:off x="1081568" y="3313083"/>
            <a:ext cx="4324350" cy="2295525"/>
          </a:xfrm>
          <a:prstGeom prst="rect">
            <a:avLst/>
          </a:prstGeom>
        </p:spPr>
      </p:pic>
    </p:spTree>
    <p:extLst>
      <p:ext uri="{BB962C8B-B14F-4D97-AF65-F5344CB8AC3E}">
        <p14:creationId xmlns:p14="http://schemas.microsoft.com/office/powerpoint/2010/main" val="1322877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29A909-9970-470F-9BDB-0D987F70F826}"/>
              </a:ext>
            </a:extLst>
          </p:cNvPr>
          <p:cNvSpPr txBox="1"/>
          <p:nvPr/>
        </p:nvSpPr>
        <p:spPr>
          <a:xfrm>
            <a:off x="295711" y="339565"/>
            <a:ext cx="11121705" cy="369332"/>
          </a:xfrm>
          <a:prstGeom prst="rect">
            <a:avLst/>
          </a:prstGeom>
          <a:noFill/>
        </p:spPr>
        <p:txBody>
          <a:bodyPr wrap="square">
            <a:spAutoFit/>
          </a:bodyPr>
          <a:lstStyle/>
          <a:p>
            <a:r>
              <a:rPr lang="ru-RU" dirty="0"/>
              <a:t>Для того чтобы создать связь между таблицами, в реляционных базах данных существуют ключи.</a:t>
            </a:r>
          </a:p>
        </p:txBody>
      </p:sp>
      <p:sp>
        <p:nvSpPr>
          <p:cNvPr id="5" name="TextBox 4">
            <a:extLst>
              <a:ext uri="{FF2B5EF4-FFF2-40B4-BE49-F238E27FC236}">
                <a16:creationId xmlns:a16="http://schemas.microsoft.com/office/drawing/2014/main" id="{463222F5-74B0-47FE-BEB4-1A7F39D35948}"/>
              </a:ext>
            </a:extLst>
          </p:cNvPr>
          <p:cNvSpPr txBox="1"/>
          <p:nvPr/>
        </p:nvSpPr>
        <p:spPr>
          <a:xfrm>
            <a:off x="295711" y="879438"/>
            <a:ext cx="11492917" cy="2585323"/>
          </a:xfrm>
          <a:prstGeom prst="rect">
            <a:avLst/>
          </a:prstGeom>
          <a:noFill/>
        </p:spPr>
        <p:txBody>
          <a:bodyPr wrap="square">
            <a:spAutoFit/>
          </a:bodyPr>
          <a:lstStyle/>
          <a:p>
            <a:r>
              <a:rPr lang="ru-RU" dirty="0"/>
              <a:t>Первичный ключ (сокращенно РК - </a:t>
            </a:r>
            <a:r>
              <a:rPr lang="ru-RU" dirty="0" err="1"/>
              <a:t>primary</a:t>
            </a:r>
            <a:r>
              <a:rPr lang="ru-RU" dirty="0"/>
              <a:t> </a:t>
            </a:r>
            <a:r>
              <a:rPr lang="ru-RU" dirty="0" err="1"/>
              <a:t>key</a:t>
            </a:r>
            <a:r>
              <a:rPr lang="ru-RU" dirty="0"/>
              <a:t>) - столбец, значения которого во всех строках различны. Первичные ключи могут быть логическими (естественными) и суррогатными (искусственными). Так, для таблицы Пользователи первичным ключом может стать столбец e-</a:t>
            </a:r>
            <a:r>
              <a:rPr lang="ru-RU" dirty="0" err="1"/>
              <a:t>mail</a:t>
            </a:r>
            <a:r>
              <a:rPr lang="ru-RU" dirty="0"/>
              <a:t> (ведь теоретически не может быть двух пользователей с одинаковым e-</a:t>
            </a:r>
            <a:r>
              <a:rPr lang="ru-RU" dirty="0" err="1"/>
              <a:t>mail</a:t>
            </a:r>
            <a:r>
              <a:rPr lang="ru-RU" dirty="0"/>
              <a:t>). На практике лучше использовать суррогатные ключи, т.к. их применение позволяет абстрагировать ключи от реальных данных. Кроме того, первичные ключи менять нельзя.</a:t>
            </a:r>
          </a:p>
          <a:p>
            <a:endParaRPr lang="ru-RU" dirty="0"/>
          </a:p>
          <a:p>
            <a:r>
              <a:rPr lang="ru-RU" dirty="0"/>
              <a:t>Суррогатный ключ представляет собой дополнительное поле в базе данных. Как правило, это порядковый номер записи (хотя можно задавать их на свое усмотрение, контролируя, чтобы они были уникальны). Давайте внесем поля первичных ключей в наши таблицы:</a:t>
            </a:r>
          </a:p>
        </p:txBody>
      </p:sp>
      <p:pic>
        <p:nvPicPr>
          <p:cNvPr id="7" name="Рисунок 6">
            <a:extLst>
              <a:ext uri="{FF2B5EF4-FFF2-40B4-BE49-F238E27FC236}">
                <a16:creationId xmlns:a16="http://schemas.microsoft.com/office/drawing/2014/main" id="{08F1C36B-90B8-4543-8E77-7F0BBF9476E0}"/>
              </a:ext>
            </a:extLst>
          </p:cNvPr>
          <p:cNvPicPr>
            <a:picLocks noChangeAspect="1"/>
          </p:cNvPicPr>
          <p:nvPr/>
        </p:nvPicPr>
        <p:blipFill>
          <a:blip r:embed="rId2"/>
          <a:stretch>
            <a:fillRect/>
          </a:stretch>
        </p:blipFill>
        <p:spPr>
          <a:xfrm>
            <a:off x="1214176" y="3356165"/>
            <a:ext cx="5178236" cy="3326110"/>
          </a:xfrm>
          <a:prstGeom prst="rect">
            <a:avLst/>
          </a:prstGeom>
        </p:spPr>
      </p:pic>
      <p:sp>
        <p:nvSpPr>
          <p:cNvPr id="9" name="TextBox 8">
            <a:extLst>
              <a:ext uri="{FF2B5EF4-FFF2-40B4-BE49-F238E27FC236}">
                <a16:creationId xmlns:a16="http://schemas.microsoft.com/office/drawing/2014/main" id="{5C61B74D-F606-49C1-BAFF-4534FE747A85}"/>
              </a:ext>
            </a:extLst>
          </p:cNvPr>
          <p:cNvSpPr txBox="1"/>
          <p:nvPr/>
        </p:nvSpPr>
        <p:spPr>
          <a:xfrm>
            <a:off x="6629400" y="4257061"/>
            <a:ext cx="5291356" cy="1200329"/>
          </a:xfrm>
          <a:prstGeom prst="rect">
            <a:avLst/>
          </a:prstGeom>
          <a:noFill/>
        </p:spPr>
        <p:txBody>
          <a:bodyPr wrap="square">
            <a:spAutoFit/>
          </a:bodyPr>
          <a:lstStyle/>
          <a:p>
            <a:r>
              <a:rPr lang="ru-RU" dirty="0"/>
              <a:t>Теперь каждая запись в таблицах уникальна. Нам осталось установить соответствие между темами и сообщениями в них. Делается это также при помощи первичных ключей</a:t>
            </a:r>
          </a:p>
        </p:txBody>
      </p:sp>
    </p:spTree>
    <p:extLst>
      <p:ext uri="{BB962C8B-B14F-4D97-AF65-F5344CB8AC3E}">
        <p14:creationId xmlns:p14="http://schemas.microsoft.com/office/powerpoint/2010/main" val="2325813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DA0BCB-007B-4A41-8756-697F3F78F8E2}"/>
              </a:ext>
            </a:extLst>
          </p:cNvPr>
          <p:cNvSpPr txBox="1"/>
          <p:nvPr/>
        </p:nvSpPr>
        <p:spPr>
          <a:xfrm>
            <a:off x="404769" y="727866"/>
            <a:ext cx="6094602" cy="369332"/>
          </a:xfrm>
          <a:prstGeom prst="rect">
            <a:avLst/>
          </a:prstGeom>
          <a:noFill/>
        </p:spPr>
        <p:txBody>
          <a:bodyPr wrap="square">
            <a:spAutoFit/>
          </a:bodyPr>
          <a:lstStyle/>
          <a:p>
            <a:r>
              <a:rPr lang="ru-RU" dirty="0"/>
              <a:t>В таблицу сообщения добавим еще одно поле:</a:t>
            </a:r>
          </a:p>
        </p:txBody>
      </p:sp>
      <p:pic>
        <p:nvPicPr>
          <p:cNvPr id="5" name="Рисунок 4">
            <a:extLst>
              <a:ext uri="{FF2B5EF4-FFF2-40B4-BE49-F238E27FC236}">
                <a16:creationId xmlns:a16="http://schemas.microsoft.com/office/drawing/2014/main" id="{745E3DE2-6C53-4804-A753-2F6A205337FF}"/>
              </a:ext>
            </a:extLst>
          </p:cNvPr>
          <p:cNvPicPr>
            <a:picLocks noChangeAspect="1"/>
          </p:cNvPicPr>
          <p:nvPr/>
        </p:nvPicPr>
        <p:blipFill>
          <a:blip r:embed="rId2"/>
          <a:stretch>
            <a:fillRect/>
          </a:stretch>
        </p:blipFill>
        <p:spPr>
          <a:xfrm>
            <a:off x="898364" y="1568849"/>
            <a:ext cx="8259672" cy="2030027"/>
          </a:xfrm>
          <a:prstGeom prst="rect">
            <a:avLst/>
          </a:prstGeom>
        </p:spPr>
      </p:pic>
      <p:sp>
        <p:nvSpPr>
          <p:cNvPr id="7" name="TextBox 6">
            <a:extLst>
              <a:ext uri="{FF2B5EF4-FFF2-40B4-BE49-F238E27FC236}">
                <a16:creationId xmlns:a16="http://schemas.microsoft.com/office/drawing/2014/main" id="{4FBB3E54-9009-4D6C-9012-E06FF776115A}"/>
              </a:ext>
            </a:extLst>
          </p:cNvPr>
          <p:cNvSpPr txBox="1"/>
          <p:nvPr/>
        </p:nvSpPr>
        <p:spPr>
          <a:xfrm>
            <a:off x="404769" y="4172847"/>
            <a:ext cx="11608266" cy="1477328"/>
          </a:xfrm>
          <a:prstGeom prst="rect">
            <a:avLst/>
          </a:prstGeom>
          <a:noFill/>
        </p:spPr>
        <p:txBody>
          <a:bodyPr wrap="square">
            <a:spAutoFit/>
          </a:bodyPr>
          <a:lstStyle/>
          <a:p>
            <a:r>
              <a:rPr lang="ru-RU" dirty="0"/>
              <a:t>Теперь понятно, что сообщение с </a:t>
            </a:r>
            <a:r>
              <a:rPr lang="ru-RU" dirty="0" err="1"/>
              <a:t>id</a:t>
            </a:r>
            <a:r>
              <a:rPr lang="ru-RU" dirty="0"/>
              <a:t>=2 принадлежит теме "О рыбалке" (</a:t>
            </a:r>
            <a:r>
              <a:rPr lang="ru-RU" dirty="0" err="1"/>
              <a:t>id</a:t>
            </a:r>
            <a:r>
              <a:rPr lang="ru-RU" dirty="0"/>
              <a:t> темы = 4), созданной Васей, а остальные сообщения принадлежать теме "О рыбалке" (</a:t>
            </a:r>
            <a:r>
              <a:rPr lang="ru-RU" dirty="0" err="1"/>
              <a:t>id</a:t>
            </a:r>
            <a:r>
              <a:rPr lang="ru-RU" dirty="0"/>
              <a:t> темы = 1), созданной Кириллом. Такое поле называется внешний ключ (сокращенно FK - </a:t>
            </a:r>
            <a:r>
              <a:rPr lang="ru-RU" dirty="0" err="1"/>
              <a:t>foreign</a:t>
            </a:r>
            <a:r>
              <a:rPr lang="ru-RU" dirty="0"/>
              <a:t> </a:t>
            </a:r>
            <a:r>
              <a:rPr lang="ru-RU" dirty="0" err="1"/>
              <a:t>key</a:t>
            </a:r>
            <a:r>
              <a:rPr lang="ru-RU" dirty="0"/>
              <a:t>). Каждое значение этого поля соответствует какому-либо первичному ключу из таблицы "Темы". Так устанавливается однозначное соответствие между сообщениями и темами, к которым они относятся.</a:t>
            </a:r>
          </a:p>
        </p:txBody>
      </p:sp>
    </p:spTree>
    <p:extLst>
      <p:ext uri="{BB962C8B-B14F-4D97-AF65-F5344CB8AC3E}">
        <p14:creationId xmlns:p14="http://schemas.microsoft.com/office/powerpoint/2010/main" val="622761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95DA5C-B729-4081-87F2-EAC09DC13B47}"/>
              </a:ext>
            </a:extLst>
          </p:cNvPr>
          <p:cNvSpPr txBox="1"/>
          <p:nvPr/>
        </p:nvSpPr>
        <p:spPr>
          <a:xfrm>
            <a:off x="480269" y="331176"/>
            <a:ext cx="9670409" cy="369332"/>
          </a:xfrm>
          <a:prstGeom prst="rect">
            <a:avLst/>
          </a:prstGeom>
          <a:noFill/>
        </p:spPr>
        <p:txBody>
          <a:bodyPr wrap="square">
            <a:spAutoFit/>
          </a:bodyPr>
          <a:lstStyle/>
          <a:p>
            <a:r>
              <a:rPr lang="ru-RU" dirty="0"/>
              <a:t>Предположим, у нас добавился новый пользователь, и зовут его тоже Вася:</a:t>
            </a:r>
          </a:p>
        </p:txBody>
      </p:sp>
      <p:pic>
        <p:nvPicPr>
          <p:cNvPr id="5" name="Рисунок 4">
            <a:extLst>
              <a:ext uri="{FF2B5EF4-FFF2-40B4-BE49-F238E27FC236}">
                <a16:creationId xmlns:a16="http://schemas.microsoft.com/office/drawing/2014/main" id="{24BA0F29-B805-4B9A-A5A1-4F5BCEFBAB1C}"/>
              </a:ext>
            </a:extLst>
          </p:cNvPr>
          <p:cNvPicPr>
            <a:picLocks noChangeAspect="1"/>
          </p:cNvPicPr>
          <p:nvPr/>
        </p:nvPicPr>
        <p:blipFill>
          <a:blip r:embed="rId2"/>
          <a:stretch>
            <a:fillRect/>
          </a:stretch>
        </p:blipFill>
        <p:spPr>
          <a:xfrm>
            <a:off x="1238205" y="846589"/>
            <a:ext cx="4581525" cy="1524000"/>
          </a:xfrm>
          <a:prstGeom prst="rect">
            <a:avLst/>
          </a:prstGeom>
        </p:spPr>
      </p:pic>
      <p:sp>
        <p:nvSpPr>
          <p:cNvPr id="7" name="TextBox 6">
            <a:extLst>
              <a:ext uri="{FF2B5EF4-FFF2-40B4-BE49-F238E27FC236}">
                <a16:creationId xmlns:a16="http://schemas.microsoft.com/office/drawing/2014/main" id="{ADEAE255-C41A-4071-83A3-2DD50527A555}"/>
              </a:ext>
            </a:extLst>
          </p:cNvPr>
          <p:cNvSpPr txBox="1"/>
          <p:nvPr/>
        </p:nvSpPr>
        <p:spPr>
          <a:xfrm>
            <a:off x="480268" y="2370589"/>
            <a:ext cx="11323041" cy="646331"/>
          </a:xfrm>
          <a:prstGeom prst="rect">
            <a:avLst/>
          </a:prstGeom>
          <a:noFill/>
        </p:spPr>
        <p:txBody>
          <a:bodyPr wrap="square">
            <a:spAutoFit/>
          </a:bodyPr>
          <a:lstStyle/>
          <a:p>
            <a:r>
              <a:rPr lang="ru-RU" dirty="0"/>
              <a:t>Как узнать, какой именно Вася оставил сообщения? Для этого поля автор в таблицах "Темы" и "Сообщения" сделаем также внешними ключами:</a:t>
            </a:r>
          </a:p>
        </p:txBody>
      </p:sp>
      <p:pic>
        <p:nvPicPr>
          <p:cNvPr id="9" name="Рисунок 8">
            <a:extLst>
              <a:ext uri="{FF2B5EF4-FFF2-40B4-BE49-F238E27FC236}">
                <a16:creationId xmlns:a16="http://schemas.microsoft.com/office/drawing/2014/main" id="{EA9E68E9-D883-4F92-9CB8-85281E1EDC1D}"/>
              </a:ext>
            </a:extLst>
          </p:cNvPr>
          <p:cNvPicPr>
            <a:picLocks noChangeAspect="1"/>
          </p:cNvPicPr>
          <p:nvPr/>
        </p:nvPicPr>
        <p:blipFill>
          <a:blip r:embed="rId3"/>
          <a:stretch>
            <a:fillRect/>
          </a:stretch>
        </p:blipFill>
        <p:spPr>
          <a:xfrm>
            <a:off x="777335" y="3560296"/>
            <a:ext cx="4010025" cy="1666875"/>
          </a:xfrm>
          <a:prstGeom prst="rect">
            <a:avLst/>
          </a:prstGeom>
          <a:ln>
            <a:noFill/>
          </a:ln>
        </p:spPr>
      </p:pic>
      <p:pic>
        <p:nvPicPr>
          <p:cNvPr id="11" name="Рисунок 10">
            <a:extLst>
              <a:ext uri="{FF2B5EF4-FFF2-40B4-BE49-F238E27FC236}">
                <a16:creationId xmlns:a16="http://schemas.microsoft.com/office/drawing/2014/main" id="{65028F92-2F4B-4011-B1DC-F908FC47B5DF}"/>
              </a:ext>
            </a:extLst>
          </p:cNvPr>
          <p:cNvPicPr>
            <a:picLocks noChangeAspect="1"/>
          </p:cNvPicPr>
          <p:nvPr/>
        </p:nvPicPr>
        <p:blipFill>
          <a:blip r:embed="rId4"/>
          <a:stretch>
            <a:fillRect/>
          </a:stretch>
        </p:blipFill>
        <p:spPr>
          <a:xfrm>
            <a:off x="5092642" y="3771637"/>
            <a:ext cx="6134100" cy="1400175"/>
          </a:xfrm>
          <a:prstGeom prst="rect">
            <a:avLst/>
          </a:prstGeom>
        </p:spPr>
      </p:pic>
      <p:sp>
        <p:nvSpPr>
          <p:cNvPr id="12" name="Прямоугольник 11">
            <a:extLst>
              <a:ext uri="{FF2B5EF4-FFF2-40B4-BE49-F238E27FC236}">
                <a16:creationId xmlns:a16="http://schemas.microsoft.com/office/drawing/2014/main" id="{C7F0C205-B742-4DB3-B2DD-D45FDBEF4A73}"/>
              </a:ext>
            </a:extLst>
          </p:cNvPr>
          <p:cNvSpPr/>
          <p:nvPr/>
        </p:nvSpPr>
        <p:spPr>
          <a:xfrm>
            <a:off x="3716323" y="3894589"/>
            <a:ext cx="906011" cy="127722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sp>
        <p:nvSpPr>
          <p:cNvPr id="13" name="Прямоугольник 12">
            <a:extLst>
              <a:ext uri="{FF2B5EF4-FFF2-40B4-BE49-F238E27FC236}">
                <a16:creationId xmlns:a16="http://schemas.microsoft.com/office/drawing/2014/main" id="{0A8A1811-5B21-40DB-96A3-5D5C411E23E2}"/>
              </a:ext>
            </a:extLst>
          </p:cNvPr>
          <p:cNvSpPr/>
          <p:nvPr/>
        </p:nvSpPr>
        <p:spPr>
          <a:xfrm>
            <a:off x="8615495" y="3949948"/>
            <a:ext cx="2611248" cy="1400175"/>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1473224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A23E26-86AB-4296-B664-51F2CBCC13E2}"/>
              </a:ext>
            </a:extLst>
          </p:cNvPr>
          <p:cNvSpPr txBox="1"/>
          <p:nvPr/>
        </p:nvSpPr>
        <p:spPr>
          <a:xfrm>
            <a:off x="706772" y="658347"/>
            <a:ext cx="8915400" cy="369332"/>
          </a:xfrm>
          <a:prstGeom prst="rect">
            <a:avLst/>
          </a:prstGeom>
          <a:noFill/>
        </p:spPr>
        <p:txBody>
          <a:bodyPr wrap="square">
            <a:spAutoFit/>
          </a:bodyPr>
          <a:lstStyle/>
          <a:p>
            <a:r>
              <a:rPr lang="ru-RU" dirty="0"/>
              <a:t>Теперь база данных готова. Схематично ее можно представить так:</a:t>
            </a:r>
          </a:p>
        </p:txBody>
      </p:sp>
      <p:pic>
        <p:nvPicPr>
          <p:cNvPr id="5" name="Рисунок 4">
            <a:extLst>
              <a:ext uri="{FF2B5EF4-FFF2-40B4-BE49-F238E27FC236}">
                <a16:creationId xmlns:a16="http://schemas.microsoft.com/office/drawing/2014/main" id="{B2A4F6AA-30B9-4B21-B260-F7D59C2E28F0}"/>
              </a:ext>
            </a:extLst>
          </p:cNvPr>
          <p:cNvPicPr>
            <a:picLocks noChangeAspect="1"/>
          </p:cNvPicPr>
          <p:nvPr/>
        </p:nvPicPr>
        <p:blipFill>
          <a:blip r:embed="rId2"/>
          <a:stretch>
            <a:fillRect/>
          </a:stretch>
        </p:blipFill>
        <p:spPr>
          <a:xfrm>
            <a:off x="706772" y="1503638"/>
            <a:ext cx="10016870" cy="2464353"/>
          </a:xfrm>
          <a:prstGeom prst="rect">
            <a:avLst/>
          </a:prstGeom>
        </p:spPr>
      </p:pic>
      <p:sp>
        <p:nvSpPr>
          <p:cNvPr id="6" name="TextBox 5">
            <a:extLst>
              <a:ext uri="{FF2B5EF4-FFF2-40B4-BE49-F238E27FC236}">
                <a16:creationId xmlns:a16="http://schemas.microsoft.com/office/drawing/2014/main" id="{C6CF4198-3545-4A45-891D-1609535BAC18}"/>
              </a:ext>
            </a:extLst>
          </p:cNvPr>
          <p:cNvSpPr txBox="1"/>
          <p:nvPr/>
        </p:nvSpPr>
        <p:spPr>
          <a:xfrm>
            <a:off x="706772" y="4985030"/>
            <a:ext cx="8915400" cy="646331"/>
          </a:xfrm>
          <a:prstGeom prst="rect">
            <a:avLst/>
          </a:prstGeom>
          <a:noFill/>
        </p:spPr>
        <p:txBody>
          <a:bodyPr wrap="square">
            <a:spAutoFit/>
          </a:bodyPr>
          <a:lstStyle/>
          <a:p>
            <a:r>
              <a:rPr lang="ru-RU" dirty="0"/>
              <a:t>Что делать если таблиц не 3, а 100? Как указать все связи между ними?</a:t>
            </a:r>
          </a:p>
          <a:p>
            <a:r>
              <a:rPr lang="ru-RU" dirty="0"/>
              <a:t>Для этого необходимо составить концептуальную модель.</a:t>
            </a:r>
          </a:p>
        </p:txBody>
      </p:sp>
    </p:spTree>
    <p:extLst>
      <p:ext uri="{BB962C8B-B14F-4D97-AF65-F5344CB8AC3E}">
        <p14:creationId xmlns:p14="http://schemas.microsoft.com/office/powerpoint/2010/main" val="156687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CD822B-8C08-4EF9-8984-DB6AB97211FD}"/>
              </a:ext>
            </a:extLst>
          </p:cNvPr>
          <p:cNvSpPr txBox="1"/>
          <p:nvPr/>
        </p:nvSpPr>
        <p:spPr>
          <a:xfrm>
            <a:off x="480268" y="191703"/>
            <a:ext cx="11255929" cy="2308324"/>
          </a:xfrm>
          <a:prstGeom prst="rect">
            <a:avLst/>
          </a:prstGeom>
          <a:noFill/>
        </p:spPr>
        <p:txBody>
          <a:bodyPr wrap="square">
            <a:spAutoFit/>
          </a:bodyPr>
          <a:lstStyle/>
          <a:p>
            <a:r>
              <a:rPr lang="ru-RU" dirty="0"/>
              <a:t>Концептуальная модель - это отражение предметной области, для которой разрабатывается база данных. Это некая диаграмма с принятыми обозначениями элементов. Так, все объекты, обозначающие вещи, обозначаются в виде прямоугольника. Атрибуты, характеризующие объект - в виде овала, а связи между объектами - ромбами. Мощность связи обозначаются стрелками (в направлении, где мощность равна многим - двойная стрелка, а со стороны, где она равна единице - одинарная).</a:t>
            </a:r>
          </a:p>
          <a:p>
            <a:endParaRPr lang="ru-RU" dirty="0"/>
          </a:p>
          <a:p>
            <a:r>
              <a:rPr lang="ru-RU" dirty="0"/>
              <a:t>Давайте в качестве примера рассмотрим интернет-магазин. У магазина есть товары, которые поставляются поставщиками и покупаются покупатели. Это можно представить тремя объектами и двумя связями:</a:t>
            </a:r>
          </a:p>
        </p:txBody>
      </p:sp>
      <p:pic>
        <p:nvPicPr>
          <p:cNvPr id="5" name="Рисунок 4">
            <a:extLst>
              <a:ext uri="{FF2B5EF4-FFF2-40B4-BE49-F238E27FC236}">
                <a16:creationId xmlns:a16="http://schemas.microsoft.com/office/drawing/2014/main" id="{14159855-1FDE-4175-A635-86718528EC24}"/>
              </a:ext>
            </a:extLst>
          </p:cNvPr>
          <p:cNvPicPr>
            <a:picLocks noChangeAspect="1"/>
          </p:cNvPicPr>
          <p:nvPr/>
        </p:nvPicPr>
        <p:blipFill>
          <a:blip r:embed="rId2"/>
          <a:stretch>
            <a:fillRect/>
          </a:stretch>
        </p:blipFill>
        <p:spPr>
          <a:xfrm>
            <a:off x="1068416" y="2421753"/>
            <a:ext cx="6162675" cy="923925"/>
          </a:xfrm>
          <a:prstGeom prst="rect">
            <a:avLst/>
          </a:prstGeom>
        </p:spPr>
      </p:pic>
      <p:sp>
        <p:nvSpPr>
          <p:cNvPr id="7" name="TextBox 6">
            <a:extLst>
              <a:ext uri="{FF2B5EF4-FFF2-40B4-BE49-F238E27FC236}">
                <a16:creationId xmlns:a16="http://schemas.microsoft.com/office/drawing/2014/main" id="{0F2CBEB9-6ED6-41CD-BEBE-22B1554D28D4}"/>
              </a:ext>
            </a:extLst>
          </p:cNvPr>
          <p:cNvSpPr txBox="1"/>
          <p:nvPr/>
        </p:nvSpPr>
        <p:spPr>
          <a:xfrm>
            <a:off x="480267" y="3241832"/>
            <a:ext cx="10937149" cy="923330"/>
          </a:xfrm>
          <a:prstGeom prst="rect">
            <a:avLst/>
          </a:prstGeom>
          <a:noFill/>
        </p:spPr>
        <p:txBody>
          <a:bodyPr wrap="square">
            <a:spAutoFit/>
          </a:bodyPr>
          <a:lstStyle/>
          <a:p>
            <a:r>
              <a:rPr lang="ru-RU" dirty="0"/>
              <a:t>Как поставщик поставляет товары? Он делает поставку, которая подтверждается документом. Аналогично и покупатель делает покупку, которая также может подтверждаться документом. Таким образом, поставка и покупка могут рассматриваться, как самостоятельные объекты:</a:t>
            </a:r>
          </a:p>
        </p:txBody>
      </p:sp>
      <p:pic>
        <p:nvPicPr>
          <p:cNvPr id="9" name="Рисунок 8">
            <a:extLst>
              <a:ext uri="{FF2B5EF4-FFF2-40B4-BE49-F238E27FC236}">
                <a16:creationId xmlns:a16="http://schemas.microsoft.com/office/drawing/2014/main" id="{D9EA0439-E3F6-41E3-A9FE-1DFE79B8F455}"/>
              </a:ext>
            </a:extLst>
          </p:cNvPr>
          <p:cNvPicPr>
            <a:picLocks noChangeAspect="1"/>
          </p:cNvPicPr>
          <p:nvPr/>
        </p:nvPicPr>
        <p:blipFill>
          <a:blip r:embed="rId3"/>
          <a:stretch>
            <a:fillRect/>
          </a:stretch>
        </p:blipFill>
        <p:spPr>
          <a:xfrm>
            <a:off x="1068415" y="4454947"/>
            <a:ext cx="6162675" cy="1857375"/>
          </a:xfrm>
          <a:prstGeom prst="rect">
            <a:avLst/>
          </a:prstGeom>
        </p:spPr>
      </p:pic>
    </p:spTree>
    <p:extLst>
      <p:ext uri="{BB962C8B-B14F-4D97-AF65-F5344CB8AC3E}">
        <p14:creationId xmlns:p14="http://schemas.microsoft.com/office/powerpoint/2010/main" val="2059396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074CE3-375F-4B1C-BCEB-38E37047F57E}"/>
              </a:ext>
            </a:extLst>
          </p:cNvPr>
          <p:cNvSpPr txBox="1"/>
          <p:nvPr/>
        </p:nvSpPr>
        <p:spPr>
          <a:xfrm>
            <a:off x="270544" y="200255"/>
            <a:ext cx="11599877" cy="2031325"/>
          </a:xfrm>
          <a:prstGeom prst="rect">
            <a:avLst/>
          </a:prstGeom>
          <a:noFill/>
        </p:spPr>
        <p:txBody>
          <a:bodyPr wrap="square">
            <a:spAutoFit/>
          </a:bodyPr>
          <a:lstStyle/>
          <a:p>
            <a:r>
              <a:rPr lang="ru-RU" dirty="0"/>
              <a:t>Теперь у нас пять объектов и четыре связи. Две связи "один ко многим" (один поставщик может осуществить несколько поставок, но каждая поставка осуществляется только одним поставщиком, аналогично и для связи Покупатель - Покупка) и две связи "многие ко многим" (каждая поставка может содержать несколько товаров, а один и тот же товар может содержаться в нескольких поставках, аналогично и для связи Покупка - Товар).</a:t>
            </a:r>
          </a:p>
          <a:p>
            <a:endParaRPr lang="ru-RU" dirty="0"/>
          </a:p>
          <a:p>
            <a:r>
              <a:rPr lang="ru-RU" dirty="0"/>
              <a:t>Но связи "многие ко многим" недопустимы в реляционной модели, поэтому каждую такую связь надо заменить на две связи "один ко многим". Делается это добавлением промежуточного объекта:</a:t>
            </a:r>
          </a:p>
        </p:txBody>
      </p:sp>
      <p:pic>
        <p:nvPicPr>
          <p:cNvPr id="5" name="Рисунок 4">
            <a:extLst>
              <a:ext uri="{FF2B5EF4-FFF2-40B4-BE49-F238E27FC236}">
                <a16:creationId xmlns:a16="http://schemas.microsoft.com/office/drawing/2014/main" id="{299AEBB2-9E4E-40DF-8241-7C5009C80A12}"/>
              </a:ext>
            </a:extLst>
          </p:cNvPr>
          <p:cNvPicPr>
            <a:picLocks noChangeAspect="1"/>
          </p:cNvPicPr>
          <p:nvPr/>
        </p:nvPicPr>
        <p:blipFill>
          <a:blip r:embed="rId2"/>
          <a:stretch>
            <a:fillRect/>
          </a:stretch>
        </p:blipFill>
        <p:spPr>
          <a:xfrm>
            <a:off x="1394887" y="2329037"/>
            <a:ext cx="6315075" cy="2619375"/>
          </a:xfrm>
          <a:prstGeom prst="rect">
            <a:avLst/>
          </a:prstGeom>
        </p:spPr>
      </p:pic>
      <p:sp>
        <p:nvSpPr>
          <p:cNvPr id="7" name="TextBox 6">
            <a:extLst>
              <a:ext uri="{FF2B5EF4-FFF2-40B4-BE49-F238E27FC236}">
                <a16:creationId xmlns:a16="http://schemas.microsoft.com/office/drawing/2014/main" id="{36704FC6-8185-454F-A217-B8277F41AC86}"/>
              </a:ext>
            </a:extLst>
          </p:cNvPr>
          <p:cNvSpPr txBox="1"/>
          <p:nvPr/>
        </p:nvSpPr>
        <p:spPr>
          <a:xfrm>
            <a:off x="404767" y="5149747"/>
            <a:ext cx="11331429" cy="923330"/>
          </a:xfrm>
          <a:prstGeom prst="rect">
            <a:avLst/>
          </a:prstGeom>
          <a:noFill/>
        </p:spPr>
        <p:txBody>
          <a:bodyPr wrap="square">
            <a:spAutoFit/>
          </a:bodyPr>
          <a:lstStyle/>
          <a:p>
            <a:r>
              <a:rPr lang="ru-RU" dirty="0"/>
              <a:t>Таким образом, появилось еще два объекта - журнал покупок и журнал поставок, со связями "один ко многим" (один журнал поставок может включать несколько поставок, но каждая поставка может входить только в один журнал, аналогично и для остальных).</a:t>
            </a:r>
          </a:p>
        </p:txBody>
      </p:sp>
    </p:spTree>
    <p:extLst>
      <p:ext uri="{BB962C8B-B14F-4D97-AF65-F5344CB8AC3E}">
        <p14:creationId xmlns:p14="http://schemas.microsoft.com/office/powerpoint/2010/main" val="130805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9D1019-1FB5-4B5C-B870-A3DA8FCAD292}"/>
              </a:ext>
            </a:extLst>
          </p:cNvPr>
          <p:cNvSpPr txBox="1"/>
          <p:nvPr/>
        </p:nvSpPr>
        <p:spPr>
          <a:xfrm>
            <a:off x="497048" y="243173"/>
            <a:ext cx="6094602" cy="369332"/>
          </a:xfrm>
          <a:prstGeom prst="rect">
            <a:avLst/>
          </a:prstGeom>
          <a:noFill/>
        </p:spPr>
        <p:txBody>
          <a:bodyPr wrap="square">
            <a:spAutoFit/>
          </a:bodyPr>
          <a:lstStyle/>
          <a:p>
            <a:r>
              <a:rPr lang="ru-RU" dirty="0"/>
              <a:t>Каждый объект нашего магазина имеет свои атрибуты:</a:t>
            </a:r>
          </a:p>
        </p:txBody>
      </p:sp>
      <p:pic>
        <p:nvPicPr>
          <p:cNvPr id="5" name="Рисунок 4">
            <a:extLst>
              <a:ext uri="{FF2B5EF4-FFF2-40B4-BE49-F238E27FC236}">
                <a16:creationId xmlns:a16="http://schemas.microsoft.com/office/drawing/2014/main" id="{A3EFCC75-04D8-4E1B-BAED-8744C6F2B0E3}"/>
              </a:ext>
            </a:extLst>
          </p:cNvPr>
          <p:cNvPicPr>
            <a:picLocks noChangeAspect="1"/>
          </p:cNvPicPr>
          <p:nvPr/>
        </p:nvPicPr>
        <p:blipFill>
          <a:blip r:embed="rId2"/>
          <a:stretch>
            <a:fillRect/>
          </a:stretch>
        </p:blipFill>
        <p:spPr>
          <a:xfrm>
            <a:off x="1836228" y="698252"/>
            <a:ext cx="7143750" cy="3800475"/>
          </a:xfrm>
          <a:prstGeom prst="rect">
            <a:avLst/>
          </a:prstGeom>
        </p:spPr>
      </p:pic>
      <p:sp>
        <p:nvSpPr>
          <p:cNvPr id="7" name="TextBox 6">
            <a:extLst>
              <a:ext uri="{FF2B5EF4-FFF2-40B4-BE49-F238E27FC236}">
                <a16:creationId xmlns:a16="http://schemas.microsoft.com/office/drawing/2014/main" id="{50C74354-FB5F-41F0-93AC-2536A2A22AEA}"/>
              </a:ext>
            </a:extLst>
          </p:cNvPr>
          <p:cNvSpPr txBox="1"/>
          <p:nvPr/>
        </p:nvSpPr>
        <p:spPr>
          <a:xfrm>
            <a:off x="467249" y="4403139"/>
            <a:ext cx="11249637" cy="2308324"/>
          </a:xfrm>
          <a:prstGeom prst="rect">
            <a:avLst/>
          </a:prstGeom>
          <a:noFill/>
        </p:spPr>
        <p:txBody>
          <a:bodyPr wrap="square">
            <a:spAutoFit/>
          </a:bodyPr>
          <a:lstStyle/>
          <a:p>
            <a:r>
              <a:rPr lang="ru-RU" dirty="0"/>
              <a:t>Того мы создали концептуальную модель базы данных магазин, вернее ее части, ведь в магазине еще есть сотрудники, склады, доставка товаров и т.д.</a:t>
            </a:r>
          </a:p>
          <a:p>
            <a:endParaRPr lang="ru-RU" dirty="0"/>
          </a:p>
          <a:p>
            <a:r>
              <a:rPr lang="ru-RU" dirty="0"/>
              <a:t>Если предметная область обширная, то ее полезно разбить на несколько локальных предметных областей (наша концептуальная модель отражает именно локальную предметную область). Объем локальной области выбирается таким образом, чтобы в нее входило не более 6-7 объектов. После создания моделей каждой выделенной предметной области производится объединение локальных концептуальных моделей в одну общую, как правило, довольно сложную схему.</a:t>
            </a:r>
          </a:p>
        </p:txBody>
      </p:sp>
    </p:spTree>
    <p:extLst>
      <p:ext uri="{BB962C8B-B14F-4D97-AF65-F5344CB8AC3E}">
        <p14:creationId xmlns:p14="http://schemas.microsoft.com/office/powerpoint/2010/main" val="3062402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A367E9-DCA9-4C1F-92F8-9FDA5D4B176A}"/>
              </a:ext>
            </a:extLst>
          </p:cNvPr>
          <p:cNvSpPr txBox="1"/>
          <p:nvPr/>
        </p:nvSpPr>
        <p:spPr>
          <a:xfrm>
            <a:off x="438325" y="381510"/>
            <a:ext cx="10173748" cy="1754326"/>
          </a:xfrm>
          <a:prstGeom prst="rect">
            <a:avLst/>
          </a:prstGeom>
          <a:noFill/>
        </p:spPr>
        <p:txBody>
          <a:bodyPr wrap="square">
            <a:spAutoFit/>
          </a:bodyPr>
          <a:lstStyle/>
          <a:p>
            <a:r>
              <a:rPr lang="ru-RU" dirty="0"/>
              <a:t>База данных - это набор информации, организованной тем, или иным способом. </a:t>
            </a:r>
          </a:p>
          <a:p>
            <a:r>
              <a:rPr lang="ru-RU" dirty="0"/>
              <a:t>Примером базы данных может быть записная книжка с телефонами ваших знакомых. Этот список фамилий владельцев телефонов и их телефонных номеров, представленный в записной книжке в алфавитном порядке, представляет собой проиндексированную базу данных. Использование индекса - в данном случае фамилии (или имени) позволяет достаточно быстро отыскать требуемый номер телефона.</a:t>
            </a:r>
          </a:p>
        </p:txBody>
      </p:sp>
      <p:sp>
        <p:nvSpPr>
          <p:cNvPr id="5" name="TextBox 4">
            <a:extLst>
              <a:ext uri="{FF2B5EF4-FFF2-40B4-BE49-F238E27FC236}">
                <a16:creationId xmlns:a16="http://schemas.microsoft.com/office/drawing/2014/main" id="{6936823E-9169-439B-A578-91C7C8E116D8}"/>
              </a:ext>
            </a:extLst>
          </p:cNvPr>
          <p:cNvSpPr txBox="1"/>
          <p:nvPr/>
        </p:nvSpPr>
        <p:spPr>
          <a:xfrm>
            <a:off x="438325" y="2390754"/>
            <a:ext cx="6094602" cy="369332"/>
          </a:xfrm>
          <a:prstGeom prst="rect">
            <a:avLst/>
          </a:prstGeom>
          <a:noFill/>
        </p:spPr>
        <p:txBody>
          <a:bodyPr wrap="square">
            <a:spAutoFit/>
          </a:bodyPr>
          <a:lstStyle/>
          <a:p>
            <a:r>
              <a:rPr lang="ru-RU" b="1" dirty="0"/>
              <a:t>Структура базы данных</a:t>
            </a:r>
          </a:p>
        </p:txBody>
      </p:sp>
      <p:sp>
        <p:nvSpPr>
          <p:cNvPr id="7" name="TextBox 6">
            <a:extLst>
              <a:ext uri="{FF2B5EF4-FFF2-40B4-BE49-F238E27FC236}">
                <a16:creationId xmlns:a16="http://schemas.microsoft.com/office/drawing/2014/main" id="{AFB61145-2780-4DCF-A159-5D2BC25C1EA3}"/>
              </a:ext>
            </a:extLst>
          </p:cNvPr>
          <p:cNvSpPr txBox="1"/>
          <p:nvPr/>
        </p:nvSpPr>
        <p:spPr>
          <a:xfrm>
            <a:off x="438325" y="3015004"/>
            <a:ext cx="6094602" cy="2585323"/>
          </a:xfrm>
          <a:prstGeom prst="rect">
            <a:avLst/>
          </a:prstGeom>
          <a:noFill/>
        </p:spPr>
        <p:txBody>
          <a:bodyPr wrap="square">
            <a:spAutoFit/>
          </a:bodyPr>
          <a:lstStyle/>
          <a:p>
            <a:r>
              <a:rPr lang="ru-RU" dirty="0"/>
              <a:t>Телефонный справочник представляет собой так называемую “плоскую” базу данных, в которой вся информация располагается в единственной таблице. Каждая запись в этой таблице содержит идентификатор конкретного человека - имя и фамилию и его номер телефона. Таким образом таблица состоит из записей, информация в которых разделена на несколько частей - полей. В данном случае полями являются “ФИО” и “Номер телефона”</a:t>
            </a:r>
          </a:p>
        </p:txBody>
      </p:sp>
      <p:pic>
        <p:nvPicPr>
          <p:cNvPr id="9" name="Рисунок 8">
            <a:extLst>
              <a:ext uri="{FF2B5EF4-FFF2-40B4-BE49-F238E27FC236}">
                <a16:creationId xmlns:a16="http://schemas.microsoft.com/office/drawing/2014/main" id="{408B676E-32C6-4AFC-A320-7966D3712BAC}"/>
              </a:ext>
            </a:extLst>
          </p:cNvPr>
          <p:cNvPicPr>
            <a:picLocks noChangeAspect="1"/>
          </p:cNvPicPr>
          <p:nvPr/>
        </p:nvPicPr>
        <p:blipFill>
          <a:blip r:embed="rId2"/>
          <a:stretch>
            <a:fillRect/>
          </a:stretch>
        </p:blipFill>
        <p:spPr>
          <a:xfrm>
            <a:off x="6532927" y="2821565"/>
            <a:ext cx="4924425" cy="2552700"/>
          </a:xfrm>
          <a:prstGeom prst="rect">
            <a:avLst/>
          </a:prstGeom>
          <a:ln w="12700">
            <a:solidFill>
              <a:schemeClr val="tx1"/>
            </a:solidFill>
          </a:ln>
        </p:spPr>
      </p:pic>
    </p:spTree>
    <p:extLst>
      <p:ext uri="{BB962C8B-B14F-4D97-AF65-F5344CB8AC3E}">
        <p14:creationId xmlns:p14="http://schemas.microsoft.com/office/powerpoint/2010/main" val="1380492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43F89B-8CDF-468B-A3FD-9FF384AB1D81}"/>
              </a:ext>
            </a:extLst>
          </p:cNvPr>
          <p:cNvSpPr txBox="1"/>
          <p:nvPr/>
        </p:nvSpPr>
        <p:spPr>
          <a:xfrm>
            <a:off x="421546" y="187590"/>
            <a:ext cx="11599877" cy="2308324"/>
          </a:xfrm>
          <a:prstGeom prst="rect">
            <a:avLst/>
          </a:prstGeom>
          <a:noFill/>
        </p:spPr>
        <p:txBody>
          <a:bodyPr wrap="square">
            <a:spAutoFit/>
          </a:bodyPr>
          <a:lstStyle/>
          <a:p>
            <a:r>
              <a:rPr lang="ru-RU" dirty="0"/>
              <a:t>Преобразование концептуальной модели в реляционную состоит в следующем:</a:t>
            </a:r>
          </a:p>
          <a:p>
            <a:pPr marL="800100" lvl="1" indent="-342900">
              <a:buFont typeface="+mj-lt"/>
              <a:buAutoNum type="arabicPeriod"/>
            </a:pPr>
            <a:r>
              <a:rPr lang="ru-RU" dirty="0"/>
              <a:t>Построить набор предварительных таблиц и указать первичные ключи.</a:t>
            </a:r>
          </a:p>
          <a:p>
            <a:pPr marL="800100" lvl="1" indent="-342900">
              <a:buFont typeface="+mj-lt"/>
              <a:buAutoNum type="arabicPeriod"/>
            </a:pPr>
            <a:r>
              <a:rPr lang="ru-RU" dirty="0"/>
              <a:t>Провести процесс нормализации.</a:t>
            </a:r>
          </a:p>
          <a:p>
            <a:endParaRPr lang="ru-RU" dirty="0"/>
          </a:p>
          <a:p>
            <a:r>
              <a:rPr lang="ru-RU" dirty="0"/>
              <a:t>Первый пункт уже рассматривали, со вторым пока не знакомы, но ознакомимся на практике.</a:t>
            </a:r>
          </a:p>
          <a:p>
            <a:endParaRPr lang="ru-RU" dirty="0"/>
          </a:p>
          <a:p>
            <a:r>
              <a:rPr lang="ru-RU" dirty="0"/>
              <a:t>Итак, нужно построить набор таблиц. Сделать это несложно, т.к. таблицы - это объекты, а поля таблиц - атрибуты объектов. Набор предварительных таблиц, исходя из концептуальной модели, выглядит так:</a:t>
            </a:r>
          </a:p>
        </p:txBody>
      </p:sp>
      <p:pic>
        <p:nvPicPr>
          <p:cNvPr id="5" name="Рисунок 4">
            <a:extLst>
              <a:ext uri="{FF2B5EF4-FFF2-40B4-BE49-F238E27FC236}">
                <a16:creationId xmlns:a16="http://schemas.microsoft.com/office/drawing/2014/main" id="{435E0B6A-7A2B-4674-9637-1D41A4CF5EB9}"/>
              </a:ext>
            </a:extLst>
          </p:cNvPr>
          <p:cNvPicPr>
            <a:picLocks noChangeAspect="1"/>
          </p:cNvPicPr>
          <p:nvPr/>
        </p:nvPicPr>
        <p:blipFill>
          <a:blip r:embed="rId2"/>
          <a:stretch>
            <a:fillRect/>
          </a:stretch>
        </p:blipFill>
        <p:spPr>
          <a:xfrm>
            <a:off x="1391479" y="2730323"/>
            <a:ext cx="6372225" cy="1971675"/>
          </a:xfrm>
          <a:prstGeom prst="rect">
            <a:avLst/>
          </a:prstGeom>
        </p:spPr>
      </p:pic>
      <p:sp>
        <p:nvSpPr>
          <p:cNvPr id="7" name="TextBox 6">
            <a:extLst>
              <a:ext uri="{FF2B5EF4-FFF2-40B4-BE49-F238E27FC236}">
                <a16:creationId xmlns:a16="http://schemas.microsoft.com/office/drawing/2014/main" id="{D6CD141D-9198-4E08-A210-8605BA97FBE8}"/>
              </a:ext>
            </a:extLst>
          </p:cNvPr>
          <p:cNvSpPr txBox="1"/>
          <p:nvPr/>
        </p:nvSpPr>
        <p:spPr>
          <a:xfrm>
            <a:off x="421546" y="4936408"/>
            <a:ext cx="11121704" cy="923330"/>
          </a:xfrm>
          <a:prstGeom prst="rect">
            <a:avLst/>
          </a:prstGeom>
          <a:noFill/>
        </p:spPr>
        <p:txBody>
          <a:bodyPr wrap="square">
            <a:spAutoFit/>
          </a:bodyPr>
          <a:lstStyle/>
          <a:p>
            <a:r>
              <a:rPr lang="ru-RU" dirty="0"/>
              <a:t>Таким образом, определены таблицы, поля, первичные ключи (РК) и связи (FK). В таблицах Журнал поставок и Журнал покупок первичные ключи - составные, т.е. состоят из двух полей. Теоретически бывают таблицы, в которых все поля являются одним составным ключом.</a:t>
            </a:r>
          </a:p>
        </p:txBody>
      </p:sp>
    </p:spTree>
    <p:extLst>
      <p:ext uri="{BB962C8B-B14F-4D97-AF65-F5344CB8AC3E}">
        <p14:creationId xmlns:p14="http://schemas.microsoft.com/office/powerpoint/2010/main" val="160364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E8B8D6-6AD0-4D43-9975-AF409AD152DF}"/>
              </a:ext>
            </a:extLst>
          </p:cNvPr>
          <p:cNvSpPr txBox="1"/>
          <p:nvPr/>
        </p:nvSpPr>
        <p:spPr>
          <a:xfrm>
            <a:off x="245377" y="137742"/>
            <a:ext cx="11499209" cy="1477328"/>
          </a:xfrm>
          <a:prstGeom prst="rect">
            <a:avLst/>
          </a:prstGeom>
          <a:noFill/>
        </p:spPr>
        <p:txBody>
          <a:bodyPr wrap="square">
            <a:spAutoFit/>
          </a:bodyPr>
          <a:lstStyle/>
          <a:p>
            <a:r>
              <a:rPr lang="ru-RU" dirty="0"/>
              <a:t> Нормализация - это пошаговый, обратимый процесс замены исходной схемы другой схемой, в которой таблицы имеют более простую и логичную структуру. </a:t>
            </a:r>
          </a:p>
          <a:p>
            <a:r>
              <a:rPr lang="ru-RU" dirty="0"/>
              <a:t>Для чего это нужно?</a:t>
            </a:r>
          </a:p>
          <a:p>
            <a:r>
              <a:rPr lang="ru-RU" dirty="0"/>
              <a:t>Во-первых, для устранения избыточности данных. Например, в примере для форума, мы оставили бы вот такую таблицу:</a:t>
            </a:r>
          </a:p>
        </p:txBody>
      </p:sp>
      <p:pic>
        <p:nvPicPr>
          <p:cNvPr id="5" name="Рисунок 4">
            <a:extLst>
              <a:ext uri="{FF2B5EF4-FFF2-40B4-BE49-F238E27FC236}">
                <a16:creationId xmlns:a16="http://schemas.microsoft.com/office/drawing/2014/main" id="{0C6DDE81-E938-4534-BB9C-B38788D8C604}"/>
              </a:ext>
            </a:extLst>
          </p:cNvPr>
          <p:cNvPicPr>
            <a:picLocks noChangeAspect="1"/>
          </p:cNvPicPr>
          <p:nvPr/>
        </p:nvPicPr>
        <p:blipFill>
          <a:blip r:embed="rId2"/>
          <a:stretch>
            <a:fillRect/>
          </a:stretch>
        </p:blipFill>
        <p:spPr>
          <a:xfrm>
            <a:off x="846240" y="1684395"/>
            <a:ext cx="6019800" cy="1190625"/>
          </a:xfrm>
          <a:prstGeom prst="rect">
            <a:avLst/>
          </a:prstGeom>
        </p:spPr>
      </p:pic>
      <p:sp>
        <p:nvSpPr>
          <p:cNvPr id="7" name="TextBox 6">
            <a:extLst>
              <a:ext uri="{FF2B5EF4-FFF2-40B4-BE49-F238E27FC236}">
                <a16:creationId xmlns:a16="http://schemas.microsoft.com/office/drawing/2014/main" id="{582AE4DE-3390-46C1-BBC6-02DFA2D22D30}"/>
              </a:ext>
            </a:extLst>
          </p:cNvPr>
          <p:cNvSpPr txBox="1"/>
          <p:nvPr/>
        </p:nvSpPr>
        <p:spPr>
          <a:xfrm>
            <a:off x="312490" y="2875020"/>
            <a:ext cx="11432096" cy="923330"/>
          </a:xfrm>
          <a:prstGeom prst="rect">
            <a:avLst/>
          </a:prstGeom>
          <a:noFill/>
        </p:spPr>
        <p:txBody>
          <a:bodyPr wrap="square">
            <a:spAutoFit/>
          </a:bodyPr>
          <a:lstStyle/>
          <a:p>
            <a:r>
              <a:rPr lang="ru-RU" dirty="0"/>
              <a:t>В поле Темы часто повторяются одни и те же названия. Помимо того, что для их хранения потребуются дополнительные ресурсы памяти, при дублировании информации очень несложно допустить ошибку при вводе значений атрибута, в результате чего БД перейдет в несогласованное состояние.</a:t>
            </a:r>
          </a:p>
        </p:txBody>
      </p:sp>
      <p:sp>
        <p:nvSpPr>
          <p:cNvPr id="9" name="TextBox 8">
            <a:extLst>
              <a:ext uri="{FF2B5EF4-FFF2-40B4-BE49-F238E27FC236}">
                <a16:creationId xmlns:a16="http://schemas.microsoft.com/office/drawing/2014/main" id="{F58441EE-163E-4048-85E9-9570A936D7FD}"/>
              </a:ext>
            </a:extLst>
          </p:cNvPr>
          <p:cNvSpPr txBox="1"/>
          <p:nvPr/>
        </p:nvSpPr>
        <p:spPr>
          <a:xfrm>
            <a:off x="245378" y="4150991"/>
            <a:ext cx="11499208" cy="1477328"/>
          </a:xfrm>
          <a:prstGeom prst="rect">
            <a:avLst/>
          </a:prstGeom>
          <a:noFill/>
        </p:spPr>
        <p:txBody>
          <a:bodyPr wrap="square">
            <a:spAutoFit/>
          </a:bodyPr>
          <a:lstStyle/>
          <a:p>
            <a:r>
              <a:rPr lang="ru-RU" dirty="0"/>
              <a:t>Кроме того, при работе с такими таблицами могут возникнуть так называемые аномалии обновления. Например, если удалить из этой таблицы четвертое сообщение, то вместе с ним пропадет и информация о теме. Такая ситуация представляет собой аномалию удаления. Если мы решим поменять название темы, то нам придется просмотреть все строки и в каждой заменить старую тему на новую. Это так называемая аномалия модификации. Существуют и другие виды аномалий.</a:t>
            </a:r>
          </a:p>
        </p:txBody>
      </p:sp>
    </p:spTree>
    <p:extLst>
      <p:ext uri="{BB962C8B-B14F-4D97-AF65-F5344CB8AC3E}">
        <p14:creationId xmlns:p14="http://schemas.microsoft.com/office/powerpoint/2010/main" val="2898007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7184D5-13C1-4D2A-BE38-CF0B3325FBCE}"/>
              </a:ext>
            </a:extLst>
          </p:cNvPr>
          <p:cNvSpPr txBox="1"/>
          <p:nvPr/>
        </p:nvSpPr>
        <p:spPr>
          <a:xfrm>
            <a:off x="385893" y="241065"/>
            <a:ext cx="11560029" cy="6186309"/>
          </a:xfrm>
          <a:prstGeom prst="rect">
            <a:avLst/>
          </a:prstGeom>
          <a:noFill/>
        </p:spPr>
        <p:txBody>
          <a:bodyPr wrap="square">
            <a:spAutoFit/>
          </a:bodyPr>
          <a:lstStyle/>
          <a:p>
            <a:r>
              <a:rPr lang="ru-RU" dirty="0"/>
              <a:t>Далеко не всегда эти недостатки можно учесть сразу. </a:t>
            </a:r>
          </a:p>
          <a:p>
            <a:r>
              <a:rPr lang="ru-RU" dirty="0"/>
              <a:t>Для их устранения и применяется процесс нормализации. Он включает ряд правил, используемых для проверки всех таблиц базы данных. </a:t>
            </a:r>
          </a:p>
          <a:p>
            <a:endParaRPr lang="ru-RU" dirty="0"/>
          </a:p>
          <a:p>
            <a:r>
              <a:rPr lang="ru-RU" dirty="0"/>
              <a:t>Различают:</a:t>
            </a:r>
          </a:p>
          <a:p>
            <a:pPr marL="742950" lvl="1" indent="-285750">
              <a:buFont typeface="Arial" panose="020B0604020202020204" pitchFamily="34" charset="0"/>
              <a:buChar char="•"/>
            </a:pPr>
            <a:r>
              <a:rPr lang="ru-RU" dirty="0"/>
              <a:t>1НФ - первая нормальная форма</a:t>
            </a:r>
          </a:p>
          <a:p>
            <a:pPr marL="742950" lvl="1" indent="-285750">
              <a:buFont typeface="Arial" panose="020B0604020202020204" pitchFamily="34" charset="0"/>
              <a:buChar char="•"/>
            </a:pPr>
            <a:r>
              <a:rPr lang="ru-RU" dirty="0"/>
              <a:t>2НФ - вторая нормальная форма</a:t>
            </a:r>
          </a:p>
          <a:p>
            <a:pPr marL="742950" lvl="1" indent="-285750">
              <a:buFont typeface="Arial" panose="020B0604020202020204" pitchFamily="34" charset="0"/>
              <a:buChar char="•"/>
            </a:pPr>
            <a:r>
              <a:rPr lang="ru-RU" dirty="0"/>
              <a:t>3НФ - третья нормальная форма</a:t>
            </a:r>
          </a:p>
          <a:p>
            <a:pPr marL="742950" lvl="1" indent="-285750">
              <a:buFont typeface="Arial" panose="020B0604020202020204" pitchFamily="34" charset="0"/>
              <a:buChar char="•"/>
            </a:pPr>
            <a:r>
              <a:rPr lang="ru-RU" dirty="0"/>
              <a:t>НФБК - нормальная форма </a:t>
            </a:r>
            <a:r>
              <a:rPr lang="ru-RU" dirty="0" err="1"/>
              <a:t>Бойса</a:t>
            </a:r>
            <a:r>
              <a:rPr lang="ru-RU" dirty="0"/>
              <a:t>-Кодда</a:t>
            </a:r>
          </a:p>
          <a:p>
            <a:pPr marL="742950" lvl="1" indent="-285750">
              <a:buFont typeface="Arial" panose="020B0604020202020204" pitchFamily="34" charset="0"/>
              <a:buChar char="•"/>
            </a:pPr>
            <a:r>
              <a:rPr lang="ru-RU" dirty="0"/>
              <a:t>4НФ - четвертая нормальная форма</a:t>
            </a:r>
          </a:p>
          <a:p>
            <a:pPr marL="742950" lvl="1" indent="-285750">
              <a:buFont typeface="Arial" panose="020B0604020202020204" pitchFamily="34" charset="0"/>
              <a:buChar char="•"/>
            </a:pPr>
            <a:r>
              <a:rPr lang="ru-RU" dirty="0"/>
              <a:t>5НФ - пятая нормальная форма</a:t>
            </a:r>
          </a:p>
          <a:p>
            <a:pPr lvl="1"/>
            <a:endParaRPr lang="ru-RU" dirty="0"/>
          </a:p>
          <a:p>
            <a:r>
              <a:rPr lang="ru-RU" dirty="0"/>
              <a:t>Каждая нормальная форма налагает определенные ограничения на данные. Каждая нормальная форма более высокого уровня предполагает, что анализируемая таблица уже находится в нормальной форме на уровень ниже рассматриваемой. В ходе нормализации схема базы данных становится все более строгой, а ее таблицы все менее подвержены различного рода аномалиям.</a:t>
            </a:r>
          </a:p>
          <a:p>
            <a:endParaRPr lang="ru-RU" dirty="0"/>
          </a:p>
          <a:p>
            <a:r>
              <a:rPr lang="ru-RU" dirty="0"/>
              <a:t>Для реляционных баз данных необходимо, чтобы ее таблицы находились в 1НФ. Нормальные формы более высоких уровней могут использоваться разработчиками по своему усмотрению. Однако грамотный специалист стремится к тому, чтобы довести уровень нормализации базы данных хотя бы до 3НФ, тем самым исключив избыточность данных и аномалии обновления. Надо сказать, что НФБК, 4НФ и 5НФ используются крайне редко. Поэтому и рассмотрим только первые три.</a:t>
            </a:r>
          </a:p>
        </p:txBody>
      </p:sp>
    </p:spTree>
    <p:extLst>
      <p:ext uri="{BB962C8B-B14F-4D97-AF65-F5344CB8AC3E}">
        <p14:creationId xmlns:p14="http://schemas.microsoft.com/office/powerpoint/2010/main" val="2361911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6586DA-89C5-48F1-B7A5-B0FA4C257CD0}"/>
              </a:ext>
            </a:extLst>
          </p:cNvPr>
          <p:cNvSpPr txBox="1"/>
          <p:nvPr/>
        </p:nvSpPr>
        <p:spPr>
          <a:xfrm>
            <a:off x="286624" y="111278"/>
            <a:ext cx="11618752" cy="4247317"/>
          </a:xfrm>
          <a:prstGeom prst="rect">
            <a:avLst/>
          </a:prstGeom>
          <a:noFill/>
        </p:spPr>
        <p:txBody>
          <a:bodyPr wrap="square">
            <a:spAutoFit/>
          </a:bodyPr>
          <a:lstStyle/>
          <a:p>
            <a:r>
              <a:rPr lang="ru-RU" b="1" dirty="0"/>
              <a:t>Первая нормальная форма</a:t>
            </a:r>
          </a:p>
          <a:p>
            <a:endParaRPr lang="ru-RU" dirty="0"/>
          </a:p>
          <a:p>
            <a:r>
              <a:rPr lang="ru-RU" dirty="0"/>
              <a:t>Таблица находится в первой нормальной форме, если все ее поля имеют простые (атомарные) значения. Само понятие атомарности определить достаточно трудно. Значение, атомарное в одном случае, может быть неатомарным в другом. Общий принцип здесь такой: значение не атомарно, если оно используется по частям. </a:t>
            </a:r>
          </a:p>
          <a:p>
            <a:endParaRPr lang="ru-RU" dirty="0"/>
          </a:p>
          <a:p>
            <a:r>
              <a:rPr lang="ru-RU" dirty="0"/>
              <a:t>В нашей таблице Поставщики есть поле Адрес. Если наш магазин работает только с поставщиками из одного города, то значения поля Адрес можно считать атомарными, а саму таблицу - приведенной к 1НФ.</a:t>
            </a:r>
          </a:p>
          <a:p>
            <a:endParaRPr lang="ru-RU" dirty="0"/>
          </a:p>
          <a:p>
            <a:r>
              <a:rPr lang="ru-RU" dirty="0"/>
              <a:t>Но что если наши поставщики находятся в разных городах? Тогда, посылая машину </a:t>
            </a:r>
          </a:p>
          <a:p>
            <a:r>
              <a:rPr lang="ru-RU" dirty="0"/>
              <a:t>за товарами в определенный город, мы должны быть уверенны, что она заберет </a:t>
            </a:r>
          </a:p>
          <a:p>
            <a:r>
              <a:rPr lang="ru-RU" dirty="0"/>
              <a:t>товары у всех поставщиков, находящихся в этом городе. Т.е. нам могут понадобиться </a:t>
            </a:r>
          </a:p>
          <a:p>
            <a:r>
              <a:rPr lang="ru-RU" dirty="0"/>
              <a:t>сведения о поставщикам, находящихся в определенном городе. В этом случае, </a:t>
            </a:r>
          </a:p>
          <a:p>
            <a:r>
              <a:rPr lang="ru-RU" dirty="0"/>
              <a:t>значения в поле Адрес уже не являются атомарными (т.к. мы используем часть адреса), </a:t>
            </a:r>
          </a:p>
          <a:p>
            <a:r>
              <a:rPr lang="ru-RU" dirty="0"/>
              <a:t>и для приведения таблицы к 1НФ нам надо выделить еще одно поле - Город:</a:t>
            </a:r>
          </a:p>
        </p:txBody>
      </p:sp>
      <p:pic>
        <p:nvPicPr>
          <p:cNvPr id="5" name="Рисунок 4">
            <a:extLst>
              <a:ext uri="{FF2B5EF4-FFF2-40B4-BE49-F238E27FC236}">
                <a16:creationId xmlns:a16="http://schemas.microsoft.com/office/drawing/2014/main" id="{1C554E41-6F0C-40DC-999D-A9EBD5D00827}"/>
              </a:ext>
            </a:extLst>
          </p:cNvPr>
          <p:cNvPicPr>
            <a:picLocks noChangeAspect="1"/>
          </p:cNvPicPr>
          <p:nvPr/>
        </p:nvPicPr>
        <p:blipFill>
          <a:blip r:embed="rId2"/>
          <a:stretch>
            <a:fillRect/>
          </a:stretch>
        </p:blipFill>
        <p:spPr>
          <a:xfrm>
            <a:off x="9559036" y="2602640"/>
            <a:ext cx="2066925" cy="1266825"/>
          </a:xfrm>
          <a:prstGeom prst="rect">
            <a:avLst/>
          </a:prstGeom>
        </p:spPr>
      </p:pic>
      <p:sp>
        <p:nvSpPr>
          <p:cNvPr id="7" name="TextBox 6">
            <a:extLst>
              <a:ext uri="{FF2B5EF4-FFF2-40B4-BE49-F238E27FC236}">
                <a16:creationId xmlns:a16="http://schemas.microsoft.com/office/drawing/2014/main" id="{F85F9821-B79B-426E-A345-81766C9D8337}"/>
              </a:ext>
            </a:extLst>
          </p:cNvPr>
          <p:cNvSpPr txBox="1"/>
          <p:nvPr/>
        </p:nvSpPr>
        <p:spPr>
          <a:xfrm>
            <a:off x="231878" y="4678960"/>
            <a:ext cx="11618751" cy="1754326"/>
          </a:xfrm>
          <a:prstGeom prst="rect">
            <a:avLst/>
          </a:prstGeom>
          <a:noFill/>
        </p:spPr>
        <p:txBody>
          <a:bodyPr wrap="square">
            <a:spAutoFit/>
          </a:bodyPr>
          <a:lstStyle/>
          <a:p>
            <a:r>
              <a:rPr lang="ru-RU" dirty="0"/>
              <a:t>Таким образом надо проанализировать все таблицы нашей базы данных. Так, в таблице Покупатель есть поле ФИО. Если мы собираемся, например, поздравлять наших покупателей с именинами (которые, как известно, завися от имени), то это поле пришлось бы разбить на три: Фамилию, Имя и Отчество. Наш магазин этого делать не собирается, поэтому поле ФИО можно считать атомарным, а таблицу - приведенной к 1НФ.</a:t>
            </a:r>
          </a:p>
          <a:p>
            <a:endParaRPr lang="ru-RU" dirty="0"/>
          </a:p>
          <a:p>
            <a:r>
              <a:rPr lang="ru-RU" dirty="0"/>
              <a:t>Для запросов нашего магазина все остальные таблицы приведены к 1НФ.</a:t>
            </a:r>
          </a:p>
        </p:txBody>
      </p:sp>
    </p:spTree>
    <p:extLst>
      <p:ext uri="{BB962C8B-B14F-4D97-AF65-F5344CB8AC3E}">
        <p14:creationId xmlns:p14="http://schemas.microsoft.com/office/powerpoint/2010/main" val="3972075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7C47EF-F558-490D-85FE-04228C5C1FC1}"/>
              </a:ext>
            </a:extLst>
          </p:cNvPr>
          <p:cNvSpPr txBox="1"/>
          <p:nvPr/>
        </p:nvSpPr>
        <p:spPr>
          <a:xfrm>
            <a:off x="125835" y="69658"/>
            <a:ext cx="11736198" cy="3693319"/>
          </a:xfrm>
          <a:prstGeom prst="rect">
            <a:avLst/>
          </a:prstGeom>
          <a:noFill/>
        </p:spPr>
        <p:txBody>
          <a:bodyPr wrap="square">
            <a:spAutoFit/>
          </a:bodyPr>
          <a:lstStyle/>
          <a:p>
            <a:r>
              <a:rPr lang="ru-RU" b="1" dirty="0"/>
              <a:t>Вторая нормальная форма</a:t>
            </a:r>
          </a:p>
          <a:p>
            <a:endParaRPr lang="ru-RU" dirty="0"/>
          </a:p>
          <a:p>
            <a:r>
              <a:rPr lang="ru-RU" dirty="0"/>
              <a:t>Эта форма применяется к таблицам с составными ключами. Таблица, у которой первичный ключ включает только одно поле, всегда находится во 2НФ.</a:t>
            </a:r>
          </a:p>
          <a:p>
            <a:endParaRPr lang="ru-RU" dirty="0"/>
          </a:p>
          <a:p>
            <a:r>
              <a:rPr lang="ru-RU" dirty="0"/>
              <a:t>Таблица находится во второй нормальной форме, если она находится в первой нормальной форме, а каждое </a:t>
            </a:r>
            <a:r>
              <a:rPr lang="ru-RU" dirty="0" err="1"/>
              <a:t>неключевое</a:t>
            </a:r>
            <a:r>
              <a:rPr lang="ru-RU" dirty="0"/>
              <a:t> поле функционально полно зависит от составного ключа.</a:t>
            </a:r>
          </a:p>
          <a:p>
            <a:endParaRPr lang="ru-RU" dirty="0"/>
          </a:p>
          <a:p>
            <a:r>
              <a:rPr lang="ru-RU" dirty="0"/>
              <a:t>В нашей базе данных две таблицы имеют составной ключ - Журнал покупок и Журнал поставок. Значение поля Количество зависит, как от Поставки (Покупки), так и от Товара. Значит, наши таблицы находятся во 2НФ.</a:t>
            </a:r>
          </a:p>
          <a:p>
            <a:endParaRPr lang="ru-RU" dirty="0"/>
          </a:p>
          <a:p>
            <a:r>
              <a:rPr lang="ru-RU" dirty="0"/>
              <a:t>Но предположим, что на этапе концептуального моделирования нашей базы данных, мы не выделили объекты Поставка и Покупка. Тогда наши таблицы могли бы выглядеть так:</a:t>
            </a:r>
          </a:p>
        </p:txBody>
      </p:sp>
      <p:pic>
        <p:nvPicPr>
          <p:cNvPr id="5" name="Рисунок 4">
            <a:extLst>
              <a:ext uri="{FF2B5EF4-FFF2-40B4-BE49-F238E27FC236}">
                <a16:creationId xmlns:a16="http://schemas.microsoft.com/office/drawing/2014/main" id="{7B78F023-FF11-41AA-8882-EEEDDEDF8CE4}"/>
              </a:ext>
            </a:extLst>
          </p:cNvPr>
          <p:cNvPicPr>
            <a:picLocks noChangeAspect="1"/>
          </p:cNvPicPr>
          <p:nvPr/>
        </p:nvPicPr>
        <p:blipFill>
          <a:blip r:embed="rId2"/>
          <a:stretch>
            <a:fillRect/>
          </a:stretch>
        </p:blipFill>
        <p:spPr>
          <a:xfrm>
            <a:off x="235197" y="3935267"/>
            <a:ext cx="6067425" cy="1990725"/>
          </a:xfrm>
          <a:prstGeom prst="rect">
            <a:avLst/>
          </a:prstGeom>
        </p:spPr>
      </p:pic>
      <p:sp>
        <p:nvSpPr>
          <p:cNvPr id="7" name="TextBox 6">
            <a:extLst>
              <a:ext uri="{FF2B5EF4-FFF2-40B4-BE49-F238E27FC236}">
                <a16:creationId xmlns:a16="http://schemas.microsoft.com/office/drawing/2014/main" id="{B2B510A3-8507-48DB-896F-97003BDEFE29}"/>
              </a:ext>
            </a:extLst>
          </p:cNvPr>
          <p:cNvSpPr txBox="1"/>
          <p:nvPr/>
        </p:nvSpPr>
        <p:spPr>
          <a:xfrm>
            <a:off x="6302622" y="3762977"/>
            <a:ext cx="5417191" cy="2585323"/>
          </a:xfrm>
          <a:prstGeom prst="rect">
            <a:avLst/>
          </a:prstGeom>
          <a:noFill/>
        </p:spPr>
        <p:txBody>
          <a:bodyPr wrap="square">
            <a:spAutoFit/>
          </a:bodyPr>
          <a:lstStyle/>
          <a:p>
            <a:r>
              <a:rPr lang="ru-RU" dirty="0"/>
              <a:t>Посмотрим теперь на таблицу Журнал поставок: поле Количество зависит от Наименования товара и от Даты поставки, но не зависит от того, кто поставил товар (поле Поставщика). Т.е. таблица не находится во 2НФ. Если бы на этапе концептуального моделирования нашей базы данных, мы не выделили объекты Поставка и Покупка, нам бы пришлось это делать сейчас. Но мы их выделили, поэтому все наши таблицы находятся во 2НФ.</a:t>
            </a:r>
          </a:p>
        </p:txBody>
      </p:sp>
    </p:spTree>
    <p:extLst>
      <p:ext uri="{BB962C8B-B14F-4D97-AF65-F5344CB8AC3E}">
        <p14:creationId xmlns:p14="http://schemas.microsoft.com/office/powerpoint/2010/main" val="2877218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F84B4C-80AE-43B7-9CD6-91680A3BD5CF}"/>
              </a:ext>
            </a:extLst>
          </p:cNvPr>
          <p:cNvSpPr txBox="1"/>
          <p:nvPr/>
        </p:nvSpPr>
        <p:spPr>
          <a:xfrm>
            <a:off x="142613" y="170488"/>
            <a:ext cx="11786532" cy="3416320"/>
          </a:xfrm>
          <a:prstGeom prst="rect">
            <a:avLst/>
          </a:prstGeom>
          <a:noFill/>
        </p:spPr>
        <p:txBody>
          <a:bodyPr wrap="square">
            <a:spAutoFit/>
          </a:bodyPr>
          <a:lstStyle/>
          <a:p>
            <a:r>
              <a:rPr lang="ru-RU" b="1" dirty="0"/>
              <a:t>Третья нормальная форма</a:t>
            </a:r>
          </a:p>
          <a:p>
            <a:endParaRPr lang="ru-RU" dirty="0"/>
          </a:p>
          <a:p>
            <a:r>
              <a:rPr lang="ru-RU" dirty="0"/>
              <a:t>Таблица находится в третьей нормальной форме, если она находится во второй нормальной форме, и каждое </a:t>
            </a:r>
            <a:r>
              <a:rPr lang="ru-RU" dirty="0" err="1"/>
              <a:t>неключевое</a:t>
            </a:r>
            <a:r>
              <a:rPr lang="ru-RU" dirty="0"/>
              <a:t> поле </a:t>
            </a:r>
            <a:r>
              <a:rPr lang="ru-RU" dirty="0" err="1"/>
              <a:t>нетранзитивно</a:t>
            </a:r>
            <a:r>
              <a:rPr lang="ru-RU" dirty="0"/>
              <a:t> зависит от первичного ключа.</a:t>
            </a:r>
          </a:p>
          <a:p>
            <a:endParaRPr lang="ru-RU" dirty="0"/>
          </a:p>
          <a:p>
            <a:r>
              <a:rPr lang="ru-RU" dirty="0"/>
              <a:t>Транзитивная зависимость наблюдается в том случае, если одно из двух </a:t>
            </a:r>
            <a:r>
              <a:rPr lang="ru-RU" dirty="0" err="1"/>
              <a:t>неключевых</a:t>
            </a:r>
            <a:r>
              <a:rPr lang="ru-RU" dirty="0"/>
              <a:t> полей зависит от первичного ключа, а другое зависит от первого </a:t>
            </a:r>
            <a:r>
              <a:rPr lang="ru-RU" dirty="0" err="1"/>
              <a:t>неключевого</a:t>
            </a:r>
            <a:r>
              <a:rPr lang="ru-RU" dirty="0"/>
              <a:t> поля. На примере будет понятнее.</a:t>
            </a:r>
          </a:p>
          <a:p>
            <a:endParaRPr lang="ru-RU" dirty="0"/>
          </a:p>
          <a:p>
            <a:r>
              <a:rPr lang="ru-RU" dirty="0"/>
              <a:t>Посмотрим на нашу таблицу Товар. В ней есть поле Цена, но цены, как известно, имеют свойство </a:t>
            </a:r>
          </a:p>
          <a:p>
            <a:r>
              <a:rPr lang="ru-RU" dirty="0"/>
              <a:t>меняться. Если мы будем их менять прямо здесь, то будет пропадать вся информация о </a:t>
            </a:r>
          </a:p>
          <a:p>
            <a:r>
              <a:rPr lang="ru-RU" dirty="0"/>
              <a:t>предыдущих ценах. Чтобы не терять эту информацию, надо добавить поле Дата (когда изменилась </a:t>
            </a:r>
          </a:p>
          <a:p>
            <a:r>
              <a:rPr lang="ru-RU" dirty="0"/>
              <a:t>цена). Тогда наша таблица будет выглядеть так:</a:t>
            </a:r>
          </a:p>
        </p:txBody>
      </p:sp>
      <p:pic>
        <p:nvPicPr>
          <p:cNvPr id="5" name="Рисунок 4">
            <a:extLst>
              <a:ext uri="{FF2B5EF4-FFF2-40B4-BE49-F238E27FC236}">
                <a16:creationId xmlns:a16="http://schemas.microsoft.com/office/drawing/2014/main" id="{A4925A87-FB1E-4E4E-BD54-44F4F988731D}"/>
              </a:ext>
            </a:extLst>
          </p:cNvPr>
          <p:cNvPicPr>
            <a:picLocks noChangeAspect="1"/>
          </p:cNvPicPr>
          <p:nvPr/>
        </p:nvPicPr>
        <p:blipFill>
          <a:blip r:embed="rId2"/>
          <a:stretch>
            <a:fillRect/>
          </a:stretch>
        </p:blipFill>
        <p:spPr>
          <a:xfrm>
            <a:off x="10240205" y="2491433"/>
            <a:ext cx="1476375" cy="1095375"/>
          </a:xfrm>
          <a:prstGeom prst="rect">
            <a:avLst/>
          </a:prstGeom>
        </p:spPr>
      </p:pic>
      <p:sp>
        <p:nvSpPr>
          <p:cNvPr id="7" name="TextBox 6">
            <a:extLst>
              <a:ext uri="{FF2B5EF4-FFF2-40B4-BE49-F238E27FC236}">
                <a16:creationId xmlns:a16="http://schemas.microsoft.com/office/drawing/2014/main" id="{6F7F42DC-2BBA-4CBF-A7AC-0E37498911C4}"/>
              </a:ext>
            </a:extLst>
          </p:cNvPr>
          <p:cNvSpPr txBox="1"/>
          <p:nvPr/>
        </p:nvSpPr>
        <p:spPr>
          <a:xfrm>
            <a:off x="142612" y="3702254"/>
            <a:ext cx="11573967" cy="923330"/>
          </a:xfrm>
          <a:prstGeom prst="rect">
            <a:avLst/>
          </a:prstGeom>
          <a:noFill/>
        </p:spPr>
        <p:txBody>
          <a:bodyPr wrap="square">
            <a:spAutoFit/>
          </a:bodyPr>
          <a:lstStyle/>
          <a:p>
            <a:r>
              <a:rPr lang="ru-RU" dirty="0"/>
              <a:t>Даже не прибегая к 3НФ видно, что такая таблица будет содержать избыточную информацию. Но посмотрим на ее поля: поля Наименование и Дата зависят от </a:t>
            </a:r>
            <a:r>
              <a:rPr lang="ru-RU" dirty="0" err="1"/>
              <a:t>id</a:t>
            </a:r>
            <a:r>
              <a:rPr lang="ru-RU" dirty="0"/>
              <a:t> товара, а поле Цена зависит также и от Даты. Т.е. таблица не находится в 3НФ. Для устранения транзитивной зависимости необходимо провести "расщепление" объекта на два:</a:t>
            </a:r>
          </a:p>
        </p:txBody>
      </p:sp>
      <p:pic>
        <p:nvPicPr>
          <p:cNvPr id="9" name="Рисунок 8">
            <a:extLst>
              <a:ext uri="{FF2B5EF4-FFF2-40B4-BE49-F238E27FC236}">
                <a16:creationId xmlns:a16="http://schemas.microsoft.com/office/drawing/2014/main" id="{2888F067-FE51-4C27-94F7-1878E857BCA9}"/>
              </a:ext>
            </a:extLst>
          </p:cNvPr>
          <p:cNvPicPr>
            <a:picLocks noChangeAspect="1"/>
          </p:cNvPicPr>
          <p:nvPr/>
        </p:nvPicPr>
        <p:blipFill>
          <a:blip r:embed="rId3"/>
          <a:stretch>
            <a:fillRect/>
          </a:stretch>
        </p:blipFill>
        <p:spPr>
          <a:xfrm>
            <a:off x="932052" y="4960646"/>
            <a:ext cx="3314700" cy="1114425"/>
          </a:xfrm>
          <a:prstGeom prst="rect">
            <a:avLst/>
          </a:prstGeom>
        </p:spPr>
      </p:pic>
    </p:spTree>
    <p:extLst>
      <p:ext uri="{BB962C8B-B14F-4D97-AF65-F5344CB8AC3E}">
        <p14:creationId xmlns:p14="http://schemas.microsoft.com/office/powerpoint/2010/main" val="1338947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0DAA07-0827-4C92-A80E-53B7ED8F5390}"/>
              </a:ext>
            </a:extLst>
          </p:cNvPr>
          <p:cNvSpPr txBox="1"/>
          <p:nvPr/>
        </p:nvSpPr>
        <p:spPr>
          <a:xfrm>
            <a:off x="404769" y="739829"/>
            <a:ext cx="11104926" cy="1477328"/>
          </a:xfrm>
          <a:prstGeom prst="rect">
            <a:avLst/>
          </a:prstGeom>
          <a:noFill/>
        </p:spPr>
        <p:txBody>
          <a:bodyPr wrap="square">
            <a:spAutoFit/>
          </a:bodyPr>
          <a:lstStyle/>
          <a:p>
            <a:r>
              <a:rPr lang="ru-RU" dirty="0"/>
              <a:t>Все остальные таблицы базы данных находятся в 3НФ. В таблице Товар можно было и не вводить поле </a:t>
            </a:r>
            <a:r>
              <a:rPr lang="ru-RU" dirty="0" err="1"/>
              <a:t>id</a:t>
            </a:r>
            <a:r>
              <a:rPr lang="ru-RU" dirty="0"/>
              <a:t> товара, а сделать первичным ключом поле Наименование, но как уже говорилось в третьем уроке суррогатные ключи все-таки предпочтительнее.</a:t>
            </a:r>
          </a:p>
          <a:p>
            <a:endParaRPr lang="ru-RU" dirty="0"/>
          </a:p>
          <a:p>
            <a:r>
              <a:rPr lang="ru-RU" dirty="0"/>
              <a:t>Подведем итог. Схема нашей базы данных после нормализации несколько изменилась и выглядит теперь так:</a:t>
            </a:r>
          </a:p>
        </p:txBody>
      </p:sp>
      <p:pic>
        <p:nvPicPr>
          <p:cNvPr id="5" name="Рисунок 4">
            <a:extLst>
              <a:ext uri="{FF2B5EF4-FFF2-40B4-BE49-F238E27FC236}">
                <a16:creationId xmlns:a16="http://schemas.microsoft.com/office/drawing/2014/main" id="{D5BBB5B1-A098-4496-9351-04A73425DD6D}"/>
              </a:ext>
            </a:extLst>
          </p:cNvPr>
          <p:cNvPicPr>
            <a:picLocks noChangeAspect="1"/>
          </p:cNvPicPr>
          <p:nvPr/>
        </p:nvPicPr>
        <p:blipFill>
          <a:blip r:embed="rId2"/>
          <a:stretch>
            <a:fillRect/>
          </a:stretch>
        </p:blipFill>
        <p:spPr>
          <a:xfrm>
            <a:off x="6096000" y="2536433"/>
            <a:ext cx="5838190" cy="1929359"/>
          </a:xfrm>
          <a:prstGeom prst="rect">
            <a:avLst/>
          </a:prstGeom>
          <a:ln w="12700">
            <a:solidFill>
              <a:schemeClr val="tx1"/>
            </a:solidFill>
          </a:ln>
        </p:spPr>
      </p:pic>
      <p:pic>
        <p:nvPicPr>
          <p:cNvPr id="6" name="Рисунок 5">
            <a:extLst>
              <a:ext uri="{FF2B5EF4-FFF2-40B4-BE49-F238E27FC236}">
                <a16:creationId xmlns:a16="http://schemas.microsoft.com/office/drawing/2014/main" id="{DF4DD70B-89A8-4FF9-9D48-B9020A862011}"/>
              </a:ext>
            </a:extLst>
          </p:cNvPr>
          <p:cNvPicPr>
            <a:picLocks noChangeAspect="1"/>
          </p:cNvPicPr>
          <p:nvPr/>
        </p:nvPicPr>
        <p:blipFill>
          <a:blip r:embed="rId3"/>
          <a:stretch>
            <a:fillRect/>
          </a:stretch>
        </p:blipFill>
        <p:spPr>
          <a:xfrm>
            <a:off x="126067" y="2680907"/>
            <a:ext cx="5301610" cy="1640409"/>
          </a:xfrm>
          <a:prstGeom prst="rect">
            <a:avLst/>
          </a:prstGeom>
          <a:ln w="12700">
            <a:solidFill>
              <a:schemeClr val="tx1"/>
            </a:solidFill>
          </a:ln>
        </p:spPr>
      </p:pic>
      <p:cxnSp>
        <p:nvCxnSpPr>
          <p:cNvPr id="8" name="Прямая со стрелкой 7">
            <a:extLst>
              <a:ext uri="{FF2B5EF4-FFF2-40B4-BE49-F238E27FC236}">
                <a16:creationId xmlns:a16="http://schemas.microsoft.com/office/drawing/2014/main" id="{12B322BC-E3A6-44E8-B8EE-3629816F0713}"/>
              </a:ext>
            </a:extLst>
          </p:cNvPr>
          <p:cNvCxnSpPr>
            <a:stCxn id="6" idx="3"/>
            <a:endCxn id="5" idx="1"/>
          </p:cNvCxnSpPr>
          <p:nvPr/>
        </p:nvCxnSpPr>
        <p:spPr>
          <a:xfrm>
            <a:off x="5427677" y="3501112"/>
            <a:ext cx="668323"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5A33B535-5DB1-4256-8AD2-6EB7B109D8CE}"/>
              </a:ext>
            </a:extLst>
          </p:cNvPr>
          <p:cNvSpPr txBox="1"/>
          <p:nvPr/>
        </p:nvSpPr>
        <p:spPr>
          <a:xfrm>
            <a:off x="488659" y="4929542"/>
            <a:ext cx="11445531" cy="646331"/>
          </a:xfrm>
          <a:prstGeom prst="rect">
            <a:avLst/>
          </a:prstGeom>
          <a:noFill/>
        </p:spPr>
        <p:txBody>
          <a:bodyPr wrap="square">
            <a:spAutoFit/>
          </a:bodyPr>
          <a:lstStyle/>
          <a:p>
            <a:r>
              <a:rPr lang="ru-RU" dirty="0"/>
              <a:t>Таким образом, мы преобразовали нашу концептуальную модель в реляционную. Дальше необходимо эту модель реализовать в конкретной СУБД.</a:t>
            </a:r>
          </a:p>
        </p:txBody>
      </p:sp>
    </p:spTree>
    <p:extLst>
      <p:ext uri="{BB962C8B-B14F-4D97-AF65-F5344CB8AC3E}">
        <p14:creationId xmlns:p14="http://schemas.microsoft.com/office/powerpoint/2010/main" val="3020089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1DED0E-D37D-4F7E-83C2-E7A43553CBC9}"/>
              </a:ext>
            </a:extLst>
          </p:cNvPr>
          <p:cNvSpPr txBox="1"/>
          <p:nvPr/>
        </p:nvSpPr>
        <p:spPr>
          <a:xfrm>
            <a:off x="2956420" y="2256530"/>
            <a:ext cx="6094602" cy="1938992"/>
          </a:xfrm>
          <a:prstGeom prst="rect">
            <a:avLst/>
          </a:prstGeom>
          <a:noFill/>
        </p:spPr>
        <p:txBody>
          <a:bodyPr wrap="square">
            <a:spAutoFit/>
          </a:bodyPr>
          <a:lstStyle/>
          <a:p>
            <a:pPr algn="ctr"/>
            <a:r>
              <a:rPr lang="ru-RU" sz="6000" b="1" dirty="0"/>
              <a:t>Отношения в </a:t>
            </a:r>
            <a:r>
              <a:rPr lang="en-US" sz="6000" b="1" dirty="0"/>
              <a:t>Django</a:t>
            </a:r>
            <a:endParaRPr lang="ru-RU" sz="6000" b="1" dirty="0"/>
          </a:p>
        </p:txBody>
      </p:sp>
    </p:spTree>
    <p:extLst>
      <p:ext uri="{BB962C8B-B14F-4D97-AF65-F5344CB8AC3E}">
        <p14:creationId xmlns:p14="http://schemas.microsoft.com/office/powerpoint/2010/main" val="37633266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684642-75EB-42FA-8494-23C98D888212}"/>
              </a:ext>
            </a:extLst>
          </p:cNvPr>
          <p:cNvSpPr txBox="1"/>
          <p:nvPr/>
        </p:nvSpPr>
        <p:spPr>
          <a:xfrm>
            <a:off x="304101" y="218006"/>
            <a:ext cx="6094602" cy="369332"/>
          </a:xfrm>
          <a:prstGeom prst="rect">
            <a:avLst/>
          </a:prstGeom>
          <a:noFill/>
        </p:spPr>
        <p:txBody>
          <a:bodyPr wrap="square">
            <a:spAutoFit/>
          </a:bodyPr>
          <a:lstStyle/>
          <a:p>
            <a:r>
              <a:rPr lang="ru-RU" b="1" dirty="0"/>
              <a:t>Отношение один ко многим (</a:t>
            </a:r>
            <a:r>
              <a:rPr lang="ru-RU" b="1" dirty="0" err="1"/>
              <a:t>One</a:t>
            </a:r>
            <a:r>
              <a:rPr lang="ru-RU" b="1" dirty="0"/>
              <a:t> </a:t>
            </a:r>
            <a:r>
              <a:rPr lang="ru-RU" b="1" dirty="0" err="1"/>
              <a:t>to</a:t>
            </a:r>
            <a:r>
              <a:rPr lang="ru-RU" b="1" dirty="0"/>
              <a:t> </a:t>
            </a:r>
            <a:r>
              <a:rPr lang="ru-RU" b="1" dirty="0" err="1"/>
              <a:t>Many</a:t>
            </a:r>
            <a:r>
              <a:rPr lang="ru-RU" b="1" dirty="0"/>
              <a:t>)</a:t>
            </a:r>
          </a:p>
        </p:txBody>
      </p:sp>
      <p:sp>
        <p:nvSpPr>
          <p:cNvPr id="5" name="TextBox 4">
            <a:extLst>
              <a:ext uri="{FF2B5EF4-FFF2-40B4-BE49-F238E27FC236}">
                <a16:creationId xmlns:a16="http://schemas.microsoft.com/office/drawing/2014/main" id="{E81C2128-DB48-4036-AD85-C004391F0E43}"/>
              </a:ext>
            </a:extLst>
          </p:cNvPr>
          <p:cNvSpPr txBox="1"/>
          <p:nvPr/>
        </p:nvSpPr>
        <p:spPr>
          <a:xfrm>
            <a:off x="245203" y="587338"/>
            <a:ext cx="11213983" cy="646331"/>
          </a:xfrm>
          <a:prstGeom prst="rect">
            <a:avLst/>
          </a:prstGeom>
          <a:noFill/>
        </p:spPr>
        <p:txBody>
          <a:bodyPr wrap="square">
            <a:spAutoFit/>
          </a:bodyPr>
          <a:lstStyle/>
          <a:p>
            <a:r>
              <a:rPr lang="ru-RU" dirty="0"/>
              <a:t>Рассмотрим организацию связи один ко многим, при которой одна главная сущность может быть связаны с несколькими зависимыми сущностями. Например, одна компания может выпускать несколько товаров:</a:t>
            </a:r>
          </a:p>
        </p:txBody>
      </p:sp>
      <p:pic>
        <p:nvPicPr>
          <p:cNvPr id="7" name="Рисунок 6">
            <a:extLst>
              <a:ext uri="{FF2B5EF4-FFF2-40B4-BE49-F238E27FC236}">
                <a16:creationId xmlns:a16="http://schemas.microsoft.com/office/drawing/2014/main" id="{9B365515-9984-45F6-BCF4-E29611DB25B0}"/>
              </a:ext>
            </a:extLst>
          </p:cNvPr>
          <p:cNvPicPr>
            <a:picLocks noChangeAspect="1"/>
          </p:cNvPicPr>
          <p:nvPr/>
        </p:nvPicPr>
        <p:blipFill>
          <a:blip r:embed="rId2"/>
          <a:stretch>
            <a:fillRect/>
          </a:stretch>
        </p:blipFill>
        <p:spPr>
          <a:xfrm>
            <a:off x="616242" y="1233669"/>
            <a:ext cx="4450709" cy="1583738"/>
          </a:xfrm>
          <a:prstGeom prst="rect">
            <a:avLst/>
          </a:prstGeom>
        </p:spPr>
      </p:pic>
      <p:sp>
        <p:nvSpPr>
          <p:cNvPr id="9" name="TextBox 8">
            <a:extLst>
              <a:ext uri="{FF2B5EF4-FFF2-40B4-BE49-F238E27FC236}">
                <a16:creationId xmlns:a16="http://schemas.microsoft.com/office/drawing/2014/main" id="{A84A74EB-3388-45FB-A194-DC4FE317136A}"/>
              </a:ext>
            </a:extLst>
          </p:cNvPr>
          <p:cNvSpPr txBox="1"/>
          <p:nvPr/>
        </p:nvSpPr>
        <p:spPr>
          <a:xfrm>
            <a:off x="5642643" y="1318021"/>
            <a:ext cx="6094602" cy="1200329"/>
          </a:xfrm>
          <a:prstGeom prst="rect">
            <a:avLst/>
          </a:prstGeom>
          <a:noFill/>
        </p:spPr>
        <p:txBody>
          <a:bodyPr wrap="square">
            <a:spAutoFit/>
          </a:bodyPr>
          <a:lstStyle/>
          <a:p>
            <a:r>
              <a:rPr lang="ru-RU" dirty="0"/>
              <a:t>В данном случае модель </a:t>
            </a:r>
            <a:r>
              <a:rPr lang="ru-RU" dirty="0" err="1"/>
              <a:t>Company</a:t>
            </a:r>
            <a:r>
              <a:rPr lang="ru-RU" dirty="0"/>
              <a:t> представляет производителя и является главной моделью, а модель </a:t>
            </a:r>
            <a:r>
              <a:rPr lang="ru-RU" dirty="0" err="1"/>
              <a:t>Product</a:t>
            </a:r>
            <a:r>
              <a:rPr lang="ru-RU" dirty="0"/>
              <a:t> представляет товар компании и является зависимой моделью.</a:t>
            </a:r>
          </a:p>
        </p:txBody>
      </p:sp>
      <p:sp>
        <p:nvSpPr>
          <p:cNvPr id="11" name="TextBox 10">
            <a:extLst>
              <a:ext uri="{FF2B5EF4-FFF2-40B4-BE49-F238E27FC236}">
                <a16:creationId xmlns:a16="http://schemas.microsoft.com/office/drawing/2014/main" id="{40B37898-4D4E-4F0D-BEC4-452DC2508488}"/>
              </a:ext>
            </a:extLst>
          </p:cNvPr>
          <p:cNvSpPr txBox="1"/>
          <p:nvPr/>
        </p:nvSpPr>
        <p:spPr>
          <a:xfrm>
            <a:off x="304101" y="2967160"/>
            <a:ext cx="11701593" cy="3693319"/>
          </a:xfrm>
          <a:prstGeom prst="rect">
            <a:avLst/>
          </a:prstGeom>
          <a:noFill/>
        </p:spPr>
        <p:txBody>
          <a:bodyPr wrap="square">
            <a:spAutoFit/>
          </a:bodyPr>
          <a:lstStyle/>
          <a:p>
            <a:r>
              <a:rPr lang="ru-RU" dirty="0"/>
              <a:t>Конструктор типа </a:t>
            </a:r>
            <a:r>
              <a:rPr lang="ru-RU" b="1" dirty="0" err="1"/>
              <a:t>models.ForeignKey</a:t>
            </a:r>
            <a:r>
              <a:rPr lang="ru-RU" b="1" dirty="0"/>
              <a:t> </a:t>
            </a:r>
            <a:r>
              <a:rPr lang="ru-RU" dirty="0"/>
              <a:t>настраивает связь с главной сущностью. Первый параметр указывает, с какой моделью будет создаваться связь - в данном случае это модель </a:t>
            </a:r>
            <a:r>
              <a:rPr lang="ru-RU" dirty="0" err="1"/>
              <a:t>Company</a:t>
            </a:r>
            <a:r>
              <a:rPr lang="ru-RU" dirty="0"/>
              <a:t>. Второй параметр - </a:t>
            </a:r>
            <a:r>
              <a:rPr lang="ru-RU" dirty="0" err="1"/>
              <a:t>on_delete</a:t>
            </a:r>
            <a:r>
              <a:rPr lang="ru-RU" dirty="0"/>
              <a:t> задает опцию удаления объекта текущей модели при удалении связанного объекта главной модели. Всего для параметра </a:t>
            </a:r>
            <a:r>
              <a:rPr lang="ru-RU" dirty="0" err="1"/>
              <a:t>on_delete</a:t>
            </a:r>
            <a:r>
              <a:rPr lang="ru-RU" dirty="0"/>
              <a:t> можно использовать следующие значения:</a:t>
            </a:r>
          </a:p>
          <a:p>
            <a:r>
              <a:rPr lang="ru-RU" b="1" dirty="0" err="1"/>
              <a:t>models.CASCADE</a:t>
            </a:r>
            <a:r>
              <a:rPr lang="ru-RU" dirty="0"/>
              <a:t>: автоматически удаляет строку из зависимой таблицы, если удаляется связанная строка из главной таблицы</a:t>
            </a:r>
          </a:p>
          <a:p>
            <a:r>
              <a:rPr lang="ru-RU" b="1" dirty="0" err="1"/>
              <a:t>models.PROTECT</a:t>
            </a:r>
            <a:r>
              <a:rPr lang="ru-RU" dirty="0"/>
              <a:t>: блокирует удаление строки из главной таблицы, если с ней связаны какие-либо строки из зависимой таблицы</a:t>
            </a:r>
          </a:p>
          <a:p>
            <a:r>
              <a:rPr lang="ru-RU" b="1" dirty="0" err="1"/>
              <a:t>models.SET_NULL</a:t>
            </a:r>
            <a:r>
              <a:rPr lang="ru-RU" dirty="0"/>
              <a:t>: устанавливает NULL при удалении связанной строка из главной таблицы</a:t>
            </a:r>
          </a:p>
          <a:p>
            <a:r>
              <a:rPr lang="ru-RU" b="1" dirty="0" err="1"/>
              <a:t>models.SET_DEFAULT</a:t>
            </a:r>
            <a:r>
              <a:rPr lang="ru-RU" dirty="0"/>
              <a:t>: устанавливает значение по умолчанию для внешнего ключа в зависимой таблице. В этом случае для этого столбца должно быть задано значение по умолчанию</a:t>
            </a:r>
          </a:p>
          <a:p>
            <a:r>
              <a:rPr lang="ru-RU" b="1" dirty="0" err="1"/>
              <a:t>models.DO_NOTHING</a:t>
            </a:r>
            <a:r>
              <a:rPr lang="ru-RU" dirty="0"/>
              <a:t>: при удалении связанной строки из главной таблицы не производится никаких действий в зависимой таблице</a:t>
            </a:r>
          </a:p>
        </p:txBody>
      </p:sp>
    </p:spTree>
    <p:extLst>
      <p:ext uri="{BB962C8B-B14F-4D97-AF65-F5344CB8AC3E}">
        <p14:creationId xmlns:p14="http://schemas.microsoft.com/office/powerpoint/2010/main" val="3209214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7D28FD-20D4-4822-B14C-5A9DB8DE559F}"/>
              </a:ext>
            </a:extLst>
          </p:cNvPr>
          <p:cNvSpPr txBox="1"/>
          <p:nvPr/>
        </p:nvSpPr>
        <p:spPr>
          <a:xfrm>
            <a:off x="253767" y="243010"/>
            <a:ext cx="11079760" cy="646331"/>
          </a:xfrm>
          <a:prstGeom prst="rect">
            <a:avLst/>
          </a:prstGeom>
          <a:noFill/>
        </p:spPr>
        <p:txBody>
          <a:bodyPr wrap="square">
            <a:spAutoFit/>
          </a:bodyPr>
          <a:lstStyle/>
          <a:p>
            <a:r>
              <a:rPr lang="ru-RU" dirty="0"/>
              <a:t>В результате миграции в базе данных </a:t>
            </a:r>
            <a:r>
              <a:rPr lang="ru-RU" dirty="0" err="1"/>
              <a:t>SQLite</a:t>
            </a:r>
            <a:r>
              <a:rPr lang="ru-RU" dirty="0"/>
              <a:t> будут создаваться следующие таблицы:</a:t>
            </a:r>
          </a:p>
          <a:p>
            <a:endParaRPr lang="ru-RU" dirty="0"/>
          </a:p>
        </p:txBody>
      </p:sp>
      <p:pic>
        <p:nvPicPr>
          <p:cNvPr id="5" name="Рисунок 4">
            <a:extLst>
              <a:ext uri="{FF2B5EF4-FFF2-40B4-BE49-F238E27FC236}">
                <a16:creationId xmlns:a16="http://schemas.microsoft.com/office/drawing/2014/main" id="{69CC4B0C-02CE-48DC-9C46-10B73947586C}"/>
              </a:ext>
            </a:extLst>
          </p:cNvPr>
          <p:cNvPicPr>
            <a:picLocks noChangeAspect="1"/>
          </p:cNvPicPr>
          <p:nvPr/>
        </p:nvPicPr>
        <p:blipFill>
          <a:blip r:embed="rId2"/>
          <a:stretch>
            <a:fillRect/>
          </a:stretch>
        </p:blipFill>
        <p:spPr>
          <a:xfrm>
            <a:off x="782710" y="572467"/>
            <a:ext cx="8210550" cy="1590675"/>
          </a:xfrm>
          <a:prstGeom prst="rect">
            <a:avLst/>
          </a:prstGeom>
        </p:spPr>
      </p:pic>
      <p:sp>
        <p:nvSpPr>
          <p:cNvPr id="7" name="TextBox 6">
            <a:extLst>
              <a:ext uri="{FF2B5EF4-FFF2-40B4-BE49-F238E27FC236}">
                <a16:creationId xmlns:a16="http://schemas.microsoft.com/office/drawing/2014/main" id="{64A68E65-A9A7-43F7-AF4B-2CA501FA1B39}"/>
              </a:ext>
            </a:extLst>
          </p:cNvPr>
          <p:cNvSpPr txBox="1"/>
          <p:nvPr/>
        </p:nvSpPr>
        <p:spPr>
          <a:xfrm>
            <a:off x="360727" y="2553934"/>
            <a:ext cx="11079760" cy="1200329"/>
          </a:xfrm>
          <a:prstGeom prst="rect">
            <a:avLst/>
          </a:prstGeom>
          <a:noFill/>
        </p:spPr>
        <p:txBody>
          <a:bodyPr wrap="square">
            <a:spAutoFit/>
          </a:bodyPr>
          <a:lstStyle/>
          <a:p>
            <a:r>
              <a:rPr lang="ru-RU" b="1" dirty="0"/>
              <a:t>Операции с моделями</a:t>
            </a:r>
          </a:p>
          <a:p>
            <a:r>
              <a:rPr lang="ru-RU" dirty="0"/>
              <a:t>Из определения таблиц видно, что модель </a:t>
            </a:r>
            <a:r>
              <a:rPr lang="ru-RU" dirty="0" err="1"/>
              <a:t>Product</a:t>
            </a:r>
            <a:r>
              <a:rPr lang="ru-RU" dirty="0"/>
              <a:t> связана с таблицей </a:t>
            </a:r>
            <a:r>
              <a:rPr lang="ru-RU" dirty="0" err="1"/>
              <a:t>Company</a:t>
            </a:r>
            <a:r>
              <a:rPr lang="ru-RU" dirty="0"/>
              <a:t> через столбец "</a:t>
            </a:r>
            <a:r>
              <a:rPr lang="ru-RU" dirty="0" err="1"/>
              <a:t>company_id</a:t>
            </a:r>
            <a:r>
              <a:rPr lang="ru-RU" dirty="0"/>
              <a:t>". Однако в самом определении модели </a:t>
            </a:r>
            <a:r>
              <a:rPr lang="ru-RU" dirty="0" err="1"/>
              <a:t>Product</a:t>
            </a:r>
            <a:r>
              <a:rPr lang="ru-RU" dirty="0"/>
              <a:t> есть поле </a:t>
            </a:r>
            <a:r>
              <a:rPr lang="ru-RU" dirty="0" err="1"/>
              <a:t>company</a:t>
            </a:r>
            <a:r>
              <a:rPr lang="ru-RU" dirty="0"/>
              <a:t>, через которое можно получить связанную сущность:</a:t>
            </a:r>
          </a:p>
        </p:txBody>
      </p:sp>
      <p:pic>
        <p:nvPicPr>
          <p:cNvPr id="9" name="Рисунок 8">
            <a:extLst>
              <a:ext uri="{FF2B5EF4-FFF2-40B4-BE49-F238E27FC236}">
                <a16:creationId xmlns:a16="http://schemas.microsoft.com/office/drawing/2014/main" id="{A3D35ACA-28A9-4185-9AC1-FFB868709356}"/>
              </a:ext>
            </a:extLst>
          </p:cNvPr>
          <p:cNvPicPr>
            <a:picLocks noChangeAspect="1"/>
          </p:cNvPicPr>
          <p:nvPr/>
        </p:nvPicPr>
        <p:blipFill>
          <a:blip r:embed="rId3"/>
          <a:stretch>
            <a:fillRect/>
          </a:stretch>
        </p:blipFill>
        <p:spPr>
          <a:xfrm>
            <a:off x="598590" y="3990843"/>
            <a:ext cx="4686300" cy="1762125"/>
          </a:xfrm>
          <a:prstGeom prst="rect">
            <a:avLst/>
          </a:prstGeom>
        </p:spPr>
      </p:pic>
      <p:sp>
        <p:nvSpPr>
          <p:cNvPr id="11" name="TextBox 10">
            <a:extLst>
              <a:ext uri="{FF2B5EF4-FFF2-40B4-BE49-F238E27FC236}">
                <a16:creationId xmlns:a16="http://schemas.microsoft.com/office/drawing/2014/main" id="{4247689E-2977-41E7-9A88-5300EB1DE2E0}"/>
              </a:ext>
            </a:extLst>
          </p:cNvPr>
          <p:cNvSpPr txBox="1"/>
          <p:nvPr/>
        </p:nvSpPr>
        <p:spPr>
          <a:xfrm>
            <a:off x="5793647" y="4218527"/>
            <a:ext cx="5224244" cy="1200329"/>
          </a:xfrm>
          <a:prstGeom prst="rect">
            <a:avLst/>
          </a:prstGeom>
          <a:noFill/>
        </p:spPr>
        <p:txBody>
          <a:bodyPr wrap="square">
            <a:spAutoFit/>
          </a:bodyPr>
          <a:lstStyle/>
          <a:p>
            <a:r>
              <a:rPr lang="ru-RU" dirty="0"/>
              <a:t>С помощью выражения </a:t>
            </a:r>
            <a:r>
              <a:rPr lang="ru-RU" dirty="0" err="1"/>
              <a:t>модель__свойство</a:t>
            </a:r>
            <a:r>
              <a:rPr lang="ru-RU" dirty="0"/>
              <a:t> (два подчеркивания) можно использовать свойство главной модели для фильтрации по объектам зависимой модели.</a:t>
            </a:r>
          </a:p>
        </p:txBody>
      </p:sp>
    </p:spTree>
    <p:extLst>
      <p:ext uri="{BB962C8B-B14F-4D97-AF65-F5344CB8AC3E}">
        <p14:creationId xmlns:p14="http://schemas.microsoft.com/office/powerpoint/2010/main" val="3298612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076332-913C-4CA0-A735-7B7339847593}"/>
              </a:ext>
            </a:extLst>
          </p:cNvPr>
          <p:cNvSpPr txBox="1"/>
          <p:nvPr/>
        </p:nvSpPr>
        <p:spPr>
          <a:xfrm>
            <a:off x="429935" y="251399"/>
            <a:ext cx="11348208" cy="2031325"/>
          </a:xfrm>
          <a:prstGeom prst="rect">
            <a:avLst/>
          </a:prstGeom>
          <a:noFill/>
        </p:spPr>
        <p:txBody>
          <a:bodyPr wrap="square">
            <a:spAutoFit/>
          </a:bodyPr>
          <a:lstStyle/>
          <a:p>
            <a:r>
              <a:rPr lang="ru-RU" dirty="0"/>
              <a:t>В отличие от плоских, реляционные базы данных состоят из нескольких таблиц, связь между которыми устанавливается с помощью совпадающих значений одноименных полей.</a:t>
            </a:r>
          </a:p>
          <a:p>
            <a:r>
              <a:rPr lang="ru-RU" dirty="0"/>
              <a:t>Использование реляционной модели баз данных не является единственно возможным способом представления информации. В настоящее время существует несколько различных моделей представления данных, которые, однако, пока не получили такого широкого распространения среди разработчиков и пользователей, как реляционная модель. То есть при разработке систем управления базами данных реляционная модель практически является стандартом.</a:t>
            </a:r>
          </a:p>
        </p:txBody>
      </p:sp>
      <p:sp>
        <p:nvSpPr>
          <p:cNvPr id="5" name="TextBox 4">
            <a:extLst>
              <a:ext uri="{FF2B5EF4-FFF2-40B4-BE49-F238E27FC236}">
                <a16:creationId xmlns:a16="http://schemas.microsoft.com/office/drawing/2014/main" id="{0CE71845-A80D-4DBB-ADBB-677AA6556F69}"/>
              </a:ext>
            </a:extLst>
          </p:cNvPr>
          <p:cNvSpPr txBox="1"/>
          <p:nvPr/>
        </p:nvSpPr>
        <p:spPr>
          <a:xfrm>
            <a:off x="413857" y="2282724"/>
            <a:ext cx="6094602" cy="2585323"/>
          </a:xfrm>
          <a:prstGeom prst="rect">
            <a:avLst/>
          </a:prstGeom>
          <a:noFill/>
        </p:spPr>
        <p:txBody>
          <a:bodyPr wrap="square">
            <a:spAutoFit/>
          </a:bodyPr>
          <a:lstStyle/>
          <a:p>
            <a:r>
              <a:rPr lang="ru-RU" dirty="0"/>
              <a:t>Каждая из таблиц содержит информацию об объектах одного типа. Из названий таблиц становиться понятно, что данные в каждой таблице принадлежат одной и той же группе объектов. Каждая строка в этих таблицах однозначно определяет один объект из соответствующей группы. Вообще, база данных может состоять из одной или нескольких таблиц. Запись, в свою очередь, состоит из нескольких полей, каждое из которых содержит элемент данных об объекте.</a:t>
            </a:r>
          </a:p>
        </p:txBody>
      </p:sp>
      <p:sp>
        <p:nvSpPr>
          <p:cNvPr id="7" name="TextBox 6">
            <a:extLst>
              <a:ext uri="{FF2B5EF4-FFF2-40B4-BE49-F238E27FC236}">
                <a16:creationId xmlns:a16="http://schemas.microsoft.com/office/drawing/2014/main" id="{F6E3E338-7E22-448B-A754-F894ABFE80E1}"/>
              </a:ext>
            </a:extLst>
          </p:cNvPr>
          <p:cNvSpPr txBox="1"/>
          <p:nvPr/>
        </p:nvSpPr>
        <p:spPr>
          <a:xfrm>
            <a:off x="429935" y="5121289"/>
            <a:ext cx="10131804" cy="369332"/>
          </a:xfrm>
          <a:prstGeom prst="rect">
            <a:avLst/>
          </a:prstGeom>
          <a:noFill/>
        </p:spPr>
        <p:txBody>
          <a:bodyPr wrap="square">
            <a:spAutoFit/>
          </a:bodyPr>
          <a:lstStyle/>
          <a:p>
            <a:r>
              <a:rPr lang="ru-RU" dirty="0"/>
              <a:t>Типы данных, которые можно поместить в таблицу, зависят от формата файла базы данных. </a:t>
            </a:r>
          </a:p>
        </p:txBody>
      </p:sp>
      <p:pic>
        <p:nvPicPr>
          <p:cNvPr id="9" name="Рисунок 8">
            <a:extLst>
              <a:ext uri="{FF2B5EF4-FFF2-40B4-BE49-F238E27FC236}">
                <a16:creationId xmlns:a16="http://schemas.microsoft.com/office/drawing/2014/main" id="{C66FC271-1888-4334-A2A2-746EBDC9EE55}"/>
              </a:ext>
            </a:extLst>
          </p:cNvPr>
          <p:cNvPicPr>
            <a:picLocks noChangeAspect="1"/>
          </p:cNvPicPr>
          <p:nvPr/>
        </p:nvPicPr>
        <p:blipFill>
          <a:blip r:embed="rId2"/>
          <a:stretch>
            <a:fillRect/>
          </a:stretch>
        </p:blipFill>
        <p:spPr>
          <a:xfrm>
            <a:off x="7033426" y="2337193"/>
            <a:ext cx="2638425" cy="1771650"/>
          </a:xfrm>
          <a:prstGeom prst="rect">
            <a:avLst/>
          </a:prstGeom>
        </p:spPr>
      </p:pic>
    </p:spTree>
    <p:extLst>
      <p:ext uri="{BB962C8B-B14F-4D97-AF65-F5344CB8AC3E}">
        <p14:creationId xmlns:p14="http://schemas.microsoft.com/office/powerpoint/2010/main" val="2288599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210565-202B-44B6-BF6B-AC7AF643D579}"/>
              </a:ext>
            </a:extLst>
          </p:cNvPr>
          <p:cNvSpPr txBox="1"/>
          <p:nvPr/>
        </p:nvSpPr>
        <p:spPr>
          <a:xfrm>
            <a:off x="371213" y="209454"/>
            <a:ext cx="11591488" cy="646331"/>
          </a:xfrm>
          <a:prstGeom prst="rect">
            <a:avLst/>
          </a:prstGeom>
          <a:noFill/>
        </p:spPr>
        <p:txBody>
          <a:bodyPr wrap="square">
            <a:spAutoFit/>
          </a:bodyPr>
          <a:lstStyle/>
          <a:p>
            <a:r>
              <a:rPr lang="ru-RU" dirty="0"/>
              <a:t>Хотя с точки зрения модели </a:t>
            </a:r>
            <a:r>
              <a:rPr lang="ru-RU" dirty="0" err="1"/>
              <a:t>Company</a:t>
            </a:r>
            <a:r>
              <a:rPr lang="ru-RU" dirty="0"/>
              <a:t> она не имеет никаких свойств, которые бы связывали ее с моделью </a:t>
            </a:r>
            <a:r>
              <a:rPr lang="ru-RU" dirty="0" err="1"/>
              <a:t>Product</a:t>
            </a:r>
            <a:r>
              <a:rPr lang="ru-RU" dirty="0"/>
              <a:t>. Но с помощью синтаксиса</a:t>
            </a:r>
          </a:p>
        </p:txBody>
      </p:sp>
      <p:pic>
        <p:nvPicPr>
          <p:cNvPr id="5" name="Рисунок 4">
            <a:extLst>
              <a:ext uri="{FF2B5EF4-FFF2-40B4-BE49-F238E27FC236}">
                <a16:creationId xmlns:a16="http://schemas.microsoft.com/office/drawing/2014/main" id="{A29F7299-A66C-44BA-8D2D-DB8B8D90B2EF}"/>
              </a:ext>
            </a:extLst>
          </p:cNvPr>
          <p:cNvPicPr>
            <a:picLocks noChangeAspect="1"/>
          </p:cNvPicPr>
          <p:nvPr/>
        </p:nvPicPr>
        <p:blipFill>
          <a:blip r:embed="rId2"/>
          <a:stretch>
            <a:fillRect/>
          </a:stretch>
        </p:blipFill>
        <p:spPr>
          <a:xfrm>
            <a:off x="3368048" y="531935"/>
            <a:ext cx="3190875" cy="323850"/>
          </a:xfrm>
          <a:prstGeom prst="rect">
            <a:avLst/>
          </a:prstGeom>
        </p:spPr>
      </p:pic>
      <p:sp>
        <p:nvSpPr>
          <p:cNvPr id="7" name="TextBox 6">
            <a:extLst>
              <a:ext uri="{FF2B5EF4-FFF2-40B4-BE49-F238E27FC236}">
                <a16:creationId xmlns:a16="http://schemas.microsoft.com/office/drawing/2014/main" id="{BDADA58F-0007-4B98-9FBB-F5F28388E3B5}"/>
              </a:ext>
            </a:extLst>
          </p:cNvPr>
          <p:cNvSpPr txBox="1"/>
          <p:nvPr/>
        </p:nvSpPr>
        <p:spPr>
          <a:xfrm>
            <a:off x="6713290" y="509194"/>
            <a:ext cx="6094602" cy="369332"/>
          </a:xfrm>
          <a:prstGeom prst="rect">
            <a:avLst/>
          </a:prstGeom>
          <a:noFill/>
        </p:spPr>
        <p:txBody>
          <a:bodyPr wrap="square">
            <a:spAutoFit/>
          </a:bodyPr>
          <a:lstStyle/>
          <a:p>
            <a:r>
              <a:rPr lang="ru-RU" dirty="0"/>
              <a:t>можно изменить направление связи. Например:</a:t>
            </a:r>
          </a:p>
        </p:txBody>
      </p:sp>
      <p:pic>
        <p:nvPicPr>
          <p:cNvPr id="9" name="Рисунок 8">
            <a:extLst>
              <a:ext uri="{FF2B5EF4-FFF2-40B4-BE49-F238E27FC236}">
                <a16:creationId xmlns:a16="http://schemas.microsoft.com/office/drawing/2014/main" id="{6043B08E-8CD4-4C75-9647-8F6042537D6A}"/>
              </a:ext>
            </a:extLst>
          </p:cNvPr>
          <p:cNvPicPr>
            <a:picLocks noChangeAspect="1"/>
          </p:cNvPicPr>
          <p:nvPr/>
        </p:nvPicPr>
        <p:blipFill>
          <a:blip r:embed="rId3"/>
          <a:stretch>
            <a:fillRect/>
          </a:stretch>
        </p:blipFill>
        <p:spPr>
          <a:xfrm>
            <a:off x="1453107" y="943458"/>
            <a:ext cx="3829881" cy="2117139"/>
          </a:xfrm>
          <a:prstGeom prst="rect">
            <a:avLst/>
          </a:prstGeom>
        </p:spPr>
      </p:pic>
      <p:sp>
        <p:nvSpPr>
          <p:cNvPr id="11" name="TextBox 10">
            <a:extLst>
              <a:ext uri="{FF2B5EF4-FFF2-40B4-BE49-F238E27FC236}">
                <a16:creationId xmlns:a16="http://schemas.microsoft.com/office/drawing/2014/main" id="{9DAAD9FE-ADB7-4D69-8C5D-3815383D40AD}"/>
              </a:ext>
            </a:extLst>
          </p:cNvPr>
          <p:cNvSpPr txBox="1"/>
          <p:nvPr/>
        </p:nvSpPr>
        <p:spPr>
          <a:xfrm>
            <a:off x="224404" y="3148270"/>
            <a:ext cx="11591487" cy="646331"/>
          </a:xfrm>
          <a:prstGeom prst="rect">
            <a:avLst/>
          </a:prstGeom>
          <a:noFill/>
        </p:spPr>
        <p:txBody>
          <a:bodyPr wrap="square">
            <a:spAutoFit/>
          </a:bodyPr>
          <a:lstStyle/>
          <a:p>
            <a:r>
              <a:rPr lang="ru-RU" dirty="0"/>
              <a:t>Причем с помощью выражения _</a:t>
            </a:r>
            <a:r>
              <a:rPr lang="ru-RU" dirty="0" err="1"/>
              <a:t>set</a:t>
            </a:r>
            <a:r>
              <a:rPr lang="ru-RU" dirty="0"/>
              <a:t> можно выполнять операции добавления, изменения, удаления объектов зависимой модели из главной модели.</a:t>
            </a:r>
          </a:p>
        </p:txBody>
      </p:sp>
      <p:pic>
        <p:nvPicPr>
          <p:cNvPr id="13" name="Рисунок 12">
            <a:extLst>
              <a:ext uri="{FF2B5EF4-FFF2-40B4-BE49-F238E27FC236}">
                <a16:creationId xmlns:a16="http://schemas.microsoft.com/office/drawing/2014/main" id="{B1ADD942-F6F8-4937-BE55-3E1D0E266A68}"/>
              </a:ext>
            </a:extLst>
          </p:cNvPr>
          <p:cNvPicPr>
            <a:picLocks noChangeAspect="1"/>
          </p:cNvPicPr>
          <p:nvPr/>
        </p:nvPicPr>
        <p:blipFill rotWithShape="1">
          <a:blip r:embed="rId4"/>
          <a:srcRect b="10328"/>
          <a:stretch/>
        </p:blipFill>
        <p:spPr>
          <a:xfrm>
            <a:off x="1356568" y="3794601"/>
            <a:ext cx="4810389" cy="2899999"/>
          </a:xfrm>
          <a:prstGeom prst="rect">
            <a:avLst/>
          </a:prstGeom>
        </p:spPr>
      </p:pic>
      <p:pic>
        <p:nvPicPr>
          <p:cNvPr id="15" name="Рисунок 14">
            <a:extLst>
              <a:ext uri="{FF2B5EF4-FFF2-40B4-BE49-F238E27FC236}">
                <a16:creationId xmlns:a16="http://schemas.microsoft.com/office/drawing/2014/main" id="{B7EC0374-A841-4ED7-9A42-4C0BA27075AE}"/>
              </a:ext>
            </a:extLst>
          </p:cNvPr>
          <p:cNvPicPr>
            <a:picLocks noChangeAspect="1"/>
          </p:cNvPicPr>
          <p:nvPr/>
        </p:nvPicPr>
        <p:blipFill>
          <a:blip r:embed="rId5"/>
          <a:stretch>
            <a:fillRect/>
          </a:stretch>
        </p:blipFill>
        <p:spPr>
          <a:xfrm>
            <a:off x="7117141" y="5810346"/>
            <a:ext cx="4048125" cy="838200"/>
          </a:xfrm>
          <a:prstGeom prst="rect">
            <a:avLst/>
          </a:prstGeom>
        </p:spPr>
      </p:pic>
    </p:spTree>
    <p:extLst>
      <p:ext uri="{BB962C8B-B14F-4D97-AF65-F5344CB8AC3E}">
        <p14:creationId xmlns:p14="http://schemas.microsoft.com/office/powerpoint/2010/main" val="25929067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5D5F78-D5FA-4F9F-B8C5-5B49E53AC9D4}"/>
              </a:ext>
            </a:extLst>
          </p:cNvPr>
          <p:cNvSpPr txBox="1"/>
          <p:nvPr/>
        </p:nvSpPr>
        <p:spPr>
          <a:xfrm>
            <a:off x="536895" y="950177"/>
            <a:ext cx="10880522" cy="4247317"/>
          </a:xfrm>
          <a:prstGeom prst="rect">
            <a:avLst/>
          </a:prstGeom>
          <a:noFill/>
        </p:spPr>
        <p:txBody>
          <a:bodyPr wrap="square">
            <a:spAutoFit/>
          </a:bodyPr>
          <a:lstStyle/>
          <a:p>
            <a:r>
              <a:rPr lang="ru-RU" dirty="0"/>
              <a:t>Стоит отметить три метода:</a:t>
            </a:r>
          </a:p>
          <a:p>
            <a:endParaRPr lang="ru-RU" dirty="0"/>
          </a:p>
          <a:p>
            <a:r>
              <a:rPr lang="ru-RU" b="1" dirty="0" err="1"/>
              <a:t>add</a:t>
            </a:r>
            <a:r>
              <a:rPr lang="ru-RU" b="1" dirty="0"/>
              <a:t>(): </a:t>
            </a:r>
            <a:r>
              <a:rPr lang="ru-RU" dirty="0"/>
              <a:t>добавляет связь между объектом зависимой модели и объектом главной модели. В своей сути этот метод фактически вызывает для модели метод </a:t>
            </a:r>
            <a:r>
              <a:rPr lang="ru-RU" dirty="0" err="1"/>
              <a:t>update</a:t>
            </a:r>
            <a:r>
              <a:rPr lang="ru-RU" dirty="0"/>
              <a:t>() для добавления связи. Однако это требует, чтобы обе модели уже были в базе данных. И чтобы обойти это ограничение, применяется параметр </a:t>
            </a:r>
            <a:r>
              <a:rPr lang="ru-RU" dirty="0" err="1"/>
              <a:t>bulk</a:t>
            </a:r>
            <a:r>
              <a:rPr lang="ru-RU" dirty="0"/>
              <a:t>=</a:t>
            </a:r>
            <a:r>
              <a:rPr lang="ru-RU" dirty="0" err="1"/>
              <a:t>False</a:t>
            </a:r>
            <a:r>
              <a:rPr lang="ru-RU" dirty="0"/>
              <a:t>, для того, чтобы объект зависимой модели сразу был добавлен и для него была установлена связь.</a:t>
            </a:r>
          </a:p>
          <a:p>
            <a:endParaRPr lang="ru-RU" dirty="0"/>
          </a:p>
          <a:p>
            <a:r>
              <a:rPr lang="ru-RU" b="1" dirty="0" err="1"/>
              <a:t>clear</a:t>
            </a:r>
            <a:r>
              <a:rPr lang="ru-RU" b="1" dirty="0"/>
              <a:t>(): </a:t>
            </a:r>
            <a:r>
              <a:rPr lang="ru-RU" dirty="0"/>
              <a:t>удаляет связь между всеми объектами зависимой модели и объектом главной модели. При этом сами объекты зависимой модели остаются в базе данных, и для их внешнего ключа устанавливается значение NULL. Поэтому данный метод будет работать, если в самой зависимой модели при установки связи использовался параметр </a:t>
            </a:r>
            <a:r>
              <a:rPr lang="ru-RU" dirty="0" err="1"/>
              <a:t>null</a:t>
            </a:r>
            <a:r>
              <a:rPr lang="ru-RU" dirty="0"/>
              <a:t>=</a:t>
            </a:r>
            <a:r>
              <a:rPr lang="ru-RU" dirty="0" err="1"/>
              <a:t>True</a:t>
            </a:r>
            <a:r>
              <a:rPr lang="ru-RU" dirty="0"/>
              <a:t>: </a:t>
            </a:r>
            <a:r>
              <a:rPr lang="ru-RU" dirty="0" err="1"/>
              <a:t>ForeignKey</a:t>
            </a:r>
            <a:r>
              <a:rPr lang="ru-RU" dirty="0"/>
              <a:t>(</a:t>
            </a:r>
            <a:r>
              <a:rPr lang="ru-RU" dirty="0" err="1"/>
              <a:t>Company</a:t>
            </a:r>
            <a:r>
              <a:rPr lang="ru-RU" dirty="0"/>
              <a:t>, </a:t>
            </a:r>
            <a:r>
              <a:rPr lang="ru-RU" dirty="0" err="1"/>
              <a:t>null</a:t>
            </a:r>
            <a:r>
              <a:rPr lang="ru-RU" dirty="0"/>
              <a:t> = </a:t>
            </a:r>
            <a:r>
              <a:rPr lang="ru-RU" dirty="0" err="1"/>
              <a:t>True</a:t>
            </a:r>
            <a:r>
              <a:rPr lang="ru-RU" dirty="0"/>
              <a:t>).</a:t>
            </a:r>
          </a:p>
          <a:p>
            <a:endParaRPr lang="ru-RU" dirty="0"/>
          </a:p>
          <a:p>
            <a:r>
              <a:rPr lang="ru-RU" b="1" dirty="0" err="1"/>
              <a:t>remove</a:t>
            </a:r>
            <a:r>
              <a:rPr lang="ru-RU" b="1" dirty="0"/>
              <a:t>(): </a:t>
            </a:r>
            <a:r>
              <a:rPr lang="ru-RU" dirty="0"/>
              <a:t>также, как и </a:t>
            </a:r>
            <a:r>
              <a:rPr lang="ru-RU" dirty="0" err="1"/>
              <a:t>clear</a:t>
            </a:r>
            <a:r>
              <a:rPr lang="ru-RU" dirty="0"/>
              <a:t>() удаляет связь, только между одним объектом зависимой модели и объектом главной модели. При этом также все объекты остаются в </a:t>
            </a:r>
            <a:r>
              <a:rPr lang="ru-RU" dirty="0" err="1"/>
              <a:t>бд</a:t>
            </a:r>
            <a:r>
              <a:rPr lang="ru-RU" dirty="0"/>
              <a:t>. И также в самой зависимой модели при установки связи должен использоваться параметр </a:t>
            </a:r>
            <a:r>
              <a:rPr lang="ru-RU" dirty="0" err="1"/>
              <a:t>null</a:t>
            </a:r>
            <a:r>
              <a:rPr lang="ru-RU" dirty="0"/>
              <a:t>=</a:t>
            </a:r>
            <a:r>
              <a:rPr lang="ru-RU" dirty="0" err="1"/>
              <a:t>True</a:t>
            </a:r>
            <a:endParaRPr lang="ru-RU" dirty="0"/>
          </a:p>
        </p:txBody>
      </p:sp>
    </p:spTree>
    <p:extLst>
      <p:ext uri="{BB962C8B-B14F-4D97-AF65-F5344CB8AC3E}">
        <p14:creationId xmlns:p14="http://schemas.microsoft.com/office/powerpoint/2010/main" val="4867725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7C886C-D440-469A-9AFE-EBA53EA3AB82}"/>
              </a:ext>
            </a:extLst>
          </p:cNvPr>
          <p:cNvSpPr txBox="1"/>
          <p:nvPr/>
        </p:nvSpPr>
        <p:spPr>
          <a:xfrm>
            <a:off x="362824" y="159283"/>
            <a:ext cx="6094602" cy="369332"/>
          </a:xfrm>
          <a:prstGeom prst="rect">
            <a:avLst/>
          </a:prstGeom>
          <a:noFill/>
        </p:spPr>
        <p:txBody>
          <a:bodyPr wrap="square">
            <a:spAutoFit/>
          </a:bodyPr>
          <a:lstStyle/>
          <a:p>
            <a:r>
              <a:rPr lang="ru-RU" b="1" dirty="0"/>
              <a:t>Практический пример связи один ко многим</a:t>
            </a:r>
          </a:p>
        </p:txBody>
      </p:sp>
      <p:sp>
        <p:nvSpPr>
          <p:cNvPr id="5" name="TextBox 4">
            <a:extLst>
              <a:ext uri="{FF2B5EF4-FFF2-40B4-BE49-F238E27FC236}">
                <a16:creationId xmlns:a16="http://schemas.microsoft.com/office/drawing/2014/main" id="{80AF3C04-E0A4-4D2E-93AC-77E3B9A005CD}"/>
              </a:ext>
            </a:extLst>
          </p:cNvPr>
          <p:cNvSpPr txBox="1"/>
          <p:nvPr/>
        </p:nvSpPr>
        <p:spPr>
          <a:xfrm>
            <a:off x="362823" y="641568"/>
            <a:ext cx="8638563" cy="369332"/>
          </a:xfrm>
          <a:prstGeom prst="rect">
            <a:avLst/>
          </a:prstGeom>
          <a:noFill/>
        </p:spPr>
        <p:txBody>
          <a:bodyPr wrap="square">
            <a:spAutoFit/>
          </a:bodyPr>
          <a:lstStyle/>
          <a:p>
            <a:r>
              <a:rPr lang="ru-RU" dirty="0"/>
              <a:t>Пусть в файле models.py приложения определены следующие модели:</a:t>
            </a:r>
          </a:p>
        </p:txBody>
      </p:sp>
      <p:pic>
        <p:nvPicPr>
          <p:cNvPr id="7" name="Рисунок 6">
            <a:extLst>
              <a:ext uri="{FF2B5EF4-FFF2-40B4-BE49-F238E27FC236}">
                <a16:creationId xmlns:a16="http://schemas.microsoft.com/office/drawing/2014/main" id="{2AD172FC-3BEF-4B9A-B554-8FA9BD7DBBDC}"/>
              </a:ext>
            </a:extLst>
          </p:cNvPr>
          <p:cNvPicPr>
            <a:picLocks noChangeAspect="1"/>
          </p:cNvPicPr>
          <p:nvPr/>
        </p:nvPicPr>
        <p:blipFill>
          <a:blip r:embed="rId2"/>
          <a:stretch>
            <a:fillRect/>
          </a:stretch>
        </p:blipFill>
        <p:spPr>
          <a:xfrm>
            <a:off x="1031540" y="1010900"/>
            <a:ext cx="5514975" cy="1657350"/>
          </a:xfrm>
          <a:prstGeom prst="rect">
            <a:avLst/>
          </a:prstGeom>
        </p:spPr>
      </p:pic>
      <p:sp>
        <p:nvSpPr>
          <p:cNvPr id="9" name="TextBox 8">
            <a:extLst>
              <a:ext uri="{FF2B5EF4-FFF2-40B4-BE49-F238E27FC236}">
                <a16:creationId xmlns:a16="http://schemas.microsoft.com/office/drawing/2014/main" id="{9E714116-00A6-4B89-9CEB-F9201A6EA8D1}"/>
              </a:ext>
            </a:extLst>
          </p:cNvPr>
          <p:cNvSpPr txBox="1"/>
          <p:nvPr/>
        </p:nvSpPr>
        <p:spPr>
          <a:xfrm>
            <a:off x="6805569" y="1123853"/>
            <a:ext cx="4829961" cy="1200329"/>
          </a:xfrm>
          <a:prstGeom prst="rect">
            <a:avLst/>
          </a:prstGeom>
          <a:noFill/>
        </p:spPr>
        <p:txBody>
          <a:bodyPr wrap="square">
            <a:spAutoFit/>
          </a:bodyPr>
          <a:lstStyle/>
          <a:p>
            <a:r>
              <a:rPr lang="ru-RU" dirty="0"/>
              <a:t>здесь определены модели </a:t>
            </a:r>
            <a:r>
              <a:rPr lang="ru-RU" dirty="0" err="1"/>
              <a:t>Company</a:t>
            </a:r>
            <a:r>
              <a:rPr lang="ru-RU" dirty="0"/>
              <a:t> и </a:t>
            </a:r>
            <a:r>
              <a:rPr lang="ru-RU" dirty="0" err="1"/>
              <a:t>Product</a:t>
            </a:r>
            <a:r>
              <a:rPr lang="ru-RU" dirty="0"/>
              <a:t>, которые связаны связью "один-ко-многим": одна компания может иметь множество товаров.</a:t>
            </a:r>
          </a:p>
        </p:txBody>
      </p:sp>
      <p:sp>
        <p:nvSpPr>
          <p:cNvPr id="11" name="TextBox 10">
            <a:extLst>
              <a:ext uri="{FF2B5EF4-FFF2-40B4-BE49-F238E27FC236}">
                <a16:creationId xmlns:a16="http://schemas.microsoft.com/office/drawing/2014/main" id="{7DF5E352-05D4-4BAC-8649-9BA2071475F2}"/>
              </a:ext>
            </a:extLst>
          </p:cNvPr>
          <p:cNvSpPr txBox="1"/>
          <p:nvPr/>
        </p:nvSpPr>
        <p:spPr>
          <a:xfrm>
            <a:off x="362823" y="2923374"/>
            <a:ext cx="10333140" cy="369332"/>
          </a:xfrm>
          <a:prstGeom prst="rect">
            <a:avLst/>
          </a:prstGeom>
          <a:noFill/>
        </p:spPr>
        <p:txBody>
          <a:bodyPr wrap="square">
            <a:spAutoFit/>
          </a:bodyPr>
          <a:lstStyle/>
          <a:p>
            <a:r>
              <a:rPr lang="ru-RU" dirty="0"/>
              <a:t>В файле views.py определим все необходимые представления для работы с объектами </a:t>
            </a:r>
            <a:r>
              <a:rPr lang="ru-RU" dirty="0" err="1"/>
              <a:t>Product</a:t>
            </a:r>
            <a:r>
              <a:rPr lang="ru-RU" dirty="0"/>
              <a:t>:</a:t>
            </a:r>
          </a:p>
        </p:txBody>
      </p:sp>
      <p:grpSp>
        <p:nvGrpSpPr>
          <p:cNvPr id="16" name="Группа 15">
            <a:extLst>
              <a:ext uri="{FF2B5EF4-FFF2-40B4-BE49-F238E27FC236}">
                <a16:creationId xmlns:a16="http://schemas.microsoft.com/office/drawing/2014/main" id="{16A25C7A-7091-4E0C-A1E8-8ED202E72836}"/>
              </a:ext>
            </a:extLst>
          </p:cNvPr>
          <p:cNvGrpSpPr/>
          <p:nvPr/>
        </p:nvGrpSpPr>
        <p:grpSpPr>
          <a:xfrm>
            <a:off x="1031540" y="3292706"/>
            <a:ext cx="3332607" cy="3275874"/>
            <a:chOff x="1031540" y="3292706"/>
            <a:chExt cx="3332607" cy="3275874"/>
          </a:xfrm>
        </p:grpSpPr>
        <p:pic>
          <p:nvPicPr>
            <p:cNvPr id="13" name="Рисунок 12">
              <a:extLst>
                <a:ext uri="{FF2B5EF4-FFF2-40B4-BE49-F238E27FC236}">
                  <a16:creationId xmlns:a16="http://schemas.microsoft.com/office/drawing/2014/main" id="{C8F06E0F-7831-4794-8851-BF4A32159373}"/>
                </a:ext>
              </a:extLst>
            </p:cNvPr>
            <p:cNvPicPr>
              <a:picLocks noChangeAspect="1"/>
            </p:cNvPicPr>
            <p:nvPr/>
          </p:nvPicPr>
          <p:blipFill>
            <a:blip r:embed="rId3"/>
            <a:stretch>
              <a:fillRect/>
            </a:stretch>
          </p:blipFill>
          <p:spPr>
            <a:xfrm>
              <a:off x="1031540" y="3292706"/>
              <a:ext cx="3332607" cy="2493191"/>
            </a:xfrm>
            <a:prstGeom prst="rect">
              <a:avLst/>
            </a:prstGeom>
          </p:spPr>
        </p:pic>
        <p:pic>
          <p:nvPicPr>
            <p:cNvPr id="15" name="Рисунок 14">
              <a:extLst>
                <a:ext uri="{FF2B5EF4-FFF2-40B4-BE49-F238E27FC236}">
                  <a16:creationId xmlns:a16="http://schemas.microsoft.com/office/drawing/2014/main" id="{E1AAD589-ACB1-41AC-B51D-D16196D25095}"/>
                </a:ext>
              </a:extLst>
            </p:cNvPr>
            <p:cNvPicPr>
              <a:picLocks noChangeAspect="1"/>
            </p:cNvPicPr>
            <p:nvPr/>
          </p:nvPicPr>
          <p:blipFill rotWithShape="1">
            <a:blip r:embed="rId4"/>
            <a:srcRect r="2441"/>
            <a:stretch/>
          </p:blipFill>
          <p:spPr>
            <a:xfrm>
              <a:off x="1031540" y="5760022"/>
              <a:ext cx="3332607" cy="808558"/>
            </a:xfrm>
            <a:prstGeom prst="rect">
              <a:avLst/>
            </a:prstGeom>
          </p:spPr>
        </p:pic>
      </p:grpSp>
      <p:grpSp>
        <p:nvGrpSpPr>
          <p:cNvPr id="21" name="Группа 20">
            <a:extLst>
              <a:ext uri="{FF2B5EF4-FFF2-40B4-BE49-F238E27FC236}">
                <a16:creationId xmlns:a16="http://schemas.microsoft.com/office/drawing/2014/main" id="{736CC9A0-0721-4C77-9A9D-60E6862F1EE9}"/>
              </a:ext>
            </a:extLst>
          </p:cNvPr>
          <p:cNvGrpSpPr/>
          <p:nvPr/>
        </p:nvGrpSpPr>
        <p:grpSpPr>
          <a:xfrm>
            <a:off x="5559452" y="3267442"/>
            <a:ext cx="3770970" cy="3498496"/>
            <a:chOff x="5249060" y="3292707"/>
            <a:chExt cx="3770970" cy="3498496"/>
          </a:xfrm>
        </p:grpSpPr>
        <p:pic>
          <p:nvPicPr>
            <p:cNvPr id="18" name="Рисунок 17">
              <a:extLst>
                <a:ext uri="{FF2B5EF4-FFF2-40B4-BE49-F238E27FC236}">
                  <a16:creationId xmlns:a16="http://schemas.microsoft.com/office/drawing/2014/main" id="{D4D2EBCE-C210-4C4C-B7F1-54B7B88BAF9E}"/>
                </a:ext>
              </a:extLst>
            </p:cNvPr>
            <p:cNvPicPr>
              <a:picLocks noChangeAspect="1"/>
            </p:cNvPicPr>
            <p:nvPr/>
          </p:nvPicPr>
          <p:blipFill>
            <a:blip r:embed="rId5"/>
            <a:stretch>
              <a:fillRect/>
            </a:stretch>
          </p:blipFill>
          <p:spPr>
            <a:xfrm>
              <a:off x="5249060" y="3292707"/>
              <a:ext cx="3770970" cy="1770760"/>
            </a:xfrm>
            <a:prstGeom prst="rect">
              <a:avLst/>
            </a:prstGeom>
          </p:spPr>
        </p:pic>
        <p:pic>
          <p:nvPicPr>
            <p:cNvPr id="20" name="Рисунок 19">
              <a:extLst>
                <a:ext uri="{FF2B5EF4-FFF2-40B4-BE49-F238E27FC236}">
                  <a16:creationId xmlns:a16="http://schemas.microsoft.com/office/drawing/2014/main" id="{596A306B-B864-4648-B342-4769C79BAD10}"/>
                </a:ext>
              </a:extLst>
            </p:cNvPr>
            <p:cNvPicPr>
              <a:picLocks noChangeAspect="1"/>
            </p:cNvPicPr>
            <p:nvPr/>
          </p:nvPicPr>
          <p:blipFill>
            <a:blip r:embed="rId6"/>
            <a:stretch>
              <a:fillRect/>
            </a:stretch>
          </p:blipFill>
          <p:spPr>
            <a:xfrm>
              <a:off x="5249060" y="5020442"/>
              <a:ext cx="3752326" cy="1770761"/>
            </a:xfrm>
            <a:prstGeom prst="rect">
              <a:avLst/>
            </a:prstGeom>
          </p:spPr>
        </p:pic>
      </p:grpSp>
    </p:spTree>
    <p:extLst>
      <p:ext uri="{BB962C8B-B14F-4D97-AF65-F5344CB8AC3E}">
        <p14:creationId xmlns:p14="http://schemas.microsoft.com/office/powerpoint/2010/main" val="2062262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333CD5-30A3-4152-8263-F102B5ED5182}"/>
              </a:ext>
            </a:extLst>
          </p:cNvPr>
          <p:cNvSpPr txBox="1"/>
          <p:nvPr/>
        </p:nvSpPr>
        <p:spPr>
          <a:xfrm>
            <a:off x="295712" y="284955"/>
            <a:ext cx="11675378" cy="369332"/>
          </a:xfrm>
          <a:prstGeom prst="rect">
            <a:avLst/>
          </a:prstGeom>
          <a:noFill/>
        </p:spPr>
        <p:txBody>
          <a:bodyPr wrap="square">
            <a:spAutoFit/>
          </a:bodyPr>
          <a:lstStyle/>
          <a:p>
            <a:r>
              <a:rPr lang="ru-RU" dirty="0"/>
              <a:t>В каталоге приложения определим папку </a:t>
            </a:r>
            <a:r>
              <a:rPr lang="ru-RU" dirty="0" err="1"/>
              <a:t>templates</a:t>
            </a:r>
            <a:r>
              <a:rPr lang="ru-RU" dirty="0"/>
              <a:t> и добавим в нее три шаблона: index.html, create.html и edit.html</a:t>
            </a:r>
          </a:p>
        </p:txBody>
      </p:sp>
      <p:sp>
        <p:nvSpPr>
          <p:cNvPr id="5" name="TextBox 4">
            <a:extLst>
              <a:ext uri="{FF2B5EF4-FFF2-40B4-BE49-F238E27FC236}">
                <a16:creationId xmlns:a16="http://schemas.microsoft.com/office/drawing/2014/main" id="{08748EE7-6219-4F91-BA9B-CE37FB9E2D3E}"/>
              </a:ext>
            </a:extLst>
          </p:cNvPr>
          <p:cNvSpPr txBox="1"/>
          <p:nvPr/>
        </p:nvSpPr>
        <p:spPr>
          <a:xfrm>
            <a:off x="413158" y="973015"/>
            <a:ext cx="1205917" cy="369332"/>
          </a:xfrm>
          <a:prstGeom prst="rect">
            <a:avLst/>
          </a:prstGeom>
          <a:noFill/>
        </p:spPr>
        <p:txBody>
          <a:bodyPr wrap="square">
            <a:spAutoFit/>
          </a:bodyPr>
          <a:lstStyle/>
          <a:p>
            <a:r>
              <a:rPr lang="en-US" b="1" dirty="0"/>
              <a:t>index.html</a:t>
            </a:r>
            <a:endParaRPr lang="ru-RU" b="1" dirty="0"/>
          </a:p>
        </p:txBody>
      </p:sp>
      <p:grpSp>
        <p:nvGrpSpPr>
          <p:cNvPr id="10" name="Группа 9">
            <a:extLst>
              <a:ext uri="{FF2B5EF4-FFF2-40B4-BE49-F238E27FC236}">
                <a16:creationId xmlns:a16="http://schemas.microsoft.com/office/drawing/2014/main" id="{5E616DDD-9BC3-43B4-8753-53B34BE8A9A2}"/>
              </a:ext>
            </a:extLst>
          </p:cNvPr>
          <p:cNvGrpSpPr/>
          <p:nvPr/>
        </p:nvGrpSpPr>
        <p:grpSpPr>
          <a:xfrm>
            <a:off x="413158" y="1661075"/>
            <a:ext cx="5341690" cy="4353831"/>
            <a:chOff x="2162175" y="1519237"/>
            <a:chExt cx="5044069" cy="3117363"/>
          </a:xfrm>
        </p:grpSpPr>
        <p:pic>
          <p:nvPicPr>
            <p:cNvPr id="9" name="Рисунок 8">
              <a:extLst>
                <a:ext uri="{FF2B5EF4-FFF2-40B4-BE49-F238E27FC236}">
                  <a16:creationId xmlns:a16="http://schemas.microsoft.com/office/drawing/2014/main" id="{6D61C8AB-0732-43E6-8FE9-C7E329B40411}"/>
                </a:ext>
              </a:extLst>
            </p:cNvPr>
            <p:cNvPicPr>
              <a:picLocks noChangeAspect="1"/>
            </p:cNvPicPr>
            <p:nvPr/>
          </p:nvPicPr>
          <p:blipFill rotWithShape="1">
            <a:blip r:embed="rId2"/>
            <a:srcRect r="5350"/>
            <a:stretch/>
          </p:blipFill>
          <p:spPr>
            <a:xfrm>
              <a:off x="2162176" y="3900664"/>
              <a:ext cx="5044068" cy="735936"/>
            </a:xfrm>
            <a:prstGeom prst="rect">
              <a:avLst/>
            </a:prstGeom>
          </p:spPr>
        </p:pic>
        <p:pic>
          <p:nvPicPr>
            <p:cNvPr id="7" name="Рисунок 6">
              <a:extLst>
                <a:ext uri="{FF2B5EF4-FFF2-40B4-BE49-F238E27FC236}">
                  <a16:creationId xmlns:a16="http://schemas.microsoft.com/office/drawing/2014/main" id="{8DD60F63-574A-444B-8422-763171EA3EB8}"/>
                </a:ext>
              </a:extLst>
            </p:cNvPr>
            <p:cNvPicPr>
              <a:picLocks noChangeAspect="1"/>
            </p:cNvPicPr>
            <p:nvPr/>
          </p:nvPicPr>
          <p:blipFill>
            <a:blip r:embed="rId3"/>
            <a:stretch>
              <a:fillRect/>
            </a:stretch>
          </p:blipFill>
          <p:spPr>
            <a:xfrm>
              <a:off x="2162175" y="1519237"/>
              <a:ext cx="5044069" cy="2448755"/>
            </a:xfrm>
            <a:prstGeom prst="rect">
              <a:avLst/>
            </a:prstGeom>
          </p:spPr>
        </p:pic>
      </p:grpSp>
      <p:sp>
        <p:nvSpPr>
          <p:cNvPr id="12" name="TextBox 11">
            <a:extLst>
              <a:ext uri="{FF2B5EF4-FFF2-40B4-BE49-F238E27FC236}">
                <a16:creationId xmlns:a16="http://schemas.microsoft.com/office/drawing/2014/main" id="{2092AA02-55BD-4D6A-915B-FAF225FFC95B}"/>
              </a:ext>
            </a:extLst>
          </p:cNvPr>
          <p:cNvSpPr txBox="1"/>
          <p:nvPr/>
        </p:nvSpPr>
        <p:spPr>
          <a:xfrm>
            <a:off x="7493466" y="1014852"/>
            <a:ext cx="3487723" cy="369332"/>
          </a:xfrm>
          <a:prstGeom prst="rect">
            <a:avLst/>
          </a:prstGeom>
          <a:noFill/>
        </p:spPr>
        <p:txBody>
          <a:bodyPr wrap="square">
            <a:spAutoFit/>
          </a:bodyPr>
          <a:lstStyle/>
          <a:p>
            <a:r>
              <a:rPr lang="en-US" b="1" dirty="0"/>
              <a:t>create.html </a:t>
            </a:r>
            <a:endParaRPr lang="ru-RU" b="1" dirty="0"/>
          </a:p>
        </p:txBody>
      </p:sp>
      <p:grpSp>
        <p:nvGrpSpPr>
          <p:cNvPr id="17" name="Группа 16">
            <a:extLst>
              <a:ext uri="{FF2B5EF4-FFF2-40B4-BE49-F238E27FC236}">
                <a16:creationId xmlns:a16="http://schemas.microsoft.com/office/drawing/2014/main" id="{85837AF2-F70E-46D3-A0FE-25B3041BC1B3}"/>
              </a:ext>
            </a:extLst>
          </p:cNvPr>
          <p:cNvGrpSpPr/>
          <p:nvPr/>
        </p:nvGrpSpPr>
        <p:grpSpPr>
          <a:xfrm>
            <a:off x="6531441" y="1504732"/>
            <a:ext cx="4684640" cy="4510174"/>
            <a:chOff x="6531441" y="1504732"/>
            <a:chExt cx="4096645" cy="3848536"/>
          </a:xfrm>
        </p:grpSpPr>
        <p:pic>
          <p:nvPicPr>
            <p:cNvPr id="14" name="Рисунок 13">
              <a:extLst>
                <a:ext uri="{FF2B5EF4-FFF2-40B4-BE49-F238E27FC236}">
                  <a16:creationId xmlns:a16="http://schemas.microsoft.com/office/drawing/2014/main" id="{227C7E8E-EB4C-4BD0-B5C4-2AF64FA0F777}"/>
                </a:ext>
              </a:extLst>
            </p:cNvPr>
            <p:cNvPicPr>
              <a:picLocks noChangeAspect="1"/>
            </p:cNvPicPr>
            <p:nvPr/>
          </p:nvPicPr>
          <p:blipFill>
            <a:blip r:embed="rId4"/>
            <a:stretch>
              <a:fillRect/>
            </a:stretch>
          </p:blipFill>
          <p:spPr>
            <a:xfrm>
              <a:off x="6531441" y="1504732"/>
              <a:ext cx="4096645" cy="2441994"/>
            </a:xfrm>
            <a:prstGeom prst="rect">
              <a:avLst/>
            </a:prstGeom>
          </p:spPr>
        </p:pic>
        <p:pic>
          <p:nvPicPr>
            <p:cNvPr id="16" name="Рисунок 15">
              <a:extLst>
                <a:ext uri="{FF2B5EF4-FFF2-40B4-BE49-F238E27FC236}">
                  <a16:creationId xmlns:a16="http://schemas.microsoft.com/office/drawing/2014/main" id="{76F5E90B-A072-4022-AB6B-BB388DF7E162}"/>
                </a:ext>
              </a:extLst>
            </p:cNvPr>
            <p:cNvPicPr>
              <a:picLocks noChangeAspect="1"/>
            </p:cNvPicPr>
            <p:nvPr/>
          </p:nvPicPr>
          <p:blipFill rotWithShape="1">
            <a:blip r:embed="rId5"/>
            <a:srcRect r="1843"/>
            <a:stretch/>
          </p:blipFill>
          <p:spPr>
            <a:xfrm>
              <a:off x="6531441" y="3832284"/>
              <a:ext cx="4096645" cy="1520984"/>
            </a:xfrm>
            <a:prstGeom prst="rect">
              <a:avLst/>
            </a:prstGeom>
          </p:spPr>
        </p:pic>
      </p:grpSp>
    </p:spTree>
    <p:extLst>
      <p:ext uri="{BB962C8B-B14F-4D97-AF65-F5344CB8AC3E}">
        <p14:creationId xmlns:p14="http://schemas.microsoft.com/office/powerpoint/2010/main" val="2747840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2CA44E-CDE8-4597-9DC7-FF827401BD5D}"/>
              </a:ext>
            </a:extLst>
          </p:cNvPr>
          <p:cNvSpPr txBox="1"/>
          <p:nvPr/>
        </p:nvSpPr>
        <p:spPr>
          <a:xfrm>
            <a:off x="815830" y="553565"/>
            <a:ext cx="1180750" cy="369332"/>
          </a:xfrm>
          <a:prstGeom prst="rect">
            <a:avLst/>
          </a:prstGeom>
          <a:noFill/>
        </p:spPr>
        <p:txBody>
          <a:bodyPr wrap="square">
            <a:spAutoFit/>
          </a:bodyPr>
          <a:lstStyle/>
          <a:p>
            <a:r>
              <a:rPr lang="en-US" b="1" dirty="0"/>
              <a:t>edit.html</a:t>
            </a:r>
            <a:endParaRPr lang="ru-RU" b="1" dirty="0"/>
          </a:p>
        </p:txBody>
      </p:sp>
      <p:grpSp>
        <p:nvGrpSpPr>
          <p:cNvPr id="8" name="Группа 7">
            <a:extLst>
              <a:ext uri="{FF2B5EF4-FFF2-40B4-BE49-F238E27FC236}">
                <a16:creationId xmlns:a16="http://schemas.microsoft.com/office/drawing/2014/main" id="{FA27B421-DF5B-47A0-A777-86B1CBBF071D}"/>
              </a:ext>
            </a:extLst>
          </p:cNvPr>
          <p:cNvGrpSpPr/>
          <p:nvPr/>
        </p:nvGrpSpPr>
        <p:grpSpPr>
          <a:xfrm>
            <a:off x="354436" y="1093080"/>
            <a:ext cx="4897072" cy="5211355"/>
            <a:chOff x="815830" y="1200455"/>
            <a:chExt cx="4367231" cy="4671839"/>
          </a:xfrm>
        </p:grpSpPr>
        <p:pic>
          <p:nvPicPr>
            <p:cNvPr id="5" name="Рисунок 4">
              <a:extLst>
                <a:ext uri="{FF2B5EF4-FFF2-40B4-BE49-F238E27FC236}">
                  <a16:creationId xmlns:a16="http://schemas.microsoft.com/office/drawing/2014/main" id="{66F65B11-3A32-4D4C-A3C7-E72A11E98292}"/>
                </a:ext>
              </a:extLst>
            </p:cNvPr>
            <p:cNvPicPr>
              <a:picLocks noChangeAspect="1"/>
            </p:cNvPicPr>
            <p:nvPr/>
          </p:nvPicPr>
          <p:blipFill>
            <a:blip r:embed="rId2"/>
            <a:stretch>
              <a:fillRect/>
            </a:stretch>
          </p:blipFill>
          <p:spPr>
            <a:xfrm>
              <a:off x="815830" y="1200455"/>
              <a:ext cx="4367231" cy="2582979"/>
            </a:xfrm>
            <a:prstGeom prst="rect">
              <a:avLst/>
            </a:prstGeom>
          </p:spPr>
        </p:pic>
        <p:pic>
          <p:nvPicPr>
            <p:cNvPr id="7" name="Рисунок 6">
              <a:extLst>
                <a:ext uri="{FF2B5EF4-FFF2-40B4-BE49-F238E27FC236}">
                  <a16:creationId xmlns:a16="http://schemas.microsoft.com/office/drawing/2014/main" id="{AC637691-AE3D-4751-8706-6C0B882C9E95}"/>
                </a:ext>
              </a:extLst>
            </p:cNvPr>
            <p:cNvPicPr>
              <a:picLocks noChangeAspect="1"/>
            </p:cNvPicPr>
            <p:nvPr/>
          </p:nvPicPr>
          <p:blipFill rotWithShape="1">
            <a:blip r:embed="rId3"/>
            <a:srcRect r="9227"/>
            <a:stretch/>
          </p:blipFill>
          <p:spPr>
            <a:xfrm>
              <a:off x="815830" y="3638550"/>
              <a:ext cx="4367231" cy="2233744"/>
            </a:xfrm>
            <a:prstGeom prst="rect">
              <a:avLst/>
            </a:prstGeom>
          </p:spPr>
        </p:pic>
      </p:grpSp>
      <p:sp>
        <p:nvSpPr>
          <p:cNvPr id="10" name="TextBox 9">
            <a:extLst>
              <a:ext uri="{FF2B5EF4-FFF2-40B4-BE49-F238E27FC236}">
                <a16:creationId xmlns:a16="http://schemas.microsoft.com/office/drawing/2014/main" id="{847B217E-222A-4DE9-9AFC-6B7F7115A659}"/>
              </a:ext>
            </a:extLst>
          </p:cNvPr>
          <p:cNvSpPr txBox="1"/>
          <p:nvPr/>
        </p:nvSpPr>
        <p:spPr>
          <a:xfrm>
            <a:off x="6847513" y="629066"/>
            <a:ext cx="2464266" cy="369332"/>
          </a:xfrm>
          <a:prstGeom prst="rect">
            <a:avLst/>
          </a:prstGeom>
          <a:noFill/>
        </p:spPr>
        <p:txBody>
          <a:bodyPr wrap="square">
            <a:spAutoFit/>
          </a:bodyPr>
          <a:lstStyle/>
          <a:p>
            <a:r>
              <a:rPr lang="en-US" b="1" dirty="0"/>
              <a:t>urls.py</a:t>
            </a:r>
            <a:endParaRPr lang="ru-RU" b="1" dirty="0"/>
          </a:p>
        </p:txBody>
      </p:sp>
      <p:pic>
        <p:nvPicPr>
          <p:cNvPr id="12" name="Рисунок 11">
            <a:extLst>
              <a:ext uri="{FF2B5EF4-FFF2-40B4-BE49-F238E27FC236}">
                <a16:creationId xmlns:a16="http://schemas.microsoft.com/office/drawing/2014/main" id="{46D76484-878B-49A9-BB26-32F9D8457B78}"/>
              </a:ext>
            </a:extLst>
          </p:cNvPr>
          <p:cNvPicPr>
            <a:picLocks noChangeAspect="1"/>
          </p:cNvPicPr>
          <p:nvPr/>
        </p:nvPicPr>
        <p:blipFill>
          <a:blip r:embed="rId4"/>
          <a:stretch>
            <a:fillRect/>
          </a:stretch>
        </p:blipFill>
        <p:spPr>
          <a:xfrm>
            <a:off x="6542669" y="1130766"/>
            <a:ext cx="3552825" cy="1790700"/>
          </a:xfrm>
          <a:prstGeom prst="rect">
            <a:avLst/>
          </a:prstGeom>
        </p:spPr>
      </p:pic>
      <p:pic>
        <p:nvPicPr>
          <p:cNvPr id="14" name="Рисунок 13">
            <a:extLst>
              <a:ext uri="{FF2B5EF4-FFF2-40B4-BE49-F238E27FC236}">
                <a16:creationId xmlns:a16="http://schemas.microsoft.com/office/drawing/2014/main" id="{42D41F7A-0B99-413B-9B41-84A0EA2B66B0}"/>
              </a:ext>
            </a:extLst>
          </p:cNvPr>
          <p:cNvPicPr>
            <a:picLocks noChangeAspect="1"/>
          </p:cNvPicPr>
          <p:nvPr/>
        </p:nvPicPr>
        <p:blipFill>
          <a:blip r:embed="rId5"/>
          <a:stretch>
            <a:fillRect/>
          </a:stretch>
        </p:blipFill>
        <p:spPr>
          <a:xfrm>
            <a:off x="6391909" y="3137483"/>
            <a:ext cx="2089558" cy="3288484"/>
          </a:xfrm>
          <a:prstGeom prst="rect">
            <a:avLst/>
          </a:prstGeom>
        </p:spPr>
      </p:pic>
      <p:pic>
        <p:nvPicPr>
          <p:cNvPr id="16" name="Рисунок 15">
            <a:extLst>
              <a:ext uri="{FF2B5EF4-FFF2-40B4-BE49-F238E27FC236}">
                <a16:creationId xmlns:a16="http://schemas.microsoft.com/office/drawing/2014/main" id="{457417EE-004B-434B-9134-2B5E8B5DC8B0}"/>
              </a:ext>
            </a:extLst>
          </p:cNvPr>
          <p:cNvPicPr>
            <a:picLocks noChangeAspect="1"/>
          </p:cNvPicPr>
          <p:nvPr/>
        </p:nvPicPr>
        <p:blipFill>
          <a:blip r:embed="rId6"/>
          <a:stretch>
            <a:fillRect/>
          </a:stretch>
        </p:blipFill>
        <p:spPr>
          <a:xfrm>
            <a:off x="9044773" y="4815280"/>
            <a:ext cx="1523853" cy="1669889"/>
          </a:xfrm>
          <a:prstGeom prst="rect">
            <a:avLst/>
          </a:prstGeom>
          <a:ln w="12700">
            <a:solidFill>
              <a:schemeClr val="tx1"/>
            </a:solidFill>
          </a:ln>
        </p:spPr>
      </p:pic>
    </p:spTree>
    <p:extLst>
      <p:ext uri="{BB962C8B-B14F-4D97-AF65-F5344CB8AC3E}">
        <p14:creationId xmlns:p14="http://schemas.microsoft.com/office/powerpoint/2010/main" val="39455278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91945E-6E2A-485D-950F-2057BEBDC688}"/>
              </a:ext>
            </a:extLst>
          </p:cNvPr>
          <p:cNvSpPr txBox="1"/>
          <p:nvPr/>
        </p:nvSpPr>
        <p:spPr>
          <a:xfrm>
            <a:off x="379602" y="184450"/>
            <a:ext cx="6094602" cy="369332"/>
          </a:xfrm>
          <a:prstGeom prst="rect">
            <a:avLst/>
          </a:prstGeom>
          <a:noFill/>
        </p:spPr>
        <p:txBody>
          <a:bodyPr wrap="square">
            <a:spAutoFit/>
          </a:bodyPr>
          <a:lstStyle/>
          <a:p>
            <a:r>
              <a:rPr lang="ru-RU" b="1" dirty="0"/>
              <a:t>Отношение многие ко многим (</a:t>
            </a:r>
            <a:r>
              <a:rPr lang="ru-RU" b="1" dirty="0" err="1"/>
              <a:t>Many</a:t>
            </a:r>
            <a:r>
              <a:rPr lang="ru-RU" b="1" dirty="0"/>
              <a:t> </a:t>
            </a:r>
            <a:r>
              <a:rPr lang="ru-RU" b="1" dirty="0" err="1"/>
              <a:t>to</a:t>
            </a:r>
            <a:r>
              <a:rPr lang="ru-RU" b="1" dirty="0"/>
              <a:t> </a:t>
            </a:r>
            <a:r>
              <a:rPr lang="ru-RU" b="1" dirty="0" err="1"/>
              <a:t>Many</a:t>
            </a:r>
            <a:r>
              <a:rPr lang="ru-RU" b="1" dirty="0"/>
              <a:t>)</a:t>
            </a:r>
          </a:p>
        </p:txBody>
      </p:sp>
      <p:sp>
        <p:nvSpPr>
          <p:cNvPr id="5" name="TextBox 4">
            <a:extLst>
              <a:ext uri="{FF2B5EF4-FFF2-40B4-BE49-F238E27FC236}">
                <a16:creationId xmlns:a16="http://schemas.microsoft.com/office/drawing/2014/main" id="{D115CDC0-4490-4B33-AF4E-272C738D9CC2}"/>
              </a:ext>
            </a:extLst>
          </p:cNvPr>
          <p:cNvSpPr txBox="1"/>
          <p:nvPr/>
        </p:nvSpPr>
        <p:spPr>
          <a:xfrm>
            <a:off x="379602" y="733198"/>
            <a:ext cx="11524376" cy="1754326"/>
          </a:xfrm>
          <a:prstGeom prst="rect">
            <a:avLst/>
          </a:prstGeom>
          <a:noFill/>
        </p:spPr>
        <p:txBody>
          <a:bodyPr wrap="square">
            <a:spAutoFit/>
          </a:bodyPr>
          <a:lstStyle/>
          <a:p>
            <a:r>
              <a:rPr lang="ru-RU" dirty="0"/>
              <a:t>Связь многие ко многим описывает ситуацию, когда объект первой модели может одновременно ассоциироваться с несколькими объектами второй модели. И наоборот, один объект второй модели может также одновременно быть ассоциирован с несколькими объектами первой модели. Например, один студент может посещать несколько курсов, а один курс могут посещать несколько студентов.</a:t>
            </a:r>
          </a:p>
          <a:p>
            <a:endParaRPr lang="ru-RU" dirty="0"/>
          </a:p>
          <a:p>
            <a:r>
              <a:rPr lang="ru-RU" dirty="0"/>
              <a:t>Для создания отношения многие ко многим применяется тип </a:t>
            </a:r>
            <a:r>
              <a:rPr lang="ru-RU" dirty="0" err="1"/>
              <a:t>ManyToManyField</a:t>
            </a:r>
            <a:r>
              <a:rPr lang="ru-RU" dirty="0"/>
              <a:t>.</a:t>
            </a:r>
          </a:p>
        </p:txBody>
      </p:sp>
      <p:pic>
        <p:nvPicPr>
          <p:cNvPr id="7" name="Рисунок 6">
            <a:extLst>
              <a:ext uri="{FF2B5EF4-FFF2-40B4-BE49-F238E27FC236}">
                <a16:creationId xmlns:a16="http://schemas.microsoft.com/office/drawing/2014/main" id="{EE71AADC-ECC8-45ED-9BD6-53BA9532B87D}"/>
              </a:ext>
            </a:extLst>
          </p:cNvPr>
          <p:cNvPicPr>
            <a:picLocks noChangeAspect="1"/>
          </p:cNvPicPr>
          <p:nvPr/>
        </p:nvPicPr>
        <p:blipFill>
          <a:blip r:embed="rId2"/>
          <a:stretch>
            <a:fillRect/>
          </a:stretch>
        </p:blipFill>
        <p:spPr>
          <a:xfrm>
            <a:off x="927332" y="2487524"/>
            <a:ext cx="2971800" cy="1362075"/>
          </a:xfrm>
          <a:prstGeom prst="rect">
            <a:avLst/>
          </a:prstGeom>
        </p:spPr>
      </p:pic>
      <p:sp>
        <p:nvSpPr>
          <p:cNvPr id="9" name="TextBox 8">
            <a:extLst>
              <a:ext uri="{FF2B5EF4-FFF2-40B4-BE49-F238E27FC236}">
                <a16:creationId xmlns:a16="http://schemas.microsoft.com/office/drawing/2014/main" id="{81A30BC9-6D80-4F20-A104-D7AA858BF926}"/>
              </a:ext>
            </a:extLst>
          </p:cNvPr>
          <p:cNvSpPr txBox="1"/>
          <p:nvPr/>
        </p:nvSpPr>
        <p:spPr>
          <a:xfrm>
            <a:off x="4207778" y="2556609"/>
            <a:ext cx="7201250" cy="1200329"/>
          </a:xfrm>
          <a:prstGeom prst="rect">
            <a:avLst/>
          </a:prstGeom>
          <a:noFill/>
        </p:spPr>
        <p:txBody>
          <a:bodyPr wrap="square">
            <a:spAutoFit/>
          </a:bodyPr>
          <a:lstStyle/>
          <a:p>
            <a:r>
              <a:rPr lang="ru-RU" dirty="0"/>
              <a:t>В конструктор </a:t>
            </a:r>
            <a:r>
              <a:rPr lang="ru-RU" dirty="0" err="1"/>
              <a:t>models.ManyToManyField</a:t>
            </a:r>
            <a:r>
              <a:rPr lang="ru-RU" dirty="0"/>
              <a:t> передается сущность, с которой устанавливается отношение многие ко многим. В результате будет создаваться промежуточная таблица, через которую собственно и будет осуществляться связь.</a:t>
            </a:r>
          </a:p>
        </p:txBody>
      </p:sp>
      <p:sp>
        <p:nvSpPr>
          <p:cNvPr id="11" name="TextBox 10">
            <a:extLst>
              <a:ext uri="{FF2B5EF4-FFF2-40B4-BE49-F238E27FC236}">
                <a16:creationId xmlns:a16="http://schemas.microsoft.com/office/drawing/2014/main" id="{5CD007F6-F156-4D4A-AE13-93E9E74F72FB}"/>
              </a:ext>
            </a:extLst>
          </p:cNvPr>
          <p:cNvSpPr txBox="1"/>
          <p:nvPr/>
        </p:nvSpPr>
        <p:spPr>
          <a:xfrm>
            <a:off x="379602" y="3918684"/>
            <a:ext cx="10425418" cy="369332"/>
          </a:xfrm>
          <a:prstGeom prst="rect">
            <a:avLst/>
          </a:prstGeom>
          <a:noFill/>
        </p:spPr>
        <p:txBody>
          <a:bodyPr wrap="square">
            <a:spAutoFit/>
          </a:bodyPr>
          <a:lstStyle/>
          <a:p>
            <a:r>
              <a:rPr lang="ru-RU" dirty="0"/>
              <a:t>В результате миграции в базе данных </a:t>
            </a:r>
            <a:r>
              <a:rPr lang="ru-RU" dirty="0" err="1"/>
              <a:t>SQLite</a:t>
            </a:r>
            <a:r>
              <a:rPr lang="ru-RU" dirty="0"/>
              <a:t> будут создаваться следующие таблицы:</a:t>
            </a:r>
          </a:p>
        </p:txBody>
      </p:sp>
      <p:pic>
        <p:nvPicPr>
          <p:cNvPr id="13" name="Рисунок 12">
            <a:extLst>
              <a:ext uri="{FF2B5EF4-FFF2-40B4-BE49-F238E27FC236}">
                <a16:creationId xmlns:a16="http://schemas.microsoft.com/office/drawing/2014/main" id="{A49B6F6C-93D4-452B-AE94-90699245281C}"/>
              </a:ext>
            </a:extLst>
          </p:cNvPr>
          <p:cNvPicPr>
            <a:picLocks noChangeAspect="1"/>
          </p:cNvPicPr>
          <p:nvPr/>
        </p:nvPicPr>
        <p:blipFill>
          <a:blip r:embed="rId3"/>
          <a:stretch>
            <a:fillRect/>
          </a:stretch>
        </p:blipFill>
        <p:spPr>
          <a:xfrm>
            <a:off x="927332" y="4340190"/>
            <a:ext cx="8239125" cy="1495425"/>
          </a:xfrm>
          <a:prstGeom prst="rect">
            <a:avLst/>
          </a:prstGeom>
        </p:spPr>
      </p:pic>
      <p:sp>
        <p:nvSpPr>
          <p:cNvPr id="15" name="TextBox 14">
            <a:extLst>
              <a:ext uri="{FF2B5EF4-FFF2-40B4-BE49-F238E27FC236}">
                <a16:creationId xmlns:a16="http://schemas.microsoft.com/office/drawing/2014/main" id="{058E4351-57A7-4863-A160-11EE7F154897}"/>
              </a:ext>
            </a:extLst>
          </p:cNvPr>
          <p:cNvSpPr txBox="1"/>
          <p:nvPr/>
        </p:nvSpPr>
        <p:spPr>
          <a:xfrm>
            <a:off x="379602" y="6024096"/>
            <a:ext cx="11524376" cy="646331"/>
          </a:xfrm>
          <a:prstGeom prst="rect">
            <a:avLst/>
          </a:prstGeom>
          <a:noFill/>
        </p:spPr>
        <p:txBody>
          <a:bodyPr wrap="square">
            <a:spAutoFit/>
          </a:bodyPr>
          <a:lstStyle/>
          <a:p>
            <a:r>
              <a:rPr lang="ru-RU" dirty="0"/>
              <a:t>В данном случае "</a:t>
            </a:r>
            <a:r>
              <a:rPr lang="ru-RU" dirty="0" err="1"/>
              <a:t>hello_student_courses</a:t>
            </a:r>
            <a:r>
              <a:rPr lang="ru-RU" dirty="0"/>
              <a:t>" выступает в качестве связующей таблицы. Она называется по шаблону </a:t>
            </a:r>
            <a:r>
              <a:rPr lang="ru-RU" dirty="0" err="1"/>
              <a:t>имя_таблицы</a:t>
            </a:r>
            <a:r>
              <a:rPr lang="ru-RU" dirty="0"/>
              <a:t> + </a:t>
            </a:r>
            <a:r>
              <a:rPr lang="ru-RU" dirty="0" err="1"/>
              <a:t>имя_связующего_поля_из_таблицы</a:t>
            </a:r>
            <a:r>
              <a:rPr lang="ru-RU" dirty="0"/>
              <a:t>.</a:t>
            </a:r>
          </a:p>
        </p:txBody>
      </p:sp>
    </p:spTree>
    <p:extLst>
      <p:ext uri="{BB962C8B-B14F-4D97-AF65-F5344CB8AC3E}">
        <p14:creationId xmlns:p14="http://schemas.microsoft.com/office/powerpoint/2010/main" val="3576680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95CF83-29AF-451A-9590-10DC63B899E3}"/>
              </a:ext>
            </a:extLst>
          </p:cNvPr>
          <p:cNvSpPr txBox="1"/>
          <p:nvPr/>
        </p:nvSpPr>
        <p:spPr>
          <a:xfrm>
            <a:off x="379601" y="142342"/>
            <a:ext cx="11381763" cy="646331"/>
          </a:xfrm>
          <a:prstGeom prst="rect">
            <a:avLst/>
          </a:prstGeom>
          <a:noFill/>
        </p:spPr>
        <p:txBody>
          <a:bodyPr wrap="square">
            <a:spAutoFit/>
          </a:bodyPr>
          <a:lstStyle/>
          <a:p>
            <a:r>
              <a:rPr lang="ru-RU" b="1" dirty="0"/>
              <a:t>Операции с моделями</a:t>
            </a:r>
          </a:p>
          <a:p>
            <a:r>
              <a:rPr lang="ru-RU" dirty="0"/>
              <a:t>Через свойство </a:t>
            </a:r>
            <a:r>
              <a:rPr lang="ru-RU" dirty="0" err="1"/>
              <a:t>courses</a:t>
            </a:r>
            <a:r>
              <a:rPr lang="ru-RU" dirty="0"/>
              <a:t> в модели </a:t>
            </a:r>
            <a:r>
              <a:rPr lang="ru-RU" dirty="0" err="1"/>
              <a:t>Student</a:t>
            </a:r>
            <a:r>
              <a:rPr lang="en-US" dirty="0"/>
              <a:t> </a:t>
            </a:r>
            <a:r>
              <a:rPr lang="ru-RU" dirty="0"/>
              <a:t>можно получать связанные со студентом курсы и управлять ими.</a:t>
            </a:r>
          </a:p>
        </p:txBody>
      </p:sp>
      <p:pic>
        <p:nvPicPr>
          <p:cNvPr id="5" name="Рисунок 4">
            <a:extLst>
              <a:ext uri="{FF2B5EF4-FFF2-40B4-BE49-F238E27FC236}">
                <a16:creationId xmlns:a16="http://schemas.microsoft.com/office/drawing/2014/main" id="{1B1FAA49-4CC3-4DC7-92E6-D7099C564B87}"/>
              </a:ext>
            </a:extLst>
          </p:cNvPr>
          <p:cNvPicPr>
            <a:picLocks noChangeAspect="1"/>
          </p:cNvPicPr>
          <p:nvPr/>
        </p:nvPicPr>
        <p:blipFill>
          <a:blip r:embed="rId2"/>
          <a:stretch>
            <a:fillRect/>
          </a:stretch>
        </p:blipFill>
        <p:spPr>
          <a:xfrm>
            <a:off x="859784" y="788673"/>
            <a:ext cx="4667250" cy="2238375"/>
          </a:xfrm>
          <a:prstGeom prst="rect">
            <a:avLst/>
          </a:prstGeom>
        </p:spPr>
      </p:pic>
      <p:sp>
        <p:nvSpPr>
          <p:cNvPr id="7" name="TextBox 6">
            <a:extLst>
              <a:ext uri="{FF2B5EF4-FFF2-40B4-BE49-F238E27FC236}">
                <a16:creationId xmlns:a16="http://schemas.microsoft.com/office/drawing/2014/main" id="{4B3FA664-454F-4E8C-88DD-68D353A201E6}"/>
              </a:ext>
            </a:extLst>
          </p:cNvPr>
          <p:cNvSpPr txBox="1"/>
          <p:nvPr/>
        </p:nvSpPr>
        <p:spPr>
          <a:xfrm>
            <a:off x="5889858" y="1030697"/>
            <a:ext cx="5442358" cy="1754326"/>
          </a:xfrm>
          <a:prstGeom prst="rect">
            <a:avLst/>
          </a:prstGeom>
          <a:noFill/>
        </p:spPr>
        <p:txBody>
          <a:bodyPr wrap="square">
            <a:spAutoFit/>
          </a:bodyPr>
          <a:lstStyle/>
          <a:p>
            <a:r>
              <a:rPr lang="ru-RU" dirty="0"/>
              <a:t>Для передачи в метод </a:t>
            </a:r>
            <a:r>
              <a:rPr lang="ru-RU" dirty="0" err="1"/>
              <a:t>filter</a:t>
            </a:r>
            <a:r>
              <a:rPr lang="ru-RU" dirty="0"/>
              <a:t> названия курса используется параметр, название которого начинается с названия свойства, через которое идет связь со второй моделью. И далее через два знака подчеркивания указывается имя свойства второй модели, например, </a:t>
            </a:r>
            <a:r>
              <a:rPr lang="ru-RU" dirty="0" err="1"/>
              <a:t>courses</a:t>
            </a:r>
            <a:r>
              <a:rPr lang="ru-RU" dirty="0"/>
              <a:t>__</a:t>
            </a:r>
            <a:r>
              <a:rPr lang="ru-RU" dirty="0" err="1"/>
              <a:t>name</a:t>
            </a:r>
            <a:r>
              <a:rPr lang="ru-RU" dirty="0"/>
              <a:t> или </a:t>
            </a:r>
            <a:r>
              <a:rPr lang="ru-RU" dirty="0" err="1"/>
              <a:t>courses</a:t>
            </a:r>
            <a:r>
              <a:rPr lang="ru-RU" dirty="0"/>
              <a:t>__</a:t>
            </a:r>
            <a:r>
              <a:rPr lang="ru-RU" dirty="0" err="1"/>
              <a:t>id</a:t>
            </a:r>
            <a:r>
              <a:rPr lang="ru-RU" dirty="0"/>
              <a:t>.</a:t>
            </a:r>
          </a:p>
        </p:txBody>
      </p:sp>
      <p:sp>
        <p:nvSpPr>
          <p:cNvPr id="9" name="TextBox 8">
            <a:extLst>
              <a:ext uri="{FF2B5EF4-FFF2-40B4-BE49-F238E27FC236}">
                <a16:creationId xmlns:a16="http://schemas.microsoft.com/office/drawing/2014/main" id="{6C5524BF-0209-417B-967E-89EE9AE91BA3}"/>
              </a:ext>
            </a:extLst>
          </p:cNvPr>
          <p:cNvSpPr txBox="1"/>
          <p:nvPr/>
        </p:nvSpPr>
        <p:spPr>
          <a:xfrm>
            <a:off x="379601" y="3137049"/>
            <a:ext cx="11591489" cy="923330"/>
          </a:xfrm>
          <a:prstGeom prst="rect">
            <a:avLst/>
          </a:prstGeom>
          <a:noFill/>
        </p:spPr>
        <p:txBody>
          <a:bodyPr wrap="square">
            <a:spAutoFit/>
          </a:bodyPr>
          <a:lstStyle/>
          <a:p>
            <a:r>
              <a:rPr lang="ru-RU" dirty="0"/>
              <a:t>В данном случае можно получить информацию о курсах студента через свойство </a:t>
            </a:r>
            <a:r>
              <a:rPr lang="ru-RU" dirty="0" err="1"/>
              <a:t>courses</a:t>
            </a:r>
            <a:r>
              <a:rPr lang="ru-RU" dirty="0"/>
              <a:t>, которое определено в модели </a:t>
            </a:r>
            <a:r>
              <a:rPr lang="ru-RU" dirty="0" err="1"/>
              <a:t>Student</a:t>
            </a:r>
            <a:r>
              <a:rPr lang="ru-RU" dirty="0"/>
              <a:t>. Однако что если мы хотим получить информацию о студентах по определенному курсу? В этом случае нам надо использовать синтаксис _</a:t>
            </a:r>
            <a:r>
              <a:rPr lang="ru-RU" dirty="0" err="1"/>
              <a:t>set</a:t>
            </a:r>
            <a:r>
              <a:rPr lang="ru-RU" dirty="0"/>
              <a:t>.</a:t>
            </a:r>
          </a:p>
        </p:txBody>
      </p:sp>
      <p:pic>
        <p:nvPicPr>
          <p:cNvPr id="11" name="Рисунок 10">
            <a:extLst>
              <a:ext uri="{FF2B5EF4-FFF2-40B4-BE49-F238E27FC236}">
                <a16:creationId xmlns:a16="http://schemas.microsoft.com/office/drawing/2014/main" id="{F7BFBE84-140C-499E-8C38-B601B4BEC8E8}"/>
              </a:ext>
            </a:extLst>
          </p:cNvPr>
          <p:cNvPicPr>
            <a:picLocks noChangeAspect="1"/>
          </p:cNvPicPr>
          <p:nvPr/>
        </p:nvPicPr>
        <p:blipFill>
          <a:blip r:embed="rId3"/>
          <a:stretch>
            <a:fillRect/>
          </a:stretch>
        </p:blipFill>
        <p:spPr>
          <a:xfrm>
            <a:off x="859784" y="4060379"/>
            <a:ext cx="3639383" cy="2431846"/>
          </a:xfrm>
          <a:prstGeom prst="rect">
            <a:avLst/>
          </a:prstGeom>
        </p:spPr>
      </p:pic>
      <p:pic>
        <p:nvPicPr>
          <p:cNvPr id="13" name="Рисунок 12">
            <a:extLst>
              <a:ext uri="{FF2B5EF4-FFF2-40B4-BE49-F238E27FC236}">
                <a16:creationId xmlns:a16="http://schemas.microsoft.com/office/drawing/2014/main" id="{73997195-2D98-47BB-AC59-7E3F52714522}"/>
              </a:ext>
            </a:extLst>
          </p:cNvPr>
          <p:cNvPicPr>
            <a:picLocks noChangeAspect="1"/>
          </p:cNvPicPr>
          <p:nvPr/>
        </p:nvPicPr>
        <p:blipFill>
          <a:blip r:embed="rId4"/>
          <a:stretch>
            <a:fillRect/>
          </a:stretch>
        </p:blipFill>
        <p:spPr>
          <a:xfrm>
            <a:off x="5341471" y="4060379"/>
            <a:ext cx="3438525" cy="1619250"/>
          </a:xfrm>
          <a:prstGeom prst="rect">
            <a:avLst/>
          </a:prstGeom>
        </p:spPr>
      </p:pic>
    </p:spTree>
    <p:extLst>
      <p:ext uri="{BB962C8B-B14F-4D97-AF65-F5344CB8AC3E}">
        <p14:creationId xmlns:p14="http://schemas.microsoft.com/office/powerpoint/2010/main" val="17991935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D36BFF-CFAB-43F5-BF73-94C4E4216CBC}"/>
              </a:ext>
            </a:extLst>
          </p:cNvPr>
          <p:cNvSpPr txBox="1"/>
          <p:nvPr/>
        </p:nvSpPr>
        <p:spPr>
          <a:xfrm>
            <a:off x="134224" y="61269"/>
            <a:ext cx="11660697" cy="3139321"/>
          </a:xfrm>
          <a:prstGeom prst="rect">
            <a:avLst/>
          </a:prstGeom>
          <a:noFill/>
        </p:spPr>
        <p:txBody>
          <a:bodyPr wrap="square">
            <a:spAutoFit/>
          </a:bodyPr>
          <a:lstStyle/>
          <a:p>
            <a:r>
              <a:rPr lang="ru-RU" b="1" dirty="0"/>
              <a:t>Определение промежуточной сущности</a:t>
            </a:r>
          </a:p>
          <a:p>
            <a:r>
              <a:rPr lang="ru-RU" dirty="0"/>
              <a:t>Стоит учитывать, что вышеуказанная организация моделей не всегда может подойти. Например, в данном случае создается промежуточная таблица, которая хранит </a:t>
            </a:r>
            <a:r>
              <a:rPr lang="ru-RU" dirty="0" err="1"/>
              <a:t>id</a:t>
            </a:r>
            <a:r>
              <a:rPr lang="ru-RU" dirty="0"/>
              <a:t> студента и </a:t>
            </a:r>
            <a:r>
              <a:rPr lang="ru-RU" dirty="0" err="1"/>
              <a:t>id</a:t>
            </a:r>
            <a:r>
              <a:rPr lang="ru-RU" dirty="0"/>
              <a:t> курса. Если нам надо в промежуточной таблице хранить еще какие-либо данные, например, дату зачисления студента на курс, его оценку и т.д., то такая конфигурация не подойдет. И в этом случае есть несколько возможных вариантов. Самый просто из них - создать промежуточную модель вручную, которая будет хранить все дополнительные атрибуты (например, оценку студента по курсу, дату зачисления) и которая будет связана отношением один ко многим с обеими моделями.</a:t>
            </a:r>
          </a:p>
          <a:p>
            <a:endParaRPr lang="ru-RU" dirty="0"/>
          </a:p>
          <a:p>
            <a:r>
              <a:rPr lang="ru-RU" dirty="0"/>
              <a:t>Но </a:t>
            </a:r>
            <a:r>
              <a:rPr lang="ru-RU" dirty="0" err="1"/>
              <a:t>Django</a:t>
            </a:r>
            <a:r>
              <a:rPr lang="ru-RU" dirty="0"/>
              <a:t> также предоставляет другой способ, при котором обе значимые модели остаются связанными отношением многие-ко-многим, и при этом также определяется вспомогательная промежуточная модель. Так, изменим выше определенные модели </a:t>
            </a:r>
            <a:r>
              <a:rPr lang="ru-RU" dirty="0" err="1"/>
              <a:t>Course</a:t>
            </a:r>
            <a:r>
              <a:rPr lang="ru-RU" dirty="0"/>
              <a:t> и </a:t>
            </a:r>
            <a:r>
              <a:rPr lang="ru-RU" dirty="0" err="1"/>
              <a:t>Student</a:t>
            </a:r>
            <a:r>
              <a:rPr lang="ru-RU" dirty="0"/>
              <a:t> следующим образом:</a:t>
            </a:r>
          </a:p>
        </p:txBody>
      </p:sp>
      <p:pic>
        <p:nvPicPr>
          <p:cNvPr id="5" name="Рисунок 4">
            <a:extLst>
              <a:ext uri="{FF2B5EF4-FFF2-40B4-BE49-F238E27FC236}">
                <a16:creationId xmlns:a16="http://schemas.microsoft.com/office/drawing/2014/main" id="{AC045B21-DF45-4C44-9A05-57DBD727717C}"/>
              </a:ext>
            </a:extLst>
          </p:cNvPr>
          <p:cNvPicPr>
            <a:picLocks noChangeAspect="1"/>
          </p:cNvPicPr>
          <p:nvPr/>
        </p:nvPicPr>
        <p:blipFill>
          <a:blip r:embed="rId2"/>
          <a:stretch>
            <a:fillRect/>
          </a:stretch>
        </p:blipFill>
        <p:spPr>
          <a:xfrm>
            <a:off x="824087" y="3332963"/>
            <a:ext cx="5476875" cy="2876550"/>
          </a:xfrm>
          <a:prstGeom prst="rect">
            <a:avLst/>
          </a:prstGeom>
        </p:spPr>
      </p:pic>
      <p:sp>
        <p:nvSpPr>
          <p:cNvPr id="7" name="TextBox 6">
            <a:extLst>
              <a:ext uri="{FF2B5EF4-FFF2-40B4-BE49-F238E27FC236}">
                <a16:creationId xmlns:a16="http://schemas.microsoft.com/office/drawing/2014/main" id="{0EB1A8BC-F9B6-4B8C-B978-3DD9AC8CE893}"/>
              </a:ext>
            </a:extLst>
          </p:cNvPr>
          <p:cNvSpPr txBox="1"/>
          <p:nvPr/>
        </p:nvSpPr>
        <p:spPr>
          <a:xfrm>
            <a:off x="6696512" y="3347191"/>
            <a:ext cx="5282967" cy="2862322"/>
          </a:xfrm>
          <a:prstGeom prst="rect">
            <a:avLst/>
          </a:prstGeom>
          <a:noFill/>
        </p:spPr>
        <p:txBody>
          <a:bodyPr wrap="square">
            <a:spAutoFit/>
          </a:bodyPr>
          <a:lstStyle/>
          <a:p>
            <a:r>
              <a:rPr lang="ru-RU" dirty="0"/>
              <a:t>Модели </a:t>
            </a:r>
            <a:r>
              <a:rPr lang="ru-RU" dirty="0" err="1"/>
              <a:t>Student</a:t>
            </a:r>
            <a:r>
              <a:rPr lang="ru-RU" dirty="0"/>
              <a:t> и </a:t>
            </a:r>
            <a:r>
              <a:rPr lang="ru-RU" dirty="0" err="1"/>
              <a:t>Course</a:t>
            </a:r>
            <a:r>
              <a:rPr lang="ru-RU" dirty="0"/>
              <a:t> остаются связанными отношением многие-ко-многим, однако теперь мы явно определяем промежуточную модель - </a:t>
            </a:r>
            <a:r>
              <a:rPr lang="ru-RU" dirty="0" err="1"/>
              <a:t>Enrollment</a:t>
            </a:r>
            <a:r>
              <a:rPr lang="ru-RU" dirty="0"/>
              <a:t>, которая связана отношением один-ко-многим с обеими моделями и при этом также определяет два дополнительных поля. Для связи с промежуточной моделью в конструктор </a:t>
            </a:r>
            <a:r>
              <a:rPr lang="en-US" dirty="0" err="1"/>
              <a:t>ManyToManyField</a:t>
            </a:r>
            <a:r>
              <a:rPr lang="ru-RU" dirty="0"/>
              <a:t> передается параметр </a:t>
            </a:r>
            <a:r>
              <a:rPr lang="ru-RU" dirty="0" err="1"/>
              <a:t>through</a:t>
            </a:r>
            <a:r>
              <a:rPr lang="ru-RU" dirty="0"/>
              <a:t>, который указывает на название промежуточной таблицы, создаваемой для промежуточной модели</a:t>
            </a:r>
          </a:p>
        </p:txBody>
      </p:sp>
    </p:spTree>
    <p:extLst>
      <p:ext uri="{BB962C8B-B14F-4D97-AF65-F5344CB8AC3E}">
        <p14:creationId xmlns:p14="http://schemas.microsoft.com/office/powerpoint/2010/main" val="3203498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34106D-6BE2-484D-9CEF-9C00DDF57632}"/>
              </a:ext>
            </a:extLst>
          </p:cNvPr>
          <p:cNvSpPr txBox="1"/>
          <p:nvPr/>
        </p:nvSpPr>
        <p:spPr>
          <a:xfrm>
            <a:off x="253767" y="201228"/>
            <a:ext cx="6094602" cy="369332"/>
          </a:xfrm>
          <a:prstGeom prst="rect">
            <a:avLst/>
          </a:prstGeom>
          <a:noFill/>
        </p:spPr>
        <p:txBody>
          <a:bodyPr wrap="square">
            <a:spAutoFit/>
          </a:bodyPr>
          <a:lstStyle/>
          <a:p>
            <a:r>
              <a:rPr lang="ru-RU" dirty="0"/>
              <a:t>В случае с </a:t>
            </a:r>
            <a:r>
              <a:rPr lang="ru-RU" dirty="0" err="1"/>
              <a:t>SQLite</a:t>
            </a:r>
            <a:r>
              <a:rPr lang="ru-RU" dirty="0"/>
              <a:t> получим следующие таблицы:</a:t>
            </a:r>
          </a:p>
        </p:txBody>
      </p:sp>
      <p:pic>
        <p:nvPicPr>
          <p:cNvPr id="5" name="Рисунок 4">
            <a:extLst>
              <a:ext uri="{FF2B5EF4-FFF2-40B4-BE49-F238E27FC236}">
                <a16:creationId xmlns:a16="http://schemas.microsoft.com/office/drawing/2014/main" id="{4DE05860-4650-4BF3-B8CF-46E42AFF487F}"/>
              </a:ext>
            </a:extLst>
          </p:cNvPr>
          <p:cNvPicPr>
            <a:picLocks noChangeAspect="1"/>
          </p:cNvPicPr>
          <p:nvPr/>
        </p:nvPicPr>
        <p:blipFill>
          <a:blip r:embed="rId2"/>
          <a:stretch>
            <a:fillRect/>
          </a:stretch>
        </p:blipFill>
        <p:spPr>
          <a:xfrm>
            <a:off x="626072" y="629567"/>
            <a:ext cx="7953375" cy="1857375"/>
          </a:xfrm>
          <a:prstGeom prst="rect">
            <a:avLst/>
          </a:prstGeom>
        </p:spPr>
      </p:pic>
      <p:sp>
        <p:nvSpPr>
          <p:cNvPr id="7" name="TextBox 6">
            <a:extLst>
              <a:ext uri="{FF2B5EF4-FFF2-40B4-BE49-F238E27FC236}">
                <a16:creationId xmlns:a16="http://schemas.microsoft.com/office/drawing/2014/main" id="{10F83C6A-85E4-49AA-BA8A-85E576E29D43}"/>
              </a:ext>
            </a:extLst>
          </p:cNvPr>
          <p:cNvSpPr txBox="1"/>
          <p:nvPr/>
        </p:nvSpPr>
        <p:spPr>
          <a:xfrm>
            <a:off x="253767" y="2634035"/>
            <a:ext cx="6094602" cy="369332"/>
          </a:xfrm>
          <a:prstGeom prst="rect">
            <a:avLst/>
          </a:prstGeom>
          <a:noFill/>
        </p:spPr>
        <p:txBody>
          <a:bodyPr wrap="square">
            <a:spAutoFit/>
          </a:bodyPr>
          <a:lstStyle/>
          <a:p>
            <a:r>
              <a:rPr lang="ru-RU" dirty="0"/>
              <a:t>Использование промежуточной модели:</a:t>
            </a:r>
          </a:p>
        </p:txBody>
      </p:sp>
      <p:pic>
        <p:nvPicPr>
          <p:cNvPr id="9" name="Рисунок 8">
            <a:extLst>
              <a:ext uri="{FF2B5EF4-FFF2-40B4-BE49-F238E27FC236}">
                <a16:creationId xmlns:a16="http://schemas.microsoft.com/office/drawing/2014/main" id="{6F720304-CB6A-43D6-B2CD-492970161A92}"/>
              </a:ext>
            </a:extLst>
          </p:cNvPr>
          <p:cNvPicPr>
            <a:picLocks noChangeAspect="1"/>
          </p:cNvPicPr>
          <p:nvPr/>
        </p:nvPicPr>
        <p:blipFill>
          <a:blip r:embed="rId3"/>
          <a:stretch>
            <a:fillRect/>
          </a:stretch>
        </p:blipFill>
        <p:spPr>
          <a:xfrm>
            <a:off x="553674" y="3150460"/>
            <a:ext cx="4876800" cy="3200400"/>
          </a:xfrm>
          <a:prstGeom prst="rect">
            <a:avLst/>
          </a:prstGeom>
        </p:spPr>
      </p:pic>
      <p:pic>
        <p:nvPicPr>
          <p:cNvPr id="11" name="Рисунок 10">
            <a:extLst>
              <a:ext uri="{FF2B5EF4-FFF2-40B4-BE49-F238E27FC236}">
                <a16:creationId xmlns:a16="http://schemas.microsoft.com/office/drawing/2014/main" id="{1EFEFF41-C835-44E1-AEF5-ADC3703C11AB}"/>
              </a:ext>
            </a:extLst>
          </p:cNvPr>
          <p:cNvPicPr>
            <a:picLocks noChangeAspect="1"/>
          </p:cNvPicPr>
          <p:nvPr/>
        </p:nvPicPr>
        <p:blipFill>
          <a:blip r:embed="rId4"/>
          <a:stretch>
            <a:fillRect/>
          </a:stretch>
        </p:blipFill>
        <p:spPr>
          <a:xfrm>
            <a:off x="5862856" y="3150460"/>
            <a:ext cx="4474766" cy="1698377"/>
          </a:xfrm>
          <a:prstGeom prst="rect">
            <a:avLst/>
          </a:prstGeom>
        </p:spPr>
      </p:pic>
    </p:spTree>
    <p:extLst>
      <p:ext uri="{BB962C8B-B14F-4D97-AF65-F5344CB8AC3E}">
        <p14:creationId xmlns:p14="http://schemas.microsoft.com/office/powerpoint/2010/main" val="22017251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E3F017-3082-4806-9E96-8CE20DD477AF}"/>
              </a:ext>
            </a:extLst>
          </p:cNvPr>
          <p:cNvSpPr txBox="1"/>
          <p:nvPr/>
        </p:nvSpPr>
        <p:spPr>
          <a:xfrm>
            <a:off x="404769" y="213406"/>
            <a:ext cx="11339818" cy="923330"/>
          </a:xfrm>
          <a:prstGeom prst="rect">
            <a:avLst/>
          </a:prstGeom>
          <a:noFill/>
        </p:spPr>
        <p:txBody>
          <a:bodyPr wrap="square">
            <a:spAutoFit/>
          </a:bodyPr>
          <a:lstStyle/>
          <a:p>
            <a:r>
              <a:rPr lang="ru-RU" dirty="0"/>
              <a:t>Подобным образом можно вызывать у объектов моделей методы </a:t>
            </a:r>
            <a:r>
              <a:rPr lang="ru-RU" dirty="0" err="1"/>
              <a:t>add</a:t>
            </a:r>
            <a:r>
              <a:rPr lang="ru-RU" dirty="0"/>
              <a:t>(), </a:t>
            </a:r>
            <a:r>
              <a:rPr lang="ru-RU" dirty="0" err="1"/>
              <a:t>create</a:t>
            </a:r>
            <a:r>
              <a:rPr lang="ru-RU" dirty="0"/>
              <a:t>() и </a:t>
            </a:r>
            <a:r>
              <a:rPr lang="ru-RU" dirty="0" err="1"/>
              <a:t>set</a:t>
            </a:r>
            <a:r>
              <a:rPr lang="ru-RU" dirty="0"/>
              <a:t>() для установки отношения с объектов другой модели. Но при этом необходимо передать через параметр </a:t>
            </a:r>
            <a:r>
              <a:rPr lang="ru-RU" dirty="0" err="1"/>
              <a:t>through_defaults</a:t>
            </a:r>
            <a:r>
              <a:rPr lang="ru-RU" dirty="0"/>
              <a:t> значения для полей промежуточной модели, которые требуют наличия значения.</a:t>
            </a:r>
          </a:p>
        </p:txBody>
      </p:sp>
      <p:grpSp>
        <p:nvGrpSpPr>
          <p:cNvPr id="8" name="Группа 7">
            <a:extLst>
              <a:ext uri="{FF2B5EF4-FFF2-40B4-BE49-F238E27FC236}">
                <a16:creationId xmlns:a16="http://schemas.microsoft.com/office/drawing/2014/main" id="{D30F3D2B-2B13-448C-A6EE-37E1B1B675E1}"/>
              </a:ext>
            </a:extLst>
          </p:cNvPr>
          <p:cNvGrpSpPr/>
          <p:nvPr/>
        </p:nvGrpSpPr>
        <p:grpSpPr>
          <a:xfrm>
            <a:off x="1414812" y="1431501"/>
            <a:ext cx="7284571" cy="4784741"/>
            <a:chOff x="1389645" y="1213388"/>
            <a:chExt cx="6562725" cy="4241509"/>
          </a:xfrm>
        </p:grpSpPr>
        <p:pic>
          <p:nvPicPr>
            <p:cNvPr id="5" name="Рисунок 4">
              <a:extLst>
                <a:ext uri="{FF2B5EF4-FFF2-40B4-BE49-F238E27FC236}">
                  <a16:creationId xmlns:a16="http://schemas.microsoft.com/office/drawing/2014/main" id="{7C6E5C0D-4FA5-4232-BAEC-AF7A61D1CDEB}"/>
                </a:ext>
              </a:extLst>
            </p:cNvPr>
            <p:cNvPicPr>
              <a:picLocks noChangeAspect="1"/>
            </p:cNvPicPr>
            <p:nvPr/>
          </p:nvPicPr>
          <p:blipFill>
            <a:blip r:embed="rId2"/>
            <a:stretch>
              <a:fillRect/>
            </a:stretch>
          </p:blipFill>
          <p:spPr>
            <a:xfrm>
              <a:off x="1389645" y="1213388"/>
              <a:ext cx="6543675" cy="3743325"/>
            </a:xfrm>
            <a:prstGeom prst="rect">
              <a:avLst/>
            </a:prstGeom>
          </p:spPr>
        </p:pic>
        <p:pic>
          <p:nvPicPr>
            <p:cNvPr id="7" name="Рисунок 6">
              <a:extLst>
                <a:ext uri="{FF2B5EF4-FFF2-40B4-BE49-F238E27FC236}">
                  <a16:creationId xmlns:a16="http://schemas.microsoft.com/office/drawing/2014/main" id="{0E8AB465-E8E2-4ED7-B649-6A63D5F327E0}"/>
                </a:ext>
              </a:extLst>
            </p:cNvPr>
            <p:cNvPicPr>
              <a:picLocks noChangeAspect="1"/>
            </p:cNvPicPr>
            <p:nvPr/>
          </p:nvPicPr>
          <p:blipFill>
            <a:blip r:embed="rId3"/>
            <a:stretch>
              <a:fillRect/>
            </a:stretch>
          </p:blipFill>
          <p:spPr>
            <a:xfrm>
              <a:off x="1389645" y="4892922"/>
              <a:ext cx="6562725" cy="561975"/>
            </a:xfrm>
            <a:prstGeom prst="rect">
              <a:avLst/>
            </a:prstGeom>
          </p:spPr>
        </p:pic>
      </p:grpSp>
    </p:spTree>
    <p:extLst>
      <p:ext uri="{BB962C8B-B14F-4D97-AF65-F5344CB8AC3E}">
        <p14:creationId xmlns:p14="http://schemas.microsoft.com/office/powerpoint/2010/main" val="1397420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313777-516F-44B7-A05C-FC4A1069248D}"/>
              </a:ext>
            </a:extLst>
          </p:cNvPr>
          <p:cNvSpPr txBox="1"/>
          <p:nvPr/>
        </p:nvSpPr>
        <p:spPr>
          <a:xfrm>
            <a:off x="471881" y="288744"/>
            <a:ext cx="11138482" cy="1754326"/>
          </a:xfrm>
          <a:prstGeom prst="rect">
            <a:avLst/>
          </a:prstGeom>
          <a:noFill/>
        </p:spPr>
        <p:txBody>
          <a:bodyPr wrap="square">
            <a:spAutoFit/>
          </a:bodyPr>
          <a:lstStyle/>
          <a:p>
            <a:r>
              <a:rPr lang="ru-RU" b="1" dirty="0"/>
              <a:t>Иерархическая структура базы данных</a:t>
            </a:r>
          </a:p>
          <a:p>
            <a:r>
              <a:rPr lang="ru-RU" dirty="0"/>
              <a:t>Это древовидная структура представления информации. Ее особенность в том, что каждый узел на более низком уровне имеет связь только с одним узлом на более высоком уровне. Посмотрим, например, на фрагмент иерархической структуры базы данных "Институт":</a:t>
            </a:r>
          </a:p>
          <a:p>
            <a:endParaRPr lang="ru-RU" dirty="0"/>
          </a:p>
          <a:p>
            <a:endParaRPr lang="ru-RU" dirty="0"/>
          </a:p>
        </p:txBody>
      </p:sp>
      <p:pic>
        <p:nvPicPr>
          <p:cNvPr id="5" name="Рисунок 4">
            <a:extLst>
              <a:ext uri="{FF2B5EF4-FFF2-40B4-BE49-F238E27FC236}">
                <a16:creationId xmlns:a16="http://schemas.microsoft.com/office/drawing/2014/main" id="{5A4411CE-8C86-464A-B8DB-1945AF532027}"/>
              </a:ext>
            </a:extLst>
          </p:cNvPr>
          <p:cNvPicPr>
            <a:picLocks noChangeAspect="1"/>
          </p:cNvPicPr>
          <p:nvPr/>
        </p:nvPicPr>
        <p:blipFill>
          <a:blip r:embed="rId2"/>
          <a:stretch>
            <a:fillRect/>
          </a:stretch>
        </p:blipFill>
        <p:spPr>
          <a:xfrm>
            <a:off x="1359584" y="1605617"/>
            <a:ext cx="5781675" cy="2019300"/>
          </a:xfrm>
          <a:prstGeom prst="rect">
            <a:avLst/>
          </a:prstGeom>
          <a:ln w="12700">
            <a:solidFill>
              <a:schemeClr val="tx1"/>
            </a:solidFill>
          </a:ln>
        </p:spPr>
      </p:pic>
      <p:sp>
        <p:nvSpPr>
          <p:cNvPr id="7" name="TextBox 6">
            <a:extLst>
              <a:ext uri="{FF2B5EF4-FFF2-40B4-BE49-F238E27FC236}">
                <a16:creationId xmlns:a16="http://schemas.microsoft.com/office/drawing/2014/main" id="{0549AE55-1160-4ACE-840C-7D1082D62665}"/>
              </a:ext>
            </a:extLst>
          </p:cNvPr>
          <p:cNvSpPr txBox="1"/>
          <p:nvPr/>
        </p:nvSpPr>
        <p:spPr>
          <a:xfrm>
            <a:off x="471881" y="5252383"/>
            <a:ext cx="11138481" cy="1200329"/>
          </a:xfrm>
          <a:prstGeom prst="rect">
            <a:avLst/>
          </a:prstGeom>
          <a:noFill/>
        </p:spPr>
        <p:txBody>
          <a:bodyPr wrap="square">
            <a:spAutoFit/>
          </a:bodyPr>
          <a:lstStyle/>
          <a:p>
            <a:r>
              <a:rPr lang="ru-RU" b="1" dirty="0"/>
              <a:t>Сетевая структура базы данных</a:t>
            </a:r>
          </a:p>
          <a:p>
            <a:r>
              <a:rPr lang="ru-RU" dirty="0"/>
              <a:t>По сути, это расширение иерархической структуры. Все то же самое, но существует связь "многие ко многим". Сетевая структура базы данных позволяет нам добавить группы в наш пример. Недостатком сетевой модели является сложность разработки серьезных приложений.</a:t>
            </a:r>
          </a:p>
        </p:txBody>
      </p:sp>
      <p:sp>
        <p:nvSpPr>
          <p:cNvPr id="9" name="TextBox 8">
            <a:extLst>
              <a:ext uri="{FF2B5EF4-FFF2-40B4-BE49-F238E27FC236}">
                <a16:creationId xmlns:a16="http://schemas.microsoft.com/office/drawing/2014/main" id="{8C118ADF-261C-45CE-B64D-C6A97896A733}"/>
              </a:ext>
            </a:extLst>
          </p:cNvPr>
          <p:cNvSpPr txBox="1"/>
          <p:nvPr/>
        </p:nvSpPr>
        <p:spPr>
          <a:xfrm>
            <a:off x="447063" y="3867307"/>
            <a:ext cx="11297873" cy="923330"/>
          </a:xfrm>
          <a:prstGeom prst="rect">
            <a:avLst/>
          </a:prstGeom>
          <a:noFill/>
        </p:spPr>
        <p:txBody>
          <a:bodyPr wrap="square">
            <a:spAutoFit/>
          </a:bodyPr>
          <a:lstStyle/>
          <a:p>
            <a:r>
              <a:rPr lang="ru-RU" dirty="0"/>
              <a:t>Из структуры понятно, что на одной кафедре может работать несколько преподавателей. Такая связь называется "один ко многим" (одна кафедра - много преподавателей). Но если мы попытаемся добавить в эту структуру группы студентов, то нам понадобится связь "многие ко многим":</a:t>
            </a:r>
          </a:p>
        </p:txBody>
      </p:sp>
    </p:spTree>
    <p:extLst>
      <p:ext uri="{BB962C8B-B14F-4D97-AF65-F5344CB8AC3E}">
        <p14:creationId xmlns:p14="http://schemas.microsoft.com/office/powerpoint/2010/main" val="23293170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5E3F45-DD19-4474-B87D-F237FC5471F0}"/>
              </a:ext>
            </a:extLst>
          </p:cNvPr>
          <p:cNvSpPr txBox="1"/>
          <p:nvPr/>
        </p:nvSpPr>
        <p:spPr>
          <a:xfrm>
            <a:off x="421547" y="222119"/>
            <a:ext cx="10911980" cy="369332"/>
          </a:xfrm>
          <a:prstGeom prst="rect">
            <a:avLst/>
          </a:prstGeom>
          <a:noFill/>
        </p:spPr>
        <p:txBody>
          <a:bodyPr wrap="square">
            <a:spAutoFit/>
          </a:bodyPr>
          <a:lstStyle/>
          <a:p>
            <a:r>
              <a:rPr lang="ru-RU" dirty="0"/>
              <a:t>Также с помощью методов </a:t>
            </a:r>
            <a:r>
              <a:rPr lang="ru-RU" dirty="0" err="1"/>
              <a:t>remove</a:t>
            </a:r>
            <a:r>
              <a:rPr lang="ru-RU" dirty="0"/>
              <a:t>() и </a:t>
            </a:r>
            <a:r>
              <a:rPr lang="ru-RU" dirty="0" err="1"/>
              <a:t>clear</a:t>
            </a:r>
            <a:r>
              <a:rPr lang="ru-RU" dirty="0"/>
              <a:t>() можно удалить связь одной модели с другой:</a:t>
            </a:r>
          </a:p>
        </p:txBody>
      </p:sp>
      <p:pic>
        <p:nvPicPr>
          <p:cNvPr id="5" name="Рисунок 4">
            <a:extLst>
              <a:ext uri="{FF2B5EF4-FFF2-40B4-BE49-F238E27FC236}">
                <a16:creationId xmlns:a16="http://schemas.microsoft.com/office/drawing/2014/main" id="{4E4A3DDE-14FB-4840-B6A9-29C14AFE1E70}"/>
              </a:ext>
            </a:extLst>
          </p:cNvPr>
          <p:cNvPicPr>
            <a:picLocks noChangeAspect="1"/>
          </p:cNvPicPr>
          <p:nvPr/>
        </p:nvPicPr>
        <p:blipFill>
          <a:blip r:embed="rId2"/>
          <a:stretch>
            <a:fillRect/>
          </a:stretch>
        </p:blipFill>
        <p:spPr>
          <a:xfrm>
            <a:off x="984265" y="591451"/>
            <a:ext cx="5517204" cy="3235347"/>
          </a:xfrm>
          <a:prstGeom prst="rect">
            <a:avLst/>
          </a:prstGeom>
        </p:spPr>
      </p:pic>
      <p:sp>
        <p:nvSpPr>
          <p:cNvPr id="7" name="TextBox 6">
            <a:extLst>
              <a:ext uri="{FF2B5EF4-FFF2-40B4-BE49-F238E27FC236}">
                <a16:creationId xmlns:a16="http://schemas.microsoft.com/office/drawing/2014/main" id="{2A21F489-A003-451C-9447-3368D79F5308}"/>
              </a:ext>
            </a:extLst>
          </p:cNvPr>
          <p:cNvSpPr txBox="1"/>
          <p:nvPr/>
        </p:nvSpPr>
        <p:spPr>
          <a:xfrm>
            <a:off x="406867" y="3917388"/>
            <a:ext cx="11488722" cy="646331"/>
          </a:xfrm>
          <a:prstGeom prst="rect">
            <a:avLst/>
          </a:prstGeom>
          <a:noFill/>
        </p:spPr>
        <p:txBody>
          <a:bodyPr wrap="square">
            <a:spAutoFit/>
          </a:bodyPr>
          <a:lstStyle/>
          <a:p>
            <a:r>
              <a:rPr lang="ru-RU" dirty="0"/>
              <a:t>Также можно применять фильтрацию по полям всех трех моделей. Например, найдем всех студентов, у которых курс - </a:t>
            </a:r>
            <a:r>
              <a:rPr lang="ru-RU" dirty="0" err="1"/>
              <a:t>Python</a:t>
            </a:r>
            <a:r>
              <a:rPr lang="ru-RU" dirty="0"/>
              <a:t>, а оценка - 4 или ниже:</a:t>
            </a:r>
          </a:p>
        </p:txBody>
      </p:sp>
      <p:pic>
        <p:nvPicPr>
          <p:cNvPr id="9" name="Рисунок 8">
            <a:extLst>
              <a:ext uri="{FF2B5EF4-FFF2-40B4-BE49-F238E27FC236}">
                <a16:creationId xmlns:a16="http://schemas.microsoft.com/office/drawing/2014/main" id="{CFA91051-9A15-4237-AAA4-8B0BCFDF476B}"/>
              </a:ext>
            </a:extLst>
          </p:cNvPr>
          <p:cNvPicPr>
            <a:picLocks noChangeAspect="1"/>
          </p:cNvPicPr>
          <p:nvPr/>
        </p:nvPicPr>
        <p:blipFill>
          <a:blip r:embed="rId3"/>
          <a:stretch>
            <a:fillRect/>
          </a:stretch>
        </p:blipFill>
        <p:spPr>
          <a:xfrm>
            <a:off x="984265" y="4647216"/>
            <a:ext cx="3461900" cy="1606036"/>
          </a:xfrm>
          <a:prstGeom prst="rect">
            <a:avLst/>
          </a:prstGeom>
        </p:spPr>
      </p:pic>
    </p:spTree>
    <p:extLst>
      <p:ext uri="{BB962C8B-B14F-4D97-AF65-F5344CB8AC3E}">
        <p14:creationId xmlns:p14="http://schemas.microsoft.com/office/powerpoint/2010/main" val="5807273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1DA196-8392-4C9E-B98B-E6CFD3E39852}"/>
              </a:ext>
            </a:extLst>
          </p:cNvPr>
          <p:cNvSpPr txBox="1"/>
          <p:nvPr/>
        </p:nvSpPr>
        <p:spPr>
          <a:xfrm>
            <a:off x="304101" y="243173"/>
            <a:ext cx="6094602" cy="369332"/>
          </a:xfrm>
          <a:prstGeom prst="rect">
            <a:avLst/>
          </a:prstGeom>
          <a:noFill/>
        </p:spPr>
        <p:txBody>
          <a:bodyPr wrap="square">
            <a:spAutoFit/>
          </a:bodyPr>
          <a:lstStyle/>
          <a:p>
            <a:r>
              <a:rPr lang="ru-RU" b="1" dirty="0"/>
              <a:t>Практический пример связи многие ко многим</a:t>
            </a:r>
          </a:p>
        </p:txBody>
      </p:sp>
      <p:sp>
        <p:nvSpPr>
          <p:cNvPr id="5" name="TextBox 4">
            <a:extLst>
              <a:ext uri="{FF2B5EF4-FFF2-40B4-BE49-F238E27FC236}">
                <a16:creationId xmlns:a16="http://schemas.microsoft.com/office/drawing/2014/main" id="{88E8142E-1178-41EA-ACEF-05A31ABAF473}"/>
              </a:ext>
            </a:extLst>
          </p:cNvPr>
          <p:cNvSpPr txBox="1"/>
          <p:nvPr/>
        </p:nvSpPr>
        <p:spPr>
          <a:xfrm>
            <a:off x="304101" y="746349"/>
            <a:ext cx="11373374" cy="369332"/>
          </a:xfrm>
          <a:prstGeom prst="rect">
            <a:avLst/>
          </a:prstGeom>
          <a:noFill/>
        </p:spPr>
        <p:txBody>
          <a:bodyPr wrap="square">
            <a:spAutoFit/>
          </a:bodyPr>
          <a:lstStyle/>
          <a:p>
            <a:r>
              <a:rPr lang="ru-RU" dirty="0"/>
              <a:t>Пусть в файле models.py будут определены следующие модели:</a:t>
            </a:r>
          </a:p>
        </p:txBody>
      </p:sp>
      <p:pic>
        <p:nvPicPr>
          <p:cNvPr id="7" name="Рисунок 6">
            <a:extLst>
              <a:ext uri="{FF2B5EF4-FFF2-40B4-BE49-F238E27FC236}">
                <a16:creationId xmlns:a16="http://schemas.microsoft.com/office/drawing/2014/main" id="{7F936171-2858-436C-AD08-0B9318B7DCB4}"/>
              </a:ext>
            </a:extLst>
          </p:cNvPr>
          <p:cNvPicPr>
            <a:picLocks noChangeAspect="1"/>
          </p:cNvPicPr>
          <p:nvPr/>
        </p:nvPicPr>
        <p:blipFill>
          <a:blip r:embed="rId2"/>
          <a:stretch>
            <a:fillRect/>
          </a:stretch>
        </p:blipFill>
        <p:spPr>
          <a:xfrm>
            <a:off x="818714" y="1187654"/>
            <a:ext cx="4474740" cy="2455750"/>
          </a:xfrm>
          <a:prstGeom prst="rect">
            <a:avLst/>
          </a:prstGeom>
        </p:spPr>
      </p:pic>
      <p:sp>
        <p:nvSpPr>
          <p:cNvPr id="9" name="TextBox 8">
            <a:extLst>
              <a:ext uri="{FF2B5EF4-FFF2-40B4-BE49-F238E27FC236}">
                <a16:creationId xmlns:a16="http://schemas.microsoft.com/office/drawing/2014/main" id="{6112A491-10DE-430D-A9CF-DE0E8E885A81}"/>
              </a:ext>
            </a:extLst>
          </p:cNvPr>
          <p:cNvSpPr txBox="1"/>
          <p:nvPr/>
        </p:nvSpPr>
        <p:spPr>
          <a:xfrm>
            <a:off x="5990788" y="1639858"/>
            <a:ext cx="5022908" cy="923330"/>
          </a:xfrm>
          <a:prstGeom prst="rect">
            <a:avLst/>
          </a:prstGeom>
          <a:noFill/>
        </p:spPr>
        <p:txBody>
          <a:bodyPr wrap="square">
            <a:spAutoFit/>
          </a:bodyPr>
          <a:lstStyle/>
          <a:p>
            <a:r>
              <a:rPr lang="ru-RU" dirty="0"/>
              <a:t>Здесь модели </a:t>
            </a:r>
            <a:r>
              <a:rPr lang="ru-RU" dirty="0" err="1"/>
              <a:t>Student</a:t>
            </a:r>
            <a:r>
              <a:rPr lang="ru-RU" dirty="0"/>
              <a:t> и </a:t>
            </a:r>
            <a:r>
              <a:rPr lang="ru-RU" dirty="0" err="1"/>
              <a:t>Course</a:t>
            </a:r>
            <a:r>
              <a:rPr lang="ru-RU" dirty="0"/>
              <a:t> связаны связью многие ко многим через промежуточную модель </a:t>
            </a:r>
            <a:r>
              <a:rPr lang="ru-RU" dirty="0" err="1"/>
              <a:t>Enrollment</a:t>
            </a:r>
            <a:r>
              <a:rPr lang="ru-RU" dirty="0"/>
              <a:t>.</a:t>
            </a:r>
          </a:p>
        </p:txBody>
      </p:sp>
      <p:sp>
        <p:nvSpPr>
          <p:cNvPr id="11" name="TextBox 10">
            <a:extLst>
              <a:ext uri="{FF2B5EF4-FFF2-40B4-BE49-F238E27FC236}">
                <a16:creationId xmlns:a16="http://schemas.microsoft.com/office/drawing/2014/main" id="{CA3DD4CF-3D31-4A39-8928-01BE743739DE}"/>
              </a:ext>
            </a:extLst>
          </p:cNvPr>
          <p:cNvSpPr txBox="1"/>
          <p:nvPr/>
        </p:nvSpPr>
        <p:spPr>
          <a:xfrm>
            <a:off x="304100" y="3625680"/>
            <a:ext cx="11213983" cy="369332"/>
          </a:xfrm>
          <a:prstGeom prst="rect">
            <a:avLst/>
          </a:prstGeom>
          <a:noFill/>
        </p:spPr>
        <p:txBody>
          <a:bodyPr wrap="square">
            <a:spAutoFit/>
          </a:bodyPr>
          <a:lstStyle/>
          <a:p>
            <a:r>
              <a:rPr lang="ru-RU" b="0" i="0" dirty="0">
                <a:solidFill>
                  <a:srgbClr val="000000"/>
                </a:solidFill>
                <a:effectLst/>
                <a:latin typeface="-apple-system"/>
              </a:rPr>
              <a:t>В файле </a:t>
            </a:r>
            <a:r>
              <a:rPr lang="ru-RU" b="1" i="0" dirty="0">
                <a:solidFill>
                  <a:srgbClr val="000000"/>
                </a:solidFill>
                <a:effectLst/>
                <a:latin typeface="-apple-system"/>
              </a:rPr>
              <a:t>views.py</a:t>
            </a:r>
            <a:r>
              <a:rPr lang="ru-RU" b="0" i="0" dirty="0">
                <a:solidFill>
                  <a:srgbClr val="000000"/>
                </a:solidFill>
                <a:effectLst/>
                <a:latin typeface="-apple-system"/>
              </a:rPr>
              <a:t> определим пару функций-представлений для вывода и создания объектов </a:t>
            </a:r>
            <a:r>
              <a:rPr lang="ru-RU" b="0" i="0" dirty="0" err="1">
                <a:solidFill>
                  <a:srgbClr val="000000"/>
                </a:solidFill>
                <a:effectLst/>
                <a:latin typeface="-apple-system"/>
              </a:rPr>
              <a:t>Student</a:t>
            </a:r>
            <a:r>
              <a:rPr lang="ru-RU" b="0" i="0" dirty="0">
                <a:solidFill>
                  <a:srgbClr val="000000"/>
                </a:solidFill>
                <a:effectLst/>
                <a:latin typeface="-apple-system"/>
              </a:rPr>
              <a:t>:</a:t>
            </a:r>
            <a:endParaRPr lang="ru-RU" dirty="0"/>
          </a:p>
        </p:txBody>
      </p:sp>
      <p:pic>
        <p:nvPicPr>
          <p:cNvPr id="13" name="Рисунок 12">
            <a:extLst>
              <a:ext uri="{FF2B5EF4-FFF2-40B4-BE49-F238E27FC236}">
                <a16:creationId xmlns:a16="http://schemas.microsoft.com/office/drawing/2014/main" id="{4D783ACB-E864-4235-9009-01841D8D59C9}"/>
              </a:ext>
            </a:extLst>
          </p:cNvPr>
          <p:cNvPicPr>
            <a:picLocks noChangeAspect="1"/>
          </p:cNvPicPr>
          <p:nvPr/>
        </p:nvPicPr>
        <p:blipFill>
          <a:blip r:embed="rId3"/>
          <a:stretch>
            <a:fillRect/>
          </a:stretch>
        </p:blipFill>
        <p:spPr>
          <a:xfrm>
            <a:off x="304100" y="4174269"/>
            <a:ext cx="3827038" cy="2182526"/>
          </a:xfrm>
          <a:prstGeom prst="rect">
            <a:avLst/>
          </a:prstGeom>
        </p:spPr>
      </p:pic>
      <p:pic>
        <p:nvPicPr>
          <p:cNvPr id="15" name="Рисунок 14">
            <a:extLst>
              <a:ext uri="{FF2B5EF4-FFF2-40B4-BE49-F238E27FC236}">
                <a16:creationId xmlns:a16="http://schemas.microsoft.com/office/drawing/2014/main" id="{B6156781-C40A-4EF8-8870-9CA68F64EDC6}"/>
              </a:ext>
            </a:extLst>
          </p:cNvPr>
          <p:cNvPicPr>
            <a:picLocks noChangeAspect="1"/>
          </p:cNvPicPr>
          <p:nvPr/>
        </p:nvPicPr>
        <p:blipFill>
          <a:blip r:embed="rId4"/>
          <a:stretch>
            <a:fillRect/>
          </a:stretch>
        </p:blipFill>
        <p:spPr>
          <a:xfrm>
            <a:off x="4277468" y="4167581"/>
            <a:ext cx="4101077" cy="2438498"/>
          </a:xfrm>
          <a:prstGeom prst="rect">
            <a:avLst/>
          </a:prstGeom>
        </p:spPr>
      </p:pic>
      <p:pic>
        <p:nvPicPr>
          <p:cNvPr id="17" name="Рисунок 16">
            <a:extLst>
              <a:ext uri="{FF2B5EF4-FFF2-40B4-BE49-F238E27FC236}">
                <a16:creationId xmlns:a16="http://schemas.microsoft.com/office/drawing/2014/main" id="{BB5BFA3F-53A1-46AA-8E41-E6649395773F}"/>
              </a:ext>
            </a:extLst>
          </p:cNvPr>
          <p:cNvPicPr>
            <a:picLocks noChangeAspect="1"/>
          </p:cNvPicPr>
          <p:nvPr/>
        </p:nvPicPr>
        <p:blipFill>
          <a:blip r:embed="rId5"/>
          <a:stretch>
            <a:fillRect/>
          </a:stretch>
        </p:blipFill>
        <p:spPr>
          <a:xfrm>
            <a:off x="8502242" y="4174269"/>
            <a:ext cx="3667125" cy="1533525"/>
          </a:xfrm>
          <a:prstGeom prst="rect">
            <a:avLst/>
          </a:prstGeom>
        </p:spPr>
      </p:pic>
    </p:spTree>
    <p:extLst>
      <p:ext uri="{BB962C8B-B14F-4D97-AF65-F5344CB8AC3E}">
        <p14:creationId xmlns:p14="http://schemas.microsoft.com/office/powerpoint/2010/main" val="40068773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14A840-EDF7-4678-B4D0-8266E5D9ACD9}"/>
              </a:ext>
            </a:extLst>
          </p:cNvPr>
          <p:cNvSpPr txBox="1"/>
          <p:nvPr/>
        </p:nvSpPr>
        <p:spPr>
          <a:xfrm>
            <a:off x="446714" y="293507"/>
            <a:ext cx="1767980" cy="369332"/>
          </a:xfrm>
          <a:prstGeom prst="rect">
            <a:avLst/>
          </a:prstGeom>
          <a:noFill/>
        </p:spPr>
        <p:txBody>
          <a:bodyPr wrap="square">
            <a:spAutoFit/>
          </a:bodyPr>
          <a:lstStyle/>
          <a:p>
            <a:r>
              <a:rPr lang="en-US" b="1" dirty="0"/>
              <a:t>index.html</a:t>
            </a:r>
            <a:endParaRPr lang="ru-RU" b="1" dirty="0"/>
          </a:p>
        </p:txBody>
      </p:sp>
      <p:grpSp>
        <p:nvGrpSpPr>
          <p:cNvPr id="8" name="Группа 7">
            <a:extLst>
              <a:ext uri="{FF2B5EF4-FFF2-40B4-BE49-F238E27FC236}">
                <a16:creationId xmlns:a16="http://schemas.microsoft.com/office/drawing/2014/main" id="{952855F2-8AFD-4DE7-9C81-38DE0513525F}"/>
              </a:ext>
            </a:extLst>
          </p:cNvPr>
          <p:cNvGrpSpPr/>
          <p:nvPr/>
        </p:nvGrpSpPr>
        <p:grpSpPr>
          <a:xfrm>
            <a:off x="387467" y="1099067"/>
            <a:ext cx="4083866" cy="4236332"/>
            <a:chOff x="521690" y="662839"/>
            <a:chExt cx="4991101" cy="4905375"/>
          </a:xfrm>
        </p:grpSpPr>
        <p:pic>
          <p:nvPicPr>
            <p:cNvPr id="5" name="Рисунок 4">
              <a:extLst>
                <a:ext uri="{FF2B5EF4-FFF2-40B4-BE49-F238E27FC236}">
                  <a16:creationId xmlns:a16="http://schemas.microsoft.com/office/drawing/2014/main" id="{760AE801-0511-4118-9EB3-31E00707D078}"/>
                </a:ext>
              </a:extLst>
            </p:cNvPr>
            <p:cNvPicPr>
              <a:picLocks noChangeAspect="1"/>
            </p:cNvPicPr>
            <p:nvPr/>
          </p:nvPicPr>
          <p:blipFill>
            <a:blip r:embed="rId2"/>
            <a:stretch>
              <a:fillRect/>
            </a:stretch>
          </p:blipFill>
          <p:spPr>
            <a:xfrm>
              <a:off x="521690" y="662839"/>
              <a:ext cx="4991100" cy="3838575"/>
            </a:xfrm>
            <a:prstGeom prst="rect">
              <a:avLst/>
            </a:prstGeom>
          </p:spPr>
        </p:pic>
        <p:pic>
          <p:nvPicPr>
            <p:cNvPr id="7" name="Рисунок 6">
              <a:extLst>
                <a:ext uri="{FF2B5EF4-FFF2-40B4-BE49-F238E27FC236}">
                  <a16:creationId xmlns:a16="http://schemas.microsoft.com/office/drawing/2014/main" id="{7DDF9531-4F78-46EA-B36A-BD10FFD6B2E9}"/>
                </a:ext>
              </a:extLst>
            </p:cNvPr>
            <p:cNvPicPr>
              <a:picLocks noChangeAspect="1"/>
            </p:cNvPicPr>
            <p:nvPr/>
          </p:nvPicPr>
          <p:blipFill rotWithShape="1">
            <a:blip r:embed="rId3"/>
            <a:srcRect r="945"/>
            <a:stretch/>
          </p:blipFill>
          <p:spPr>
            <a:xfrm>
              <a:off x="521691" y="4501414"/>
              <a:ext cx="4991100" cy="1066800"/>
            </a:xfrm>
            <a:prstGeom prst="rect">
              <a:avLst/>
            </a:prstGeom>
          </p:spPr>
        </p:pic>
      </p:grpSp>
      <p:sp>
        <p:nvSpPr>
          <p:cNvPr id="10" name="TextBox 9">
            <a:extLst>
              <a:ext uri="{FF2B5EF4-FFF2-40B4-BE49-F238E27FC236}">
                <a16:creationId xmlns:a16="http://schemas.microsoft.com/office/drawing/2014/main" id="{1B079D58-DDF6-4741-9258-CCFEACD48F6E}"/>
              </a:ext>
            </a:extLst>
          </p:cNvPr>
          <p:cNvSpPr txBox="1"/>
          <p:nvPr/>
        </p:nvSpPr>
        <p:spPr>
          <a:xfrm>
            <a:off x="6755235" y="478173"/>
            <a:ext cx="2061594" cy="369332"/>
          </a:xfrm>
          <a:prstGeom prst="rect">
            <a:avLst/>
          </a:prstGeom>
          <a:noFill/>
        </p:spPr>
        <p:txBody>
          <a:bodyPr wrap="square">
            <a:spAutoFit/>
          </a:bodyPr>
          <a:lstStyle/>
          <a:p>
            <a:r>
              <a:rPr lang="en-US" b="1" i="0" dirty="0">
                <a:solidFill>
                  <a:srgbClr val="000000"/>
                </a:solidFill>
                <a:effectLst/>
                <a:latin typeface="-apple-system"/>
              </a:rPr>
              <a:t>create.html</a:t>
            </a:r>
            <a:endParaRPr lang="ru-RU" dirty="0"/>
          </a:p>
        </p:txBody>
      </p:sp>
      <p:grpSp>
        <p:nvGrpSpPr>
          <p:cNvPr id="15" name="Группа 14">
            <a:extLst>
              <a:ext uri="{FF2B5EF4-FFF2-40B4-BE49-F238E27FC236}">
                <a16:creationId xmlns:a16="http://schemas.microsoft.com/office/drawing/2014/main" id="{16E7A11B-39E3-4D9D-86BA-06420EE066F0}"/>
              </a:ext>
            </a:extLst>
          </p:cNvPr>
          <p:cNvGrpSpPr/>
          <p:nvPr/>
        </p:nvGrpSpPr>
        <p:grpSpPr>
          <a:xfrm>
            <a:off x="5229398" y="1099067"/>
            <a:ext cx="6045405" cy="4144052"/>
            <a:chOff x="5229399" y="1099067"/>
            <a:chExt cx="5778976" cy="3892383"/>
          </a:xfrm>
        </p:grpSpPr>
        <p:pic>
          <p:nvPicPr>
            <p:cNvPr id="12" name="Рисунок 11">
              <a:extLst>
                <a:ext uri="{FF2B5EF4-FFF2-40B4-BE49-F238E27FC236}">
                  <a16:creationId xmlns:a16="http://schemas.microsoft.com/office/drawing/2014/main" id="{47D46B1F-07F1-4FA8-94EC-E79BE3921FD9}"/>
                </a:ext>
              </a:extLst>
            </p:cNvPr>
            <p:cNvPicPr>
              <a:picLocks noChangeAspect="1"/>
            </p:cNvPicPr>
            <p:nvPr/>
          </p:nvPicPr>
          <p:blipFill>
            <a:blip r:embed="rId4"/>
            <a:stretch>
              <a:fillRect/>
            </a:stretch>
          </p:blipFill>
          <p:spPr>
            <a:xfrm>
              <a:off x="5229399" y="1099067"/>
              <a:ext cx="5776956" cy="2859665"/>
            </a:xfrm>
            <a:prstGeom prst="rect">
              <a:avLst/>
            </a:prstGeom>
          </p:spPr>
        </p:pic>
        <p:pic>
          <p:nvPicPr>
            <p:cNvPr id="14" name="Рисунок 13">
              <a:extLst>
                <a:ext uri="{FF2B5EF4-FFF2-40B4-BE49-F238E27FC236}">
                  <a16:creationId xmlns:a16="http://schemas.microsoft.com/office/drawing/2014/main" id="{9B4C2691-3442-4AFB-BAE7-F753DBCF96A3}"/>
                </a:ext>
              </a:extLst>
            </p:cNvPr>
            <p:cNvPicPr>
              <a:picLocks noChangeAspect="1"/>
            </p:cNvPicPr>
            <p:nvPr/>
          </p:nvPicPr>
          <p:blipFill>
            <a:blip r:embed="rId5"/>
            <a:stretch>
              <a:fillRect/>
            </a:stretch>
          </p:blipFill>
          <p:spPr>
            <a:xfrm>
              <a:off x="5229399" y="3958732"/>
              <a:ext cx="5778976" cy="1032718"/>
            </a:xfrm>
            <a:prstGeom prst="rect">
              <a:avLst/>
            </a:prstGeom>
          </p:spPr>
        </p:pic>
      </p:grpSp>
    </p:spTree>
    <p:extLst>
      <p:ext uri="{BB962C8B-B14F-4D97-AF65-F5344CB8AC3E}">
        <p14:creationId xmlns:p14="http://schemas.microsoft.com/office/powerpoint/2010/main" val="1427051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BEC40C-665D-4F1E-8870-974CAD60F7BB}"/>
              </a:ext>
            </a:extLst>
          </p:cNvPr>
          <p:cNvSpPr txBox="1"/>
          <p:nvPr/>
        </p:nvSpPr>
        <p:spPr>
          <a:xfrm>
            <a:off x="354434" y="242687"/>
            <a:ext cx="11465653" cy="1477328"/>
          </a:xfrm>
          <a:prstGeom prst="rect">
            <a:avLst/>
          </a:prstGeom>
          <a:noFill/>
        </p:spPr>
        <p:txBody>
          <a:bodyPr wrap="square">
            <a:spAutoFit/>
          </a:bodyPr>
          <a:lstStyle/>
          <a:p>
            <a:r>
              <a:rPr lang="ru-RU" dirty="0"/>
              <a:t>При добавлении студента будет доступен выбор курсов. Для каждого курса будет создан элемент &lt;</a:t>
            </a:r>
            <a:r>
              <a:rPr lang="ru-RU" dirty="0" err="1"/>
              <a:t>input</a:t>
            </a:r>
            <a:r>
              <a:rPr lang="ru-RU" dirty="0"/>
              <a:t> </a:t>
            </a:r>
            <a:r>
              <a:rPr lang="ru-RU" dirty="0" err="1"/>
              <a:t>type</a:t>
            </a:r>
            <a:r>
              <a:rPr lang="ru-RU" dirty="0"/>
              <a:t>="</a:t>
            </a:r>
            <a:r>
              <a:rPr lang="ru-RU" dirty="0" err="1"/>
              <a:t>checkbox</a:t>
            </a:r>
            <a:r>
              <a:rPr lang="ru-RU" dirty="0"/>
              <a:t>"&gt;. Его свойство </a:t>
            </a:r>
            <a:r>
              <a:rPr lang="ru-RU" dirty="0" err="1"/>
              <a:t>value</a:t>
            </a:r>
            <a:r>
              <a:rPr lang="ru-RU" dirty="0"/>
              <a:t> будет хранить </a:t>
            </a:r>
            <a:r>
              <a:rPr lang="ru-RU" dirty="0" err="1"/>
              <a:t>id</a:t>
            </a:r>
            <a:r>
              <a:rPr lang="ru-RU" dirty="0"/>
              <a:t> соответствующего курса. И таким образом при выборе определенных курсов на сервер будут отправляться их </a:t>
            </a:r>
            <a:r>
              <a:rPr lang="ru-RU" dirty="0" err="1"/>
              <a:t>id</a:t>
            </a:r>
            <a:r>
              <a:rPr lang="ru-RU" dirty="0"/>
              <a:t>.</a:t>
            </a:r>
          </a:p>
          <a:p>
            <a:endParaRPr lang="ru-RU" dirty="0"/>
          </a:p>
          <a:p>
            <a:r>
              <a:rPr lang="ru-RU" dirty="0"/>
              <a:t>В конце в файле urls.py настроим </a:t>
            </a:r>
            <a:r>
              <a:rPr lang="ru-RU" dirty="0" err="1"/>
              <a:t>маршурты</a:t>
            </a:r>
            <a:r>
              <a:rPr lang="ru-RU" dirty="0"/>
              <a:t>:</a:t>
            </a:r>
          </a:p>
        </p:txBody>
      </p:sp>
      <p:pic>
        <p:nvPicPr>
          <p:cNvPr id="6" name="Рисунок 5">
            <a:extLst>
              <a:ext uri="{FF2B5EF4-FFF2-40B4-BE49-F238E27FC236}">
                <a16:creationId xmlns:a16="http://schemas.microsoft.com/office/drawing/2014/main" id="{6B6212BD-18F5-41DF-825D-C6BCF7EE8292}"/>
              </a:ext>
            </a:extLst>
          </p:cNvPr>
          <p:cNvPicPr>
            <a:picLocks noChangeAspect="1"/>
          </p:cNvPicPr>
          <p:nvPr/>
        </p:nvPicPr>
        <p:blipFill>
          <a:blip r:embed="rId2"/>
          <a:stretch>
            <a:fillRect/>
          </a:stretch>
        </p:blipFill>
        <p:spPr>
          <a:xfrm>
            <a:off x="5284408" y="1320917"/>
            <a:ext cx="2847975" cy="1447800"/>
          </a:xfrm>
          <a:prstGeom prst="rect">
            <a:avLst/>
          </a:prstGeom>
        </p:spPr>
      </p:pic>
      <p:pic>
        <p:nvPicPr>
          <p:cNvPr id="8" name="Рисунок 7">
            <a:extLst>
              <a:ext uri="{FF2B5EF4-FFF2-40B4-BE49-F238E27FC236}">
                <a16:creationId xmlns:a16="http://schemas.microsoft.com/office/drawing/2014/main" id="{27872E31-68B6-4B2C-9D2C-AD2D0B390A3D}"/>
              </a:ext>
            </a:extLst>
          </p:cNvPr>
          <p:cNvPicPr>
            <a:picLocks noChangeAspect="1"/>
          </p:cNvPicPr>
          <p:nvPr/>
        </p:nvPicPr>
        <p:blipFill>
          <a:blip r:embed="rId3"/>
          <a:stretch>
            <a:fillRect/>
          </a:stretch>
        </p:blipFill>
        <p:spPr>
          <a:xfrm>
            <a:off x="873285" y="3328376"/>
            <a:ext cx="3667125" cy="3152775"/>
          </a:xfrm>
          <a:prstGeom prst="rect">
            <a:avLst/>
          </a:prstGeom>
          <a:ln w="12700">
            <a:solidFill>
              <a:schemeClr val="tx1"/>
            </a:solidFill>
          </a:ln>
        </p:spPr>
      </p:pic>
      <p:pic>
        <p:nvPicPr>
          <p:cNvPr id="10" name="Рисунок 9">
            <a:extLst>
              <a:ext uri="{FF2B5EF4-FFF2-40B4-BE49-F238E27FC236}">
                <a16:creationId xmlns:a16="http://schemas.microsoft.com/office/drawing/2014/main" id="{C36CEC42-4D0B-42CD-916D-51A6B797A37A}"/>
              </a:ext>
            </a:extLst>
          </p:cNvPr>
          <p:cNvPicPr>
            <a:picLocks noChangeAspect="1"/>
          </p:cNvPicPr>
          <p:nvPr/>
        </p:nvPicPr>
        <p:blipFill>
          <a:blip r:embed="rId4"/>
          <a:stretch>
            <a:fillRect/>
          </a:stretch>
        </p:blipFill>
        <p:spPr>
          <a:xfrm>
            <a:off x="5359909" y="3328376"/>
            <a:ext cx="3409950" cy="1857375"/>
          </a:xfrm>
          <a:prstGeom prst="rect">
            <a:avLst/>
          </a:prstGeom>
          <a:ln w="12700">
            <a:solidFill>
              <a:schemeClr val="tx1"/>
            </a:solidFill>
          </a:ln>
        </p:spPr>
      </p:pic>
    </p:spTree>
    <p:extLst>
      <p:ext uri="{BB962C8B-B14F-4D97-AF65-F5344CB8AC3E}">
        <p14:creationId xmlns:p14="http://schemas.microsoft.com/office/powerpoint/2010/main" val="28529868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41C45C-473F-4FBB-AFAC-1B957834FDD2}"/>
              </a:ext>
            </a:extLst>
          </p:cNvPr>
          <p:cNvSpPr txBox="1"/>
          <p:nvPr/>
        </p:nvSpPr>
        <p:spPr>
          <a:xfrm>
            <a:off x="555771" y="226395"/>
            <a:ext cx="6094602" cy="369332"/>
          </a:xfrm>
          <a:prstGeom prst="rect">
            <a:avLst/>
          </a:prstGeom>
          <a:noFill/>
        </p:spPr>
        <p:txBody>
          <a:bodyPr wrap="square">
            <a:spAutoFit/>
          </a:bodyPr>
          <a:lstStyle/>
          <a:p>
            <a:r>
              <a:rPr lang="ru-RU" b="1" dirty="0"/>
              <a:t>Отношение один к одному (</a:t>
            </a:r>
            <a:r>
              <a:rPr lang="ru-RU" b="1" dirty="0" err="1"/>
              <a:t>One</a:t>
            </a:r>
            <a:r>
              <a:rPr lang="ru-RU" b="1" dirty="0"/>
              <a:t> </a:t>
            </a:r>
            <a:r>
              <a:rPr lang="ru-RU" b="1" dirty="0" err="1"/>
              <a:t>to</a:t>
            </a:r>
            <a:r>
              <a:rPr lang="ru-RU" b="1" dirty="0"/>
              <a:t> </a:t>
            </a:r>
            <a:r>
              <a:rPr lang="ru-RU" b="1" dirty="0" err="1"/>
              <a:t>one</a:t>
            </a:r>
            <a:r>
              <a:rPr lang="ru-RU" b="1" dirty="0"/>
              <a:t>)</a:t>
            </a:r>
          </a:p>
        </p:txBody>
      </p:sp>
      <p:sp>
        <p:nvSpPr>
          <p:cNvPr id="5" name="TextBox 4">
            <a:extLst>
              <a:ext uri="{FF2B5EF4-FFF2-40B4-BE49-F238E27FC236}">
                <a16:creationId xmlns:a16="http://schemas.microsoft.com/office/drawing/2014/main" id="{C2C3B8D0-DB1D-41B4-9F70-B224484E9291}"/>
              </a:ext>
            </a:extLst>
          </p:cNvPr>
          <p:cNvSpPr txBox="1"/>
          <p:nvPr/>
        </p:nvSpPr>
        <p:spPr>
          <a:xfrm>
            <a:off x="555770" y="595727"/>
            <a:ext cx="11264317" cy="1477328"/>
          </a:xfrm>
          <a:prstGeom prst="rect">
            <a:avLst/>
          </a:prstGeom>
          <a:noFill/>
        </p:spPr>
        <p:txBody>
          <a:bodyPr wrap="square">
            <a:spAutoFit/>
          </a:bodyPr>
          <a:lstStyle/>
          <a:p>
            <a:r>
              <a:rPr lang="ru-RU" dirty="0"/>
              <a:t>Отношение один к одному предполагает, что одна строка из одной таблицы может быть связана только с одной сущностью из другой таблицы. Например, пользователь может иметь какие-либо данные, которые описывают его учетные данные. Всю базовую информацию о пользователе, типа имени, возраста, можно выделить в одну модель, а учетные данные - логин, пароль, время последнего входа в систему, количество неудачных входов и т.д. - в другую модель:</a:t>
            </a:r>
          </a:p>
        </p:txBody>
      </p:sp>
      <p:pic>
        <p:nvPicPr>
          <p:cNvPr id="7" name="Рисунок 6">
            <a:extLst>
              <a:ext uri="{FF2B5EF4-FFF2-40B4-BE49-F238E27FC236}">
                <a16:creationId xmlns:a16="http://schemas.microsoft.com/office/drawing/2014/main" id="{A4E21685-129D-43BD-9010-B0F90C7249B2}"/>
              </a:ext>
            </a:extLst>
          </p:cNvPr>
          <p:cNvPicPr>
            <a:picLocks noChangeAspect="1"/>
          </p:cNvPicPr>
          <p:nvPr/>
        </p:nvPicPr>
        <p:blipFill>
          <a:blip r:embed="rId2"/>
          <a:stretch>
            <a:fillRect/>
          </a:stretch>
        </p:blipFill>
        <p:spPr>
          <a:xfrm>
            <a:off x="696154" y="2070958"/>
            <a:ext cx="5822092" cy="1924050"/>
          </a:xfrm>
          <a:prstGeom prst="rect">
            <a:avLst/>
          </a:prstGeom>
        </p:spPr>
      </p:pic>
      <p:sp>
        <p:nvSpPr>
          <p:cNvPr id="9" name="TextBox 8">
            <a:extLst>
              <a:ext uri="{FF2B5EF4-FFF2-40B4-BE49-F238E27FC236}">
                <a16:creationId xmlns:a16="http://schemas.microsoft.com/office/drawing/2014/main" id="{FA394BDF-04B8-43E5-8967-8389E6274A41}"/>
              </a:ext>
            </a:extLst>
          </p:cNvPr>
          <p:cNvSpPr txBox="1"/>
          <p:nvPr/>
        </p:nvSpPr>
        <p:spPr>
          <a:xfrm>
            <a:off x="555770" y="4281579"/>
            <a:ext cx="11474043" cy="1754326"/>
          </a:xfrm>
          <a:prstGeom prst="rect">
            <a:avLst/>
          </a:prstGeom>
          <a:noFill/>
        </p:spPr>
        <p:txBody>
          <a:bodyPr wrap="square">
            <a:spAutoFit/>
          </a:bodyPr>
          <a:lstStyle/>
          <a:p>
            <a:r>
              <a:rPr lang="ru-RU" dirty="0"/>
              <a:t>Для создания этого отношения один к одному применяется конструктор типа </a:t>
            </a:r>
            <a:r>
              <a:rPr lang="ru-RU" b="1" dirty="0" err="1"/>
              <a:t>models.OneToOneField</a:t>
            </a:r>
            <a:r>
              <a:rPr lang="ru-RU" b="1" dirty="0"/>
              <a:t>(). </a:t>
            </a:r>
            <a:r>
              <a:rPr lang="ru-RU" dirty="0"/>
              <a:t>Его первый параметр указывает, с какой моделью будет ассоциирована данная сущность (в данном случае ассоциация с моделью </a:t>
            </a:r>
            <a:r>
              <a:rPr lang="ru-RU" dirty="0" err="1"/>
              <a:t>User</a:t>
            </a:r>
            <a:r>
              <a:rPr lang="ru-RU" dirty="0"/>
              <a:t>). Второй параметр </a:t>
            </a:r>
            <a:r>
              <a:rPr lang="ru-RU" dirty="0" err="1"/>
              <a:t>on_delete</a:t>
            </a:r>
            <a:r>
              <a:rPr lang="ru-RU" dirty="0"/>
              <a:t> = </a:t>
            </a:r>
            <a:r>
              <a:rPr lang="ru-RU" dirty="0" err="1"/>
              <a:t>models.CASCADE</a:t>
            </a:r>
            <a:r>
              <a:rPr lang="ru-RU" dirty="0"/>
              <a:t> говорит, что данные текущей модели (</a:t>
            </a:r>
            <a:r>
              <a:rPr lang="ru-RU" dirty="0" err="1"/>
              <a:t>UserAccount</a:t>
            </a:r>
            <a:r>
              <a:rPr lang="ru-RU" dirty="0"/>
              <a:t>) будут удаляться в случае удаления связанного объекта главной модели (</a:t>
            </a:r>
            <a:r>
              <a:rPr lang="ru-RU" dirty="0" err="1"/>
              <a:t>User</a:t>
            </a:r>
            <a:r>
              <a:rPr lang="ru-RU" dirty="0"/>
              <a:t>). Третий параметр </a:t>
            </a:r>
            <a:r>
              <a:rPr lang="ru-RU" dirty="0" err="1"/>
              <a:t>primary_key</a:t>
            </a:r>
            <a:r>
              <a:rPr lang="ru-RU" dirty="0"/>
              <a:t> = </a:t>
            </a:r>
            <a:r>
              <a:rPr lang="ru-RU" dirty="0" err="1"/>
              <a:t>True</a:t>
            </a:r>
            <a:r>
              <a:rPr lang="ru-RU" dirty="0"/>
              <a:t> указывает, что внешний ключ (через который идет связь с главной моделью) в то же время будет выступать и в качестве первичного ключа. И соответственно создавать отдельное поле для первичного ключа не надо.</a:t>
            </a:r>
          </a:p>
        </p:txBody>
      </p:sp>
    </p:spTree>
    <p:extLst>
      <p:ext uri="{BB962C8B-B14F-4D97-AF65-F5344CB8AC3E}">
        <p14:creationId xmlns:p14="http://schemas.microsoft.com/office/powerpoint/2010/main" val="37647047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57CC8C-78DA-4DDF-8419-28627916E343}"/>
              </a:ext>
            </a:extLst>
          </p:cNvPr>
          <p:cNvSpPr txBox="1"/>
          <p:nvPr/>
        </p:nvSpPr>
        <p:spPr>
          <a:xfrm>
            <a:off x="304101" y="230508"/>
            <a:ext cx="10995870" cy="369332"/>
          </a:xfrm>
          <a:prstGeom prst="rect">
            <a:avLst/>
          </a:prstGeom>
          <a:noFill/>
        </p:spPr>
        <p:txBody>
          <a:bodyPr wrap="square">
            <a:spAutoFit/>
          </a:bodyPr>
          <a:lstStyle/>
          <a:p>
            <a:r>
              <a:rPr lang="ru-RU" dirty="0"/>
              <a:t>В результате миграции в базе данных </a:t>
            </a:r>
            <a:r>
              <a:rPr lang="ru-RU" dirty="0" err="1"/>
              <a:t>SQLite</a:t>
            </a:r>
            <a:r>
              <a:rPr lang="ru-RU" dirty="0"/>
              <a:t> будут создаваться следующие таблицы:</a:t>
            </a:r>
          </a:p>
        </p:txBody>
      </p:sp>
      <p:pic>
        <p:nvPicPr>
          <p:cNvPr id="5" name="Рисунок 4">
            <a:extLst>
              <a:ext uri="{FF2B5EF4-FFF2-40B4-BE49-F238E27FC236}">
                <a16:creationId xmlns:a16="http://schemas.microsoft.com/office/drawing/2014/main" id="{92A11DD4-6EEF-4C36-8867-BA3CB9551E6D}"/>
              </a:ext>
            </a:extLst>
          </p:cNvPr>
          <p:cNvPicPr>
            <a:picLocks noChangeAspect="1"/>
          </p:cNvPicPr>
          <p:nvPr/>
        </p:nvPicPr>
        <p:blipFill>
          <a:blip r:embed="rId2"/>
          <a:stretch>
            <a:fillRect/>
          </a:stretch>
        </p:blipFill>
        <p:spPr>
          <a:xfrm>
            <a:off x="983435" y="599840"/>
            <a:ext cx="7658100" cy="1866900"/>
          </a:xfrm>
          <a:prstGeom prst="rect">
            <a:avLst/>
          </a:prstGeom>
        </p:spPr>
      </p:pic>
      <p:sp>
        <p:nvSpPr>
          <p:cNvPr id="7" name="TextBox 6">
            <a:extLst>
              <a:ext uri="{FF2B5EF4-FFF2-40B4-BE49-F238E27FC236}">
                <a16:creationId xmlns:a16="http://schemas.microsoft.com/office/drawing/2014/main" id="{BEDA384E-EF56-45C3-A880-08600E6256C1}"/>
              </a:ext>
            </a:extLst>
          </p:cNvPr>
          <p:cNvSpPr txBox="1"/>
          <p:nvPr/>
        </p:nvSpPr>
        <p:spPr>
          <a:xfrm>
            <a:off x="304100" y="2667428"/>
            <a:ext cx="11121705" cy="646331"/>
          </a:xfrm>
          <a:prstGeom prst="rect">
            <a:avLst/>
          </a:prstGeom>
          <a:noFill/>
        </p:spPr>
        <p:txBody>
          <a:bodyPr wrap="square">
            <a:spAutoFit/>
          </a:bodyPr>
          <a:lstStyle/>
          <a:p>
            <a:r>
              <a:rPr lang="ru-RU" b="1" dirty="0"/>
              <a:t>Операции с моделями</a:t>
            </a:r>
          </a:p>
          <a:p>
            <a:r>
              <a:rPr lang="ru-RU" dirty="0"/>
              <a:t>С помощью свойства </a:t>
            </a:r>
            <a:r>
              <a:rPr lang="ru-RU" dirty="0" err="1"/>
              <a:t>user</a:t>
            </a:r>
            <a:r>
              <a:rPr lang="ru-RU" dirty="0"/>
              <a:t> в модели </a:t>
            </a:r>
            <a:r>
              <a:rPr lang="ru-RU" dirty="0" err="1"/>
              <a:t>Account</a:t>
            </a:r>
            <a:r>
              <a:rPr lang="ru-RU" dirty="0"/>
              <a:t> можно манипулировать связанным объектом модели </a:t>
            </a:r>
            <a:r>
              <a:rPr lang="ru-RU" dirty="0" err="1"/>
              <a:t>User</a:t>
            </a:r>
            <a:r>
              <a:rPr lang="ru-RU" dirty="0"/>
              <a:t>:</a:t>
            </a:r>
          </a:p>
        </p:txBody>
      </p:sp>
      <p:pic>
        <p:nvPicPr>
          <p:cNvPr id="9" name="Рисунок 8">
            <a:extLst>
              <a:ext uri="{FF2B5EF4-FFF2-40B4-BE49-F238E27FC236}">
                <a16:creationId xmlns:a16="http://schemas.microsoft.com/office/drawing/2014/main" id="{5FE17D12-9979-48AB-8C2F-B0D9806DE411}"/>
              </a:ext>
            </a:extLst>
          </p:cNvPr>
          <p:cNvPicPr>
            <a:picLocks noChangeAspect="1"/>
          </p:cNvPicPr>
          <p:nvPr/>
        </p:nvPicPr>
        <p:blipFill>
          <a:blip r:embed="rId3"/>
          <a:stretch>
            <a:fillRect/>
          </a:stretch>
        </p:blipFill>
        <p:spPr>
          <a:xfrm>
            <a:off x="983435" y="3492076"/>
            <a:ext cx="5857875" cy="2667000"/>
          </a:xfrm>
          <a:prstGeom prst="rect">
            <a:avLst/>
          </a:prstGeom>
        </p:spPr>
      </p:pic>
    </p:spTree>
    <p:extLst>
      <p:ext uri="{BB962C8B-B14F-4D97-AF65-F5344CB8AC3E}">
        <p14:creationId xmlns:p14="http://schemas.microsoft.com/office/powerpoint/2010/main" val="21873790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F7C913-ACE2-4010-86A5-DA6929C52203}"/>
              </a:ext>
            </a:extLst>
          </p:cNvPr>
          <p:cNvSpPr txBox="1"/>
          <p:nvPr/>
        </p:nvSpPr>
        <p:spPr>
          <a:xfrm>
            <a:off x="362823" y="238410"/>
            <a:ext cx="11633433" cy="1200329"/>
          </a:xfrm>
          <a:prstGeom prst="rect">
            <a:avLst/>
          </a:prstGeom>
          <a:noFill/>
        </p:spPr>
        <p:txBody>
          <a:bodyPr wrap="square">
            <a:spAutoFit/>
          </a:bodyPr>
          <a:lstStyle/>
          <a:p>
            <a:r>
              <a:rPr lang="ru-RU" dirty="0"/>
              <a:t>Однако через модель </a:t>
            </a:r>
            <a:r>
              <a:rPr lang="ru-RU" dirty="0" err="1"/>
              <a:t>User</a:t>
            </a:r>
            <a:r>
              <a:rPr lang="ru-RU" dirty="0"/>
              <a:t> также можно оказывать влияние на связанный объект </a:t>
            </a:r>
            <a:r>
              <a:rPr lang="ru-RU" dirty="0" err="1"/>
              <a:t>Account</a:t>
            </a:r>
            <a:r>
              <a:rPr lang="ru-RU" dirty="0"/>
              <a:t>. Несмотря на то, что явным образом в модели </a:t>
            </a:r>
            <a:r>
              <a:rPr lang="ru-RU" dirty="0" err="1"/>
              <a:t>User</a:t>
            </a:r>
            <a:r>
              <a:rPr lang="ru-RU" dirty="0"/>
              <a:t> определено только одно свойство - </a:t>
            </a:r>
            <a:r>
              <a:rPr lang="ru-RU" dirty="0" err="1"/>
              <a:t>name</a:t>
            </a:r>
            <a:r>
              <a:rPr lang="ru-RU" dirty="0"/>
              <a:t>, при связи один к одному неявно создается еще одно свойство, которое называется по имени зависимой модели и которое указывает на связанный объект этой модели. То есть в данном случае это свойство будет называться "</a:t>
            </a:r>
            <a:r>
              <a:rPr lang="ru-RU" dirty="0" err="1"/>
              <a:t>account</a:t>
            </a:r>
            <a:r>
              <a:rPr lang="ru-RU" dirty="0"/>
              <a:t>":</a:t>
            </a:r>
          </a:p>
        </p:txBody>
      </p:sp>
      <p:pic>
        <p:nvPicPr>
          <p:cNvPr id="5" name="Рисунок 4">
            <a:extLst>
              <a:ext uri="{FF2B5EF4-FFF2-40B4-BE49-F238E27FC236}">
                <a16:creationId xmlns:a16="http://schemas.microsoft.com/office/drawing/2014/main" id="{A030C2DE-AC69-4343-946C-7E0908D3EFE5}"/>
              </a:ext>
            </a:extLst>
          </p:cNvPr>
          <p:cNvPicPr>
            <a:picLocks noChangeAspect="1"/>
          </p:cNvPicPr>
          <p:nvPr/>
        </p:nvPicPr>
        <p:blipFill>
          <a:blip r:embed="rId2"/>
          <a:stretch>
            <a:fillRect/>
          </a:stretch>
        </p:blipFill>
        <p:spPr>
          <a:xfrm>
            <a:off x="1267000" y="1692348"/>
            <a:ext cx="8141004" cy="3659828"/>
          </a:xfrm>
          <a:prstGeom prst="rect">
            <a:avLst/>
          </a:prstGeom>
        </p:spPr>
      </p:pic>
    </p:spTree>
    <p:extLst>
      <p:ext uri="{BB962C8B-B14F-4D97-AF65-F5344CB8AC3E}">
        <p14:creationId xmlns:p14="http://schemas.microsoft.com/office/powerpoint/2010/main" val="16094783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6F4581-8BE4-42AC-A7A3-6BCAC309C7B8}"/>
              </a:ext>
            </a:extLst>
          </p:cNvPr>
          <p:cNvSpPr txBox="1"/>
          <p:nvPr/>
        </p:nvSpPr>
        <p:spPr>
          <a:xfrm>
            <a:off x="631272" y="1019073"/>
            <a:ext cx="9779466" cy="369332"/>
          </a:xfrm>
          <a:prstGeom prst="rect">
            <a:avLst/>
          </a:prstGeom>
          <a:noFill/>
        </p:spPr>
        <p:txBody>
          <a:bodyPr wrap="square">
            <a:spAutoFit/>
          </a:bodyPr>
          <a:lstStyle/>
          <a:p>
            <a:r>
              <a:rPr lang="ru-RU" dirty="0"/>
              <a:t>Подобным образом можно выполнять фильтрацию по обоим моделям и их свойствам:</a:t>
            </a:r>
          </a:p>
        </p:txBody>
      </p:sp>
      <p:pic>
        <p:nvPicPr>
          <p:cNvPr id="5" name="Рисунок 4">
            <a:extLst>
              <a:ext uri="{FF2B5EF4-FFF2-40B4-BE49-F238E27FC236}">
                <a16:creationId xmlns:a16="http://schemas.microsoft.com/office/drawing/2014/main" id="{2900BB20-488F-4626-A402-D42AF39F8A53}"/>
              </a:ext>
            </a:extLst>
          </p:cNvPr>
          <p:cNvPicPr>
            <a:picLocks noChangeAspect="1"/>
          </p:cNvPicPr>
          <p:nvPr/>
        </p:nvPicPr>
        <p:blipFill>
          <a:blip r:embed="rId2"/>
          <a:stretch>
            <a:fillRect/>
          </a:stretch>
        </p:blipFill>
        <p:spPr>
          <a:xfrm>
            <a:off x="1713320" y="1558561"/>
            <a:ext cx="6987679" cy="3852338"/>
          </a:xfrm>
          <a:prstGeom prst="rect">
            <a:avLst/>
          </a:prstGeom>
        </p:spPr>
      </p:pic>
    </p:spTree>
    <p:extLst>
      <p:ext uri="{BB962C8B-B14F-4D97-AF65-F5344CB8AC3E}">
        <p14:creationId xmlns:p14="http://schemas.microsoft.com/office/powerpoint/2010/main" val="42328382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FBFBF6-2EED-4737-B3F5-026776F62786}"/>
              </a:ext>
            </a:extLst>
          </p:cNvPr>
          <p:cNvSpPr txBox="1"/>
          <p:nvPr/>
        </p:nvSpPr>
        <p:spPr>
          <a:xfrm>
            <a:off x="5592496" y="1038667"/>
            <a:ext cx="1007007" cy="369332"/>
          </a:xfrm>
          <a:prstGeom prst="rect">
            <a:avLst/>
          </a:prstGeom>
          <a:noFill/>
        </p:spPr>
        <p:txBody>
          <a:bodyPr wrap="none" rtlCol="0">
            <a:spAutoFit/>
          </a:bodyPr>
          <a:lstStyle/>
          <a:p>
            <a:r>
              <a:rPr lang="ru-RU" dirty="0"/>
              <a:t>Задание</a:t>
            </a:r>
          </a:p>
        </p:txBody>
      </p:sp>
      <p:sp>
        <p:nvSpPr>
          <p:cNvPr id="3" name="TextBox 2">
            <a:extLst>
              <a:ext uri="{FF2B5EF4-FFF2-40B4-BE49-F238E27FC236}">
                <a16:creationId xmlns:a16="http://schemas.microsoft.com/office/drawing/2014/main" id="{A61DEC5F-3A30-4594-A006-6141E0E0A636}"/>
              </a:ext>
            </a:extLst>
          </p:cNvPr>
          <p:cNvSpPr txBox="1"/>
          <p:nvPr/>
        </p:nvSpPr>
        <p:spPr>
          <a:xfrm>
            <a:off x="1104903" y="1931048"/>
            <a:ext cx="9982194" cy="2031325"/>
          </a:xfrm>
          <a:prstGeom prst="rect">
            <a:avLst/>
          </a:prstGeom>
          <a:noFill/>
        </p:spPr>
        <p:txBody>
          <a:bodyPr wrap="square" rtlCol="0">
            <a:spAutoFit/>
          </a:bodyPr>
          <a:lstStyle/>
          <a:p>
            <a:r>
              <a:rPr lang="ru-RU" dirty="0"/>
              <a:t>Создать </a:t>
            </a:r>
            <a:r>
              <a:rPr lang="en-US" dirty="0"/>
              <a:t>Django</a:t>
            </a:r>
            <a:r>
              <a:rPr lang="ru-RU" dirty="0"/>
              <a:t>-приложения:</a:t>
            </a:r>
          </a:p>
          <a:p>
            <a:pPr marL="342900" indent="-342900">
              <a:buFont typeface="+mj-lt"/>
              <a:buAutoNum type="arabicPeriod"/>
            </a:pPr>
            <a:r>
              <a:rPr lang="ru-RU" dirty="0"/>
              <a:t>Повторить 1 пример со связью один-ко-многим. Формы создать в файле </a:t>
            </a:r>
            <a:r>
              <a:rPr lang="en-US" dirty="0"/>
              <a:t>forms.py.</a:t>
            </a:r>
            <a:endParaRPr lang="ru-RU" dirty="0"/>
          </a:p>
          <a:p>
            <a:pPr marL="342900" indent="-342900">
              <a:buFont typeface="+mj-lt"/>
              <a:buAutoNum type="arabicPeriod"/>
            </a:pPr>
            <a:r>
              <a:rPr lang="ru-RU" dirty="0"/>
              <a:t>Повторить 2 пример со связью многие-ко-многим</a:t>
            </a:r>
            <a:r>
              <a:rPr lang="en-US" dirty="0"/>
              <a:t>. </a:t>
            </a:r>
            <a:r>
              <a:rPr lang="ru-RU" dirty="0"/>
              <a:t>Формы создать в файле </a:t>
            </a:r>
            <a:r>
              <a:rPr lang="en-US" dirty="0"/>
              <a:t>forms.py.</a:t>
            </a:r>
            <a:endParaRPr lang="ru-RU" dirty="0"/>
          </a:p>
          <a:p>
            <a:pPr marL="342900" indent="-342900">
              <a:buFont typeface="+mj-lt"/>
              <a:buAutoNum type="arabicPeriod"/>
            </a:pPr>
            <a:r>
              <a:rPr lang="ru-RU" dirty="0"/>
              <a:t>Добавить в свое приложение с постами возможность выбора категории постов из второй таблицы с помощью соединения один-ко-многим. Добавить информацию об авторе для поста и связать инфу с постом соединением многие-к-одному. Добавить таблицу с издательствами. И соединить с авторами с помощью соединения многие-ко многим.</a:t>
            </a:r>
          </a:p>
        </p:txBody>
      </p:sp>
    </p:spTree>
    <p:extLst>
      <p:ext uri="{BB962C8B-B14F-4D97-AF65-F5344CB8AC3E}">
        <p14:creationId xmlns:p14="http://schemas.microsoft.com/office/powerpoint/2010/main" val="836859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11646C-03D9-4633-91BF-320B6E0A619A}"/>
              </a:ext>
            </a:extLst>
          </p:cNvPr>
          <p:cNvSpPr txBox="1"/>
          <p:nvPr/>
        </p:nvSpPr>
        <p:spPr>
          <a:xfrm>
            <a:off x="513826" y="326577"/>
            <a:ext cx="11289484" cy="923330"/>
          </a:xfrm>
          <a:prstGeom prst="rect">
            <a:avLst/>
          </a:prstGeom>
          <a:noFill/>
        </p:spPr>
        <p:txBody>
          <a:bodyPr wrap="square">
            <a:spAutoFit/>
          </a:bodyPr>
          <a:lstStyle/>
          <a:p>
            <a:r>
              <a:rPr lang="ru-RU" b="1" dirty="0"/>
              <a:t>Реляционная структура базы данных</a:t>
            </a:r>
          </a:p>
          <a:p>
            <a:r>
              <a:rPr lang="ru-RU" dirty="0"/>
              <a:t>Все данные представлены в виде простых таблиц, разбитых на строки и столбцы, на пересечении которых расположены данные. </a:t>
            </a:r>
          </a:p>
        </p:txBody>
      </p:sp>
      <p:pic>
        <p:nvPicPr>
          <p:cNvPr id="4" name="Рисунок 3">
            <a:extLst>
              <a:ext uri="{FF2B5EF4-FFF2-40B4-BE49-F238E27FC236}">
                <a16:creationId xmlns:a16="http://schemas.microsoft.com/office/drawing/2014/main" id="{7DD7322E-1DCA-4D3F-8F42-072349FD51D9}"/>
              </a:ext>
            </a:extLst>
          </p:cNvPr>
          <p:cNvPicPr>
            <a:picLocks noChangeAspect="1"/>
          </p:cNvPicPr>
          <p:nvPr/>
        </p:nvPicPr>
        <p:blipFill>
          <a:blip r:embed="rId2"/>
          <a:stretch>
            <a:fillRect/>
          </a:stretch>
        </p:blipFill>
        <p:spPr>
          <a:xfrm>
            <a:off x="1324179" y="1442854"/>
            <a:ext cx="4834389" cy="2719344"/>
          </a:xfrm>
          <a:prstGeom prst="rect">
            <a:avLst/>
          </a:prstGeom>
        </p:spPr>
      </p:pic>
      <p:sp>
        <p:nvSpPr>
          <p:cNvPr id="6" name="TextBox 5">
            <a:extLst>
              <a:ext uri="{FF2B5EF4-FFF2-40B4-BE49-F238E27FC236}">
                <a16:creationId xmlns:a16="http://schemas.microsoft.com/office/drawing/2014/main" id="{6557C35C-0047-440F-AB3D-CD2027386C2C}"/>
              </a:ext>
            </a:extLst>
          </p:cNvPr>
          <p:cNvSpPr txBox="1"/>
          <p:nvPr/>
        </p:nvSpPr>
        <p:spPr>
          <a:xfrm>
            <a:off x="513826" y="4714342"/>
            <a:ext cx="10853257" cy="1200329"/>
          </a:xfrm>
          <a:prstGeom prst="rect">
            <a:avLst/>
          </a:prstGeom>
          <a:noFill/>
        </p:spPr>
        <p:txBody>
          <a:bodyPr wrap="square">
            <a:spAutoFit/>
          </a:bodyPr>
          <a:lstStyle/>
          <a:p>
            <a:r>
              <a:rPr lang="ru-RU" b="1" dirty="0"/>
              <a:t>Объектно-ориентированные и гибридные базы данных</a:t>
            </a:r>
          </a:p>
          <a:p>
            <a:r>
              <a:rPr lang="ru-RU" dirty="0"/>
              <a:t>В объектно-ориентированных базах данных данные хранятся в виде объектов, что очень удобно.</a:t>
            </a:r>
          </a:p>
          <a:p>
            <a:r>
              <a:rPr lang="ru-RU" dirty="0"/>
              <a:t>Гибридные БД совмещают в себе возможности реляционных и объектно-ориентированных, поэтому их часто называют объектно-реляционными. Примером такой СУБД является </a:t>
            </a:r>
            <a:r>
              <a:rPr lang="ru-RU" dirty="0" err="1"/>
              <a:t>Oracle</a:t>
            </a:r>
            <a:endParaRPr lang="ru-RU" dirty="0"/>
          </a:p>
        </p:txBody>
      </p:sp>
    </p:spTree>
    <p:extLst>
      <p:ext uri="{BB962C8B-B14F-4D97-AF65-F5344CB8AC3E}">
        <p14:creationId xmlns:p14="http://schemas.microsoft.com/office/powerpoint/2010/main" val="257548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5DDFEE-3B9F-4FBD-84C9-D5D24E9C40A3}"/>
              </a:ext>
            </a:extLst>
          </p:cNvPr>
          <p:cNvSpPr txBox="1"/>
          <p:nvPr/>
        </p:nvSpPr>
        <p:spPr>
          <a:xfrm>
            <a:off x="253767" y="175898"/>
            <a:ext cx="11725712" cy="646331"/>
          </a:xfrm>
          <a:prstGeom prst="rect">
            <a:avLst/>
          </a:prstGeom>
          <a:noFill/>
        </p:spPr>
        <p:txBody>
          <a:bodyPr wrap="square">
            <a:spAutoFit/>
          </a:bodyPr>
          <a:lstStyle/>
          <a:p>
            <a:r>
              <a:rPr lang="ru-RU" dirty="0"/>
              <a:t>Например, таблица PUBLISHERS (Издатели) содержит информацию об издательствах (имя компании, ее адрес, телефон, факс и др.).</a:t>
            </a:r>
          </a:p>
        </p:txBody>
      </p:sp>
      <p:pic>
        <p:nvPicPr>
          <p:cNvPr id="5" name="Рисунок 4">
            <a:extLst>
              <a:ext uri="{FF2B5EF4-FFF2-40B4-BE49-F238E27FC236}">
                <a16:creationId xmlns:a16="http://schemas.microsoft.com/office/drawing/2014/main" id="{F633DA61-EEC9-4BB1-9928-B2DCC907B4DF}"/>
              </a:ext>
            </a:extLst>
          </p:cNvPr>
          <p:cNvPicPr>
            <a:picLocks noChangeAspect="1"/>
          </p:cNvPicPr>
          <p:nvPr/>
        </p:nvPicPr>
        <p:blipFill>
          <a:blip r:embed="rId2"/>
          <a:stretch>
            <a:fillRect/>
          </a:stretch>
        </p:blipFill>
        <p:spPr>
          <a:xfrm>
            <a:off x="1084452" y="1018228"/>
            <a:ext cx="4838700" cy="2095500"/>
          </a:xfrm>
          <a:prstGeom prst="rect">
            <a:avLst/>
          </a:prstGeom>
        </p:spPr>
      </p:pic>
      <p:pic>
        <p:nvPicPr>
          <p:cNvPr id="7" name="Рисунок 6">
            <a:extLst>
              <a:ext uri="{FF2B5EF4-FFF2-40B4-BE49-F238E27FC236}">
                <a16:creationId xmlns:a16="http://schemas.microsoft.com/office/drawing/2014/main" id="{24EECD99-A7A1-44D0-84FF-3B7B2D3C0658}"/>
              </a:ext>
            </a:extLst>
          </p:cNvPr>
          <p:cNvPicPr>
            <a:picLocks noChangeAspect="1"/>
          </p:cNvPicPr>
          <p:nvPr/>
        </p:nvPicPr>
        <p:blipFill>
          <a:blip r:embed="rId3"/>
          <a:stretch>
            <a:fillRect/>
          </a:stretch>
        </p:blipFill>
        <p:spPr>
          <a:xfrm>
            <a:off x="1173672" y="3309728"/>
            <a:ext cx="5734050" cy="2867025"/>
          </a:xfrm>
          <a:prstGeom prst="rect">
            <a:avLst/>
          </a:prstGeom>
        </p:spPr>
      </p:pic>
    </p:spTree>
    <p:extLst>
      <p:ext uri="{BB962C8B-B14F-4D97-AF65-F5344CB8AC3E}">
        <p14:creationId xmlns:p14="http://schemas.microsoft.com/office/powerpoint/2010/main" val="194399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96027F-4A36-4199-A9E3-E78D98859F38}"/>
              </a:ext>
            </a:extLst>
          </p:cNvPr>
          <p:cNvSpPr txBox="1"/>
          <p:nvPr/>
        </p:nvSpPr>
        <p:spPr>
          <a:xfrm>
            <a:off x="421546" y="507344"/>
            <a:ext cx="9754299" cy="369332"/>
          </a:xfrm>
          <a:prstGeom prst="rect">
            <a:avLst/>
          </a:prstGeom>
          <a:noFill/>
        </p:spPr>
        <p:txBody>
          <a:bodyPr wrap="square">
            <a:spAutoFit/>
          </a:bodyPr>
          <a:lstStyle/>
          <a:p>
            <a:r>
              <a:rPr lang="ru-RU" dirty="0"/>
              <a:t>Таблица AUTHORS (Авторы) содержит информацию о авторах - ФИО и год рождения.</a:t>
            </a:r>
          </a:p>
        </p:txBody>
      </p:sp>
      <p:pic>
        <p:nvPicPr>
          <p:cNvPr id="5" name="Рисунок 4">
            <a:extLst>
              <a:ext uri="{FF2B5EF4-FFF2-40B4-BE49-F238E27FC236}">
                <a16:creationId xmlns:a16="http://schemas.microsoft.com/office/drawing/2014/main" id="{611048D0-571D-4DC1-A788-9738D607EB40}"/>
              </a:ext>
            </a:extLst>
          </p:cNvPr>
          <p:cNvPicPr>
            <a:picLocks noChangeAspect="1"/>
          </p:cNvPicPr>
          <p:nvPr/>
        </p:nvPicPr>
        <p:blipFill>
          <a:blip r:embed="rId2"/>
          <a:stretch>
            <a:fillRect/>
          </a:stretch>
        </p:blipFill>
        <p:spPr>
          <a:xfrm>
            <a:off x="868348" y="1021665"/>
            <a:ext cx="5086350" cy="1190625"/>
          </a:xfrm>
          <a:prstGeom prst="rect">
            <a:avLst/>
          </a:prstGeom>
        </p:spPr>
      </p:pic>
      <p:pic>
        <p:nvPicPr>
          <p:cNvPr id="7" name="Рисунок 6">
            <a:extLst>
              <a:ext uri="{FF2B5EF4-FFF2-40B4-BE49-F238E27FC236}">
                <a16:creationId xmlns:a16="http://schemas.microsoft.com/office/drawing/2014/main" id="{499CE109-C61F-4D7B-96FA-082B27BE98BF}"/>
              </a:ext>
            </a:extLst>
          </p:cNvPr>
          <p:cNvPicPr>
            <a:picLocks noChangeAspect="1"/>
          </p:cNvPicPr>
          <p:nvPr/>
        </p:nvPicPr>
        <p:blipFill>
          <a:blip r:embed="rId3"/>
          <a:stretch>
            <a:fillRect/>
          </a:stretch>
        </p:blipFill>
        <p:spPr>
          <a:xfrm>
            <a:off x="924275" y="2812452"/>
            <a:ext cx="4648200" cy="2390775"/>
          </a:xfrm>
          <a:prstGeom prst="rect">
            <a:avLst/>
          </a:prstGeom>
        </p:spPr>
      </p:pic>
    </p:spTree>
    <p:extLst>
      <p:ext uri="{BB962C8B-B14F-4D97-AF65-F5344CB8AC3E}">
        <p14:creationId xmlns:p14="http://schemas.microsoft.com/office/powerpoint/2010/main" val="1526056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107378-09AA-4650-82F3-1F9C206BBEAF}"/>
              </a:ext>
            </a:extLst>
          </p:cNvPr>
          <p:cNvSpPr txBox="1"/>
          <p:nvPr/>
        </p:nvSpPr>
        <p:spPr>
          <a:xfrm>
            <a:off x="446714" y="377234"/>
            <a:ext cx="11306262" cy="646331"/>
          </a:xfrm>
          <a:prstGeom prst="rect">
            <a:avLst/>
          </a:prstGeom>
          <a:noFill/>
        </p:spPr>
        <p:txBody>
          <a:bodyPr wrap="square">
            <a:spAutoFit/>
          </a:bodyPr>
          <a:lstStyle/>
          <a:p>
            <a:r>
              <a:rPr lang="ru-RU" b="0" i="0" dirty="0">
                <a:solidFill>
                  <a:srgbClr val="404040"/>
                </a:solidFill>
                <a:effectLst/>
                <a:latin typeface="arial" panose="020B0604020202020204" pitchFamily="34" charset="0"/>
              </a:rPr>
              <a:t>Таблица TITLES (Заголовки) содержит данные о самих книгах - название книги, год издания, код ISBN, издатель, краткое описание и др.</a:t>
            </a:r>
            <a:endParaRPr lang="ru-RU" dirty="0"/>
          </a:p>
        </p:txBody>
      </p:sp>
      <p:pic>
        <p:nvPicPr>
          <p:cNvPr id="5" name="Рисунок 4">
            <a:extLst>
              <a:ext uri="{FF2B5EF4-FFF2-40B4-BE49-F238E27FC236}">
                <a16:creationId xmlns:a16="http://schemas.microsoft.com/office/drawing/2014/main" id="{4E4CC95F-982E-42DA-95A5-0D63F6CDFBC6}"/>
              </a:ext>
            </a:extLst>
          </p:cNvPr>
          <p:cNvPicPr>
            <a:picLocks noChangeAspect="1"/>
          </p:cNvPicPr>
          <p:nvPr/>
        </p:nvPicPr>
        <p:blipFill>
          <a:blip r:embed="rId2"/>
          <a:stretch>
            <a:fillRect/>
          </a:stretch>
        </p:blipFill>
        <p:spPr>
          <a:xfrm>
            <a:off x="1154054" y="1143787"/>
            <a:ext cx="4867275" cy="1885950"/>
          </a:xfrm>
          <a:prstGeom prst="rect">
            <a:avLst/>
          </a:prstGeom>
        </p:spPr>
      </p:pic>
      <p:pic>
        <p:nvPicPr>
          <p:cNvPr id="7" name="Рисунок 6">
            <a:extLst>
              <a:ext uri="{FF2B5EF4-FFF2-40B4-BE49-F238E27FC236}">
                <a16:creationId xmlns:a16="http://schemas.microsoft.com/office/drawing/2014/main" id="{3590F8B3-9ECA-486E-B77C-4A130A967F3A}"/>
              </a:ext>
            </a:extLst>
          </p:cNvPr>
          <p:cNvPicPr>
            <a:picLocks noChangeAspect="1"/>
          </p:cNvPicPr>
          <p:nvPr/>
        </p:nvPicPr>
        <p:blipFill>
          <a:blip r:embed="rId3"/>
          <a:stretch>
            <a:fillRect/>
          </a:stretch>
        </p:blipFill>
        <p:spPr>
          <a:xfrm>
            <a:off x="1154054" y="3559072"/>
            <a:ext cx="5667375" cy="2390775"/>
          </a:xfrm>
          <a:prstGeom prst="rect">
            <a:avLst/>
          </a:prstGeom>
        </p:spPr>
      </p:pic>
      <p:sp>
        <p:nvSpPr>
          <p:cNvPr id="9" name="TextBox 8">
            <a:extLst>
              <a:ext uri="{FF2B5EF4-FFF2-40B4-BE49-F238E27FC236}">
                <a16:creationId xmlns:a16="http://schemas.microsoft.com/office/drawing/2014/main" id="{6EFA782D-8E3F-48BF-AB4F-3F8046E1B4FE}"/>
              </a:ext>
            </a:extLst>
          </p:cNvPr>
          <p:cNvSpPr txBox="1"/>
          <p:nvPr/>
        </p:nvSpPr>
        <p:spPr>
          <a:xfrm>
            <a:off x="8179397" y="3877296"/>
            <a:ext cx="2858549" cy="1754326"/>
          </a:xfrm>
          <a:prstGeom prst="rect">
            <a:avLst/>
          </a:prstGeom>
          <a:noFill/>
        </p:spPr>
        <p:txBody>
          <a:bodyPr wrap="square">
            <a:spAutoFit/>
          </a:bodyPr>
          <a:lstStyle/>
          <a:p>
            <a:r>
              <a:rPr lang="ru-RU" dirty="0"/>
              <a:t> В базе данных BIBLIO.MDB присутствует еще и таблица TITLE AUTHOR. Она нужна для организации связей между таблицами.</a:t>
            </a:r>
          </a:p>
        </p:txBody>
      </p:sp>
    </p:spTree>
    <p:extLst>
      <p:ext uri="{BB962C8B-B14F-4D97-AF65-F5344CB8AC3E}">
        <p14:creationId xmlns:p14="http://schemas.microsoft.com/office/powerpoint/2010/main" val="2716474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53C877-C2A7-4CC8-A33D-DA067BF91E1E}"/>
              </a:ext>
            </a:extLst>
          </p:cNvPr>
          <p:cNvSpPr txBox="1"/>
          <p:nvPr/>
        </p:nvSpPr>
        <p:spPr>
          <a:xfrm>
            <a:off x="320878" y="179363"/>
            <a:ext cx="11616655" cy="2308324"/>
          </a:xfrm>
          <a:prstGeom prst="rect">
            <a:avLst/>
          </a:prstGeom>
          <a:noFill/>
        </p:spPr>
        <p:txBody>
          <a:bodyPr wrap="square">
            <a:spAutoFit/>
          </a:bodyPr>
          <a:lstStyle/>
          <a:p>
            <a:pPr algn="ctr"/>
            <a:r>
              <a:rPr lang="ru-RU" b="1" dirty="0"/>
              <a:t>Отношения между таблицами</a:t>
            </a:r>
          </a:p>
          <a:p>
            <a:pPr algn="ctr"/>
            <a:endParaRPr lang="ru-RU" b="1" dirty="0"/>
          </a:p>
          <a:p>
            <a:r>
              <a:rPr lang="ru-RU" dirty="0"/>
              <a:t>Отношения между таблицами устанавливают связь между данными находящимися в разных таблицах базы данных.</a:t>
            </a:r>
          </a:p>
          <a:p>
            <a:endParaRPr lang="ru-RU" dirty="0"/>
          </a:p>
          <a:p>
            <a:r>
              <a:rPr lang="ru-RU" dirty="0"/>
              <a:t>Отношения между таблицами определяются отношением между группами объектов соответствующего типа. Например, один автор может написать несколько книг и издать их в разных издательствах. Или издательство может опубликовать несколько книг разных авторов. Таким образом, между авторами и названиями книг существует отношение один-ко-многим, а между издательствами и авторами существует отношение много-ко-многим.</a:t>
            </a:r>
          </a:p>
        </p:txBody>
      </p:sp>
      <p:pic>
        <p:nvPicPr>
          <p:cNvPr id="5" name="Рисунок 4">
            <a:extLst>
              <a:ext uri="{FF2B5EF4-FFF2-40B4-BE49-F238E27FC236}">
                <a16:creationId xmlns:a16="http://schemas.microsoft.com/office/drawing/2014/main" id="{8253E924-9219-41DE-B18F-73E024A4D23D}"/>
              </a:ext>
            </a:extLst>
          </p:cNvPr>
          <p:cNvPicPr>
            <a:picLocks noChangeAspect="1"/>
          </p:cNvPicPr>
          <p:nvPr/>
        </p:nvPicPr>
        <p:blipFill>
          <a:blip r:embed="rId2"/>
          <a:stretch>
            <a:fillRect/>
          </a:stretch>
        </p:blipFill>
        <p:spPr>
          <a:xfrm>
            <a:off x="2640915" y="3071419"/>
            <a:ext cx="5114925" cy="2057400"/>
          </a:xfrm>
          <a:prstGeom prst="rect">
            <a:avLst/>
          </a:prstGeom>
        </p:spPr>
      </p:pic>
    </p:spTree>
    <p:extLst>
      <p:ext uri="{BB962C8B-B14F-4D97-AF65-F5344CB8AC3E}">
        <p14:creationId xmlns:p14="http://schemas.microsoft.com/office/powerpoint/2010/main" val="418155731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4641</Words>
  <Application>Microsoft Office PowerPoint</Application>
  <PresentationFormat>Широкоэкранный</PresentationFormat>
  <Paragraphs>216</Paragraphs>
  <Slides>48</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48</vt:i4>
      </vt:variant>
    </vt:vector>
  </HeadingPairs>
  <TitlesOfParts>
    <vt:vector size="54" baseType="lpstr">
      <vt:lpstr>-apple-system</vt:lpstr>
      <vt:lpstr>Arial</vt:lpstr>
      <vt:lpstr>Arial</vt:lpstr>
      <vt:lpstr>Calibri</vt:lpstr>
      <vt:lpstr>Calibri Light</vt:lpstr>
      <vt:lpstr>Тема Office</vt:lpstr>
      <vt:lpstr>Базы данных. Ключи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Базы данных. Ключи</dc:title>
  <dc:creator>Свешникова Анна</dc:creator>
  <cp:lastModifiedBy>Свешникова Анна</cp:lastModifiedBy>
  <cp:revision>18</cp:revision>
  <dcterms:created xsi:type="dcterms:W3CDTF">2022-12-11T07:29:13Z</dcterms:created>
  <dcterms:modified xsi:type="dcterms:W3CDTF">2022-12-11T12:33:37Z</dcterms:modified>
</cp:coreProperties>
</file>