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505" r:id="rId2"/>
    <p:sldId id="446" r:id="rId3"/>
    <p:sldId id="447" r:id="rId4"/>
    <p:sldId id="448" r:id="rId5"/>
    <p:sldId id="456" r:id="rId6"/>
    <p:sldId id="457" r:id="rId7"/>
    <p:sldId id="458" r:id="rId8"/>
    <p:sldId id="459" r:id="rId9"/>
    <p:sldId id="460" r:id="rId10"/>
    <p:sldId id="461" r:id="rId11"/>
    <p:sldId id="452" r:id="rId12"/>
    <p:sldId id="453" r:id="rId13"/>
    <p:sldId id="454" r:id="rId14"/>
    <p:sldId id="455" r:id="rId15"/>
    <p:sldId id="467" r:id="rId16"/>
    <p:sldId id="468" r:id="rId17"/>
    <p:sldId id="490" r:id="rId18"/>
    <p:sldId id="462" r:id="rId19"/>
    <p:sldId id="463" r:id="rId20"/>
    <p:sldId id="489" r:id="rId21"/>
    <p:sldId id="491" r:id="rId22"/>
    <p:sldId id="493" r:id="rId23"/>
    <p:sldId id="494" r:id="rId24"/>
    <p:sldId id="464" r:id="rId25"/>
    <p:sldId id="465" r:id="rId26"/>
    <p:sldId id="466" r:id="rId27"/>
    <p:sldId id="495" r:id="rId28"/>
    <p:sldId id="497" r:id="rId29"/>
    <p:sldId id="472" r:id="rId30"/>
    <p:sldId id="469" r:id="rId31"/>
    <p:sldId id="470" r:id="rId32"/>
    <p:sldId id="471" r:id="rId33"/>
    <p:sldId id="473" r:id="rId34"/>
    <p:sldId id="474" r:id="rId35"/>
    <p:sldId id="475" r:id="rId36"/>
    <p:sldId id="476" r:id="rId37"/>
    <p:sldId id="481" r:id="rId38"/>
    <p:sldId id="477" r:id="rId39"/>
    <p:sldId id="482" r:id="rId40"/>
    <p:sldId id="483" r:id="rId41"/>
    <p:sldId id="478" r:id="rId42"/>
    <p:sldId id="485" r:id="rId43"/>
    <p:sldId id="487" r:id="rId44"/>
    <p:sldId id="488" r:id="rId45"/>
    <p:sldId id="484" r:id="rId46"/>
    <p:sldId id="486" r:id="rId47"/>
    <p:sldId id="503" r:id="rId48"/>
    <p:sldId id="504" r:id="rId49"/>
    <p:sldId id="499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2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353E-2413-4AC0-99FD-EB504812C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D61FF-461A-4AE4-ABFE-378233344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98681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5341-6118-4CE9-9B27-CB508FD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3CFD-E097-4DA2-8AC4-1CCB2F4D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24744"/>
            <a:ext cx="4464496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인스턴스를 생성하는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인스턴스는 서로 다른 값을 가지고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변수나 메서드를 호출할 때에도 각 인스턴스를 구분하여 사용해야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인스턴스는 객체 지향 프로그래밍에서 클래스를 이용하여 실체화된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B44AF-AECA-4ED1-94CD-D0FE5F165CFC}"/>
              </a:ext>
            </a:extLst>
          </p:cNvPr>
          <p:cNvSpPr txBox="1"/>
          <p:nvPr/>
        </p:nvSpPr>
        <p:spPr>
          <a:xfrm>
            <a:off x="4572000" y="948690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접근하여 값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(rectangle2.width) # 출력 결과: 5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(rectangle2.height) # 출력 결과: 6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(rectangle2.area()) # 출력 결과: 30</a:t>
            </a:r>
          </a:p>
        </p:txBody>
      </p:sp>
    </p:spTree>
    <p:extLst>
      <p:ext uri="{BB962C8B-B14F-4D97-AF65-F5344CB8AC3E}">
        <p14:creationId xmlns:p14="http://schemas.microsoft.com/office/powerpoint/2010/main" val="155398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AB3DE-BC8D-4F3C-BBFB-3A4057FE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34360-5024-4747-85A5-8D578C45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클래스의 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마다 독립적으로 사용되는 변수입니다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내부에서 </a:t>
            </a:r>
            <a:r>
              <a:rPr lang="en-US" altLang="ko-KR" dirty="0"/>
              <a:t>self.</a:t>
            </a:r>
            <a:r>
              <a:rPr lang="ko-KR" altLang="en-US" dirty="0"/>
              <a:t>변수이름 형식으로 정의됩니다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클래스 내부의 모든 인스턴스 메서드에서 사용할 수 있으며</a:t>
            </a:r>
            <a:r>
              <a:rPr lang="en-US" altLang="ko-KR" dirty="0"/>
              <a:t>, </a:t>
            </a:r>
            <a:r>
              <a:rPr lang="ko-KR" altLang="en-US" dirty="0"/>
              <a:t>해당 객체의 상태를 저장하거나 수정하는 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37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098D-4121-4DDD-BA74-2814A61D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294E9-909D-4225-99CA-CE575612D402}"/>
              </a:ext>
            </a:extLst>
          </p:cNvPr>
          <p:cNvSpPr txBox="1"/>
          <p:nvPr/>
        </p:nvSpPr>
        <p:spPr>
          <a:xfrm>
            <a:off x="2483768" y="1207890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이용하여 객체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 값 변경</a:t>
            </a:r>
          </a:p>
          <a:p>
            <a:r>
              <a:rPr lang="ko-KR" altLang="en-US" dirty="0"/>
              <a:t>rectangle1.width = 5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5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20</a:t>
            </a:r>
          </a:p>
        </p:txBody>
      </p:sp>
    </p:spTree>
    <p:extLst>
      <p:ext uri="{BB962C8B-B14F-4D97-AF65-F5344CB8AC3E}">
        <p14:creationId xmlns:p14="http://schemas.microsoft.com/office/powerpoint/2010/main" val="169965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C586-31A9-4D27-BE97-BF5140ED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(Class 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330E-C0B0-4F1A-B99E-43A2F07E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r>
              <a:rPr lang="en-US" altLang="ko-KR" dirty="0"/>
              <a:t>(Class Variable)</a:t>
            </a:r>
            <a:r>
              <a:rPr lang="ko-KR" altLang="en-US" dirty="0"/>
              <a:t>는 클래스의 모든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에서 공유되는 변수입니다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내부에서 정의된 변수이지만</a:t>
            </a:r>
            <a:r>
              <a:rPr lang="en-US" altLang="ko-KR" dirty="0"/>
              <a:t>, </a:t>
            </a:r>
            <a:r>
              <a:rPr lang="ko-KR" altLang="en-US" dirty="0"/>
              <a:t>클래스 인스턴스마다 독립적인 값이 아니라</a:t>
            </a:r>
            <a:r>
              <a:rPr lang="en-US" altLang="ko-KR" dirty="0"/>
              <a:t>, </a:t>
            </a:r>
            <a:r>
              <a:rPr lang="ko-KR" altLang="en-US" dirty="0"/>
              <a:t>해당 클래스를 이용하여 생성된 모든 인스턴스에서 동일한 값을 가지게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변수는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내부가 아닌 클래스 내부에서 정의됩니다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30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526AF-08B2-476D-BBC8-8389326C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(Class Variable)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B862F-E1D4-4F8E-955D-46BA6042A5A4}"/>
              </a:ext>
            </a:extLst>
          </p:cNvPr>
          <p:cNvSpPr txBox="1"/>
          <p:nvPr/>
        </p:nvSpPr>
        <p:spPr>
          <a:xfrm>
            <a:off x="2699792" y="1052736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count</a:t>
            </a:r>
            <a:r>
              <a:rPr lang="ko-KR" altLang="en-US" dirty="0"/>
              <a:t> = 0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Rectangle.count</a:t>
            </a:r>
            <a:r>
              <a:rPr lang="ko-KR" altLang="en-US" dirty="0"/>
              <a:t> += 1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클래스 변수 값을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생성 시 클래스 변수 값 증가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1</a:t>
            </a:r>
          </a:p>
          <a:p>
            <a:endParaRPr lang="ko-KR" altLang="en-US" dirty="0"/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195608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(Instance Method)</a:t>
            </a:r>
            <a:r>
              <a:rPr lang="ko-KR" altLang="en-US" dirty="0"/>
              <a:t>는 해당 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통해 호출되는 </a:t>
            </a:r>
            <a:r>
              <a:rPr lang="ko-KR" altLang="en-US" dirty="0" err="1"/>
              <a:t>메서드를</a:t>
            </a:r>
            <a:r>
              <a:rPr lang="ko-KR" altLang="en-US" dirty="0"/>
              <a:t> 말합니다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클래스 내부에 정의되며</a:t>
            </a:r>
            <a:r>
              <a:rPr lang="en-US" altLang="ko-KR" dirty="0"/>
              <a:t>, </a:t>
            </a:r>
            <a:r>
              <a:rPr lang="ko-KR" altLang="en-US" dirty="0"/>
              <a:t>첫 번째 인자로 </a:t>
            </a:r>
            <a:r>
              <a:rPr lang="en-US" altLang="ko-KR" dirty="0"/>
              <a:t>self</a:t>
            </a:r>
            <a:r>
              <a:rPr lang="ko-KR" altLang="en-US" dirty="0"/>
              <a:t>를 받습니다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self</a:t>
            </a:r>
            <a:r>
              <a:rPr lang="ko-KR" altLang="en-US" dirty="0"/>
              <a:t>는 </a:t>
            </a:r>
            <a:r>
              <a:rPr lang="ko-KR" altLang="en-US" dirty="0" err="1"/>
              <a:t>인스턴스</a:t>
            </a:r>
            <a:r>
              <a:rPr lang="ko-KR" altLang="en-US" dirty="0"/>
              <a:t> 자신을 가리키며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접근하거나 수정하기 위해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60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정의하고 사용하는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07704" y="1710839"/>
            <a:ext cx="5076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Rectangle: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width, height):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self.width</a:t>
            </a:r>
            <a:r>
              <a:rPr lang="en-US" altLang="ko-KR" dirty="0"/>
              <a:t> = width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self.height</a:t>
            </a:r>
            <a:r>
              <a:rPr lang="en-US" altLang="ko-KR" dirty="0"/>
              <a:t> = height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area(self):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self.width</a:t>
            </a:r>
            <a:r>
              <a:rPr lang="en-US" altLang="ko-KR" dirty="0"/>
              <a:t> * </a:t>
            </a:r>
            <a:r>
              <a:rPr lang="en-US" altLang="ko-KR" dirty="0" err="1"/>
              <a:t>self.height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perimeter(self):</a:t>
            </a:r>
          </a:p>
          <a:p>
            <a:r>
              <a:rPr lang="en-US" altLang="ko-KR" dirty="0"/>
              <a:t>        return 2 * (</a:t>
            </a:r>
            <a:r>
              <a:rPr lang="en-US" altLang="ko-KR" dirty="0" err="1"/>
              <a:t>self.width</a:t>
            </a:r>
            <a:r>
              <a:rPr lang="en-US" altLang="ko-KR" dirty="0"/>
              <a:t> + </a:t>
            </a:r>
            <a:r>
              <a:rPr lang="en-US" altLang="ko-KR" dirty="0" err="1"/>
              <a:t>self.height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rectangle1 = Rectangle(3, 4)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</a:p>
          <a:p>
            <a:r>
              <a:rPr lang="en-US" altLang="ko-KR" dirty="0"/>
              <a:t>print(rectangle1.area()) # </a:t>
            </a:r>
            <a:r>
              <a:rPr lang="ko-KR" altLang="en-US" dirty="0"/>
              <a:t>출력 결과</a:t>
            </a:r>
            <a:r>
              <a:rPr lang="en-US" altLang="ko-KR" dirty="0"/>
              <a:t>: 12</a:t>
            </a:r>
          </a:p>
          <a:p>
            <a:r>
              <a:rPr lang="en-US" altLang="ko-KR" dirty="0"/>
              <a:t>print(rectangle1.perimeter()) # </a:t>
            </a:r>
            <a:r>
              <a:rPr lang="ko-KR" altLang="en-US" dirty="0"/>
              <a:t>출력 결과</a:t>
            </a:r>
            <a:r>
              <a:rPr lang="en-US" altLang="ko-KR" dirty="0"/>
              <a:t>: 14</a:t>
            </a:r>
          </a:p>
        </p:txBody>
      </p:sp>
    </p:spTree>
    <p:extLst>
      <p:ext uri="{BB962C8B-B14F-4D97-AF65-F5344CB8AC3E}">
        <p14:creationId xmlns:p14="http://schemas.microsoft.com/office/powerpoint/2010/main" val="425344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BD48-ADFC-4F0D-AFFC-9DE2268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FC80-5B7A-4129-99A9-6ADB7046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자전거 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(Bicycle class)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8F55-344D-41A6-A682-9A0D1222CC06}"/>
              </a:ext>
            </a:extLst>
          </p:cNvPr>
          <p:cNvSpPr txBox="1"/>
          <p:nvPr/>
        </p:nvSpPr>
        <p:spPr>
          <a:xfrm>
            <a:off x="683568" y="1881289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Bicycle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# 생성자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gear</a:t>
            </a:r>
            <a:r>
              <a:rPr lang="ko-KR" altLang="en-US" dirty="0"/>
              <a:t>, </a:t>
            </a:r>
            <a:r>
              <a:rPr lang="ko-KR" altLang="en-US" dirty="0" err="1"/>
              <a:t>speed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self.gear</a:t>
            </a:r>
            <a:r>
              <a:rPr lang="ko-KR" altLang="en-US" dirty="0"/>
              <a:t> = </a:t>
            </a:r>
            <a:r>
              <a:rPr lang="ko-KR" altLang="en-US" dirty="0" err="1"/>
              <a:t>gear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= </a:t>
            </a:r>
            <a:r>
              <a:rPr lang="ko-KR" altLang="en-US" dirty="0" err="1"/>
              <a:t>speed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# 인스턴스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speed_up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increment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+= </a:t>
            </a:r>
            <a:r>
              <a:rPr lang="ko-KR" altLang="en-US" dirty="0" err="1"/>
              <a:t>increment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apply_brake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decrement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-= </a:t>
            </a:r>
            <a:r>
              <a:rPr lang="ko-KR" altLang="en-US" dirty="0" err="1"/>
              <a:t>decrement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BEA53-F6F1-48BE-AD16-77B9EA5E58C8}"/>
              </a:ext>
            </a:extLst>
          </p:cNvPr>
          <p:cNvSpPr txBox="1"/>
          <p:nvPr/>
        </p:nvSpPr>
        <p:spPr>
          <a:xfrm>
            <a:off x="4830096" y="1997839"/>
            <a:ext cx="4227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Bicycle</a:t>
            </a:r>
            <a:r>
              <a:rPr lang="ko-KR" altLang="en-US" dirty="0"/>
              <a:t> 클래스를 이용하여 객체 생성</a:t>
            </a:r>
          </a:p>
          <a:p>
            <a:r>
              <a:rPr lang="ko-KR" altLang="en-US" dirty="0" err="1"/>
              <a:t>my_bike</a:t>
            </a:r>
            <a:r>
              <a:rPr lang="ko-KR" altLang="en-US" dirty="0"/>
              <a:t> = </a:t>
            </a:r>
            <a:r>
              <a:rPr lang="ko-KR" altLang="en-US" dirty="0" err="1"/>
              <a:t>Bicycle</a:t>
            </a:r>
            <a:r>
              <a:rPr lang="ko-KR" altLang="en-US" dirty="0"/>
              <a:t>(6, 0)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my_bike.speed_up</a:t>
            </a:r>
            <a:r>
              <a:rPr lang="ko-KR" altLang="en-US" dirty="0"/>
              <a:t>(3)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3</a:t>
            </a:r>
          </a:p>
          <a:p>
            <a:endParaRPr lang="ko-KR" altLang="en-US" dirty="0"/>
          </a:p>
          <a:p>
            <a:r>
              <a:rPr lang="ko-KR" altLang="en-US" dirty="0" err="1"/>
              <a:t>my_bike.apply_brake</a:t>
            </a:r>
            <a:r>
              <a:rPr lang="ko-KR" altLang="en-US" dirty="0"/>
              <a:t>(1)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77332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3E05-5BE3-4B83-BF05-7DE0A7E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B1013-3AA7-4441-9DA9-4EDDA770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/>
              <a:t>메서드는 클래스 레벨에서 동작하며</a:t>
            </a:r>
            <a:r>
              <a:rPr lang="en-US" altLang="ko-KR" dirty="0"/>
              <a:t>, </a:t>
            </a:r>
            <a:r>
              <a:rPr lang="ko-KR" altLang="en-US" dirty="0"/>
              <a:t>클래스 자체에 영향을 주거나 클래스 변수에 접근하기 위해 사용되는 메서드입니다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메서드는 </a:t>
            </a:r>
            <a:r>
              <a:rPr lang="en-US" altLang="ko-KR" dirty="0"/>
              <a:t>@classmethod </a:t>
            </a:r>
            <a:r>
              <a:rPr lang="ko-KR" altLang="en-US" dirty="0" err="1"/>
              <a:t>데코레이터를</a:t>
            </a:r>
            <a:r>
              <a:rPr lang="ko-KR" altLang="en-US" dirty="0"/>
              <a:t> 이용하여 정의하며</a:t>
            </a:r>
            <a:r>
              <a:rPr lang="en-US" altLang="ko-KR" dirty="0"/>
              <a:t>, </a:t>
            </a:r>
            <a:r>
              <a:rPr lang="ko-KR" altLang="en-US" dirty="0"/>
              <a:t>첫 번째 인자로 </a:t>
            </a:r>
            <a:r>
              <a:rPr lang="en-US" altLang="ko-KR" dirty="0" err="1"/>
              <a:t>cls</a:t>
            </a:r>
            <a:r>
              <a:rPr lang="ko-KR" altLang="en-US" dirty="0"/>
              <a:t>를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인스턴스 메서드와의 차이점은 첫 번째 인자가 </a:t>
            </a:r>
            <a:r>
              <a:rPr lang="en-US" altLang="ko-KR" dirty="0"/>
              <a:t>self </a:t>
            </a:r>
            <a:r>
              <a:rPr lang="ko-KR" altLang="en-US" dirty="0"/>
              <a:t>대신 </a:t>
            </a:r>
            <a:r>
              <a:rPr lang="en-US" altLang="ko-KR" dirty="0" err="1"/>
              <a:t>cls</a:t>
            </a:r>
            <a:r>
              <a:rPr lang="ko-KR" altLang="en-US" dirty="0"/>
              <a:t>임과 동시에</a:t>
            </a:r>
            <a:r>
              <a:rPr lang="en-US" altLang="ko-KR" dirty="0"/>
              <a:t>, </a:t>
            </a:r>
            <a:r>
              <a:rPr lang="ko-KR" altLang="en-US" dirty="0"/>
              <a:t>클래스 변수에 대한 접근 및 수정이 가능하다는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3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EEE2-F31A-42C0-95A4-6E0B2134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B2DAB-8ECF-4F63-BCE1-3B693A51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4427984" cy="5073427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메서드를 정의하고 사용하는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메서드는 인스턴스가 아닌 클래스에 대한 작업을 수행하기 위해 사용되므로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변수에 대한 접근이 불가능합니다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메서드는 인스턴스를 통해 호출되는 것이 아니라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이름을 이용하여 직접 호출됩니다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EC847-D7D7-46DF-B2CB-C7AD4449F792}"/>
              </a:ext>
            </a:extLst>
          </p:cNvPr>
          <p:cNvSpPr txBox="1"/>
          <p:nvPr/>
        </p:nvSpPr>
        <p:spPr>
          <a:xfrm>
            <a:off x="4572000" y="836712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count</a:t>
            </a:r>
            <a:r>
              <a:rPr lang="ko-KR" altLang="en-US" dirty="0"/>
              <a:t> = 0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Rectangle.count</a:t>
            </a:r>
            <a:r>
              <a:rPr lang="ko-KR" altLang="en-US" dirty="0"/>
              <a:t> += 1</a:t>
            </a:r>
          </a:p>
          <a:p>
            <a:endParaRPr lang="ko-KR" altLang="en-US" dirty="0"/>
          </a:p>
          <a:p>
            <a:r>
              <a:rPr lang="ko-KR" altLang="en-US" dirty="0"/>
              <a:t>    @classmethod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print_count</a:t>
            </a:r>
            <a:r>
              <a:rPr lang="ko-KR" altLang="en-US" dirty="0"/>
              <a:t>(</a:t>
            </a:r>
            <a:r>
              <a:rPr lang="ko-KR" altLang="en-US" dirty="0" err="1"/>
              <a:t>cls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cls.count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클래스 메서드 호출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생성 시 클래스 변수 값 증가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1</a:t>
            </a:r>
          </a:p>
          <a:p>
            <a:endParaRPr lang="ko-KR" altLang="en-US" dirty="0"/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28682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46DE-FCFB-4A96-8B07-57345850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1548D-0ABE-43CF-ADD6-22279BEB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지향 프로그래밍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(OOP)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중요한 개념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연관된 데이터와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들을 묶어서 캡슐화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(encapsulation)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기반으로 객체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생성할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(Student)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정의하면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클래스는 학생의 이름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학과 등의 정보와 학생 정보를 출력하는 메서드를 포함할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이후에는 이 클래스를 이용하여 여러 개의 학생 객체를 생성하고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생성된 객체들은 각자 다른 학생의 정보를 가지고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사용하면 코드의 재사용성과 유지 보수성이 높아지며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지향 프로그래밍을 통해 프로그램의 구조를 보다 체계적으로 설계할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객체를 생성하면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객체는 독립적인 공간에서 데이터와 함수를 관리하므로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프로그램의 안정성과 확장성을 높일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8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BD48-ADFC-4F0D-AFFC-9DE2268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343541"/>
                </a:solidFill>
                <a:latin typeface="Söhne"/>
              </a:rPr>
              <a:t>클래스 </a:t>
            </a:r>
            <a:r>
              <a:rPr lang="ko-KR" altLang="en-US" dirty="0" err="1">
                <a:solidFill>
                  <a:srgbClr val="343541"/>
                </a:solidFill>
                <a:latin typeface="Söhne"/>
              </a:rPr>
              <a:t>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FC80-5B7A-4129-99A9-6ADB704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계산기 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(Calculator class)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8F55-344D-41A6-A682-9A0D1222CC06}"/>
              </a:ext>
            </a:extLst>
          </p:cNvPr>
          <p:cNvSpPr txBox="1"/>
          <p:nvPr/>
        </p:nvSpPr>
        <p:spPr>
          <a:xfrm>
            <a:off x="0" y="1484784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class Calculator: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클래스 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operator = '+'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클래스 메서드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@classmethod</a:t>
            </a:r>
          </a:p>
          <a:p>
            <a:r>
              <a:rPr lang="en-US" altLang="ko-KR" dirty="0"/>
              <a:t>    def </a:t>
            </a:r>
            <a:r>
              <a:rPr lang="en-US" altLang="ko-KR" dirty="0" err="1"/>
              <a:t>set_operator</a:t>
            </a:r>
            <a:r>
              <a:rPr lang="en-US" altLang="ko-KR" dirty="0"/>
              <a:t>(</a:t>
            </a:r>
            <a:r>
              <a:rPr lang="en-US" altLang="ko-KR" dirty="0" err="1"/>
              <a:t>cls</a:t>
            </a:r>
            <a:r>
              <a:rPr lang="en-US" altLang="ko-KR" dirty="0"/>
              <a:t>, </a:t>
            </a:r>
            <a:r>
              <a:rPr lang="en-US" altLang="ko-KR" dirty="0" err="1"/>
              <a:t>new_operator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cls.operator</a:t>
            </a:r>
            <a:r>
              <a:rPr lang="en-US" altLang="ko-KR" dirty="0"/>
              <a:t> = </a:t>
            </a:r>
            <a:r>
              <a:rPr lang="en-US" altLang="ko-KR" dirty="0" err="1"/>
              <a:t>new_operator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인스턴스 메서드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def calculate(self, num1, num2):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'+':</a:t>
            </a:r>
          </a:p>
          <a:p>
            <a:r>
              <a:rPr lang="en-US" altLang="ko-KR" dirty="0"/>
              <a:t>            return num1 +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'-':</a:t>
            </a:r>
          </a:p>
          <a:p>
            <a:r>
              <a:rPr lang="en-US" altLang="ko-KR" dirty="0"/>
              <a:t>            return num1 -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'*':</a:t>
            </a:r>
          </a:p>
          <a:p>
            <a:r>
              <a:rPr lang="en-US" altLang="ko-KR" dirty="0"/>
              <a:t>            return num1 *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'/':</a:t>
            </a:r>
          </a:p>
          <a:p>
            <a:r>
              <a:rPr lang="en-US" altLang="ko-KR" dirty="0"/>
              <a:t>            return num1 / num2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BEA53-F6F1-48BE-AD16-77B9EA5E58C8}"/>
              </a:ext>
            </a:extLst>
          </p:cNvPr>
          <p:cNvSpPr txBox="1"/>
          <p:nvPr/>
        </p:nvSpPr>
        <p:spPr>
          <a:xfrm>
            <a:off x="4283968" y="1997839"/>
            <a:ext cx="47741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Calculator </a:t>
            </a:r>
            <a:r>
              <a:rPr lang="ko-KR" altLang="en-US" sz="1600"/>
              <a:t>클래스를 이용하여 객체 생성</a:t>
            </a:r>
          </a:p>
          <a:p>
            <a:r>
              <a:rPr lang="en-US" altLang="ko-KR" sz="1600"/>
              <a:t>my_calculator = Calculator()</a:t>
            </a:r>
          </a:p>
          <a:p>
            <a:r>
              <a:rPr lang="en-US" altLang="ko-KR" sz="1600"/>
              <a:t>print(my_calculator.calculate(2, 3)) # </a:t>
            </a:r>
            <a:r>
              <a:rPr lang="ko-KR" altLang="en-US" sz="1600"/>
              <a:t>출력 결과</a:t>
            </a:r>
            <a:r>
              <a:rPr lang="en-US" altLang="ko-KR" sz="1600"/>
              <a:t>: 5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클래스 메서드 호출</a:t>
            </a:r>
          </a:p>
          <a:p>
            <a:r>
              <a:rPr lang="en-US" altLang="ko-KR" sz="1600"/>
              <a:t>Calculator.set_operator('*')</a:t>
            </a:r>
          </a:p>
          <a:p>
            <a:r>
              <a:rPr lang="en-US" altLang="ko-KR" sz="1600"/>
              <a:t>print(my_calculator.calculate(2, 3)) # </a:t>
            </a:r>
            <a:r>
              <a:rPr lang="ko-KR" altLang="en-US" sz="1600"/>
              <a:t>출력 결과</a:t>
            </a:r>
            <a:r>
              <a:rPr lang="en-US" altLang="ko-KR" sz="1600"/>
              <a:t>: 6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25632" y="436510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생성자를</a:t>
            </a:r>
            <a:r>
              <a:rPr lang="ko-KR" altLang="en-US" dirty="0"/>
              <a:t> 작성하지 않으면 </a:t>
            </a:r>
            <a:r>
              <a:rPr lang="ko-KR" altLang="en-US" dirty="0" err="1"/>
              <a:t>파이썬은</a:t>
            </a:r>
            <a:r>
              <a:rPr lang="ko-KR" altLang="en-US" dirty="0"/>
              <a:t> 자동으로 </a:t>
            </a:r>
            <a:r>
              <a:rPr lang="en-US" altLang="ko-KR" dirty="0"/>
              <a:t>object</a:t>
            </a:r>
            <a:r>
              <a:rPr lang="ko-KR" altLang="en-US" dirty="0"/>
              <a:t> 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클래스는 </a:t>
            </a:r>
            <a:r>
              <a:rPr lang="ko-KR" altLang="en-US" dirty="0" err="1"/>
              <a:t>파이썬에서</a:t>
            </a:r>
            <a:r>
              <a:rPr lang="ko-KR" altLang="en-US" dirty="0"/>
              <a:t> 모든 클래스의 최상위 클래스이며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인터프리터에서 실행되는 모든 객체는 이 클래스를 상속합니다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37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Deposit </a:t>
            </a:r>
            <a:r>
              <a:rPr lang="ko-KR" altLang="en-US" dirty="0"/>
              <a:t>클래스를 생성하라</a:t>
            </a:r>
            <a:r>
              <a:rPr lang="en-US" altLang="ko-KR" dirty="0"/>
              <a:t>. </a:t>
            </a:r>
            <a:r>
              <a:rPr lang="ko-KR" altLang="en-US" dirty="0"/>
              <a:t>이 클래스는 세 개의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 </a:t>
            </a:r>
            <a:r>
              <a:rPr lang="en-US" altLang="ko-KR" i="1" dirty="0"/>
              <a:t>initial</a:t>
            </a:r>
            <a:r>
              <a:rPr lang="ko-KR" altLang="en-US" dirty="0"/>
              <a:t>과 </a:t>
            </a:r>
            <a:r>
              <a:rPr lang="en-US" altLang="ko-KR" i="1" dirty="0"/>
              <a:t>interest, n</a:t>
            </a:r>
            <a:r>
              <a:rPr lang="ko-KR" altLang="en-US" dirty="0"/>
              <a:t>을 갖는다</a:t>
            </a:r>
            <a:r>
              <a:rPr lang="en-US" altLang="ko-KR" dirty="0"/>
              <a:t>. </a:t>
            </a:r>
            <a:r>
              <a:rPr lang="en-US" altLang="ko-KR" i="1" dirty="0"/>
              <a:t>initial</a:t>
            </a:r>
            <a:r>
              <a:rPr lang="ko-KR" altLang="en-US" dirty="0"/>
              <a:t>은 원금을 의미하고 </a:t>
            </a:r>
            <a:r>
              <a:rPr lang="en-US" altLang="ko-KR" i="1" dirty="0"/>
              <a:t>interest</a:t>
            </a:r>
            <a:r>
              <a:rPr lang="ko-KR" altLang="en-US" dirty="0"/>
              <a:t>는 년 이자율을 나타낸다</a:t>
            </a:r>
            <a:r>
              <a:rPr lang="en-US" altLang="ko-KR" dirty="0"/>
              <a:t>. </a:t>
            </a:r>
            <a:r>
              <a:rPr lang="ko-KR" altLang="en-US" dirty="0"/>
              <a:t>초기화 함수에서 세 개의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전달 받은 값으로 설정해야 한다</a:t>
            </a:r>
            <a:r>
              <a:rPr lang="en-US" altLang="ko-KR" dirty="0"/>
              <a:t>.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profit()</a:t>
            </a:r>
            <a:r>
              <a:rPr lang="ko-KR" altLang="en-US" dirty="0"/>
              <a:t>은 </a:t>
            </a:r>
            <a:r>
              <a:rPr lang="en-US" altLang="ko-KR" i="1" dirty="0"/>
              <a:t>n</a:t>
            </a:r>
            <a:r>
              <a:rPr lang="ko-KR" altLang="en-US" dirty="0"/>
              <a:t>년 후 원리금을 반환한다</a:t>
            </a:r>
            <a:r>
              <a:rPr lang="en-US" altLang="ko-KR" dirty="0"/>
              <a:t>. n</a:t>
            </a:r>
            <a:r>
              <a:rPr lang="ko-KR" altLang="en-US" dirty="0"/>
              <a:t>년 후 원리금은 </a:t>
            </a:r>
            <a:r>
              <a:rPr lang="en-US" altLang="ko-KR" i="1" dirty="0"/>
              <a:t>initial</a:t>
            </a:r>
            <a:r>
              <a:rPr lang="en-US" altLang="ko-KR" dirty="0"/>
              <a:t> * (1 + </a:t>
            </a:r>
            <a:r>
              <a:rPr lang="en-US" altLang="ko-KR" i="1" dirty="0"/>
              <a:t>interest</a:t>
            </a:r>
            <a:r>
              <a:rPr lang="en-US" altLang="ko-KR" dirty="0"/>
              <a:t>)</a:t>
            </a:r>
            <a:r>
              <a:rPr lang="en-US" altLang="ko-KR" i="1" baseline="30000" dirty="0"/>
              <a:t>n</a:t>
            </a:r>
            <a:r>
              <a:rPr lang="ko-KR" altLang="en-US" dirty="0"/>
              <a:t>이다</a:t>
            </a:r>
            <a:r>
              <a:rPr lang="en-US" altLang="ko-KR" dirty="0"/>
              <a:t>. Deposit </a:t>
            </a:r>
            <a:r>
              <a:rPr lang="ko-KR" altLang="en-US" dirty="0"/>
              <a:t>클래스를 이용하여 </a:t>
            </a:r>
            <a:r>
              <a:rPr lang="en-US" altLang="ko-KR" dirty="0"/>
              <a:t>100</a:t>
            </a:r>
            <a:r>
              <a:rPr lang="ko-KR" altLang="en-US" dirty="0"/>
              <a:t>만원을 이율 </a:t>
            </a:r>
            <a:r>
              <a:rPr lang="en-US" altLang="ko-KR" dirty="0"/>
              <a:t>3.5%</a:t>
            </a:r>
            <a:r>
              <a:rPr lang="ko-KR" altLang="en-US" dirty="0"/>
              <a:t>로 </a:t>
            </a:r>
            <a:r>
              <a:rPr lang="en-US" altLang="ko-KR" dirty="0"/>
              <a:t>7</a:t>
            </a:r>
            <a:r>
              <a:rPr lang="ko-KR" altLang="en-US" dirty="0"/>
              <a:t>년간 저축했을 때 원리금을 구하는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 원리금은 정수로 표시되어야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78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캡슐화란</a:t>
            </a:r>
            <a:r>
              <a:rPr lang="en-US" altLang="ko-KR" dirty="0"/>
              <a:t>, </a:t>
            </a:r>
            <a:r>
              <a:rPr lang="ko-KR" altLang="en-US" dirty="0"/>
              <a:t>클래스나 모듈 안에 정의된 변수나 함수를 외부에서 직접 접근할 수 없도록 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 이름 앞에 밑줄 두 개</a:t>
            </a:r>
            <a:r>
              <a:rPr lang="en-US" altLang="ko-KR" dirty="0"/>
              <a:t>(__)</a:t>
            </a:r>
            <a:r>
              <a:rPr lang="ko-KR" altLang="en-US" dirty="0"/>
              <a:t>를 붙여서 비공개 </a:t>
            </a:r>
            <a:r>
              <a:rPr lang="ko-KR" altLang="en-US" dirty="0" err="1"/>
              <a:t>인스턴스</a:t>
            </a:r>
            <a:r>
              <a:rPr lang="ko-KR" altLang="en-US" dirty="0"/>
              <a:t> 변수로 만들어 캡슐화를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371703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  # age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비공개로 설정</a:t>
            </a:r>
          </a:p>
          <a:p>
            <a:endParaRPr lang="ko-KR" altLang="en-US" dirty="0"/>
          </a:p>
          <a:p>
            <a:r>
              <a:rPr lang="en-US" altLang="ko-KR" dirty="0"/>
              <a:t>p = Person("Alice", 25)</a:t>
            </a:r>
          </a:p>
          <a:p>
            <a:r>
              <a:rPr lang="en-US" altLang="ko-KR" dirty="0"/>
              <a:t>print(p.name)   # Alice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p.__age</a:t>
            </a:r>
            <a:r>
              <a:rPr lang="en-US" altLang="ko-KR" dirty="0"/>
              <a:t>)  # </a:t>
            </a:r>
            <a:r>
              <a:rPr lang="ko-KR" altLang="en-US" dirty="0"/>
              <a:t>비공개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 시 에러 발생</a:t>
            </a:r>
          </a:p>
        </p:txBody>
      </p:sp>
    </p:spTree>
    <p:extLst>
      <p:ext uri="{BB962C8B-B14F-4D97-AF65-F5344CB8AC3E}">
        <p14:creationId xmlns:p14="http://schemas.microsoft.com/office/powerpoint/2010/main" val="62795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getter/setter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직접적으로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접근할 수 없는 경우</a:t>
            </a:r>
            <a:r>
              <a:rPr lang="en-US" altLang="ko-KR" dirty="0"/>
              <a:t>, </a:t>
            </a:r>
            <a:r>
              <a:rPr lang="ko-KR" altLang="en-US" dirty="0" err="1"/>
              <a:t>메서드를</a:t>
            </a:r>
            <a:r>
              <a:rPr lang="ko-KR" altLang="en-US" dirty="0"/>
              <a:t> 통해 간접적으로 접근하는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27687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get_name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self.__name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set_name</a:t>
            </a:r>
            <a:r>
              <a:rPr lang="en-US" altLang="ko-KR" dirty="0"/>
              <a:t>(self, name):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get_age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self.__age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set_age</a:t>
            </a:r>
            <a:r>
              <a:rPr lang="en-US" altLang="ko-KR" dirty="0"/>
              <a:t>(self, 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33424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 = Person("John", 30)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p.get_name</a:t>
            </a:r>
            <a:r>
              <a:rPr lang="en-US" altLang="ko-KR" dirty="0"/>
              <a:t>())  # "John" </a:t>
            </a:r>
            <a:r>
              <a:rPr lang="ko-KR" altLang="en-US" dirty="0"/>
              <a:t>출력</a:t>
            </a:r>
          </a:p>
          <a:p>
            <a:r>
              <a:rPr lang="en-US" altLang="ko-KR" dirty="0" err="1"/>
              <a:t>p.set_name</a:t>
            </a:r>
            <a:r>
              <a:rPr lang="en-US" altLang="ko-KR" dirty="0"/>
              <a:t>("Alice")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p.get_name</a:t>
            </a:r>
            <a:r>
              <a:rPr lang="en-US" altLang="ko-KR" dirty="0"/>
              <a:t>())  # "Alice"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82486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9DB3-2F5D-499F-B937-DCFBF87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F2D27-C626-490C-A0E3-95765430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이미 정의된 클래스를 기반으로 새로운 클래스를 정의하는 것을 말합니다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상속을 이용하면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 구현된 클래스의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변수와 메서드를 그대로 상속받아서 새로운 클래스를 정의할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코드의 재사용성과 확장성을 높일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58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45EF2-60E8-4057-884A-0D33EC8C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696" y="116632"/>
            <a:ext cx="3754760" cy="562074"/>
          </a:xfrm>
        </p:spPr>
        <p:txBody>
          <a:bodyPr>
            <a:noAutofit/>
          </a:bodyPr>
          <a:lstStyle/>
          <a:p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C6A22-B762-4505-992C-0CBBBBDA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57" y="404664"/>
            <a:ext cx="8435280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상속의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980728"/>
            <a:ext cx="6102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 People: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name, age):</a:t>
            </a:r>
          </a:p>
          <a:p>
            <a:r>
              <a:rPr lang="en-US" altLang="ko-KR" dirty="0"/>
              <a:t>        self.name = name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self.age</a:t>
            </a:r>
            <a:r>
              <a:rPr lang="en-US" altLang="ko-KR" dirty="0"/>
              <a:t> = age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introduce(self):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안녕하세요</a:t>
            </a:r>
            <a:r>
              <a:rPr lang="en-US" altLang="ko-KR" dirty="0"/>
              <a:t>, </a:t>
            </a:r>
            <a:r>
              <a:rPr lang="ko-KR" altLang="en-US" dirty="0"/>
              <a:t>제 이름은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/>
              <a:t>self.name, 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  <a:p>
            <a:r>
              <a:rPr lang="ko-KR" altLang="en-US" dirty="0"/>
              <a:t>        </a:t>
            </a:r>
            <a:r>
              <a:rPr lang="en-US" altLang="ko-KR" dirty="0"/>
              <a:t>print("</a:t>
            </a:r>
            <a:r>
              <a:rPr lang="ko-KR" altLang="en-US" dirty="0"/>
              <a:t>나이는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 err="1"/>
              <a:t>self.age</a:t>
            </a:r>
            <a:r>
              <a:rPr lang="en-US" altLang="ko-KR" dirty="0"/>
              <a:t>, "</a:t>
            </a:r>
            <a:r>
              <a:rPr lang="ko-KR" altLang="en-US" dirty="0"/>
              <a:t>살입니다</a:t>
            </a:r>
            <a:r>
              <a:rPr lang="en-US" altLang="ko-KR" dirty="0"/>
              <a:t>.")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class Teacher(People):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name, age, subject):</a:t>
            </a:r>
          </a:p>
          <a:p>
            <a:r>
              <a:rPr lang="en-US" altLang="ko-KR" dirty="0"/>
              <a:t>        super().__</a:t>
            </a:r>
            <a:r>
              <a:rPr lang="en-US" altLang="ko-KR" dirty="0" err="1"/>
              <a:t>init</a:t>
            </a:r>
            <a:r>
              <a:rPr lang="en-US" altLang="ko-KR" dirty="0"/>
              <a:t>__(name, age)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self.subject</a:t>
            </a:r>
            <a:r>
              <a:rPr lang="en-US" altLang="ko-KR" dirty="0"/>
              <a:t> = subject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</a:t>
            </a:r>
            <a:r>
              <a:rPr lang="en-US" altLang="ko-KR" dirty="0" err="1"/>
              <a:t>show_info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        super().introduce()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제 전공은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 err="1"/>
              <a:t>self.subject</a:t>
            </a:r>
            <a:r>
              <a:rPr lang="en-US" altLang="ko-KR" dirty="0"/>
              <a:t>, 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teacher = Teacher("</a:t>
            </a:r>
            <a:r>
              <a:rPr lang="ko-KR" altLang="en-US" dirty="0"/>
              <a:t>홍길동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/>
              <a:t>30,</a:t>
            </a:r>
            <a:r>
              <a:rPr lang="ko-KR" altLang="en-US" dirty="0"/>
              <a:t> </a:t>
            </a:r>
            <a:r>
              <a:rPr lang="en-US" altLang="ko-KR" dirty="0"/>
              <a:t>"</a:t>
            </a:r>
            <a:r>
              <a:rPr lang="ko-KR" altLang="en-US" dirty="0"/>
              <a:t>수학</a:t>
            </a:r>
            <a:r>
              <a:rPr lang="en-US" altLang="ko-KR" dirty="0"/>
              <a:t>")</a:t>
            </a:r>
            <a:endParaRPr lang="ko-KR" altLang="en-US" dirty="0"/>
          </a:p>
          <a:p>
            <a:r>
              <a:rPr lang="en-US" altLang="ko-KR" dirty="0" err="1"/>
              <a:t>teacher.show_info</a:t>
            </a:r>
            <a:r>
              <a:rPr lang="en-US" altLang="ko-KR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40152" y="599458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안녕하세요</a:t>
            </a:r>
            <a:r>
              <a:rPr lang="en-US" altLang="ko-KR" sz="1200" dirty="0"/>
              <a:t>, </a:t>
            </a:r>
            <a:r>
              <a:rPr lang="ko-KR" altLang="en-US" sz="1200" dirty="0"/>
              <a:t>제 이름은 홍길동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나이는 </a:t>
            </a:r>
            <a:r>
              <a:rPr lang="en-US" altLang="ko-KR" sz="1200" dirty="0"/>
              <a:t>30 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제 전공은 수학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3632448"/>
            <a:ext cx="2592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super()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상속 관계에서 부모 클래스의 </a:t>
            </a:r>
            <a:r>
              <a:rPr lang="ko-KR" altLang="en-US" dirty="0" err="1"/>
              <a:t>메서드나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호출할 때 사용하는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6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9DB3-2F5D-499F-B937-DCFBF87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F2D27-C626-490C-A0E3-95765430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상속을 통해 새로운 클래스를 정의할 때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class </a:t>
            </a:r>
            <a:r>
              <a:rPr lang="en-US" altLang="ko-KR" sz="2000" dirty="0" err="1">
                <a:solidFill>
                  <a:srgbClr val="FF0000"/>
                </a:solidFill>
              </a:rPr>
              <a:t>SubClass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ParentClass</a:t>
            </a:r>
            <a:r>
              <a:rPr lang="en-US" altLang="ko-KR" sz="2000" dirty="0">
                <a:solidFill>
                  <a:srgbClr val="FF0000"/>
                </a:solidFill>
              </a:rPr>
              <a:t>):</a:t>
            </a:r>
            <a:r>
              <a:rPr lang="ko-KR" altLang="en-US" sz="2000" dirty="0"/>
              <a:t>와 같이 기존 클래스 이름을 괄호 안에 넣어 상속을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새로운 클래스에서는 부모 클래스에서 상속받은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변수와 메서드를 그대로 사용하거나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필요에 따라 수정하거나 추가할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클래스 상속을 이용하여 기존 코드를 재사용하고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코드의 유지보수와 확장성을 향상시킬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98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예제의 </a:t>
            </a:r>
            <a:r>
              <a:rPr lang="en-US" altLang="ko-KR" sz="2000" dirty="0"/>
              <a:t>Teacher </a:t>
            </a:r>
            <a:r>
              <a:rPr lang="ko-KR" altLang="en-US" sz="2000" dirty="0"/>
              <a:t>클래스에서 </a:t>
            </a:r>
            <a:r>
              <a:rPr lang="en-US" altLang="ko-KR" sz="2000" dirty="0"/>
              <a:t>People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__()</a:t>
            </a:r>
            <a:r>
              <a:rPr lang="ko-KR" altLang="en-US" sz="2000" dirty="0"/>
              <a:t>를 호출하지 않고 부모 클래스의 </a:t>
            </a:r>
            <a:r>
              <a:rPr lang="en-US" altLang="ko-KR" sz="2000" dirty="0"/>
              <a:t>age, name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이용할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이용할 수 없다면 그 이유는</a:t>
            </a:r>
            <a:r>
              <a:rPr lang="en-US" altLang="ko-KR" sz="2000" dirty="0"/>
              <a:t>? </a:t>
            </a:r>
            <a:r>
              <a:rPr lang="ko-KR" altLang="en-US" sz="2000" dirty="0"/>
              <a:t>이용할 수 있게 하려면 프로그램을 어떻게 수정해야 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077200" cy="3785652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class People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__(self, age=0, name=None):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self.__age</a:t>
            </a:r>
            <a:r>
              <a:rPr lang="en-US" altLang="ko-KR" sz="1600" b="1" dirty="0">
                <a:solidFill>
                  <a:srgbClr val="002060"/>
                </a:solidFill>
              </a:rPr>
              <a:t> = age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self.__name</a:t>
            </a:r>
            <a:r>
              <a:rPr lang="en-US" altLang="ko-KR" sz="1600" b="1" dirty="0">
                <a:solidFill>
                  <a:srgbClr val="002060"/>
                </a:solidFill>
              </a:rPr>
              <a:t> = name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introMe</a:t>
            </a:r>
            <a:r>
              <a:rPr lang="en-US" altLang="ko-KR" sz="1600" b="1" dirty="0">
                <a:solidFill>
                  <a:srgbClr val="002060"/>
                </a:solidFill>
              </a:rPr>
              <a:t>(self):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print("Name :",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self.__name</a:t>
            </a:r>
            <a:r>
              <a:rPr lang="en-US" altLang="ko-KR" sz="1600" b="1" dirty="0">
                <a:solidFill>
                  <a:srgbClr val="002060"/>
                </a:solidFill>
              </a:rPr>
              <a:t>, "age :",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str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self.__age</a:t>
            </a:r>
            <a:r>
              <a:rPr lang="en-US" altLang="ko-KR" sz="1600" b="1" dirty="0">
                <a:solidFill>
                  <a:srgbClr val="002060"/>
                </a:solidFill>
              </a:rPr>
              <a:t>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class Teacher(People)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__(self, age=0, name=None, school=None)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__(age, name)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self.school</a:t>
            </a:r>
            <a:r>
              <a:rPr lang="en-US" altLang="ko-KR" sz="1600" b="1" dirty="0">
                <a:solidFill>
                  <a:srgbClr val="002060"/>
                </a:solidFill>
              </a:rPr>
              <a:t> = school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showSchool</a:t>
            </a:r>
            <a:r>
              <a:rPr lang="en-US" altLang="ko-KR" sz="1600" b="1" dirty="0">
                <a:solidFill>
                  <a:srgbClr val="002060"/>
                </a:solidFill>
              </a:rPr>
              <a:t>(self):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print("My School is 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self.school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39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</a:t>
            </a:r>
            <a:r>
              <a:rPr lang="en-US" altLang="ko-KR" sz="2000" dirty="0"/>
              <a:t>Person </a:t>
            </a:r>
            <a:r>
              <a:rPr lang="ko-KR" altLang="en-US" sz="2000" dirty="0"/>
              <a:t>클래스를 상속 받는 </a:t>
            </a:r>
            <a:r>
              <a:rPr lang="en-US" altLang="ko-KR" sz="2000" dirty="0"/>
              <a:t>Employee </a:t>
            </a:r>
            <a:r>
              <a:rPr lang="ko-KR" altLang="en-US" sz="2000" dirty="0"/>
              <a:t>클래스를 정의하라</a:t>
            </a:r>
            <a:r>
              <a:rPr lang="en-US" altLang="ko-KR" sz="2000" dirty="0"/>
              <a:t>. Employee </a:t>
            </a:r>
            <a:r>
              <a:rPr lang="ko-KR" altLang="en-US" sz="2000" dirty="0"/>
              <a:t>클래스에 </a:t>
            </a:r>
            <a:r>
              <a:rPr lang="en-US" altLang="ko-KR" sz="2000" dirty="0" err="1"/>
              <a:t>employeeID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추가하고 </a:t>
            </a:r>
            <a:r>
              <a:rPr lang="en-US" altLang="ko-KR" sz="2000" dirty="0" err="1"/>
              <a:t>getID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정의하라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getID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employeeID</a:t>
            </a:r>
            <a:r>
              <a:rPr lang="ko-KR" altLang="en-US" sz="2000" dirty="0"/>
              <a:t>를 반환하는 </a:t>
            </a:r>
            <a:r>
              <a:rPr lang="ko-KR" altLang="en-US" sz="2000" dirty="0" err="1"/>
              <a:t>메소드이다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Employee </a:t>
            </a:r>
            <a:r>
              <a:rPr lang="ko-KR" altLang="en-US" sz="2000" dirty="0"/>
              <a:t>클래스를 이용하여 </a:t>
            </a:r>
            <a:r>
              <a:rPr lang="en-US" altLang="ko-KR" sz="2000" dirty="0"/>
              <a:t>Employee("</a:t>
            </a:r>
            <a:r>
              <a:rPr lang="ko-KR" altLang="en-US" sz="2000" dirty="0"/>
              <a:t>동양</a:t>
            </a:r>
            <a:r>
              <a:rPr lang="en-US" altLang="ko-KR" sz="2000" dirty="0"/>
              <a:t>", 65, 2019)</a:t>
            </a:r>
            <a:r>
              <a:rPr lang="ko-KR" altLang="en-US" sz="2000" dirty="0"/>
              <a:t>로 생성된</a:t>
            </a:r>
            <a:r>
              <a:rPr lang="en-US" altLang="ko-KR" sz="2000" dirty="0"/>
              <a:t> </a:t>
            </a:r>
            <a:r>
              <a:rPr lang="ko-KR" altLang="en-US" sz="2000" dirty="0"/>
              <a:t>객체의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나이</a:t>
            </a:r>
            <a:r>
              <a:rPr lang="en-US" altLang="ko-KR" sz="2000" dirty="0"/>
              <a:t>, ID</a:t>
            </a:r>
            <a:r>
              <a:rPr lang="ko-KR" altLang="en-US" sz="2000" dirty="0"/>
              <a:t>를 출력하라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355245"/>
            <a:ext cx="8077200" cy="3170099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 </a:t>
            </a:r>
          </a:p>
          <a:p>
            <a:r>
              <a:rPr lang="en-US" altLang="ko-KR" dirty="0"/>
              <a:t>        self.name = name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self.age</a:t>
            </a:r>
            <a:r>
              <a:rPr lang="en-US" altLang="ko-KR" dirty="0"/>
              <a:t> = age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(self): </a:t>
            </a:r>
          </a:p>
          <a:p>
            <a:r>
              <a:rPr lang="en-US" altLang="ko-KR" dirty="0"/>
              <a:t>        print(self.name)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getAge</a:t>
            </a:r>
            <a:r>
              <a:rPr lang="en-US" altLang="ko-KR" dirty="0"/>
              <a:t>(self): 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self.age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ko-KR" altLang="en-US" dirty="0" err="1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50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파이썬에서는</a:t>
            </a:r>
            <a:r>
              <a:rPr lang="ko-KR" altLang="en-US" sz="2000" dirty="0"/>
              <a:t> 다중 상속</a:t>
            </a:r>
            <a:r>
              <a:rPr lang="en-US" altLang="ko-KR" sz="2000" dirty="0"/>
              <a:t>(multiple inheritance)</a:t>
            </a:r>
            <a:r>
              <a:rPr lang="ko-KR" altLang="en-US" sz="2000" dirty="0"/>
              <a:t>을 지원합니다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다중 상속이란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클래스가 여러 개의 부모 클래스를 가질 수 있는 상속 방법을 의미합니다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69093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class Parent1: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method1(self):</a:t>
            </a:r>
          </a:p>
          <a:p>
            <a:r>
              <a:rPr lang="en-US" altLang="ko-KR" dirty="0"/>
              <a:t>        print("Parent1's method1")</a:t>
            </a:r>
          </a:p>
          <a:p>
            <a:endParaRPr lang="en-US" altLang="ko-KR" dirty="0"/>
          </a:p>
          <a:p>
            <a:r>
              <a:rPr lang="en-US" altLang="ko-KR" dirty="0"/>
              <a:t>class Parent2: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method2(self):</a:t>
            </a:r>
          </a:p>
          <a:p>
            <a:r>
              <a:rPr lang="en-US" altLang="ko-KR" dirty="0"/>
              <a:t>        print("Parent2's method2")</a:t>
            </a:r>
          </a:p>
          <a:p>
            <a:endParaRPr lang="en-US" altLang="ko-KR" dirty="0"/>
          </a:p>
          <a:p>
            <a:r>
              <a:rPr lang="en-US" altLang="ko-KR" dirty="0"/>
              <a:t>class Child(Parent1, Parent2):</a:t>
            </a:r>
          </a:p>
          <a:p>
            <a:r>
              <a:rPr lang="en-US" altLang="ko-KR" dirty="0"/>
              <a:t>    pass</a:t>
            </a:r>
          </a:p>
          <a:p>
            <a:endParaRPr lang="en-US" altLang="ko-KR" dirty="0"/>
          </a:p>
          <a:p>
            <a:r>
              <a:rPr lang="en-US" altLang="ko-KR" dirty="0"/>
              <a:t>c = Child()</a:t>
            </a:r>
          </a:p>
          <a:p>
            <a:r>
              <a:rPr lang="en-US" altLang="ko-KR" dirty="0"/>
              <a:t>c.method1()  # Parent1's method1</a:t>
            </a:r>
          </a:p>
          <a:p>
            <a:r>
              <a:rPr lang="en-US" altLang="ko-KR" dirty="0"/>
              <a:t>c.method2()  # Parent2's method2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5877272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다중 상속을 통해 클래스 간의 관계를 유연하게 구성할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다중 상속을 남용하면 코드의 복잡도가 증가하고 유지보수가 어려워질 수 있으므로</a:t>
            </a:r>
            <a:r>
              <a:rPr lang="en-US" altLang="ko-KR" dirty="0"/>
              <a:t>, </a:t>
            </a:r>
            <a:r>
              <a:rPr lang="ko-KR" altLang="en-US" dirty="0"/>
              <a:t>적절한 상황에서 사용해야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C907C-EF5D-4FF4-8793-55CE417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정의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4B14-4800-4AD0-A90A-24FF2393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정의하는 방법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2EF4E-1A1E-4B72-AAE6-A72DC4A3B82F}"/>
              </a:ext>
            </a:extLst>
          </p:cNvPr>
          <p:cNvSpPr txBox="1"/>
          <p:nvPr/>
        </p:nvSpPr>
        <p:spPr>
          <a:xfrm>
            <a:off x="1763688" y="1720840"/>
            <a:ext cx="56886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클래스이름:</a:t>
            </a:r>
          </a:p>
          <a:p>
            <a:r>
              <a:rPr lang="ko-KR" altLang="en-US" dirty="0"/>
              <a:t>    # 클래스 멤버 변수</a:t>
            </a:r>
          </a:p>
          <a:p>
            <a:r>
              <a:rPr lang="ko-KR" altLang="en-US" dirty="0"/>
              <a:t>    클래스변수 = 값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# 생성자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매개변수):</a:t>
            </a:r>
          </a:p>
          <a:p>
            <a:r>
              <a:rPr lang="ko-KR" altLang="en-US" dirty="0"/>
              <a:t>        # 인스턴스 멤버 변수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self.인스턴스변수</a:t>
            </a:r>
            <a:r>
              <a:rPr lang="ko-KR" altLang="en-US" dirty="0"/>
              <a:t> = 매개변수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# 인스턴스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메서드이름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매개변수):</a:t>
            </a:r>
          </a:p>
          <a:p>
            <a:r>
              <a:rPr lang="ko-KR" altLang="en-US" dirty="0"/>
              <a:t>        # 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703289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r>
              <a:rPr lang="en-US" altLang="ko-KR" sz="2800" dirty="0"/>
              <a:t>(Method Overriding)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자식 클래스에서 재정의하여 다른 동작을 수행할 수 있도록 하는 것을 말합니다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자식 클래스에서 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덮어쓰는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구현하기 위해서는</a:t>
            </a:r>
            <a:r>
              <a:rPr lang="en-US" altLang="ko-KR" dirty="0"/>
              <a:t>, </a:t>
            </a:r>
            <a:r>
              <a:rPr lang="ko-KR" altLang="en-US" dirty="0"/>
              <a:t>자식 클래스에서 부모 클래스의 </a:t>
            </a:r>
            <a:r>
              <a:rPr lang="ko-KR" altLang="en-US" dirty="0" err="1"/>
              <a:t>메서드와</a:t>
            </a:r>
            <a:r>
              <a:rPr lang="ko-KR" altLang="en-US" dirty="0"/>
              <a:t> 동일한 이름을 가진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정의하면 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자식 클래스에서 정의한 </a:t>
            </a:r>
            <a:r>
              <a:rPr lang="ko-KR" altLang="en-US" dirty="0" err="1"/>
              <a:t>메서드가</a:t>
            </a:r>
            <a:r>
              <a:rPr lang="ko-KR" altLang="en-US" dirty="0"/>
              <a:t> 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덮어쓰게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5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err="1"/>
              <a:t>메서드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오버라이딩</a:t>
            </a:r>
            <a:r>
              <a:rPr lang="en-US" altLang="ko-KR" sz="3200" dirty="0"/>
              <a:t>(Method Overriding)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구현하는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1556792"/>
            <a:ext cx="61561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Animal: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동물이 소리를 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class Dog(Animal):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멍멍</a:t>
            </a:r>
            <a:r>
              <a:rPr lang="en-US" altLang="ko-KR" dirty="0"/>
              <a:t>!")</a:t>
            </a:r>
          </a:p>
          <a:p>
            <a:endParaRPr lang="en-US" altLang="ko-KR" dirty="0"/>
          </a:p>
          <a:p>
            <a:r>
              <a:rPr lang="en-US" altLang="ko-KR" dirty="0"/>
              <a:t>class Cat(Animal):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야옹</a:t>
            </a:r>
            <a:r>
              <a:rPr lang="en-US" altLang="ko-KR" dirty="0"/>
              <a:t>!")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이용한 </a:t>
            </a:r>
            <a:r>
              <a:rPr lang="ko-KR" altLang="en-US" dirty="0" err="1"/>
              <a:t>다형성</a:t>
            </a:r>
            <a:r>
              <a:rPr lang="ko-KR" altLang="en-US" dirty="0"/>
              <a:t> 구현</a:t>
            </a:r>
          </a:p>
          <a:p>
            <a:r>
              <a:rPr lang="en-US" altLang="ko-KR" dirty="0"/>
              <a:t>animals = [Dog(), Cat()]</a:t>
            </a:r>
          </a:p>
          <a:p>
            <a:endParaRPr lang="en-US" altLang="ko-KR" dirty="0"/>
          </a:p>
          <a:p>
            <a:r>
              <a:rPr lang="en-US" altLang="ko-KR" dirty="0"/>
              <a:t>for animal in animals: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animal.speak</a:t>
            </a:r>
            <a:r>
              <a:rPr lang="en-US" altLang="ko-KR" dirty="0"/>
              <a:t>() # </a:t>
            </a:r>
            <a:r>
              <a:rPr lang="ko-KR" altLang="en-US" dirty="0"/>
              <a:t>각 객체에 따라 다른 동작을 수행</a:t>
            </a:r>
          </a:p>
        </p:txBody>
      </p:sp>
    </p:spTree>
    <p:extLst>
      <p:ext uri="{BB962C8B-B14F-4D97-AF65-F5344CB8AC3E}">
        <p14:creationId xmlns:p14="http://schemas.microsoft.com/office/powerpoint/2010/main" val="332560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562074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3528392" cy="5073427"/>
          </a:xfrm>
        </p:spPr>
        <p:txBody>
          <a:bodyPr/>
          <a:lstStyle/>
          <a:p>
            <a:r>
              <a:rPr lang="ko-KR" altLang="en-US" dirty="0"/>
              <a:t>사칙연산을 구현하는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11960" y="260648"/>
            <a:ext cx="446449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Calculator: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add(self, a, b):</a:t>
            </a:r>
          </a:p>
          <a:p>
            <a:r>
              <a:rPr lang="en-US" altLang="ko-KR" sz="1400" dirty="0"/>
              <a:t>        return a +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subtract(self, a, b):</a:t>
            </a:r>
          </a:p>
          <a:p>
            <a:r>
              <a:rPr lang="en-US" altLang="ko-KR" sz="1400" dirty="0"/>
              <a:t>        return a -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multiply(self, a, b):</a:t>
            </a:r>
          </a:p>
          <a:p>
            <a:r>
              <a:rPr lang="en-US" altLang="ko-KR" sz="1400" dirty="0"/>
              <a:t>        return a *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divide(self, a, b):</a:t>
            </a:r>
          </a:p>
          <a:p>
            <a:r>
              <a:rPr lang="en-US" altLang="ko-KR" sz="1400" dirty="0"/>
              <a:t>        return a / b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AdvancedCalculator</a:t>
            </a:r>
            <a:r>
              <a:rPr lang="en-US" altLang="ko-KR" sz="1400" dirty="0"/>
              <a:t>(Calculator):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divide(self, a, b):</a:t>
            </a:r>
          </a:p>
          <a:p>
            <a:r>
              <a:rPr lang="en-US" altLang="ko-KR" sz="1400" dirty="0"/>
              <a:t>        if b == 0:</a:t>
            </a:r>
          </a:p>
          <a:p>
            <a:r>
              <a:rPr lang="en-US" altLang="ko-KR" sz="1400" dirty="0"/>
              <a:t>            return "Cannot divide by zero"</a:t>
            </a:r>
          </a:p>
          <a:p>
            <a:r>
              <a:rPr lang="en-US" altLang="ko-KR" sz="1400" dirty="0"/>
              <a:t>        else:</a:t>
            </a:r>
          </a:p>
          <a:p>
            <a:r>
              <a:rPr lang="en-US" altLang="ko-KR" sz="1400" dirty="0"/>
              <a:t>            return a / b</a:t>
            </a:r>
          </a:p>
          <a:p>
            <a:endParaRPr lang="en-US" altLang="ko-KR" sz="1400" dirty="0"/>
          </a:p>
          <a:p>
            <a:r>
              <a:rPr lang="en-US" altLang="ko-KR" sz="1400" dirty="0"/>
              <a:t>c = Calculator()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(2, 3))        # 5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c.subtract</a:t>
            </a:r>
            <a:r>
              <a:rPr lang="en-US" altLang="ko-KR" sz="1400" dirty="0"/>
              <a:t>(5, 1))   # 4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c.multiply</a:t>
            </a:r>
            <a:r>
              <a:rPr lang="en-US" altLang="ko-KR" sz="1400" dirty="0"/>
              <a:t>(4, 6))   # 24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c.divide</a:t>
            </a:r>
            <a:r>
              <a:rPr lang="en-US" altLang="ko-KR" sz="1400" dirty="0"/>
              <a:t>(10, 2))    # 5.0</a:t>
            </a:r>
          </a:p>
          <a:p>
            <a:endParaRPr lang="en-US" altLang="ko-KR" sz="1400" dirty="0"/>
          </a:p>
          <a:p>
            <a:r>
              <a:rPr lang="en-US" altLang="ko-KR" sz="1400" dirty="0"/>
              <a:t>ac = </a:t>
            </a:r>
            <a:r>
              <a:rPr lang="en-US" altLang="ko-KR" sz="1400" dirty="0" err="1"/>
              <a:t>AdvancedCalculator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ac.divide</a:t>
            </a:r>
            <a:r>
              <a:rPr lang="en-US" altLang="ko-KR" sz="1400" dirty="0"/>
              <a:t>(10, 0))   # Cannot divide by zero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ac.divide</a:t>
            </a:r>
            <a:r>
              <a:rPr lang="en-US" altLang="ko-KR" sz="1400" dirty="0"/>
              <a:t>(10, 2))   # 5.0</a:t>
            </a:r>
          </a:p>
        </p:txBody>
      </p:sp>
    </p:spTree>
    <p:extLst>
      <p:ext uri="{BB962C8B-B14F-4D97-AF65-F5344CB8AC3E}">
        <p14:creationId xmlns:p14="http://schemas.microsoft.com/office/powerpoint/2010/main" val="353218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6" cy="56207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상속과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275856" y="200499"/>
            <a:ext cx="57606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Character: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health):</a:t>
            </a:r>
          </a:p>
          <a:p>
            <a:r>
              <a:rPr lang="en-US" altLang="ko-KR" sz="1400" dirty="0"/>
              <a:t>        self.name = name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self.level</a:t>
            </a:r>
            <a:r>
              <a:rPr lang="en-US" altLang="ko-KR" sz="1400" dirty="0"/>
              <a:t> = level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self.health</a:t>
            </a:r>
            <a:r>
              <a:rPr lang="en-US" altLang="ko-KR" sz="1400" dirty="0"/>
              <a:t> = health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attacks with a normal attack.")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Warrior(Character):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health, strength):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__(name, level, health)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self.strength</a:t>
            </a:r>
            <a:r>
              <a:rPr lang="en-US" altLang="ko-KR" sz="1400" dirty="0"/>
              <a:t> = strength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attacks with a mighty swing.")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smash(self):</a:t>
            </a:r>
          </a:p>
          <a:p>
            <a:r>
              <a:rPr lang="en-US" altLang="ko-KR" sz="1400" dirty="0"/>
              <a:t>        print(f"{self.name} smashes the ground with a powerful blow.")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Mage(Character):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health, magic):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__(name, level, health)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self.magic</a:t>
            </a:r>
            <a:r>
              <a:rPr lang="en-US" altLang="ko-KR" sz="1400" dirty="0"/>
              <a:t> = magic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casts a magic missile.")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teleport(self):</a:t>
            </a:r>
          </a:p>
          <a:p>
            <a:r>
              <a:rPr lang="en-US" altLang="ko-KR" sz="1400" dirty="0"/>
              <a:t>        print(f"{self.name} teleports to a nearby location.")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5273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게임 캐릭터를 구현하는 예시</a:t>
            </a:r>
          </a:p>
        </p:txBody>
      </p:sp>
    </p:spTree>
    <p:extLst>
      <p:ext uri="{BB962C8B-B14F-4D97-AF65-F5344CB8AC3E}">
        <p14:creationId xmlns:p14="http://schemas.microsoft.com/office/powerpoint/2010/main" val="1816792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562074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상속과 </a:t>
            </a:r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124744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c = Character("Bob", 10, 100)</a:t>
            </a:r>
          </a:p>
          <a:p>
            <a:r>
              <a:rPr lang="en-US" altLang="ko-KR" sz="2000" dirty="0" err="1"/>
              <a:t>c.attack</a:t>
            </a:r>
            <a:r>
              <a:rPr lang="en-US" altLang="ko-KR" sz="2000" dirty="0"/>
              <a:t>()  # Bob attacks with a normal attack.</a:t>
            </a:r>
          </a:p>
          <a:p>
            <a:endParaRPr lang="en-US" altLang="ko-KR" sz="2000" dirty="0"/>
          </a:p>
          <a:p>
            <a:r>
              <a:rPr lang="en-US" altLang="ko-KR" sz="2000" dirty="0"/>
              <a:t>w = Warrior("Conan", 20, 200, 15)</a:t>
            </a:r>
          </a:p>
          <a:p>
            <a:r>
              <a:rPr lang="en-US" altLang="ko-KR" sz="2000" dirty="0" err="1"/>
              <a:t>w.attack</a:t>
            </a:r>
            <a:r>
              <a:rPr lang="en-US" altLang="ko-KR" sz="2000" dirty="0"/>
              <a:t>()  # Conan attacks with a mighty swing.</a:t>
            </a:r>
          </a:p>
          <a:p>
            <a:r>
              <a:rPr lang="en-US" altLang="ko-KR" sz="2000" dirty="0" err="1"/>
              <a:t>w.smash</a:t>
            </a:r>
            <a:r>
              <a:rPr lang="en-US" altLang="ko-KR" sz="2000" dirty="0"/>
              <a:t>()   # Conan smashes the ground with a powerful blow.</a:t>
            </a:r>
          </a:p>
          <a:p>
            <a:endParaRPr lang="en-US" altLang="ko-KR" sz="2000" dirty="0"/>
          </a:p>
          <a:p>
            <a:r>
              <a:rPr lang="en-US" altLang="ko-KR" sz="2000" dirty="0"/>
              <a:t>m = Mage("Merlin", 15, 150, 30)</a:t>
            </a:r>
          </a:p>
          <a:p>
            <a:r>
              <a:rPr lang="en-US" altLang="ko-KR" sz="2000" dirty="0" err="1"/>
              <a:t>m.attack</a:t>
            </a:r>
            <a:r>
              <a:rPr lang="en-US" altLang="ko-KR" sz="2000" dirty="0"/>
              <a:t>()  # Merlin casts a magic missile.</a:t>
            </a:r>
          </a:p>
          <a:p>
            <a:r>
              <a:rPr lang="en-US" altLang="ko-KR" sz="2000" dirty="0" err="1"/>
              <a:t>m.teleport</a:t>
            </a:r>
            <a:r>
              <a:rPr lang="en-US" altLang="ko-KR" sz="2000" dirty="0"/>
              <a:t>()  # Merlin teleports to a nearby location.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9400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게임 캐릭터를 구현하는 예시</a:t>
            </a:r>
          </a:p>
        </p:txBody>
      </p:sp>
    </p:spTree>
    <p:extLst>
      <p:ext uri="{BB962C8B-B14F-4D97-AF65-F5344CB8AC3E}">
        <p14:creationId xmlns:p14="http://schemas.microsoft.com/office/powerpoint/2010/main" val="115253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분리는 하나의 클래스를 여러 개의 클래스로 분리하여 코드의 재사용성과 </a:t>
            </a:r>
            <a:r>
              <a:rPr lang="ko-KR" altLang="en-US" dirty="0" err="1"/>
              <a:t>가독성을</a:t>
            </a:r>
            <a:r>
              <a:rPr lang="ko-KR" altLang="en-US" dirty="0"/>
              <a:t> 높이는 기법입니다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클래스간의 의존성이 낮아지게 되며</a:t>
            </a:r>
            <a:r>
              <a:rPr lang="en-US" altLang="ko-KR" dirty="0"/>
              <a:t>, </a:t>
            </a:r>
            <a:r>
              <a:rPr lang="ko-KR" altLang="en-US" dirty="0"/>
              <a:t>이로 인해 클래스를 수정해야 할 때 다른 클래스에 영향을 미치지 않는 안정적인 코드를 작성할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5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분리 예제</a:t>
            </a:r>
            <a:endParaRPr lang="en-US" altLang="ko-KR" dirty="0"/>
          </a:p>
          <a:p>
            <a:pPr lvl="1"/>
            <a:r>
              <a:rPr lang="ko-KR" altLang="en-US" dirty="0"/>
              <a:t>다음과 같이 간단한 게임 시스템이 있다고 가정해 봅시다</a:t>
            </a:r>
            <a:r>
              <a:rPr lang="en-US" altLang="ko-KR" dirty="0"/>
              <a:t>. </a:t>
            </a:r>
            <a:r>
              <a:rPr lang="ko-KR" altLang="en-US" dirty="0"/>
              <a:t>이 게임 시스템은 다음과 같은 역할을 수행합니다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플레이어를 생성하고</a:t>
            </a:r>
            <a:r>
              <a:rPr lang="en-US" altLang="ko-KR" dirty="0"/>
              <a:t>, </a:t>
            </a:r>
            <a:r>
              <a:rPr lang="ko-KR" altLang="en-US" dirty="0"/>
              <a:t>플레이어의 </a:t>
            </a:r>
            <a:r>
              <a:rPr lang="ko-KR" altLang="en-US" dirty="0" err="1"/>
              <a:t>능력치를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/>
              <a:t>몬스터를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 err="1"/>
              <a:t>몬스터의</a:t>
            </a:r>
            <a:r>
              <a:rPr lang="ko-KR" altLang="en-US" dirty="0"/>
              <a:t> </a:t>
            </a:r>
            <a:r>
              <a:rPr lang="ko-KR" altLang="en-US" dirty="0" err="1"/>
              <a:t>능력치를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플레이어와 </a:t>
            </a:r>
            <a:r>
              <a:rPr lang="ko-KR" altLang="en-US" dirty="0" err="1"/>
              <a:t>몬스터가</a:t>
            </a:r>
            <a:r>
              <a:rPr lang="ko-KR" altLang="en-US" dirty="0"/>
              <a:t> 싸우는 시스템을 구현합니다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457200"/>
            <a:r>
              <a:rPr lang="ko-KR" altLang="en-US" dirty="0"/>
              <a:t>먼저 클래스를 분리하지 않고 </a:t>
            </a:r>
            <a:r>
              <a:rPr lang="en-US" altLang="ko-KR" dirty="0"/>
              <a:t>Game</a:t>
            </a:r>
            <a:r>
              <a:rPr lang="ko-KR" altLang="en-US" dirty="0"/>
              <a:t> 클래스를 구현해보겠습니다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473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052736"/>
            <a:ext cx="84249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class Game: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player_name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player_hp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player_attack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monster_hp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monster_attack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player_name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player_hp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self.player_attack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player_attack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monster_name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monster_hp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self.monster_attack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monster_attack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fight(self):</a:t>
            </a:r>
          </a:p>
          <a:p>
            <a:r>
              <a:rPr lang="en-US" altLang="ko-KR" sz="1200" dirty="0"/>
              <a:t>        while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&gt; 0 and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&gt; 0:</a:t>
            </a:r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의 체력</a:t>
            </a:r>
            <a:r>
              <a:rPr lang="en-US" altLang="ko-KR" sz="1200" dirty="0"/>
              <a:t>: {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}")</a:t>
            </a:r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의 체력</a:t>
            </a:r>
            <a:r>
              <a:rPr lang="en-US" altLang="ko-KR" sz="1200" dirty="0"/>
              <a:t>: {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}")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-= </a:t>
            </a:r>
            <a:r>
              <a:rPr lang="en-US" altLang="ko-KR" sz="1200" dirty="0" err="1"/>
              <a:t>self.player_attack</a:t>
            </a:r>
            <a:endParaRPr lang="en-US" altLang="ko-KR" sz="1200" dirty="0"/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공격하여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self.player_attack</a:t>
            </a:r>
            <a:r>
              <a:rPr lang="en-US" altLang="ko-KR" sz="1200" dirty="0"/>
              <a:t>}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데미지를</a:t>
            </a:r>
            <a:r>
              <a:rPr lang="ko-KR" altLang="en-US" sz="1200" dirty="0"/>
              <a:t> 입혔습니다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&lt;= 0:</a:t>
            </a:r>
          </a:p>
          <a:p>
            <a:r>
              <a:rPr lang="en-US" altLang="ko-KR" sz="1200" dirty="0"/>
              <a:t>    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물리쳤습니다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    break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-= </a:t>
            </a:r>
            <a:r>
              <a:rPr lang="en-US" altLang="ko-KR" sz="1200" dirty="0" err="1"/>
              <a:t>self.monster_attack</a:t>
            </a:r>
            <a:endParaRPr lang="en-US" altLang="ko-KR" sz="1200" dirty="0"/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공격하여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self.monster_attack</a:t>
            </a:r>
            <a:r>
              <a:rPr lang="en-US" altLang="ko-KR" sz="1200" dirty="0"/>
              <a:t>}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데미지를</a:t>
            </a:r>
            <a:r>
              <a:rPr lang="ko-KR" altLang="en-US" sz="1200" dirty="0"/>
              <a:t> 입혔습니다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&lt;= 0:</a:t>
            </a:r>
          </a:p>
          <a:p>
            <a:r>
              <a:rPr lang="en-US" altLang="ko-KR" sz="1200" dirty="0"/>
              <a:t>    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죽었습니다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    break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1772816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game = Game("Alice",120,15, "Goblin", 60, 8)</a:t>
            </a:r>
          </a:p>
          <a:p>
            <a:r>
              <a:rPr lang="en-US" altLang="ko-KR" sz="1400" dirty="0" err="1"/>
              <a:t>game.fight</a:t>
            </a:r>
            <a:r>
              <a:rPr lang="en-US" altLang="ko-KR" sz="1400" dirty="0"/>
              <a:t>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6303" y="5517232"/>
            <a:ext cx="8352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클래스를 분리하지 않으면</a:t>
            </a:r>
            <a:r>
              <a:rPr lang="en-US" altLang="ko-KR" dirty="0"/>
              <a:t>, </a:t>
            </a:r>
            <a:r>
              <a:rPr lang="ko-KR" altLang="en-US" dirty="0"/>
              <a:t>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유지보수성이 떨어지며</a:t>
            </a:r>
            <a:r>
              <a:rPr lang="en-US" altLang="ko-KR" dirty="0"/>
              <a:t>, </a:t>
            </a:r>
            <a:r>
              <a:rPr lang="ko-KR" altLang="en-US" dirty="0"/>
              <a:t>클래스에 너무 많은 책임이 부여됩니다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클래스를 분리하고 적절히 역할을 할당하는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79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r>
              <a:rPr lang="ko-KR" altLang="en-US" dirty="0"/>
              <a:t> 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Player: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= </a:t>
            </a:r>
            <a:r>
              <a:rPr lang="en-US" altLang="ko-KR" dirty="0" err="1"/>
              <a:t>hp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self.attack</a:t>
            </a:r>
            <a:r>
              <a:rPr lang="en-US" altLang="ko-KR" dirty="0"/>
              <a:t> = attack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attack_monster</a:t>
            </a:r>
            <a:r>
              <a:rPr lang="en-US" altLang="ko-KR" dirty="0"/>
              <a:t>(self, monster):</a:t>
            </a:r>
          </a:p>
          <a:p>
            <a:r>
              <a:rPr lang="en-US" altLang="ko-KR" dirty="0"/>
              <a:t>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{monster.name}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공격했습니다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damage = </a:t>
            </a:r>
            <a:r>
              <a:rPr lang="en-US" altLang="ko-KR" dirty="0" err="1"/>
              <a:t>self.attack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monster.defend</a:t>
            </a:r>
            <a:r>
              <a:rPr lang="en-US" altLang="ko-KR" dirty="0"/>
              <a:t>(damage)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defend(self, damage):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-= damage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죽었습니다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의 체력이 </a:t>
            </a:r>
            <a:r>
              <a:rPr lang="en-US" altLang="ko-KR" dirty="0"/>
              <a:t>{</a:t>
            </a:r>
            <a:r>
              <a:rPr lang="en-US" altLang="ko-KR" dirty="0" err="1"/>
              <a:t>self.hp</a:t>
            </a:r>
            <a:r>
              <a:rPr lang="en-US" altLang="ko-KR" dirty="0"/>
              <a:t>} </a:t>
            </a:r>
            <a:r>
              <a:rPr lang="ko-KR" altLang="en-US" dirty="0"/>
              <a:t>남았습니다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94817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Monster</a:t>
            </a:r>
            <a:r>
              <a:rPr lang="ko-KR" altLang="en-US" dirty="0"/>
              <a:t> 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Monster: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= </a:t>
            </a:r>
            <a:r>
              <a:rPr lang="en-US" altLang="ko-KR" dirty="0" err="1"/>
              <a:t>hp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self.attack</a:t>
            </a:r>
            <a:r>
              <a:rPr lang="en-US" altLang="ko-KR" dirty="0"/>
              <a:t> = attack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attack_player</a:t>
            </a:r>
            <a:r>
              <a:rPr lang="en-US" altLang="ko-KR" dirty="0"/>
              <a:t>(self, player):</a:t>
            </a:r>
          </a:p>
          <a:p>
            <a:r>
              <a:rPr lang="en-US" altLang="ko-KR" dirty="0"/>
              <a:t>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{player.name}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공격했습니다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damage = </a:t>
            </a:r>
            <a:r>
              <a:rPr lang="en-US" altLang="ko-KR" dirty="0" err="1"/>
              <a:t>self.attack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player.defend</a:t>
            </a:r>
            <a:r>
              <a:rPr lang="en-US" altLang="ko-KR" dirty="0"/>
              <a:t>(damage)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defend(self, damage):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-= damage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죽었습니다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의 체력이 </a:t>
            </a:r>
            <a:r>
              <a:rPr lang="en-US" altLang="ko-KR" dirty="0"/>
              <a:t>{</a:t>
            </a:r>
            <a:r>
              <a:rPr lang="en-US" altLang="ko-KR" dirty="0" err="1"/>
              <a:t>self.hp</a:t>
            </a:r>
            <a:r>
              <a:rPr lang="en-US" altLang="ko-KR" dirty="0"/>
              <a:t>} </a:t>
            </a:r>
            <a:r>
              <a:rPr lang="ko-KR" altLang="en-US" dirty="0"/>
              <a:t>남았습니다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427383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C907C-EF5D-4FF4-8793-55CE417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정의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4B14-4800-4AD0-A90A-24FF2393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클래스를 정의하는 방법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B916-96BF-42B9-868C-705BEC4997F1}"/>
              </a:ext>
            </a:extLst>
          </p:cNvPr>
          <p:cNvSpPr txBox="1"/>
          <p:nvPr/>
        </p:nvSpPr>
        <p:spPr>
          <a:xfrm>
            <a:off x="827584" y="3413899"/>
            <a:ext cx="80648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생성자 메서드(__</a:t>
            </a:r>
            <a:r>
              <a:rPr lang="ko-KR" altLang="en-US" dirty="0" err="1"/>
              <a:t>init</a:t>
            </a:r>
            <a:r>
              <a:rPr lang="ko-KR" altLang="en-US" dirty="0"/>
              <a:t>__)는 객체가 생성될 때 호출되며, 객체에 대한 초기화를 수행합니다. 생성자 메서드는 </a:t>
            </a:r>
            <a:r>
              <a:rPr lang="en-US" altLang="ko-KR" dirty="0"/>
              <a:t>self </a:t>
            </a:r>
            <a:r>
              <a:rPr lang="ko-KR" altLang="en-US" dirty="0"/>
              <a:t>매개변수를 받아들이며</a:t>
            </a:r>
            <a:r>
              <a:rPr lang="en-US" altLang="ko-KR" dirty="0"/>
              <a:t>, </a:t>
            </a:r>
            <a:r>
              <a:rPr lang="ko-KR" altLang="en-US" dirty="0"/>
              <a:t>이를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초기화할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변수는 생성자 메서드나 인스턴스 메서드에서 사용하는 변수로</a:t>
            </a:r>
            <a:r>
              <a:rPr lang="en-US" altLang="ko-KR" dirty="0"/>
              <a:t>, </a:t>
            </a:r>
            <a:r>
              <a:rPr lang="ko-KR" altLang="en-US" dirty="0"/>
              <a:t>해당 객체에 대한 데이터를 저장합니다</a:t>
            </a:r>
            <a:r>
              <a:rPr lang="en-US" altLang="ko-KR" dirty="0"/>
              <a:t>. </a:t>
            </a:r>
            <a:r>
              <a:rPr lang="ko-KR" altLang="en-US" dirty="0"/>
              <a:t>이 변수는 </a:t>
            </a:r>
            <a:r>
              <a:rPr lang="en-US" altLang="ko-KR" dirty="0"/>
              <a:t>self.</a:t>
            </a:r>
            <a:r>
              <a:rPr lang="ko-KR" altLang="en-US" dirty="0"/>
              <a:t>변수이름과 같은 방법으로 접근할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F5A1B-2ED8-4232-9AC5-9936D926FC73}"/>
              </a:ext>
            </a:extLst>
          </p:cNvPr>
          <p:cNvSpPr txBox="1"/>
          <p:nvPr/>
        </p:nvSpPr>
        <p:spPr>
          <a:xfrm>
            <a:off x="827584" y="1530658"/>
            <a:ext cx="7776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 이름은 보통 대문자로 시작합니다. 클래스 정의는 </a:t>
            </a:r>
            <a:r>
              <a:rPr lang="ko-KR" altLang="en-US" dirty="0" err="1"/>
              <a:t>class</a:t>
            </a:r>
            <a:r>
              <a:rPr lang="ko-KR" altLang="en-US" dirty="0"/>
              <a:t> 키워드를 사용하여 시작하고, 콜론(:)</a:t>
            </a:r>
            <a:r>
              <a:rPr lang="ko-KR" altLang="en-US" dirty="0" err="1"/>
              <a:t>으로</a:t>
            </a:r>
            <a:r>
              <a:rPr lang="ko-KR" altLang="en-US" dirty="0"/>
              <a:t> 끝납니다.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멤버 변수는 클래스 내부에서 정의된 변수로, 해당 클래스와 관련된 값을 저장합니다. 이 변수는 </a:t>
            </a:r>
            <a:r>
              <a:rPr lang="ko-KR" altLang="en-US" dirty="0" err="1"/>
              <a:t>클래스이름.변수이름과</a:t>
            </a:r>
            <a:r>
              <a:rPr lang="ko-KR" altLang="en-US" dirty="0"/>
              <a:t> 같은 방법으로 접근할 수 있습니다.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79BC7-1CF1-4ED6-8A9D-15086B159926}"/>
              </a:ext>
            </a:extLst>
          </p:cNvPr>
          <p:cNvSpPr txBox="1"/>
          <p:nvPr/>
        </p:nvSpPr>
        <p:spPr>
          <a:xfrm>
            <a:off x="840528" y="5530006"/>
            <a:ext cx="7920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인스턴스 메서드는 클래스 내부에서 정의된 함수로, 해당 객체에 대한 작업을 수행합니다. 인스턴스 메서드는 첫 번째 매개변수로 self를 받아들이며, 이를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13290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73427"/>
          </a:xfrm>
        </p:spPr>
        <p:txBody>
          <a:bodyPr/>
          <a:lstStyle/>
          <a:p>
            <a:r>
              <a:rPr lang="en-US" altLang="ko-KR" dirty="0"/>
              <a:t>Game </a:t>
            </a:r>
            <a:r>
              <a:rPr lang="ko-KR" altLang="en-US" dirty="0"/>
              <a:t>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340768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Game: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self.player</a:t>
            </a:r>
            <a:r>
              <a:rPr lang="en-US" altLang="ko-KR" dirty="0"/>
              <a:t> = None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self.monster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create_player</a:t>
            </a:r>
            <a:r>
              <a:rPr lang="en-US" altLang="ko-KR" dirty="0"/>
              <a:t>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self.player</a:t>
            </a:r>
            <a:r>
              <a:rPr lang="en-US" altLang="ko-KR" dirty="0"/>
              <a:t> = Player(name, </a:t>
            </a:r>
            <a:r>
              <a:rPr lang="en-US" altLang="ko-KR" dirty="0" err="1"/>
              <a:t>hp</a:t>
            </a:r>
            <a:r>
              <a:rPr lang="en-US" altLang="ko-KR" dirty="0"/>
              <a:t>, attack)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create_monster</a:t>
            </a:r>
            <a:r>
              <a:rPr lang="en-US" altLang="ko-KR" dirty="0"/>
              <a:t>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self.monster</a:t>
            </a:r>
            <a:r>
              <a:rPr lang="en-US" altLang="ko-KR" dirty="0"/>
              <a:t> = Monster(name, </a:t>
            </a:r>
            <a:r>
              <a:rPr lang="en-US" altLang="ko-KR" dirty="0" err="1"/>
              <a:t>hp</a:t>
            </a:r>
            <a:r>
              <a:rPr lang="en-US" altLang="ko-KR" dirty="0"/>
              <a:t>, attack)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fight(self):</a:t>
            </a:r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self.player.hp</a:t>
            </a:r>
            <a:r>
              <a:rPr lang="en-US" altLang="ko-KR" dirty="0"/>
              <a:t> &gt; 0 and </a:t>
            </a:r>
            <a:r>
              <a:rPr lang="en-US" altLang="ko-KR" dirty="0" err="1"/>
              <a:t>self.monster.hp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self.player.attack_monster</a:t>
            </a:r>
            <a:r>
              <a:rPr lang="en-US" altLang="ko-KR" dirty="0"/>
              <a:t>(</a:t>
            </a:r>
            <a:r>
              <a:rPr lang="en-US" altLang="ko-KR" dirty="0" err="1"/>
              <a:t>self.monster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self.monster.hp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    break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self.monster.attack_player</a:t>
            </a:r>
            <a:r>
              <a:rPr lang="en-US" altLang="ko-KR" dirty="0"/>
              <a:t>(</a:t>
            </a:r>
            <a:r>
              <a:rPr lang="en-US" altLang="ko-KR" dirty="0" err="1"/>
              <a:t>self.player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self.player.hp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    break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88024" y="1052736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game = Game()</a:t>
            </a:r>
          </a:p>
          <a:p>
            <a:r>
              <a:rPr lang="en-US" altLang="ko-KR" dirty="0" err="1"/>
              <a:t>game.create_player</a:t>
            </a:r>
            <a:r>
              <a:rPr lang="en-US" altLang="ko-KR" dirty="0"/>
              <a:t>("Alice", 100, 10)</a:t>
            </a:r>
          </a:p>
          <a:p>
            <a:r>
              <a:rPr lang="en-US" altLang="ko-KR" dirty="0" err="1"/>
              <a:t>game.create_monster</a:t>
            </a:r>
            <a:r>
              <a:rPr lang="en-US" altLang="ko-KR" dirty="0"/>
              <a:t>("Goblin", 50, 5)</a:t>
            </a:r>
          </a:p>
          <a:p>
            <a:r>
              <a:rPr lang="en-US" altLang="ko-KR" dirty="0" err="1"/>
              <a:t>game.fight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291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713387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1800" dirty="0"/>
              <a:t>클래스 분리를 적용하면</a:t>
            </a:r>
            <a:r>
              <a:rPr lang="en-US" altLang="ko-KR" sz="1800" dirty="0"/>
              <a:t>, </a:t>
            </a:r>
            <a:r>
              <a:rPr lang="ko-KR" altLang="en-US" sz="1800" dirty="0"/>
              <a:t>코드를 더욱 모듈화하여 유지보수성을 높일 수 있습니다</a:t>
            </a:r>
            <a:r>
              <a:rPr lang="en-US" altLang="ko-KR" sz="1800" dirty="0"/>
              <a:t>. </a:t>
            </a:r>
          </a:p>
          <a:p>
            <a:pPr marL="285750" indent="-285750"/>
            <a:r>
              <a:rPr lang="ko-KR" altLang="en-US" sz="1800" dirty="0"/>
              <a:t>클래스에서는 각각의 정보를 담당하는 클래스들의 구현 내용을 몰라도 되므로</a:t>
            </a:r>
            <a:r>
              <a:rPr lang="en-US" altLang="ko-KR" sz="1800" dirty="0"/>
              <a:t>, </a:t>
            </a:r>
            <a:r>
              <a:rPr lang="ko-KR" altLang="en-US" sz="1800" dirty="0"/>
              <a:t>클래스간의 의존성이 낮아지게 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이로 인해 클래스를 수정해야 할 때 다른 클래스에 영향을 미치지 않는 안정적인 코드를 작성할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9865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추상 클래스</a:t>
            </a:r>
            <a:r>
              <a:rPr lang="en-US" altLang="ko-KR" sz="2000" dirty="0"/>
              <a:t>(abstract class)</a:t>
            </a:r>
            <a:r>
              <a:rPr lang="ko-KR" altLang="en-US" sz="2000" dirty="0"/>
              <a:t>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생성할 수 없는 클래스입니다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1800" dirty="0"/>
              <a:t>추상 클래스는 하나 이상의 추상 </a:t>
            </a:r>
            <a:r>
              <a:rPr lang="ko-KR" altLang="en-US" sz="1800" dirty="0" err="1"/>
              <a:t>메서드</a:t>
            </a:r>
            <a:r>
              <a:rPr lang="en-US" altLang="ko-KR" sz="1800" dirty="0"/>
              <a:t>(abstract method)</a:t>
            </a:r>
            <a:r>
              <a:rPr lang="ko-KR" altLang="en-US" sz="1800" dirty="0"/>
              <a:t>를 포함하고 있어</a:t>
            </a:r>
            <a:r>
              <a:rPr lang="en-US" altLang="ko-KR" sz="1800" dirty="0"/>
              <a:t>, </a:t>
            </a:r>
            <a:r>
              <a:rPr lang="ko-KR" altLang="en-US" sz="1800" dirty="0"/>
              <a:t>하위 클래스에서 이를 </a:t>
            </a:r>
            <a:r>
              <a:rPr lang="ko-KR" altLang="en-US" sz="1800" dirty="0" err="1"/>
              <a:t>오버라이딩하여</a:t>
            </a:r>
            <a:r>
              <a:rPr lang="ko-KR" altLang="en-US" sz="1800" dirty="0"/>
              <a:t> 구체적인 구현을 제공해야만 </a:t>
            </a:r>
            <a:r>
              <a:rPr lang="ko-KR" altLang="en-US" sz="1800" dirty="0" err="1"/>
              <a:t>인스턴스를</a:t>
            </a:r>
            <a:r>
              <a:rPr lang="ko-KR" altLang="en-US" sz="1800" dirty="0"/>
              <a:t> 생성할 수 있습니다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특정한 인터페이스를 구현해야 하는 클래스들이 반드시 일정한 형태의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구현하도록 강제할 수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코드의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좋아집니다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추상 클래스는 구현해야 하는 </a:t>
            </a:r>
            <a:r>
              <a:rPr lang="ko-KR" altLang="en-US" sz="1800" dirty="0" err="1"/>
              <a:t>메서드가</a:t>
            </a:r>
            <a:r>
              <a:rPr lang="ko-KR" altLang="en-US" sz="1800" dirty="0"/>
              <a:t> 무엇인지 명확하게 정의되어 있기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코드의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좋아집니다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166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추상 클래스를 정의하는 예시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ABC </a:t>
            </a:r>
            <a:r>
              <a:rPr lang="ko-KR" altLang="en-US" sz="1600" dirty="0"/>
              <a:t>클래스를 상속받아 추상 클래스를 생성합니다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추상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정의합니다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추상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구현 코드가 없이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이름과 매개변수만을 가진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말합니다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@</a:t>
            </a:r>
            <a:r>
              <a:rPr lang="en-US" altLang="ko-KR" sz="1600" dirty="0" err="1"/>
              <a:t>abstractmethod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데코레이터를</a:t>
            </a:r>
            <a:r>
              <a:rPr lang="ko-KR" altLang="en-US" sz="1600" dirty="0"/>
              <a:t> 이용해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추상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정의합니다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하위 클래스가 해당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구현하지 않으면 오류가 발생합니다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491880" y="3150835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import ABC, 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class Vehicle(ABC):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pass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Car(Vehicle):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return 4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Motorcycle(Vehicle):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return 2</a:t>
            </a:r>
          </a:p>
        </p:txBody>
      </p:sp>
    </p:spTree>
    <p:extLst>
      <p:ext uri="{BB962C8B-B14F-4D97-AF65-F5344CB8AC3E}">
        <p14:creationId xmlns:p14="http://schemas.microsoft.com/office/powerpoint/2010/main" val="799495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추상 클래스를 사용하여 여러 클래스가 일정한 형태의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구현하도록 강제하는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743194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import ABC, 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class Vehicle(ABC):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pass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pass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class Car(Vehicle):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print("Car started.")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print("Car stopped.")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6669" y="2174081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class Bike(Vehicle):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print("Bike started.")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print("Bike stopped.")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vehicles = [Car(), Bike()]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vehicle in vehicles: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vehicle.start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vehicle.stop</a:t>
            </a:r>
            <a:r>
              <a:rPr lang="en-US" altLang="ko-KR" sz="1600" dirty="0"/>
              <a:t>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602128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추상 클래스를 사용하면 일정한 형태의 </a:t>
            </a:r>
            <a:r>
              <a:rPr lang="ko-KR" altLang="en-US" dirty="0" err="1"/>
              <a:t>메서드를</a:t>
            </a:r>
            <a:r>
              <a:rPr lang="ko-KR" altLang="en-US" dirty="0"/>
              <a:t> 구현하도록 강제하여 코드의 일관성을 유지할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20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은 객체 지향 프로그래밍의 중요한 개념 중 하나입니다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다형성은 같은 이름의 </a:t>
            </a:r>
            <a:r>
              <a:rPr lang="ko-KR" altLang="en-US" dirty="0" err="1"/>
              <a:t>메서드나</a:t>
            </a:r>
            <a:r>
              <a:rPr lang="ko-KR" altLang="en-US" dirty="0"/>
              <a:t> 함수가 다른 객체에서 다른 동작을 하도록 만드는 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전달된 인자에 따라 함수 또는 연산의 기능이 달라지는 기능</a:t>
            </a:r>
            <a:endParaRPr lang="en-US" altLang="ko-KR" dirty="0"/>
          </a:p>
          <a:p>
            <a:pPr lvl="1"/>
            <a:r>
              <a:rPr lang="en-US" altLang="ko-KR" dirty="0"/>
              <a:t>2 + 3 </a:t>
            </a:r>
            <a:r>
              <a:rPr lang="en-US" altLang="ko-KR" dirty="0">
                <a:sym typeface="Wingdings" panose="05000000000000000000" pitchFamily="2" charset="2"/>
              </a:rPr>
              <a:t> 5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'2' + '3'  '23'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'Hello ' + 'World'  'Hello World'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191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3263E-06FB-4B15-9D5C-452A3B49FBD5}"/>
              </a:ext>
            </a:extLst>
          </p:cNvPr>
          <p:cNvSpPr txBox="1"/>
          <p:nvPr/>
        </p:nvSpPr>
        <p:spPr>
          <a:xfrm>
            <a:off x="1763688" y="980728"/>
            <a:ext cx="581439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동물: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pass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개(동물):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("멍멍!")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고양이(동물):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("야옹!")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동물들_소리내기</a:t>
            </a:r>
            <a:r>
              <a:rPr lang="ko-KR" altLang="en-US" sz="1600" dirty="0"/>
              <a:t>(</a:t>
            </a:r>
            <a:r>
              <a:rPr lang="ko-KR" altLang="en-US" sz="1600" dirty="0" err="1"/>
              <a:t>동물_리스트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동물_인스턴스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동물_리스트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동물_인스턴스.소리내기</a:t>
            </a:r>
            <a:r>
              <a:rPr lang="ko-KR" altLang="en-US" sz="1600" dirty="0"/>
              <a:t>()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개_인스턴스</a:t>
            </a:r>
            <a:r>
              <a:rPr lang="ko-KR" altLang="en-US" sz="1600" dirty="0"/>
              <a:t> = 개()</a:t>
            </a:r>
          </a:p>
          <a:p>
            <a:r>
              <a:rPr lang="ko-KR" altLang="en-US" sz="1600" dirty="0" err="1"/>
              <a:t>고양이_인스턴스</a:t>
            </a:r>
            <a:r>
              <a:rPr lang="ko-KR" altLang="en-US" sz="1600" dirty="0"/>
              <a:t> = 고양이()</a:t>
            </a:r>
          </a:p>
          <a:p>
            <a:endParaRPr lang="ko-KR" altLang="en-US" sz="1600" dirty="0"/>
          </a:p>
          <a:p>
            <a:r>
              <a:rPr lang="ko-KR" altLang="en-US" sz="1600" dirty="0"/>
              <a:t>동물들 = [</a:t>
            </a:r>
            <a:r>
              <a:rPr lang="ko-KR" altLang="en-US" sz="1600" dirty="0" err="1"/>
              <a:t>개_인스턴스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고양이_인스턴스</a:t>
            </a:r>
            <a:r>
              <a:rPr lang="ko-KR" altLang="en-US" sz="1600" dirty="0"/>
              <a:t>]</a:t>
            </a:r>
          </a:p>
          <a:p>
            <a:r>
              <a:rPr lang="ko-KR" altLang="en-US" sz="1600" dirty="0" err="1"/>
              <a:t>동물들_소리내기</a:t>
            </a:r>
            <a:r>
              <a:rPr lang="ko-KR" altLang="en-US" sz="1600" dirty="0"/>
              <a:t>(동물들)</a:t>
            </a:r>
          </a:p>
        </p:txBody>
      </p:sp>
    </p:spTree>
    <p:extLst>
      <p:ext uri="{BB962C8B-B14F-4D97-AF65-F5344CB8AC3E}">
        <p14:creationId xmlns:p14="http://schemas.microsoft.com/office/powerpoint/2010/main" val="326913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15A5-1C0A-4CCF-AD98-36336C35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D988-0848-434B-98C7-EA6EC732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(Method Overriding):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0966F-2FFB-4B09-8A61-2CD18C288EE1}"/>
              </a:ext>
            </a:extLst>
          </p:cNvPr>
          <p:cNvSpPr txBox="1"/>
          <p:nvPr/>
        </p:nvSpPr>
        <p:spPr>
          <a:xfrm>
            <a:off x="1907704" y="1997839"/>
            <a:ext cx="5814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동물: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소리내기(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("동물이 소리를 냅니다.")</a:t>
            </a:r>
          </a:p>
          <a:p>
            <a:endParaRPr lang="ko-KR" altLang="en-US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개(동물):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소리내기(</a:t>
            </a:r>
            <a:r>
              <a:rPr lang="ko-KR" altLang="en-US" dirty="0" err="1"/>
              <a:t>self</a:t>
            </a:r>
            <a:r>
              <a:rPr lang="ko-KR" altLang="en-US" dirty="0"/>
              <a:t>):  # 메서드 </a:t>
            </a:r>
            <a:r>
              <a:rPr lang="ko-KR" altLang="en-US" dirty="0" err="1"/>
              <a:t>오버라이딩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("멍멍!")</a:t>
            </a:r>
          </a:p>
          <a:p>
            <a:endParaRPr lang="ko-KR" altLang="en-US" dirty="0"/>
          </a:p>
          <a:p>
            <a:r>
              <a:rPr lang="ko-KR" altLang="en-US" dirty="0" err="1"/>
              <a:t>개_인스턴스</a:t>
            </a:r>
            <a:r>
              <a:rPr lang="ko-KR" altLang="en-US" dirty="0"/>
              <a:t> = 개()</a:t>
            </a:r>
          </a:p>
          <a:p>
            <a:r>
              <a:rPr lang="ko-KR" altLang="en-US" dirty="0" err="1"/>
              <a:t>개_인스턴스.소리내기</a:t>
            </a:r>
            <a:r>
              <a:rPr lang="ko-KR" altLang="en-US" dirty="0"/>
              <a:t>()  # 결과: 멍멍!</a:t>
            </a:r>
          </a:p>
        </p:txBody>
      </p:sp>
    </p:spTree>
    <p:extLst>
      <p:ext uri="{BB962C8B-B14F-4D97-AF65-F5344CB8AC3E}">
        <p14:creationId xmlns:p14="http://schemas.microsoft.com/office/powerpoint/2010/main" val="1222038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679CA-42BD-44BA-91D6-80D0E41B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1AC22-AA92-4225-975D-359C4859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(Polymorphism):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1FA99-0653-4F36-BBCF-8F3ADD0B28DF}"/>
              </a:ext>
            </a:extLst>
          </p:cNvPr>
          <p:cNvSpPr txBox="1"/>
          <p:nvPr/>
        </p:nvSpPr>
        <p:spPr>
          <a:xfrm>
            <a:off x="4355976" y="1024372"/>
            <a:ext cx="42484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class</a:t>
            </a:r>
            <a:r>
              <a:rPr lang="ko-KR" altLang="en-US" sz="1400" dirty="0"/>
              <a:t> 동물: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("동물이 소리를 냅니다.")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개(동물):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("멍멍!")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고양이(동물):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("야옹!")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동물소리내기(</a:t>
            </a:r>
            <a:r>
              <a:rPr lang="ko-KR" altLang="en-US" sz="1400" dirty="0" err="1"/>
              <a:t>동물_인스턴스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동물_인스턴스.소리내기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개_인스턴스</a:t>
            </a:r>
            <a:r>
              <a:rPr lang="ko-KR" altLang="en-US" sz="1400" dirty="0"/>
              <a:t> = 개()</a:t>
            </a:r>
          </a:p>
          <a:p>
            <a:r>
              <a:rPr lang="ko-KR" altLang="en-US" sz="1400" dirty="0" err="1"/>
              <a:t>고양이_인스턴스</a:t>
            </a:r>
            <a:r>
              <a:rPr lang="ko-KR" altLang="en-US" sz="1400" dirty="0"/>
              <a:t> = 고양이()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동물소리내기(</a:t>
            </a:r>
            <a:r>
              <a:rPr lang="ko-KR" altLang="en-US" sz="1400" dirty="0" err="1"/>
              <a:t>개_인스턴스</a:t>
            </a:r>
            <a:r>
              <a:rPr lang="ko-KR" altLang="en-US" sz="1400" dirty="0"/>
              <a:t>)   # 결과: 멍멍!</a:t>
            </a:r>
          </a:p>
          <a:p>
            <a:r>
              <a:rPr lang="ko-KR" altLang="en-US" sz="1400" dirty="0"/>
              <a:t>동물소리내기(</a:t>
            </a:r>
            <a:r>
              <a:rPr lang="ko-KR" altLang="en-US" sz="1400" dirty="0" err="1"/>
              <a:t>고양이_인스턴스</a:t>
            </a:r>
            <a:r>
              <a:rPr lang="ko-KR" altLang="en-US" sz="1400" dirty="0"/>
              <a:t>) # 결과: 야옹!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A6440-0C1C-45F9-A7AD-60324904DAC6}"/>
              </a:ext>
            </a:extLst>
          </p:cNvPr>
          <p:cNvSpPr txBox="1"/>
          <p:nvPr/>
        </p:nvSpPr>
        <p:spPr>
          <a:xfrm>
            <a:off x="439438" y="5613237"/>
            <a:ext cx="8611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상위 클래스의 메서드를 하위 클래스에서 재정의하는 과정이며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다형성은 같은 인터페이스를 사용하여 서로 다른 객체가 서로 다른 작업을 수행할 수 있는 기능입니다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다형성을 구현하는 방법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73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학생 정보를 관리하는 프로그램을 만드세요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(Student) </a:t>
            </a:r>
            <a:r>
              <a:rPr lang="ko-KR" altLang="en-US" dirty="0"/>
              <a:t>클래스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(name), </a:t>
            </a:r>
            <a:r>
              <a:rPr lang="ko-KR" altLang="en-US" dirty="0"/>
              <a:t>학번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), </a:t>
            </a:r>
            <a:r>
              <a:rPr lang="ko-KR" altLang="en-US" dirty="0"/>
              <a:t>학년</a:t>
            </a:r>
            <a:r>
              <a:rPr lang="en-US" altLang="ko-KR" dirty="0"/>
              <a:t>(year), </a:t>
            </a:r>
            <a:r>
              <a:rPr lang="ko-KR" altLang="en-US" dirty="0"/>
              <a:t>전공</a:t>
            </a:r>
            <a:r>
              <a:rPr lang="en-US" altLang="ko-KR" dirty="0"/>
              <a:t>(major), </a:t>
            </a:r>
            <a:r>
              <a:rPr lang="ko-KR" altLang="en-US" dirty="0"/>
              <a:t>평균 성적</a:t>
            </a:r>
            <a:r>
              <a:rPr lang="en-US" altLang="ko-KR" dirty="0"/>
              <a:t>(</a:t>
            </a:r>
            <a:r>
              <a:rPr lang="en-US" altLang="ko-KR" dirty="0" err="1"/>
              <a:t>avg_score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메서드</a:t>
            </a:r>
            <a:r>
              <a:rPr lang="en-US" altLang="ko-KR" dirty="0"/>
              <a:t>: </a:t>
            </a:r>
            <a:r>
              <a:rPr lang="en-US" altLang="ko-KR" dirty="0" err="1"/>
              <a:t>get_info</a:t>
            </a:r>
            <a:r>
              <a:rPr lang="en-US" altLang="ko-KR" dirty="0"/>
              <a:t>() - </a:t>
            </a:r>
            <a:r>
              <a:rPr lang="ko-KR" altLang="en-US" dirty="0"/>
              <a:t>학생의 정보를 문자열로 반환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학생들을 관리하는 클래스</a:t>
            </a:r>
            <a:r>
              <a:rPr lang="en-US" altLang="ko-KR" dirty="0"/>
              <a:t>(</a:t>
            </a:r>
            <a:r>
              <a:rPr lang="en-US" altLang="ko-KR" dirty="0" err="1"/>
              <a:t>StudentManager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: </a:t>
            </a:r>
            <a:r>
              <a:rPr lang="ko-KR" altLang="en-US" dirty="0"/>
              <a:t>학생들</a:t>
            </a:r>
            <a:r>
              <a:rPr lang="en-US" altLang="ko-KR" dirty="0"/>
              <a:t>(</a:t>
            </a:r>
            <a:r>
              <a:rPr lang="en-US" altLang="ko-KR" dirty="0" err="1"/>
              <a:t>student_list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메서드</a:t>
            </a:r>
            <a:r>
              <a:rPr lang="en-US" altLang="ko-KR" dirty="0"/>
              <a:t>:</a:t>
            </a:r>
          </a:p>
          <a:p>
            <a:pPr lvl="3"/>
            <a:r>
              <a:rPr lang="en-US" altLang="ko-KR" dirty="0" err="1"/>
              <a:t>add_student</a:t>
            </a:r>
            <a:r>
              <a:rPr lang="en-US" altLang="ko-KR" dirty="0"/>
              <a:t>(student): </a:t>
            </a:r>
            <a:r>
              <a:rPr lang="ko-KR" altLang="en-US" dirty="0"/>
              <a:t>학생을 리스트에 추가하는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remove_student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): </a:t>
            </a:r>
            <a:r>
              <a:rPr lang="ko-KR" altLang="en-US" dirty="0"/>
              <a:t>학번을 이용해 학생을 리스트에서 제거하는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find_student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): </a:t>
            </a:r>
            <a:r>
              <a:rPr lang="ko-KR" altLang="en-US" dirty="0"/>
              <a:t>학번을 이용해 학생을 찾는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show_all_students</a:t>
            </a:r>
            <a:r>
              <a:rPr lang="en-US" altLang="ko-KR" dirty="0"/>
              <a:t>(): </a:t>
            </a:r>
            <a:r>
              <a:rPr lang="ko-KR" altLang="en-US" dirty="0"/>
              <a:t>모든 학생의 정보를 출력하는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위 클래스들을 이용하여 다음과 같은 프로그램을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</a:t>
            </a:r>
            <a:r>
              <a:rPr lang="en-US" altLang="ko-KR" dirty="0"/>
              <a:t>(</a:t>
            </a:r>
            <a:r>
              <a:rPr lang="en-US" altLang="ko-KR" dirty="0" err="1"/>
              <a:t>StudentManager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(Student)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  <a:r>
              <a:rPr lang="ko-KR" altLang="en-US" dirty="0"/>
              <a:t>학생의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평균 성적을 포함합니다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 학생을 추가합니다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학생을 삭제합니다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학생을 찾습니다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모든 학생의 정보를 출력합니다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88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48E7-66DD-4FA8-A6EE-6C9836D9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(Constructor)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9A926-587C-457B-A46F-353B6C91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는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가 생성될 때 호출되는 특별한 메서드입니다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생성자 메서드의 이름은 반드시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으로 작성되어야 하며</a:t>
            </a:r>
            <a:r>
              <a:rPr lang="en-US" altLang="ko-KR" dirty="0"/>
              <a:t>, </a:t>
            </a:r>
            <a:r>
              <a:rPr lang="ko-KR" altLang="en-US" dirty="0"/>
              <a:t>객체 생성 시 자동으로 호출됩니다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생성자 메서드를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초기화하거나</a:t>
            </a:r>
            <a:r>
              <a:rPr lang="en-US" altLang="ko-KR" dirty="0"/>
              <a:t>, </a:t>
            </a:r>
            <a:r>
              <a:rPr lang="ko-KR" altLang="en-US" dirty="0"/>
              <a:t>객체 생성 시 필요한 초기화 작업을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4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83A2-60A1-4A87-A606-8A83BBA3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(Constructor)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4794D-CD4F-4B21-B612-582C2E6F2D63}"/>
              </a:ext>
            </a:extLst>
          </p:cNvPr>
          <p:cNvSpPr txBox="1"/>
          <p:nvPr/>
        </p:nvSpPr>
        <p:spPr>
          <a:xfrm>
            <a:off x="1835696" y="1053891"/>
            <a:ext cx="57606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 시 생성자 메서드 호출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E098B-02B1-4E40-8278-FB5946C7AC19}"/>
              </a:ext>
            </a:extLst>
          </p:cNvPr>
          <p:cNvSpPr txBox="1"/>
          <p:nvPr/>
        </p:nvSpPr>
        <p:spPr>
          <a:xfrm>
            <a:off x="251520" y="5444069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생성자 메서드는 클래스에서 가장 먼저 호출되는 메서드이며, 객체 생성 시에 한 번만 실행됩니다. 객체 생성 후에는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변수의 값이 변경될 수 있지만, 생성자 메서드는 다시 호출되지 않습니다. 따라서 생성자 메서드는 객체 초기화와 관련된 작업을 수행하는 데에 유용하게 사용됩니다.</a:t>
            </a:r>
          </a:p>
        </p:txBody>
      </p:sp>
    </p:spTree>
    <p:extLst>
      <p:ext uri="{BB962C8B-B14F-4D97-AF65-F5344CB8AC3E}">
        <p14:creationId xmlns:p14="http://schemas.microsoft.com/office/powerpoint/2010/main" val="27135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045A0-A9C8-4442-AE61-C2E3B33C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D4092-41B4-4514-8493-E43DC9E0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는 인스턴스 자신</a:t>
            </a:r>
            <a:r>
              <a:rPr lang="en-US" altLang="ko-KR" dirty="0"/>
              <a:t>(self-referential)</a:t>
            </a:r>
            <a:r>
              <a:rPr lang="ko-KR" altLang="en-US" dirty="0"/>
              <a:t>을 가리키는 키워드입니다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self</a:t>
            </a:r>
            <a:r>
              <a:rPr lang="ko-KR" altLang="en-US" dirty="0"/>
              <a:t>는 인스턴스 메서드가 호출되는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참조하기 위한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</a:t>
            </a:r>
            <a:r>
              <a:rPr lang="ko-KR" altLang="en-US" dirty="0"/>
              <a:t>를 비롯한 클래스 내의 모든 인스턴스 메서드의 첫 번째 인자로 전달되며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접근하기 위해서도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16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4F4D-6742-4E9A-89DA-E771EA5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688BE-CC22-4EFC-BAD4-7EFF7BA3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접근하는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7671C-3694-43D2-94BC-67F81B93AF0D}"/>
              </a:ext>
            </a:extLst>
          </p:cNvPr>
          <p:cNvSpPr txBox="1"/>
          <p:nvPr/>
        </p:nvSpPr>
        <p:spPr>
          <a:xfrm>
            <a:off x="2411760" y="1844824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82835-9DE6-49EB-AA6A-8A1F93989F9C}"/>
              </a:ext>
            </a:extLst>
          </p:cNvPr>
          <p:cNvSpPr txBox="1"/>
          <p:nvPr/>
        </p:nvSpPr>
        <p:spPr>
          <a:xfrm>
            <a:off x="444312" y="5664498"/>
            <a:ext cx="8506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self는</a:t>
            </a:r>
            <a:r>
              <a:rPr lang="ko-KR" altLang="en-US" dirty="0"/>
              <a:t> 클래스 내부의 메서드에서 인스턴스 자신에게 접근하기 위한 수단으로 사용됩니다. 이를 통해 객체 간의 상호작용을 구현하거나, 객체의 상태를 추적하거나,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변수의 값을 수정하는 등의 다양한 작업을 수행할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4795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D3B07-CECD-48A6-AD12-3ABABD4E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58CAD-856F-4CC5-8107-AB1D7D77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클래스를 이용하여 생성된 객체를 말합니다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설계도와 같은 역할을 수행하며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인스턴스는 그 설계도를 기반으로 실제로 만들어진 제품과 같은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생성된 인스턴스는 각각 독립적인 메모리 공간을 가지며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인스턴스와는 별개로 존재합니다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31888</TotalTime>
  <Words>5558</Words>
  <Application>Microsoft Office PowerPoint</Application>
  <PresentationFormat>화면 슬라이드 쇼(4:3)</PresentationFormat>
  <Paragraphs>731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Söhne</vt:lpstr>
      <vt:lpstr>맑은 고딕</vt:lpstr>
      <vt:lpstr>Arial</vt:lpstr>
      <vt:lpstr>Wingdings</vt:lpstr>
      <vt:lpstr>Office 테마</vt:lpstr>
      <vt:lpstr>파이썬 프로그래밍</vt:lpstr>
      <vt:lpstr>클래스(Class) 개요</vt:lpstr>
      <vt:lpstr>클래스 정의</vt:lpstr>
      <vt:lpstr>클래스 정의</vt:lpstr>
      <vt:lpstr>생성자(Constructor)</vt:lpstr>
      <vt:lpstr>생성자(Constructor)</vt:lpstr>
      <vt:lpstr>self</vt:lpstr>
      <vt:lpstr>self</vt:lpstr>
      <vt:lpstr>인스턴스(Instance)</vt:lpstr>
      <vt:lpstr>인스턴스(Instance)</vt:lpstr>
      <vt:lpstr>인스턴스 변수(Instance Variable)</vt:lpstr>
      <vt:lpstr>인스턴스 변수(Instance Variable)</vt:lpstr>
      <vt:lpstr>클래스 변수(Class Variable)</vt:lpstr>
      <vt:lpstr>클래스 변수(Class Variable)</vt:lpstr>
      <vt:lpstr>인스턴스 메서드(Instance Method)</vt:lpstr>
      <vt:lpstr>인스턴스 메서드(Instance Method)</vt:lpstr>
      <vt:lpstr>인스턴스 메서드(Instance Method)</vt:lpstr>
      <vt:lpstr>클래스 메서드</vt:lpstr>
      <vt:lpstr>클래스 메서드</vt:lpstr>
      <vt:lpstr>클래스 메서드</vt:lpstr>
      <vt:lpstr>연습문제</vt:lpstr>
      <vt:lpstr>캡슐화</vt:lpstr>
      <vt:lpstr>캡슐화</vt:lpstr>
      <vt:lpstr>상속(Inheritance)</vt:lpstr>
      <vt:lpstr>상속(Inheritance)</vt:lpstr>
      <vt:lpstr>상속(Inheritance)</vt:lpstr>
      <vt:lpstr>연습문제</vt:lpstr>
      <vt:lpstr>연습문제</vt:lpstr>
      <vt:lpstr>다중 상속</vt:lpstr>
      <vt:lpstr>메서드 오버라이딩(Method Overriding)</vt:lpstr>
      <vt:lpstr>메서드 오버라이딩(Method Overriding)</vt:lpstr>
      <vt:lpstr>메서드 오버라이딩</vt:lpstr>
      <vt:lpstr>상속과 메서드 오버라이딩</vt:lpstr>
      <vt:lpstr>상속과 메서드 오버라이딩</vt:lpstr>
      <vt:lpstr>클래스 분리</vt:lpstr>
      <vt:lpstr>클래스 분리</vt:lpstr>
      <vt:lpstr>클래스 분리</vt:lpstr>
      <vt:lpstr>클래스 분리</vt:lpstr>
      <vt:lpstr>클래스 분리</vt:lpstr>
      <vt:lpstr>클래스 분리</vt:lpstr>
      <vt:lpstr>클래스 분리</vt:lpstr>
      <vt:lpstr>추상 클래스</vt:lpstr>
      <vt:lpstr>추상 클래스</vt:lpstr>
      <vt:lpstr>추상 클래스</vt:lpstr>
      <vt:lpstr>다형성(polymorphism)</vt:lpstr>
      <vt:lpstr>다형성(polymorphism)</vt:lpstr>
      <vt:lpstr>메서드 오버라이딩과 다형성</vt:lpstr>
      <vt:lpstr>메서드 오버라이딩과 다형성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144</cp:revision>
  <dcterms:created xsi:type="dcterms:W3CDTF">2023-02-11T00:29:48Z</dcterms:created>
  <dcterms:modified xsi:type="dcterms:W3CDTF">2023-06-08T03:56:41Z</dcterms:modified>
</cp:coreProperties>
</file>