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38" r:id="rId2"/>
    <p:sldId id="503" r:id="rId3"/>
    <p:sldId id="504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37" r:id="rId14"/>
    <p:sldId id="516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4" r:id="rId25"/>
    <p:sldId id="535" r:id="rId26"/>
    <p:sldId id="525" r:id="rId27"/>
    <p:sldId id="529" r:id="rId28"/>
    <p:sldId id="531" r:id="rId29"/>
    <p:sldId id="526" r:id="rId30"/>
    <p:sldId id="533" r:id="rId31"/>
    <p:sldId id="527" r:id="rId32"/>
    <p:sldId id="52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download.html" TargetMode="External"/><Relationship Id="rId2" Type="http://schemas.openxmlformats.org/officeDocument/2006/relationships/hyperlink" Target="https://docs.python.org/ko/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10E3A-2D9C-44C8-A240-2B218CD7B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0DBA7-F8B5-43AC-9ECA-2C18182E2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9129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my_module.py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greet(name):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15116" y="3933056"/>
            <a:ext cx="5445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my_module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my_module.greet</a:t>
            </a:r>
            <a:r>
              <a:rPr lang="en-US" altLang="ko-KR" dirty="0"/>
              <a:t>("Alice")  # "Hello, Alice!"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2262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 __name__ == '__main__':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스크립트를 실행할 때</a:t>
            </a:r>
            <a:r>
              <a:rPr lang="en-US" altLang="ko-KR" dirty="0"/>
              <a:t>, </a:t>
            </a:r>
            <a:r>
              <a:rPr lang="ko-KR" altLang="en-US" dirty="0"/>
              <a:t>해당 모듈이 </a:t>
            </a:r>
            <a:r>
              <a:rPr lang="ko-KR" altLang="en-US" dirty="0" err="1"/>
              <a:t>메인으로</a:t>
            </a:r>
            <a:r>
              <a:rPr lang="ko-KR" altLang="en-US" dirty="0"/>
              <a:t> 실행되는 경우에만 코드를 실행하도록 하는 용도로 사용됩니다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코드를 작성하면 해당 모듈이 다른 모듈에 의해 </a:t>
            </a:r>
            <a:r>
              <a:rPr lang="en-US" altLang="ko-KR" dirty="0"/>
              <a:t>import </a:t>
            </a:r>
            <a:r>
              <a:rPr lang="ko-KR" altLang="en-US" dirty="0"/>
              <a:t>되어 사용될 때는 해당 코드가 실행되지 않습니다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a.py </a:t>
            </a:r>
            <a:r>
              <a:rPr lang="ko-KR" altLang="en-US" dirty="0"/>
              <a:t>모듈에서 </a:t>
            </a:r>
            <a:r>
              <a:rPr lang="en-US" altLang="ko-KR" dirty="0"/>
              <a:t>b.py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하여 사용한다고 가정해보겠습니다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b.py </a:t>
            </a:r>
            <a:r>
              <a:rPr lang="ko-KR" altLang="en-US" dirty="0"/>
              <a:t>모듈 내에 </a:t>
            </a:r>
            <a:r>
              <a:rPr lang="en-US" altLang="ko-KR" dirty="0"/>
              <a:t>if </a:t>
            </a:r>
            <a:r>
              <a:rPr lang="en-US" altLang="ko-KR" b="1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== '</a:t>
            </a:r>
            <a:r>
              <a:rPr lang="en-US" altLang="ko-KR" b="1" dirty="0"/>
              <a:t>main</a:t>
            </a:r>
            <a:r>
              <a:rPr lang="en-US" altLang="ko-KR" dirty="0"/>
              <a:t>': </a:t>
            </a:r>
            <a:r>
              <a:rPr lang="ko-KR" altLang="en-US" dirty="0"/>
              <a:t>구문이 있다면</a:t>
            </a:r>
            <a:r>
              <a:rPr lang="en-US" altLang="ko-KR" dirty="0"/>
              <a:t>, a.py </a:t>
            </a:r>
            <a:r>
              <a:rPr lang="ko-KR" altLang="en-US" dirty="0"/>
              <a:t>모듈에서 </a:t>
            </a:r>
            <a:r>
              <a:rPr lang="en-US" altLang="ko-KR" dirty="0"/>
              <a:t>b.py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해도 해당 구문은 실행되지 않습니다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이러한 용도로 </a:t>
            </a:r>
            <a:r>
              <a:rPr lang="en-US" altLang="ko-KR" dirty="0"/>
              <a:t>if </a:t>
            </a:r>
            <a:r>
              <a:rPr lang="en-US" altLang="ko-KR" b="1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== '</a:t>
            </a:r>
            <a:r>
              <a:rPr lang="en-US" altLang="ko-KR" b="1" dirty="0"/>
              <a:t>main</a:t>
            </a:r>
            <a:r>
              <a:rPr lang="en-US" altLang="ko-KR" dirty="0"/>
              <a:t>': </a:t>
            </a:r>
            <a:r>
              <a:rPr lang="ko-KR" altLang="en-US" dirty="0"/>
              <a:t>구문을 사용하는 이유는 보통 해당 모듈을 개발할 때 테스트 코드를 작성하여 테스트하는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때 테스트 코드는 해당 모듈이 </a:t>
            </a:r>
            <a:r>
              <a:rPr lang="ko-KR" altLang="en-US" dirty="0" err="1"/>
              <a:t>메인으로</a:t>
            </a:r>
            <a:r>
              <a:rPr lang="ko-KR" altLang="en-US" dirty="0"/>
              <a:t> 실행되는 경우에만 실행되도록 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다른 모듈에서 </a:t>
            </a:r>
            <a:r>
              <a:rPr lang="en-US" altLang="ko-KR" dirty="0"/>
              <a:t>import </a:t>
            </a:r>
            <a:r>
              <a:rPr lang="ko-KR" altLang="en-US" dirty="0"/>
              <a:t>되었을 때는 실행되지 않기 때문에</a:t>
            </a:r>
            <a:r>
              <a:rPr lang="en-US" altLang="ko-KR" dirty="0"/>
              <a:t>, </a:t>
            </a:r>
            <a:r>
              <a:rPr lang="ko-KR" altLang="en-US" dirty="0"/>
              <a:t>모듈에서 정의한 함수나 클래스 등을 다른 모듈에서도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4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12474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subtract(a, b):</a:t>
            </a:r>
          </a:p>
          <a:p>
            <a:r>
              <a:rPr lang="en-US" altLang="ko-KR" dirty="0"/>
              <a:t>    return a - b</a:t>
            </a:r>
          </a:p>
          <a:p>
            <a:endParaRPr lang="en-US" altLang="ko-KR" dirty="0"/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    print(add(3, 5))</a:t>
            </a:r>
          </a:p>
          <a:p>
            <a:r>
              <a:rPr lang="en-US" altLang="ko-KR" dirty="0"/>
              <a:t>    print(subtract(10, 7))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077071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모듈을 다른 모듈에서 </a:t>
            </a:r>
            <a:r>
              <a:rPr lang="en-US" altLang="ko-KR" dirty="0"/>
              <a:t>import</a:t>
            </a:r>
            <a:r>
              <a:rPr lang="ko-KR" altLang="en-US" dirty="0"/>
              <a:t>해서 사용할 경우 </a:t>
            </a:r>
            <a:r>
              <a:rPr lang="en-US" altLang="ko-KR" dirty="0"/>
              <a:t>if __name__ == '__main__':</a:t>
            </a:r>
            <a:r>
              <a:rPr lang="ko-KR" altLang="en-US" dirty="0"/>
              <a:t> 이하의 코드는 실행되지 않습니다</a:t>
            </a:r>
            <a:r>
              <a:rPr lang="en-US" altLang="ko-KR" dirty="0"/>
              <a:t>. </a:t>
            </a:r>
            <a:r>
              <a:rPr lang="ko-KR" altLang="en-US" dirty="0"/>
              <a:t>하지만 이 모듈을 스크립트로 직접 실행할 때는 </a:t>
            </a:r>
            <a:r>
              <a:rPr lang="en-US" altLang="ko-KR" dirty="0"/>
              <a:t>if __name__ == '__main__':</a:t>
            </a:r>
            <a:r>
              <a:rPr lang="ko-KR" altLang="en-US" dirty="0"/>
              <a:t> 이하의 코드가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모듈을 작성하여 간단한 수학 연산을 수행해 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mymath.py</a:t>
            </a:r>
            <a:r>
              <a:rPr lang="ko-KR" altLang="en-US" dirty="0"/>
              <a:t>라는 파일을 만들고</a:t>
            </a:r>
            <a:r>
              <a:rPr lang="en-US" altLang="ko-KR" dirty="0"/>
              <a:t>, </a:t>
            </a:r>
            <a:r>
              <a:rPr lang="ko-KR" altLang="en-US" dirty="0"/>
              <a:t>이 파일에 사용자 정의 모듈을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모듈에 다음 함수들을 구현하세요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add(x, y): </a:t>
            </a:r>
            <a:r>
              <a:rPr lang="ko-KR" altLang="en-US" dirty="0"/>
              <a:t>두 숫자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더한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subtract(x, y): x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를 뺀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multiply(x, y):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곱한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divide(x, y): 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나눈 값을 반환합니다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."</a:t>
            </a:r>
            <a:r>
              <a:rPr lang="ko-KR" altLang="en-US" dirty="0"/>
              <a:t>라는 메시지를 출력합니다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main.py</a:t>
            </a:r>
            <a:r>
              <a:rPr lang="ko-KR" altLang="en-US" dirty="0"/>
              <a:t>라는 파일을 만들어 </a:t>
            </a:r>
            <a:r>
              <a:rPr lang="en-US" altLang="ko-KR" dirty="0" err="1"/>
              <a:t>mymath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ko-KR" altLang="en-US" dirty="0" err="1"/>
              <a:t>임포트하고</a:t>
            </a:r>
            <a:r>
              <a:rPr lang="en-US" altLang="ko-KR" dirty="0"/>
              <a:t>, </a:t>
            </a:r>
            <a:r>
              <a:rPr lang="ko-KR" altLang="en-US" dirty="0"/>
              <a:t>각 함수를 호출하여 결과를 출력하세요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53012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main.py</a:t>
            </a:r>
            <a:r>
              <a:rPr lang="ko-KR" altLang="en-US" dirty="0"/>
              <a:t>를 실행한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더하기 결과</a:t>
            </a:r>
            <a:r>
              <a:rPr lang="en-US" altLang="ko-KR" dirty="0"/>
              <a:t>: 7</a:t>
            </a:r>
          </a:p>
          <a:p>
            <a:r>
              <a:rPr lang="ko-KR" altLang="en-US" dirty="0"/>
              <a:t>빼기 결과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곱하기 결과</a:t>
            </a:r>
            <a:r>
              <a:rPr lang="en-US" altLang="ko-KR" dirty="0"/>
              <a:t>: 12</a:t>
            </a:r>
          </a:p>
          <a:p>
            <a:r>
              <a:rPr lang="ko-KR" altLang="en-US" dirty="0"/>
              <a:t>나누기 결과</a:t>
            </a:r>
            <a:r>
              <a:rPr lang="en-US" altLang="ko-KR" dirty="0"/>
              <a:t>: 2.0</a:t>
            </a:r>
          </a:p>
        </p:txBody>
      </p:sp>
    </p:spTree>
    <p:extLst>
      <p:ext uri="{BB962C8B-B14F-4D97-AF65-F5344CB8AC3E}">
        <p14:creationId xmlns:p14="http://schemas.microsoft.com/office/powerpoint/2010/main" val="383688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내장 모듈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인터프리터와 함께 제공되는 모듈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https://docs.python.org/ko/3/</a:t>
            </a:r>
            <a:r>
              <a:rPr lang="en-US" altLang="ko-KR" dirty="0"/>
              <a:t> </a:t>
            </a:r>
            <a:r>
              <a:rPr lang="ko-KR" altLang="en-US" dirty="0"/>
              <a:t>에서 내장 모듈에 대한 자세한 설명을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3"/>
              </a:rPr>
              <a:t>https://docs.python.org/3/download.html</a:t>
            </a:r>
            <a:r>
              <a:rPr lang="en-US" altLang="ko-KR" dirty="0"/>
              <a:t> </a:t>
            </a:r>
            <a:r>
              <a:rPr lang="ko-KR" altLang="en-US" dirty="0"/>
              <a:t>에서 내장 라이브러리에 대한 설명서를 다운로드 받을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</a:t>
            </a:r>
            <a:r>
              <a:rPr lang="en-US" altLang="ko-KR" dirty="0"/>
              <a:t>: </a:t>
            </a:r>
            <a:r>
              <a:rPr lang="ko-KR" altLang="en-US" dirty="0"/>
              <a:t>운영 체제와 상호 작용하는 모듈</a:t>
            </a:r>
          </a:p>
          <a:p>
            <a:r>
              <a:rPr lang="en-US" altLang="ko-KR" dirty="0"/>
              <a:t>sys: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인터프리터와 상호 작용하는 모듈</a:t>
            </a:r>
          </a:p>
          <a:p>
            <a:r>
              <a:rPr lang="en-US" altLang="ko-KR" dirty="0"/>
              <a:t>math: </a:t>
            </a:r>
            <a:r>
              <a:rPr lang="ko-KR" altLang="en-US" dirty="0"/>
              <a:t>수학 함수와 상수를 제공하는 모듈</a:t>
            </a:r>
          </a:p>
          <a:p>
            <a:r>
              <a:rPr lang="en-US" altLang="ko-KR" dirty="0"/>
              <a:t>random: </a:t>
            </a:r>
            <a:r>
              <a:rPr lang="ko-KR" altLang="en-US" dirty="0" err="1"/>
              <a:t>난수</a:t>
            </a:r>
            <a:r>
              <a:rPr lang="ko-KR" altLang="en-US" dirty="0"/>
              <a:t> 생성과 관련된 모듈</a:t>
            </a:r>
          </a:p>
          <a:p>
            <a:r>
              <a:rPr lang="en-US" altLang="ko-KR" dirty="0" err="1"/>
              <a:t>datetime</a:t>
            </a:r>
            <a:r>
              <a:rPr lang="en-US" altLang="ko-KR" dirty="0"/>
              <a:t>: </a:t>
            </a:r>
            <a:r>
              <a:rPr lang="ko-KR" altLang="en-US" dirty="0"/>
              <a:t>날짜와 시간을 다루는 모듈</a:t>
            </a:r>
            <a:endParaRPr lang="en-US" altLang="ko-KR" dirty="0"/>
          </a:p>
          <a:p>
            <a:r>
              <a:rPr lang="en-US" altLang="ko-KR" dirty="0"/>
              <a:t>calendar: </a:t>
            </a:r>
            <a:r>
              <a:rPr lang="ko-KR" altLang="en-US" dirty="0"/>
              <a:t>날짜와 관련된 다양한 기능 제공하는 모듈</a:t>
            </a:r>
          </a:p>
          <a:p>
            <a:r>
              <a:rPr lang="en-US" altLang="ko-KR" dirty="0" err="1"/>
              <a:t>json</a:t>
            </a:r>
            <a:r>
              <a:rPr lang="en-US" altLang="ko-KR" dirty="0"/>
              <a:t>: JSON </a:t>
            </a:r>
            <a:r>
              <a:rPr lang="ko-KR" altLang="en-US" dirty="0"/>
              <a:t>데이터를 다루는 모듈</a:t>
            </a:r>
          </a:p>
          <a:p>
            <a:r>
              <a:rPr lang="en-US" altLang="ko-KR" dirty="0" err="1"/>
              <a:t>csv</a:t>
            </a:r>
            <a:r>
              <a:rPr lang="en-US" altLang="ko-KR" dirty="0"/>
              <a:t>: CSV </a:t>
            </a:r>
            <a:r>
              <a:rPr lang="ko-KR" altLang="en-US" dirty="0"/>
              <a:t>파일을 다루는 모듈</a:t>
            </a:r>
          </a:p>
          <a:p>
            <a:r>
              <a:rPr lang="en-US" altLang="ko-KR" dirty="0"/>
              <a:t>re: </a:t>
            </a:r>
            <a:r>
              <a:rPr lang="ko-KR" altLang="en-US" dirty="0"/>
              <a:t>정규 </a:t>
            </a:r>
            <a:r>
              <a:rPr lang="ko-KR" altLang="en-US" dirty="0" err="1"/>
              <a:t>표현식을</a:t>
            </a:r>
            <a:r>
              <a:rPr lang="ko-KR" altLang="en-US" dirty="0"/>
              <a:t> 다루는 모듈</a:t>
            </a:r>
          </a:p>
          <a:p>
            <a:r>
              <a:rPr lang="en-US" altLang="ko-KR" dirty="0"/>
              <a:t>requests: HTTP </a:t>
            </a:r>
            <a:r>
              <a:rPr lang="ko-KR" altLang="en-US" dirty="0"/>
              <a:t>요청을 보내는 모듈</a:t>
            </a:r>
          </a:p>
          <a:p>
            <a:r>
              <a:rPr lang="en-US" altLang="ko-KR" dirty="0"/>
              <a:t>beautifulsoup4: 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파싱하는</a:t>
            </a:r>
            <a:r>
              <a:rPr lang="ko-KR" altLang="en-US" dirty="0"/>
              <a:t> 모듈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: </a:t>
            </a:r>
            <a:r>
              <a:rPr lang="ko-KR" altLang="en-US" dirty="0"/>
              <a:t>과학 계산을 위한 모듈</a:t>
            </a:r>
          </a:p>
          <a:p>
            <a:r>
              <a:rPr lang="en-US" altLang="ko-KR" dirty="0"/>
              <a:t>pandas: </a:t>
            </a:r>
            <a:r>
              <a:rPr lang="ko-KR" altLang="en-US" dirty="0"/>
              <a:t>데이터 분석을 위한 모듈</a:t>
            </a:r>
          </a:p>
          <a:p>
            <a:r>
              <a:rPr lang="en-US" altLang="ko-KR" dirty="0" err="1"/>
              <a:t>matplotlib</a:t>
            </a:r>
            <a:r>
              <a:rPr lang="en-US" altLang="ko-KR" dirty="0"/>
              <a:t>: </a:t>
            </a:r>
            <a:r>
              <a:rPr lang="ko-KR" altLang="en-US" dirty="0"/>
              <a:t>데이터 시각화를 위한 모듈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58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7EEA-053B-4764-B48C-640436D4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B08E0-0F70-4536-9D31-357BA3EF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운영체제와 관련된 기능을 제공하는 파이썬 표준 라이브러리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 및 디렉토리 관리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 변수 접근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프로세스 관리 등의 기능을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os.getcwd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작업 디렉토리를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os.chdir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작업 디렉토리를 변경합니다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os.listdir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(path='.'):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디렉토리에 있는 파일 및 디렉토리 목록을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os.mkdir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 디렉토리를 만듭니다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os.rmdir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디렉토리를 삭제합니다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os.path.join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(path1[, path2[, ...]]):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 요소를 결합하여 경로를 구성합니다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os.path.isfile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파일인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os.path.isdir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디렉토리인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os.path.exists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존재하는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os.remove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파일을 삭제합니다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75C74-EE19-4178-A03F-1926DFD7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os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84048-8FE1-49BD-917C-17641756ED0E}"/>
              </a:ext>
            </a:extLst>
          </p:cNvPr>
          <p:cNvSpPr txBox="1"/>
          <p:nvPr/>
        </p:nvSpPr>
        <p:spPr>
          <a:xfrm>
            <a:off x="3846993" y="377562"/>
            <a:ext cx="47525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현재 작업 디렉토리 확인</a:t>
            </a:r>
          </a:p>
          <a:p>
            <a:r>
              <a:rPr lang="ko-KR" altLang="en-US" sz="1100" dirty="0" err="1"/>
              <a:t>current_dir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os.getcwd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("현재 작업 디렉토리:", </a:t>
            </a:r>
            <a:r>
              <a:rPr lang="ko-KR" altLang="en-US" sz="1100" dirty="0" err="1"/>
              <a:t>current_dir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새로운 디렉토리 생성</a:t>
            </a:r>
          </a:p>
          <a:p>
            <a:r>
              <a:rPr lang="ko-KR" altLang="en-US" sz="1100" dirty="0" err="1"/>
              <a:t>new_dir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new_directory</a:t>
            </a:r>
            <a:r>
              <a:rPr lang="ko-KR" altLang="en-US" sz="1100" dirty="0"/>
              <a:t>"</a:t>
            </a:r>
          </a:p>
          <a:p>
            <a:r>
              <a:rPr lang="ko-KR" altLang="en-US" sz="1100" dirty="0" err="1"/>
              <a:t>os.mkdir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f"새로운</a:t>
            </a:r>
            <a:r>
              <a:rPr lang="ko-KR" altLang="en-US" sz="1100" dirty="0"/>
              <a:t> 디렉토리 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}'가 생성되었습니다.")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생성한 디렉토리 내에 파일 생성</a:t>
            </a:r>
          </a:p>
          <a:p>
            <a:r>
              <a:rPr lang="ko-KR" altLang="en-US" sz="1100" dirty="0" err="1"/>
              <a:t>new_file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new_file.txt</a:t>
            </a:r>
            <a:r>
              <a:rPr lang="ko-KR" altLang="en-US" sz="1100" dirty="0"/>
              <a:t>"</a:t>
            </a:r>
          </a:p>
          <a:p>
            <a:r>
              <a:rPr lang="ko-KR" altLang="en-US" sz="1100" dirty="0" err="1"/>
              <a:t>with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open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), "</a:t>
            </a:r>
            <a:r>
              <a:rPr lang="ko-KR" altLang="en-US" sz="1100" dirty="0" err="1"/>
              <a:t>w</a:t>
            </a:r>
            <a:r>
              <a:rPr lang="ko-KR" altLang="en-US" sz="1100" dirty="0"/>
              <a:t>")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f: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f.write</a:t>
            </a:r>
            <a:r>
              <a:rPr lang="ko-KR" altLang="en-US" sz="1100" dirty="0"/>
              <a:t>("새로운 파일 내용")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}' 파일이 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 내에 생성되었습니다.")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지정된 디렉토리의 파일 및 디렉토리 목록 확인</a:t>
            </a:r>
          </a:p>
          <a:p>
            <a:r>
              <a:rPr lang="ko-KR" altLang="en-US" sz="1100" dirty="0" err="1"/>
              <a:t>list_dir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os.listdir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 내의 파일 및 디렉토리 목록: {</a:t>
            </a:r>
            <a:r>
              <a:rPr lang="ko-KR" altLang="en-US" sz="1100" dirty="0" err="1"/>
              <a:t>list_dir</a:t>
            </a:r>
            <a:r>
              <a:rPr lang="ko-KR" altLang="en-US" sz="1100" dirty="0"/>
              <a:t>}")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파일인지 디렉토리인지 확인</a:t>
            </a:r>
          </a:p>
          <a:p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item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list_dir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item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os.path.isfile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}'는 파일입니다.")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elif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os.path.isdir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}'는 디렉토리입니다.")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파일 삭제</a:t>
            </a:r>
          </a:p>
          <a:p>
            <a:r>
              <a:rPr lang="ko-KR" altLang="en-US" sz="1100" dirty="0" err="1"/>
              <a:t>os.remove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))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}' 파일이 삭제되었습니다.")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디렉토리 삭제</a:t>
            </a:r>
          </a:p>
          <a:p>
            <a:r>
              <a:rPr lang="ko-KR" altLang="en-US" sz="1100" dirty="0" err="1"/>
              <a:t>os.rmdir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디렉토리가 삭제되었습니다.")</a:t>
            </a:r>
          </a:p>
        </p:txBody>
      </p:sp>
    </p:spTree>
    <p:extLst>
      <p:ext uri="{BB962C8B-B14F-4D97-AF65-F5344CB8AC3E}">
        <p14:creationId xmlns:p14="http://schemas.microsoft.com/office/powerpoint/2010/main" val="420794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0113B-341D-4F40-949C-233C8FD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3F2BF-F719-43B6-B50E-C598EC5F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인터프리터와 관련된 정보와 기능을 다루는 표준 라이브러리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sys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파이썬 스크립트와 상호작용할 때 유용한 도구와 정보를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명령줄에서 전달된 인자들을 리스트 형태로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[0]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스크립트 이름을 포함하고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뒤로 사용자가 입력한 인자들이 순서대로 나열됩니다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path: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모듈이 검색되는 디렉토리 경로들을 포함하는 리스트입니다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리스트를 수정하여 모듈 검색 경로를 동적으로 변경할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stdin,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stdout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stderr: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표준 입출력 스트림에 대한 객체를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객체들을 사용하여 표준 입력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및 오류 스트림을 조작할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exit([status]):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인자로 전달된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status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따라 프로그램을 종료합니다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status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값이 없는 경우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기본값은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함수는 스크립트를 중단하고 파이썬 인터프리터를 종료합니다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version: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인터프리터의 버전 정보를 문자열로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getsizeof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(object):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인자로 전달된 객체의 메모리 크기를 바이트 단위로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platform: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실행 중인 시스템의 플랫폼 정보를 문자열로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8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88B2-226F-46BD-A676-4EA480F7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68A58-ED9E-4BD7-9013-DD67B95738BE}"/>
              </a:ext>
            </a:extLst>
          </p:cNvPr>
          <p:cNvSpPr txBox="1"/>
          <p:nvPr/>
        </p:nvSpPr>
        <p:spPr>
          <a:xfrm>
            <a:off x="3491880" y="112067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sys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sys.argv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인자(</a:t>
            </a:r>
            <a:r>
              <a:rPr lang="ko-KR" altLang="en-US" sz="1400" dirty="0" err="1"/>
              <a:t>argument</a:t>
            </a:r>
            <a:r>
              <a:rPr lang="ko-KR" altLang="en-US" sz="1400" dirty="0"/>
              <a:t>) 리스트:", </a:t>
            </a:r>
            <a:r>
              <a:rPr lang="ko-KR" altLang="en-US" sz="1400" dirty="0" err="1"/>
              <a:t>sys.argv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sys.getsizeof</a:t>
            </a:r>
            <a:r>
              <a:rPr lang="ko-KR" altLang="en-US" sz="1400" dirty="0"/>
              <a:t>() 예시</a:t>
            </a:r>
          </a:p>
          <a:p>
            <a:r>
              <a:rPr lang="ko-KR" altLang="en-US" sz="1400" dirty="0" err="1"/>
              <a:t>a</a:t>
            </a:r>
            <a:r>
              <a:rPr lang="ko-KR" altLang="en-US" sz="1400" dirty="0"/>
              <a:t> = [1, 2, 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a의</a:t>
            </a:r>
            <a:r>
              <a:rPr lang="ko-KR" altLang="en-US" sz="1400" dirty="0"/>
              <a:t> 크기:", </a:t>
            </a:r>
            <a:r>
              <a:rPr lang="ko-KR" altLang="en-US" sz="1400" dirty="0" err="1"/>
              <a:t>sys.getsizeof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</a:t>
            </a:r>
            <a:r>
              <a:rPr lang="ko-KR" altLang="en-US" sz="1400" dirty="0"/>
              <a:t>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sys.stdin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sys.stdout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sys.stderr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sys.stdout.write</a:t>
            </a:r>
            <a:r>
              <a:rPr lang="ko-KR" altLang="en-US" sz="1400" dirty="0"/>
              <a:t>("표준 출력 테스트\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 err="1"/>
              <a:t>sys.stderr.write</a:t>
            </a:r>
            <a:r>
              <a:rPr lang="ko-KR" altLang="en-US" sz="1400" dirty="0"/>
              <a:t>("표준 오류 출력 테스트\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 err="1"/>
              <a:t>input_data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sys.stdin.readline</a:t>
            </a:r>
            <a:r>
              <a:rPr lang="ko-KR" altLang="en-US" sz="1400" dirty="0"/>
              <a:t>().</a:t>
            </a:r>
            <a:r>
              <a:rPr lang="ko-KR" altLang="en-US" sz="1400" dirty="0" err="1"/>
              <a:t>strip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:", </a:t>
            </a:r>
            <a:r>
              <a:rPr lang="ko-KR" altLang="en-US" sz="1400" dirty="0" err="1"/>
              <a:t>input_data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sys.version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sys.platform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("현재 파이썬 버전:", </a:t>
            </a:r>
            <a:r>
              <a:rPr lang="ko-KR" altLang="en-US" sz="1400" dirty="0" err="1"/>
              <a:t>sys.version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("현재 시스템 플랫폼:", </a:t>
            </a:r>
            <a:r>
              <a:rPr lang="ko-KR" altLang="en-US" sz="1400" dirty="0" err="1"/>
              <a:t>sys.platform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sys.path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("모듈 검색 경로:", </a:t>
            </a:r>
            <a:r>
              <a:rPr lang="ko-KR" altLang="en-US" sz="1400" dirty="0" err="1"/>
              <a:t>sys.path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0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은 </a:t>
            </a:r>
            <a:r>
              <a:rPr lang="ko-KR" altLang="en-US" dirty="0" err="1"/>
              <a:t>파이썬</a:t>
            </a:r>
            <a:r>
              <a:rPr lang="ko-KR" altLang="en-US" dirty="0"/>
              <a:t> 코드의 집합을 의미하며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 등을 포함할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모듈은 코드를 재사용하고</a:t>
            </a:r>
            <a:r>
              <a:rPr lang="en-US" altLang="ko-KR" dirty="0"/>
              <a:t>, </a:t>
            </a:r>
            <a:r>
              <a:rPr lang="ko-KR" altLang="en-US" dirty="0"/>
              <a:t>유지보수를 용이하게 하며</a:t>
            </a:r>
            <a:r>
              <a:rPr lang="en-US" altLang="ko-KR" dirty="0"/>
              <a:t>, </a:t>
            </a:r>
            <a:r>
              <a:rPr lang="ko-KR" altLang="en-US" dirty="0"/>
              <a:t>작업을 효율적으로 수행할 수 있도록 도와줍니다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모듈의 종류</a:t>
            </a:r>
            <a:endParaRPr lang="en-US" altLang="ko-KR" dirty="0"/>
          </a:p>
          <a:p>
            <a:pPr lvl="1"/>
            <a:r>
              <a:rPr lang="ko-KR" altLang="en-US" dirty="0"/>
              <a:t>표준 라이브러리 모듈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https://docs.python.org/3/py-modindex.html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서드파티</a:t>
            </a:r>
            <a:r>
              <a:rPr lang="ko-KR" altLang="en-US" dirty="0"/>
              <a:t> 모듈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https://pypi.org/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정의 모듈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표준 라이브러리 모듈은 </a:t>
            </a:r>
            <a:r>
              <a:rPr lang="ko-KR" altLang="en-US" dirty="0" err="1"/>
              <a:t>파이썬에</a:t>
            </a:r>
            <a:r>
              <a:rPr lang="ko-KR" altLang="en-US" dirty="0"/>
              <a:t> 기본으로 포함되어 있는 모듈이며</a:t>
            </a:r>
            <a:r>
              <a:rPr lang="en-US" altLang="ko-KR" dirty="0"/>
              <a:t>, </a:t>
            </a:r>
            <a:r>
              <a:rPr lang="ko-KR" altLang="en-US" dirty="0" err="1"/>
              <a:t>서드파티</a:t>
            </a:r>
            <a:r>
              <a:rPr lang="ko-KR" altLang="en-US" dirty="0"/>
              <a:t> 모듈은 외부에서 제공하는 모듈이며</a:t>
            </a:r>
            <a:r>
              <a:rPr lang="en-US" altLang="ko-KR" dirty="0"/>
              <a:t>, pip </a:t>
            </a:r>
            <a:r>
              <a:rPr lang="ko-KR" altLang="en-US" dirty="0"/>
              <a:t>등의 패키지 관리자를 사용하여 설치할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32555-F163-40B2-8480-AE3DB1A2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F35FB-9480-4FAC-A3B5-52367348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수학적인 함수들과 상수들을 제공하는 표준 라이브러리입니다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math.pi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원주율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π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자연 상수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math.tau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τ(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타우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해당하는 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math.inf: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무한대 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math.nan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'Not a Number'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삼각함수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math.sin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사인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math.cos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코사인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탄젠트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math.asin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아크사인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math.acos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아크코사인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math.atan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아크탄젠트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지수 및 로그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math.exp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e^x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math.log(x[, base]):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기본적으로 자연 로그를 계산하며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base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인자를 제공하면 해당 밑으로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math.log10(x):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상용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math.log2(x):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이진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math.pow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(x, y):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거듭제곱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math.sqrt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제곱근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반올림 및 절댓값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math.ceil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이상의 가장 작은 정수 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math.floor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이하의 가장 큰 정수 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math.trunc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정수 부분만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math.fabs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절댓값을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기타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math.radians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라디안으로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math.degrees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 각도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도로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math.factorial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팩토리얼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math.gcd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(a, b): 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최대공약수를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math.isclose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(a, b, *,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rel_tol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=1e-09,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abs_tol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=0.0):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수치 값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근사적으로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같은지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여부를 판별합니다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6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48A7-03D5-44DB-8089-D493067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A0E9E-020D-4A34-8FC8-3AD8616E9E7E}"/>
              </a:ext>
            </a:extLst>
          </p:cNvPr>
          <p:cNvSpPr txBox="1"/>
          <p:nvPr/>
        </p:nvSpPr>
        <p:spPr>
          <a:xfrm>
            <a:off x="4355976" y="197346"/>
            <a:ext cx="457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math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반올림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math.ceil</a:t>
            </a:r>
            <a:r>
              <a:rPr lang="ko-KR" altLang="en-US" dirty="0"/>
              <a:t>(3.2))    #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math.ceil</a:t>
            </a:r>
            <a:r>
              <a:rPr lang="ko-KR" altLang="en-US" dirty="0"/>
              <a:t>(-3.2))   # 결과: -3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math.floor</a:t>
            </a:r>
            <a:r>
              <a:rPr lang="ko-KR" altLang="en-US" dirty="0"/>
              <a:t>(3.2))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math.floor</a:t>
            </a:r>
            <a:r>
              <a:rPr lang="ko-KR" altLang="en-US" dirty="0"/>
              <a:t>(-3.2))  # 결과: -4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(3.2))     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(-3.2))       # 결과: -3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(3.5))        #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(-3.5))       # 결과: -4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math.trunc</a:t>
            </a:r>
            <a:r>
              <a:rPr lang="ko-KR" altLang="en-US" dirty="0"/>
              <a:t>(3.7)) 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math.trunc</a:t>
            </a:r>
            <a:r>
              <a:rPr lang="ko-KR" altLang="en-US" dirty="0"/>
              <a:t>(-3.7))   # 결과: -3</a:t>
            </a:r>
          </a:p>
          <a:p>
            <a:endParaRPr lang="ko-KR" altLang="en-US" dirty="0"/>
          </a:p>
          <a:p>
            <a:r>
              <a:rPr lang="ko-KR" altLang="en-US" dirty="0"/>
              <a:t># 절댓값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(3.2))          # 결과: 3.2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(-3.2))         # 결과: 3.2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math.fabs</a:t>
            </a:r>
            <a:r>
              <a:rPr lang="ko-KR" altLang="en-US" dirty="0"/>
              <a:t>(3.2))     # 결과: 3.2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math.fabs</a:t>
            </a:r>
            <a:r>
              <a:rPr lang="ko-KR" altLang="en-US" dirty="0"/>
              <a:t>(-3.2))    # 결과: 3.2</a:t>
            </a:r>
          </a:p>
        </p:txBody>
      </p:sp>
    </p:spTree>
    <p:extLst>
      <p:ext uri="{BB962C8B-B14F-4D97-AF65-F5344CB8AC3E}">
        <p14:creationId xmlns:p14="http://schemas.microsoft.com/office/powerpoint/2010/main" val="410822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0AC73-C764-400F-A16B-625F848C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2FFCB-F5B4-4123-B694-BC46383A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 모듈은 </a:t>
            </a:r>
            <a:r>
              <a:rPr lang="ko-KR" altLang="en-US" dirty="0" err="1"/>
              <a:t>파이썬에서</a:t>
            </a:r>
            <a:r>
              <a:rPr lang="ko-KR" altLang="en-US" dirty="0"/>
              <a:t> 날짜와 시간을 처리하기 위한 기본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 모듈은 다양한 클래스와 함수를 제공하여 날짜와 시간을 표현하고</a:t>
            </a:r>
            <a:r>
              <a:rPr lang="en-US" altLang="ko-KR" dirty="0"/>
              <a:t>, </a:t>
            </a:r>
            <a:r>
              <a:rPr lang="ko-KR" altLang="en-US" dirty="0"/>
              <a:t>연산하고</a:t>
            </a:r>
            <a:r>
              <a:rPr lang="en-US" altLang="ko-KR" dirty="0"/>
              <a:t>, </a:t>
            </a:r>
            <a:r>
              <a:rPr lang="ko-KR" altLang="en-US" dirty="0" err="1"/>
              <a:t>포맷팅할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날짜와 시간 정보를 담는 객체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날짜 정보를 담는 객체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 정보를 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날짜나 시간 간의 차이를 나타내는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시간대 정보를 나타내는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datetime.strptime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문자열을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datetime.strftime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문자열로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datetime.now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시간을 나타내는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(year, month, day):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날짜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(hour=0, minute=0, second=0, microsecond=0,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tzinfo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=None, *, fold=0):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시간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(year, month, day, hour=0, minute=0, second=0, microsecond=0,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tzinfo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=None, *, fold=0):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날짜와 시간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(days=0, seconds=0, microseconds=0, milliseconds=0, minutes=0, hours=0, weeks=0):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시간 간격을 나타내는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(offset, name=None):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UTC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시간과의 시간 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(offset)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이름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(name)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정보를 가진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datetime.datetime.timestamp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POSIX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(1970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초부터 경과한 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datetime.datetime.fromtimestamp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(timestamp,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=None): POSIX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96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4FBC-B781-453B-A223-A5AB501E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CF00C-04FE-43A4-B29B-360777BF3720}"/>
              </a:ext>
            </a:extLst>
          </p:cNvPr>
          <p:cNvSpPr txBox="1"/>
          <p:nvPr/>
        </p:nvSpPr>
        <p:spPr>
          <a:xfrm>
            <a:off x="4499992" y="74235"/>
            <a:ext cx="457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datetime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# 현재 시간 정보 가져오기</a:t>
            </a:r>
          </a:p>
          <a:p>
            <a:r>
              <a:rPr lang="ko-KR" altLang="en-US" sz="1000" dirty="0" err="1"/>
              <a:t>now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datetime.datetime.now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("현재 시간:", </a:t>
            </a:r>
            <a:r>
              <a:rPr lang="ko-KR" altLang="en-US" sz="1000" dirty="0" err="1"/>
              <a:t>now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시간 정보를 직접 지정해서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 생성하기</a:t>
            </a:r>
          </a:p>
          <a:p>
            <a:r>
              <a:rPr lang="ko-KR" altLang="en-US" sz="1000" dirty="0" err="1"/>
              <a:t>dt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datetime.datetime</a:t>
            </a:r>
            <a:r>
              <a:rPr lang="ko-KR" altLang="en-US" sz="1000" dirty="0"/>
              <a:t>(2022, 3, 11, 13, 30, 0)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("직접 지정한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dt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객체에서 날짜 정보 가져오기</a:t>
            </a:r>
          </a:p>
          <a:p>
            <a:r>
              <a:rPr lang="ko-KR" altLang="en-US" sz="1000" dirty="0" err="1"/>
              <a:t>date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dt.date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("년:", </a:t>
            </a:r>
            <a:r>
              <a:rPr lang="ko-KR" altLang="en-US" sz="1000" dirty="0" err="1"/>
              <a:t>date.year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("월:", </a:t>
            </a:r>
            <a:r>
              <a:rPr lang="ko-KR" altLang="en-US" sz="1000" dirty="0" err="1"/>
              <a:t>date.month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("일:", </a:t>
            </a:r>
            <a:r>
              <a:rPr lang="ko-KR" altLang="en-US" sz="1000" dirty="0" err="1"/>
              <a:t>date.day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객체에서 시간 정보 가져오기</a:t>
            </a:r>
          </a:p>
          <a:p>
            <a:r>
              <a:rPr lang="ko-KR" altLang="en-US" sz="1000" dirty="0" err="1"/>
              <a:t>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dt.time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time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time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("시:", </a:t>
            </a:r>
            <a:r>
              <a:rPr lang="ko-KR" altLang="en-US" sz="1000" dirty="0" err="1"/>
              <a:t>time.hour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("분:", </a:t>
            </a:r>
            <a:r>
              <a:rPr lang="ko-KR" altLang="en-US" sz="1000" dirty="0" err="1"/>
              <a:t>time.minute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("초:", </a:t>
            </a:r>
            <a:r>
              <a:rPr lang="ko-KR" altLang="en-US" sz="1000" dirty="0" err="1"/>
              <a:t>time.second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날짜 간의 차이 계산하기</a:t>
            </a:r>
          </a:p>
          <a:p>
            <a:r>
              <a:rPr lang="ko-KR" altLang="en-US" sz="1000" dirty="0"/>
              <a:t>date1 = </a:t>
            </a:r>
            <a:r>
              <a:rPr lang="ko-KR" altLang="en-US" sz="1000" dirty="0" err="1"/>
              <a:t>datetime.date</a:t>
            </a:r>
            <a:r>
              <a:rPr lang="ko-KR" altLang="en-US" sz="1000" dirty="0"/>
              <a:t>(2022, 3, 1)</a:t>
            </a:r>
          </a:p>
          <a:p>
            <a:r>
              <a:rPr lang="ko-KR" altLang="en-US" sz="1000" dirty="0"/>
              <a:t>date2 = </a:t>
            </a:r>
            <a:r>
              <a:rPr lang="ko-KR" altLang="en-US" sz="1000" dirty="0" err="1"/>
              <a:t>datetime.date</a:t>
            </a:r>
            <a:r>
              <a:rPr lang="ko-KR" altLang="en-US" sz="1000" dirty="0"/>
              <a:t>(2022, 3, 11)</a:t>
            </a:r>
          </a:p>
          <a:p>
            <a:r>
              <a:rPr lang="ko-KR" altLang="en-US" sz="1000" dirty="0" err="1"/>
              <a:t>delta</a:t>
            </a:r>
            <a:r>
              <a:rPr lang="ko-KR" altLang="en-US" sz="1000" dirty="0"/>
              <a:t> = date2 - date1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("날짜 차이:", </a:t>
            </a:r>
            <a:r>
              <a:rPr lang="ko-KR" altLang="en-US" sz="1000" dirty="0" err="1"/>
              <a:t>delta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("일수 차이:", </a:t>
            </a:r>
            <a:r>
              <a:rPr lang="ko-KR" altLang="en-US" sz="1000" dirty="0" err="1"/>
              <a:t>delta.days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timedelta를</a:t>
            </a:r>
            <a:r>
              <a:rPr lang="ko-KR" altLang="en-US" sz="1000" dirty="0"/>
              <a:t> 이용한 시간 간의 차이 계산하기</a:t>
            </a:r>
          </a:p>
          <a:p>
            <a:r>
              <a:rPr lang="ko-KR" altLang="en-US" sz="1000" dirty="0" err="1"/>
              <a:t>td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datetime.timedelta</a:t>
            </a:r>
            <a:r>
              <a:rPr lang="ko-KR" altLang="en-US" sz="1000" dirty="0"/>
              <a:t>(</a:t>
            </a:r>
            <a:r>
              <a:rPr lang="ko-KR" altLang="en-US" sz="1000" dirty="0" err="1"/>
              <a:t>hours</a:t>
            </a:r>
            <a:r>
              <a:rPr lang="ko-KR" altLang="en-US" sz="1000" dirty="0"/>
              <a:t>=3, </a:t>
            </a:r>
            <a:r>
              <a:rPr lang="ko-KR" altLang="en-US" sz="1000" dirty="0" err="1"/>
              <a:t>minutes</a:t>
            </a:r>
            <a:r>
              <a:rPr lang="ko-KR" altLang="en-US" sz="1000" dirty="0"/>
              <a:t>=30)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("시간 차이:", </a:t>
            </a:r>
            <a:r>
              <a:rPr lang="ko-KR" altLang="en-US" sz="1000" dirty="0" err="1"/>
              <a:t>td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("총 분:", </a:t>
            </a:r>
            <a:r>
              <a:rPr lang="ko-KR" altLang="en-US" sz="1000" dirty="0" err="1"/>
              <a:t>td.total_seconds</a:t>
            </a:r>
            <a:r>
              <a:rPr lang="ko-KR" altLang="en-US" sz="1000" dirty="0"/>
              <a:t>() / 60)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날짜/시간 포맷 지정하기</a:t>
            </a:r>
          </a:p>
          <a:p>
            <a:r>
              <a:rPr lang="ko-KR" altLang="en-US" sz="1000" dirty="0" err="1"/>
              <a:t>formatted_date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Y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d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formatted_time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H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formatted_datetime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Y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d</a:t>
            </a:r>
            <a:r>
              <a:rPr lang="ko-KR" altLang="en-US" sz="1000" dirty="0"/>
              <a:t> %</a:t>
            </a:r>
            <a:r>
              <a:rPr lang="ko-KR" altLang="en-US" sz="1000" dirty="0" err="1"/>
              <a:t>H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날짜:", </a:t>
            </a:r>
            <a:r>
              <a:rPr lang="ko-KR" altLang="en-US" sz="1000" dirty="0" err="1"/>
              <a:t>formatted_date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시간:", </a:t>
            </a:r>
            <a:r>
              <a:rPr lang="ko-KR" altLang="en-US" sz="1000" dirty="0" err="1"/>
              <a:t>formatted_time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:", </a:t>
            </a:r>
            <a:r>
              <a:rPr lang="ko-KR" altLang="en-US" sz="1000" dirty="0" err="1"/>
              <a:t>formatted_datetime</a:t>
            </a:r>
            <a:r>
              <a:rPr lang="ko-KR" alt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96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4230A-AD13-4545-A3E9-3F209796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735A-6799-4D81-9616-14FE663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날짜에서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100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1000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 후의 날짜를 계산하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7BC9-436D-4E1D-BF61-AABC5EF2E560}"/>
              </a:ext>
            </a:extLst>
          </p:cNvPr>
          <p:cNvSpPr txBox="1"/>
          <p:nvPr/>
        </p:nvSpPr>
        <p:spPr>
          <a:xfrm>
            <a:off x="1187624" y="1635629"/>
            <a:ext cx="74168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datetime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현재 날짜</a:t>
            </a:r>
          </a:p>
          <a:p>
            <a:r>
              <a:rPr lang="ko-KR" altLang="en-US" dirty="0" err="1"/>
              <a:t>today</a:t>
            </a:r>
            <a:r>
              <a:rPr lang="ko-KR" altLang="en-US" dirty="0"/>
              <a:t> = </a:t>
            </a:r>
            <a:r>
              <a:rPr lang="ko-KR" altLang="en-US" dirty="0" err="1"/>
              <a:t>datetime.date.today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100일 후의 날짜</a:t>
            </a:r>
          </a:p>
          <a:p>
            <a:r>
              <a:rPr lang="ko-KR" altLang="en-US" dirty="0" err="1"/>
              <a:t>hundred_days_later</a:t>
            </a:r>
            <a:r>
              <a:rPr lang="ko-KR" altLang="en-US" dirty="0"/>
              <a:t> = </a:t>
            </a:r>
            <a:r>
              <a:rPr lang="ko-KR" altLang="en-US" dirty="0" err="1"/>
              <a:t>today</a:t>
            </a:r>
            <a:r>
              <a:rPr lang="ko-KR" altLang="en-US" dirty="0"/>
              <a:t> + </a:t>
            </a:r>
            <a:r>
              <a:rPr lang="ko-KR" altLang="en-US" dirty="0" err="1"/>
              <a:t>datetime.timedelta</a:t>
            </a:r>
            <a:r>
              <a:rPr lang="ko-KR" altLang="en-US" dirty="0"/>
              <a:t>(</a:t>
            </a:r>
            <a:r>
              <a:rPr lang="ko-KR" altLang="en-US" dirty="0" err="1"/>
              <a:t>days</a:t>
            </a:r>
            <a:r>
              <a:rPr lang="ko-KR" altLang="en-US" dirty="0"/>
              <a:t>=100)</a:t>
            </a:r>
          </a:p>
          <a:p>
            <a:endParaRPr lang="ko-KR" altLang="en-US" dirty="0"/>
          </a:p>
          <a:p>
            <a:r>
              <a:rPr lang="ko-KR" altLang="en-US" dirty="0"/>
              <a:t># 1000일 후의 날짜</a:t>
            </a:r>
          </a:p>
          <a:p>
            <a:r>
              <a:rPr lang="ko-KR" altLang="en-US" dirty="0" err="1"/>
              <a:t>thousand_days_later</a:t>
            </a:r>
            <a:r>
              <a:rPr lang="ko-KR" altLang="en-US" dirty="0"/>
              <a:t> = </a:t>
            </a:r>
            <a:r>
              <a:rPr lang="ko-KR" altLang="en-US" dirty="0" err="1"/>
              <a:t>today</a:t>
            </a:r>
            <a:r>
              <a:rPr lang="ko-KR" altLang="en-US" dirty="0"/>
              <a:t> + </a:t>
            </a:r>
            <a:r>
              <a:rPr lang="ko-KR" altLang="en-US" dirty="0" err="1"/>
              <a:t>datetime.timedelta</a:t>
            </a:r>
            <a:r>
              <a:rPr lang="ko-KR" altLang="en-US" dirty="0"/>
              <a:t>(</a:t>
            </a:r>
            <a:r>
              <a:rPr lang="ko-KR" altLang="en-US" dirty="0" err="1"/>
              <a:t>days</a:t>
            </a:r>
            <a:r>
              <a:rPr lang="ko-KR" altLang="en-US" dirty="0"/>
              <a:t>=1000)</a:t>
            </a:r>
          </a:p>
          <a:p>
            <a:endParaRPr lang="ko-KR" altLang="en-US" dirty="0"/>
          </a:p>
          <a:p>
            <a:r>
              <a:rPr lang="ko-KR" altLang="en-US" dirty="0"/>
              <a:t># 결과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("100일 후:", </a:t>
            </a:r>
            <a:r>
              <a:rPr lang="ko-KR" altLang="en-US" dirty="0" err="1"/>
              <a:t>hundred_days_later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("1000일 후:", </a:t>
            </a:r>
            <a:r>
              <a:rPr lang="ko-KR" altLang="en-US" dirty="0" err="1"/>
              <a:t>thousand_days_later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50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calendar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81003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calendar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월의 달력을 출력합니다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월의 달력</a:t>
            </a:r>
            <a:r>
              <a:rPr lang="en-US" altLang="ko-KR" sz="1600" dirty="0"/>
              <a:t>:")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calendar.month</a:t>
            </a:r>
            <a:r>
              <a:rPr lang="en-US" altLang="ko-KR" sz="1600" dirty="0"/>
              <a:t>(2023, 3))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일의 요일을 확인합니다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월요일</a:t>
            </a:r>
            <a:r>
              <a:rPr lang="en-US" altLang="ko-KR" sz="1600" dirty="0"/>
              <a:t>: 0, </a:t>
            </a:r>
            <a:r>
              <a:rPr lang="ko-KR" altLang="en-US" sz="1600" dirty="0"/>
              <a:t>화요일</a:t>
            </a:r>
            <a:r>
              <a:rPr lang="en-US" altLang="ko-KR" sz="1600" dirty="0"/>
              <a:t>: 1, ..., </a:t>
            </a:r>
            <a:r>
              <a:rPr lang="ko-KR" altLang="en-US" sz="1600" dirty="0"/>
              <a:t>일요일</a:t>
            </a:r>
            <a:r>
              <a:rPr lang="en-US" altLang="ko-KR" sz="1600" dirty="0"/>
              <a:t>: 6)</a:t>
            </a:r>
          </a:p>
          <a:p>
            <a:r>
              <a:rPr lang="en-US" altLang="ko-KR" sz="1600" dirty="0"/>
              <a:t>year = 2023</a:t>
            </a:r>
          </a:p>
          <a:p>
            <a:r>
              <a:rPr lang="en-US" altLang="ko-KR" sz="1600" dirty="0"/>
              <a:t>month = 3</a:t>
            </a:r>
          </a:p>
          <a:p>
            <a:r>
              <a:rPr lang="en-US" altLang="ko-KR" sz="1600" dirty="0"/>
              <a:t>day = 15</a:t>
            </a:r>
          </a:p>
          <a:p>
            <a:r>
              <a:rPr lang="en-US" altLang="ko-KR" sz="1600" dirty="0"/>
              <a:t>weekday = </a:t>
            </a:r>
            <a:r>
              <a:rPr lang="en-US" altLang="ko-KR" sz="1600" dirty="0" err="1"/>
              <a:t>calendar.weekday</a:t>
            </a:r>
            <a:r>
              <a:rPr lang="en-US" altLang="ko-KR" sz="1600" dirty="0"/>
              <a:t>(year, month, day)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일은 요일 인덱스 </a:t>
            </a:r>
            <a:r>
              <a:rPr lang="en-US" altLang="ko-KR" sz="1600" dirty="0"/>
              <a:t>{}</a:t>
            </a:r>
            <a:r>
              <a:rPr lang="ko-KR" altLang="en-US" sz="1600" dirty="0"/>
              <a:t>에 해당하는 요일입니다</a:t>
            </a:r>
            <a:r>
              <a:rPr lang="en-US" altLang="ko-KR" sz="1600" dirty="0"/>
              <a:t>.".format(weekday))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요일 인덱스를 사용하여 요일 이름을 가져옵니다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weekday_name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calendar.day_name</a:t>
            </a:r>
            <a:r>
              <a:rPr lang="en-US" altLang="ko-KR" sz="1600" dirty="0"/>
              <a:t>[weekday]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일은 </a:t>
            </a:r>
            <a:r>
              <a:rPr lang="en-US" altLang="ko-KR" sz="1600" dirty="0"/>
              <a:t>{}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.".format(</a:t>
            </a:r>
            <a:r>
              <a:rPr lang="en-US" altLang="ko-KR" sz="1600" dirty="0" err="1"/>
              <a:t>weekday_name</a:t>
            </a:r>
            <a:r>
              <a:rPr lang="en-US" altLang="ko-KR" sz="16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9807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calendar</a:t>
            </a:r>
            <a:r>
              <a:rPr lang="ko-KR" altLang="en-US" dirty="0"/>
              <a:t> 모듈은 날짜와 관련된 다양한 기능을 제공합니다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70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8F17-3B1F-4020-9760-8757358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09DC4-9DC3-4659-BA9E-8D90AC03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수치 계산을 위한 핵심 라이브러리입니다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는 고성능의 다차원 배열 객체와 이러한 배열을 처리할 수 있는 다양한 함수를 제공합니다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는 선형 대수</a:t>
            </a:r>
            <a:r>
              <a:rPr lang="en-US" altLang="ko-KR" sz="2000" dirty="0"/>
              <a:t>, </a:t>
            </a:r>
            <a:r>
              <a:rPr lang="ko-KR" altLang="en-US" sz="2000" dirty="0"/>
              <a:t>통계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난수</a:t>
            </a:r>
            <a:r>
              <a:rPr lang="ko-KR" altLang="en-US" sz="2000" dirty="0"/>
              <a:t> 생성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푸리에</a:t>
            </a:r>
            <a:r>
              <a:rPr lang="ko-KR" altLang="en-US" sz="2000" dirty="0"/>
              <a:t> 변환 등과 같은 많은 수치 계산 기능을 포함하며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과학적 계산용 라이브러리들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SciPy</a:t>
            </a:r>
            <a:r>
              <a:rPr lang="en-US" altLang="ko-KR" sz="2000" dirty="0"/>
              <a:t>, pandas, </a:t>
            </a:r>
            <a:r>
              <a:rPr lang="en-US" altLang="ko-KR" sz="2000" dirty="0" err="1"/>
              <a:t>scikit</a:t>
            </a:r>
            <a:r>
              <a:rPr lang="en-US" altLang="ko-KR" sz="2000" dirty="0"/>
              <a:t>-learn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기본이 되기도 합니다</a:t>
            </a:r>
            <a:r>
              <a:rPr lang="en-US" altLang="ko-KR" sz="2000" dirty="0"/>
              <a:t>.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다차원 배열 객체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numpy.ndarray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생성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numpy.array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numpy.zeros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numpy.ones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numpy.arange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numpy.linspace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복사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numpy.copy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numpy.view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변형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numpy.reshape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numpy.transpose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numpy.ravel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연산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numpy.add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numpy.subtract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numpy.multiply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numpy.divide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집계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numpy.mean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numpy.std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numpy.min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numpy.max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선형 대수 연산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(numpy.dot(),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numpy.matmul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numpy.linalg.inv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난수 생성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numpy.random.rand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numpy.random.randint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numpy.random.normal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038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4A31D-AA51-4766-A11A-4EC33392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EC97E-4BAA-4B81-AD76-432470F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배열 생성하기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D9C8-1150-49E0-B3B9-1C187CEBC88B}"/>
              </a:ext>
            </a:extLst>
          </p:cNvPr>
          <p:cNvSpPr txBox="1"/>
          <p:nvPr/>
        </p:nvSpPr>
        <p:spPr>
          <a:xfrm>
            <a:off x="827584" y="1844824"/>
            <a:ext cx="3744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 생성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  # [1 2 3]</a:t>
            </a:r>
          </a:p>
          <a:p>
            <a:endParaRPr lang="ko-KR" altLang="en-US" dirty="0"/>
          </a:p>
          <a:p>
            <a:r>
              <a:rPr lang="ko-KR" altLang="en-US" dirty="0"/>
              <a:t># 2차원 배열 생성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2]</a:t>
            </a:r>
          </a:p>
          <a:p>
            <a:r>
              <a:rPr lang="ko-KR" altLang="en-US" dirty="0"/>
              <a:t>#  [3 4]</a:t>
            </a:r>
          </a:p>
          <a:p>
            <a:r>
              <a:rPr lang="ko-KR" altLang="en-US" dirty="0"/>
              <a:t>#  [5 6]]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5ED9AF-6585-4FFB-BF27-087902F6CBD6}"/>
              </a:ext>
            </a:extLst>
          </p:cNvPr>
          <p:cNvSpPr txBox="1">
            <a:spLocks/>
          </p:cNvSpPr>
          <p:nvPr/>
        </p:nvSpPr>
        <p:spPr>
          <a:xfrm>
            <a:off x="3923928" y="1052736"/>
            <a:ext cx="4762872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배열 연산하기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D6E4-703B-49A8-88E6-E8EEA192D210}"/>
              </a:ext>
            </a:extLst>
          </p:cNvPr>
          <p:cNvSpPr txBox="1"/>
          <p:nvPr/>
        </p:nvSpPr>
        <p:spPr>
          <a:xfrm>
            <a:off x="6497960" y="1196752"/>
            <a:ext cx="26460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배열 더하기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([4, 5, 6])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  # [5 7 9]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곱하기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([4, 5, 6])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  # [4 10 18]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행렬 곱셈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2], [3, 4]])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([[5, 6], [7, 8]])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np.dot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</a:t>
            </a:r>
          </a:p>
          <a:p>
            <a:r>
              <a:rPr lang="ko-KR" altLang="en-US" sz="1600" dirty="0"/>
              <a:t># [[19 22]</a:t>
            </a:r>
          </a:p>
          <a:p>
            <a:r>
              <a:rPr lang="ko-KR" altLang="en-US" sz="1600" dirty="0"/>
              <a:t>#  [43 50]]</a:t>
            </a:r>
          </a:p>
        </p:txBody>
      </p:sp>
    </p:spTree>
    <p:extLst>
      <p:ext uri="{BB962C8B-B14F-4D97-AF65-F5344CB8AC3E}">
        <p14:creationId xmlns:p14="http://schemas.microsoft.com/office/powerpoint/2010/main" val="376216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391A4-58FF-4A86-A2CA-4FB6A89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ED1DB-6F9D-405F-8B25-4A3A68FA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4114800" cy="5505475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배열 인덱싱과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슬라이싱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5344-B0EF-46EC-931D-3E5B3E67D8B3}"/>
              </a:ext>
            </a:extLst>
          </p:cNvPr>
          <p:cNvSpPr txBox="1"/>
          <p:nvPr/>
        </p:nvSpPr>
        <p:spPr>
          <a:xfrm>
            <a:off x="539552" y="1124744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배열 인덱싱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2차원 배열 인덱싱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[0, 1])  # 2</a:t>
            </a:r>
          </a:p>
          <a:p>
            <a:endParaRPr lang="ko-KR" altLang="en-US" dirty="0"/>
          </a:p>
          <a:p>
            <a:r>
              <a:rPr lang="ko-KR" altLang="en-US" dirty="0"/>
              <a:t># 배열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[1:4])  # [2 3 4]</a:t>
            </a:r>
          </a:p>
          <a:p>
            <a:endParaRPr lang="ko-KR" altLang="en-US" dirty="0"/>
          </a:p>
          <a:p>
            <a:r>
              <a:rPr lang="ko-KR" altLang="en-US" dirty="0"/>
              <a:t># 2차원 배열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[1:3, :]) </a:t>
            </a:r>
          </a:p>
          <a:p>
            <a:r>
              <a:rPr lang="ko-KR" altLang="en-US" dirty="0"/>
              <a:t># [[3 4]</a:t>
            </a:r>
          </a:p>
          <a:p>
            <a:r>
              <a:rPr lang="ko-KR" altLang="en-US" dirty="0"/>
              <a:t>#  [5 6]]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DD7604-531A-4221-B55B-307D076F287D}"/>
              </a:ext>
            </a:extLst>
          </p:cNvPr>
          <p:cNvSpPr txBox="1">
            <a:spLocks/>
          </p:cNvSpPr>
          <p:nvPr/>
        </p:nvSpPr>
        <p:spPr>
          <a:xfrm>
            <a:off x="5076056" y="692696"/>
            <a:ext cx="3682752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374151"/>
                </a:solidFill>
                <a:latin typeface="Söhne"/>
              </a:rPr>
              <a:t>배열 변형하기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F1EAD-A2ED-4EC2-A4B5-C9F5D53022AE}"/>
              </a:ext>
            </a:extLst>
          </p:cNvPr>
          <p:cNvSpPr txBox="1"/>
          <p:nvPr/>
        </p:nvSpPr>
        <p:spPr>
          <a:xfrm>
            <a:off x="5220072" y="1543958"/>
            <a:ext cx="38529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배열 크기 변경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np.reshape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, 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2 3]</a:t>
            </a:r>
          </a:p>
          <a:p>
            <a:r>
              <a:rPr lang="ko-KR" altLang="en-US" dirty="0"/>
              <a:t>#  [4 5 6]]</a:t>
            </a:r>
          </a:p>
          <a:p>
            <a:endParaRPr lang="ko-KR" altLang="en-US" dirty="0"/>
          </a:p>
          <a:p>
            <a:r>
              <a:rPr lang="ko-KR" altLang="en-US" dirty="0"/>
              <a:t># 배열 전치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np.transpose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3 5]</a:t>
            </a:r>
          </a:p>
          <a:p>
            <a:r>
              <a:rPr lang="ko-KR" altLang="en-US" dirty="0"/>
              <a:t>#  [2 4 6]]</a:t>
            </a:r>
          </a:p>
        </p:txBody>
      </p:sp>
    </p:spTree>
    <p:extLst>
      <p:ext uri="{BB962C8B-B14F-4D97-AF65-F5344CB8AC3E}">
        <p14:creationId xmlns:p14="http://schemas.microsoft.com/office/powerpoint/2010/main" val="86380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C3A9-A3FD-426F-B472-A46136F9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C8D36-AC49-4794-BA35-4983389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분석과 조작을 위한 라이브러리입니다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데이터 불러오기 및 저장</a:t>
            </a:r>
            <a:r>
              <a:rPr lang="en-US" altLang="ko-KR" sz="1600" dirty="0"/>
              <a:t>: pandas</a:t>
            </a:r>
            <a:r>
              <a:rPr lang="ko-KR" altLang="en-US" sz="1600" dirty="0"/>
              <a:t>는 </a:t>
            </a:r>
            <a:r>
              <a:rPr lang="en-US" altLang="ko-KR" sz="1600" dirty="0"/>
              <a:t>CSV, </a:t>
            </a:r>
            <a:r>
              <a:rPr lang="ko-KR" altLang="en-US" sz="1600" dirty="0"/>
              <a:t>엑셀</a:t>
            </a:r>
            <a:r>
              <a:rPr lang="en-US" altLang="ko-KR" sz="1600" dirty="0"/>
              <a:t>, SQL, JSON, HTML </a:t>
            </a:r>
            <a:r>
              <a:rPr lang="ko-KR" altLang="en-US" sz="1600" dirty="0"/>
              <a:t>등 다양한 데이터 형식을 지원하여 데이터를 불러오고 저장할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정제</a:t>
            </a:r>
            <a:r>
              <a:rPr lang="en-US" altLang="ko-KR" sz="1600" dirty="0"/>
              <a:t>: pandas</a:t>
            </a:r>
            <a:r>
              <a:rPr lang="ko-KR" altLang="en-US" sz="1600" dirty="0"/>
              <a:t>를 사용하면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중복 제거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타입 변환 등 데이터 정제 작업을 수행할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조작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필터링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그룹화</a:t>
            </a:r>
            <a:r>
              <a:rPr lang="en-US" altLang="ko-KR" sz="1600" dirty="0"/>
              <a:t>, </a:t>
            </a:r>
            <a:r>
              <a:rPr lang="ko-KR" altLang="en-US" sz="1600" dirty="0"/>
              <a:t>피벗</a:t>
            </a:r>
            <a:r>
              <a:rPr lang="en-US" altLang="ko-KR" sz="1600" dirty="0"/>
              <a:t>, </a:t>
            </a:r>
            <a:r>
              <a:rPr lang="ko-KR" altLang="en-US" sz="1600" dirty="0"/>
              <a:t>병합</a:t>
            </a:r>
            <a:r>
              <a:rPr lang="en-US" altLang="ko-KR" sz="1600" dirty="0"/>
              <a:t>, </a:t>
            </a:r>
            <a:r>
              <a:rPr lang="ko-KR" altLang="en-US" sz="1600" dirty="0"/>
              <a:t>조인 등 다양한 방법으로 조작할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분석</a:t>
            </a:r>
            <a:r>
              <a:rPr lang="en-US" altLang="ko-KR" sz="1600" dirty="0"/>
              <a:t>: pandas</a:t>
            </a:r>
            <a:r>
              <a:rPr lang="ko-KR" altLang="en-US" sz="1600" dirty="0"/>
              <a:t>는 기술통계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시계열</a:t>
            </a:r>
            <a:r>
              <a:rPr lang="ko-KR" altLang="en-US" sz="1600" dirty="0"/>
              <a:t>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빈도 계산 등 데이터 분석 작업을 수행하는 데 유용한 함수를 제공합니다</a:t>
            </a:r>
            <a:r>
              <a:rPr lang="en-US" altLang="ko-KR" sz="1600" dirty="0"/>
              <a:t>.</a:t>
            </a:r>
          </a:p>
          <a:p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Series: 1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차원 데이터 구조로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인덱스와 값으로 구성됩니다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2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차원 데이터 구조로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행과 열로 구성됩니다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Index: Series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의 인덱스를 나타내는 객체입니다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GroupBy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데이터를 그룹으로 나누어서 통계 정보를 계산합니다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merge():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두 개 이상의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병합합니다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concat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연결합니다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read_csv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CSV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파일을 읽어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으로 반환합니다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to_csv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CSV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파일로 저장합니다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7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서드</a:t>
            </a:r>
            <a:r>
              <a:rPr lang="ko-KR" altLang="en-US" sz="2800" dirty="0"/>
              <a:t> 파티 모듈을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이용한 설치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파이썬</a:t>
            </a:r>
            <a:r>
              <a:rPr lang="ko-KR" altLang="en-US" dirty="0"/>
              <a:t> 패키지는 </a:t>
            </a:r>
            <a:r>
              <a:rPr lang="en-US" altLang="ko-KR" dirty="0"/>
              <a:t>pip</a:t>
            </a:r>
            <a:r>
              <a:rPr lang="ko-KR" altLang="en-US" dirty="0"/>
              <a:t>라는 패키지 관리자를 이용하여 설치할 수 있습니다</a:t>
            </a:r>
            <a:r>
              <a:rPr lang="en-US" altLang="ko-KR" dirty="0"/>
              <a:t>. pip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2.7.9 </a:t>
            </a:r>
            <a:r>
              <a:rPr lang="ko-KR" altLang="en-US" dirty="0"/>
              <a:t>버전부터 기본적으로 제공되는 패키지 관리 도구입니다</a:t>
            </a:r>
            <a:r>
              <a:rPr lang="en-US" altLang="ko-KR" dirty="0"/>
              <a:t>. </a:t>
            </a:r>
            <a:r>
              <a:rPr lang="ko-KR" altLang="en-US" dirty="0"/>
              <a:t>명령 프롬프트</a:t>
            </a:r>
            <a:r>
              <a:rPr lang="en-US" altLang="ko-KR" dirty="0"/>
              <a:t>(Windows) </a:t>
            </a:r>
            <a:r>
              <a:rPr lang="ko-KR" altLang="en-US" dirty="0"/>
              <a:t>또는 터미널</a:t>
            </a:r>
            <a:r>
              <a:rPr lang="en-US" altLang="ko-KR" dirty="0"/>
              <a:t>(Mac, Linux)</a:t>
            </a:r>
            <a:r>
              <a:rPr lang="ko-KR" altLang="en-US" dirty="0"/>
              <a:t>에서 아래와 같은 명령어를 이용하여 설치할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패키지를 설치 예시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3284984"/>
            <a:ext cx="314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pip install &lt;package-name&gt;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5963" y="4981818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67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DF45-D37B-47AF-BF05-75E369F6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0353A-A710-497B-8DAF-CE1B70FBC0FC}"/>
              </a:ext>
            </a:extLst>
          </p:cNvPr>
          <p:cNvSpPr txBox="1"/>
          <p:nvPr/>
        </p:nvSpPr>
        <p:spPr>
          <a:xfrm>
            <a:off x="4114800" y="43458"/>
            <a:ext cx="457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시리즈(</a:t>
            </a:r>
            <a:r>
              <a:rPr lang="ko-KR" altLang="en-US" sz="1400" dirty="0" err="1"/>
              <a:t>Series</a:t>
            </a:r>
            <a:r>
              <a:rPr lang="ko-KR" altLang="en-US" sz="1400" dirty="0"/>
              <a:t>) 예시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([0.25, 0.5, 0.75, 1.0])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데이터프레임(</a:t>
            </a:r>
            <a:r>
              <a:rPr lang="ko-KR" altLang="en-US" sz="1400" dirty="0" err="1"/>
              <a:t>DataFrame</a:t>
            </a:r>
            <a:r>
              <a:rPr lang="ko-KR" altLang="en-US" sz="1400" dirty="0"/>
              <a:t>) 예시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year</a:t>
            </a:r>
            <a:r>
              <a:rPr lang="ko-KR" altLang="en-US" sz="1400" dirty="0"/>
              <a:t>': [2017, 2017, 2018, 2019],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score</a:t>
            </a:r>
            <a:r>
              <a:rPr lang="ko-KR" altLang="en-US" sz="1400" dirty="0"/>
              <a:t>': [100, 95, 80, 90]}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열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df.year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조건을 이용한 데이터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df.year</a:t>
            </a:r>
            <a:r>
              <a:rPr lang="ko-KR" altLang="en-US" sz="1400" dirty="0"/>
              <a:t> &gt; 2017])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 열 추가 예시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grade</a:t>
            </a:r>
            <a:r>
              <a:rPr lang="ko-KR" altLang="en-US" sz="1400" dirty="0"/>
              <a:t>'] = 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-',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+',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행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[0])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[[0, 2]])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행과 열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[0,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[[0, 2],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score</a:t>
            </a:r>
            <a:r>
              <a:rPr lang="ko-KR" altLang="en-US" sz="1400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321628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C0BE4-126E-4661-8719-41724BA1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A5A6A-4562-44FD-9C20-89C4A70B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matplotlib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그래프와 시각화를 생성하기 위한 라이브러리입니다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matplotlib</a:t>
            </a:r>
            <a:r>
              <a:rPr lang="ko-KR" altLang="en-US" sz="2000" dirty="0"/>
              <a:t>는 다양한 그래프와 차트를 그릴 수 있는 기능을 제공하며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분석 결과를 시각적으로 표현하기 위한 다양한 스타일과 기능을 지원합니다</a:t>
            </a:r>
            <a:r>
              <a:rPr lang="en-US" altLang="ko-KR" sz="2000" dirty="0"/>
              <a:t>.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pyplot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그래프를 그리기 위한 함수들을 제공합니다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figure: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그래프 전체를 관리하는 클래스입니다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subplot: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서브 플롯을 생성하는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선 그래프를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scatter: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Söhne"/>
              </a:rPr>
              <a:t>산점도를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bar: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막대 그래프를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hist: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히스토그램을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boxplot: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박스 플롯을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xlabel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ylabel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title: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 레이블과 그래프 제목을 설정하는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legend: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범례를 추가하는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xlim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ylim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x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y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 범위를 설정하는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950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21C8-400C-46B0-8E53-E472C3C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A5AF3-1B1D-47F7-B388-AA48A5BD33E4}"/>
              </a:ext>
            </a:extLst>
          </p:cNvPr>
          <p:cNvSpPr txBox="1"/>
          <p:nvPr/>
        </p:nvSpPr>
        <p:spPr>
          <a:xfrm>
            <a:off x="2286000" y="1027020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 생성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np.linspace</a:t>
            </a:r>
            <a:r>
              <a:rPr lang="ko-KR" altLang="en-US" dirty="0"/>
              <a:t>(-</a:t>
            </a:r>
            <a:r>
              <a:rPr lang="ko-KR" altLang="en-US" dirty="0" err="1"/>
              <a:t>np.pi</a:t>
            </a:r>
            <a:r>
              <a:rPr lang="ko-KR" altLang="en-US" dirty="0"/>
              <a:t>, </a:t>
            </a:r>
            <a:r>
              <a:rPr lang="ko-KR" altLang="en-US" dirty="0" err="1"/>
              <a:t>np.pi</a:t>
            </a:r>
            <a:r>
              <a:rPr lang="ko-KR" altLang="en-US" dirty="0"/>
              <a:t>, 100)</a:t>
            </a:r>
          </a:p>
          <a:p>
            <a:r>
              <a:rPr lang="ko-KR" altLang="en-US" dirty="0" err="1"/>
              <a:t>y_sin</a:t>
            </a:r>
            <a:r>
              <a:rPr lang="ko-KR" altLang="en-US" dirty="0"/>
              <a:t>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y_cos</a:t>
            </a:r>
            <a:r>
              <a:rPr lang="ko-KR" altLang="en-US" dirty="0"/>
              <a:t>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그래프 그리기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y_sin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='</a:t>
            </a:r>
            <a:r>
              <a:rPr lang="ko-KR" altLang="en-US" dirty="0" err="1"/>
              <a:t>sin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y_cos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='</a:t>
            </a:r>
            <a:r>
              <a:rPr lang="ko-KR" altLang="en-US" dirty="0" err="1"/>
              <a:t>cos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</a:t>
            </a:r>
            <a:r>
              <a:rPr lang="ko-KR" altLang="en-US" dirty="0"/>
              <a:t> and Cos </a:t>
            </a:r>
            <a:r>
              <a:rPr lang="ko-KR" altLang="en-US" dirty="0" err="1"/>
              <a:t>Functions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plt.legend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50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설치한 모듈은 </a:t>
            </a:r>
            <a:r>
              <a:rPr lang="en-US" altLang="ko-KR" dirty="0"/>
              <a:t>import</a:t>
            </a:r>
            <a:r>
              <a:rPr lang="ko-KR" altLang="en-US" dirty="0"/>
              <a:t>를 이용하여 불러올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71800" y="1772816"/>
            <a:ext cx="276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import &lt;module-name&gt;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4581" y="35010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# 0 </a:t>
            </a:r>
            <a:r>
              <a:rPr lang="ko-KR" altLang="en-US" dirty="0"/>
              <a:t>이상 </a:t>
            </a:r>
            <a:r>
              <a:rPr lang="en-US" altLang="ko-KR" dirty="0"/>
              <a:t>1 </a:t>
            </a:r>
            <a:r>
              <a:rPr lang="ko-KR" altLang="en-US" dirty="0"/>
              <a:t>미만의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random_num</a:t>
            </a:r>
            <a:r>
              <a:rPr lang="en-US" altLang="ko-KR" dirty="0"/>
              <a:t> = </a:t>
            </a:r>
            <a:r>
              <a:rPr lang="en-US" altLang="ko-KR" dirty="0" err="1"/>
              <a:t>random.random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1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미만의 정수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random_int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random_int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34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모듈이나 클래스에 포함된 변수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클래스 등의 속성들을 확인할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random</a:t>
            </a:r>
            <a:r>
              <a:rPr lang="ko-KR" altLang="en-US" dirty="0"/>
              <a:t> 모듈에 대한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 사용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357301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# random </a:t>
            </a:r>
            <a:r>
              <a:rPr lang="ko-KR" altLang="en-US" dirty="0"/>
              <a:t>모듈 내에 포함된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나열합니다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(random))</a:t>
            </a:r>
          </a:p>
          <a:p>
            <a:endParaRPr lang="en-US" altLang="ko-KR" dirty="0"/>
          </a:p>
          <a:p>
            <a:r>
              <a:rPr lang="en-US" altLang="ko-KR" dirty="0"/>
              <a:t># random </a:t>
            </a:r>
            <a:r>
              <a:rPr lang="ko-KR" altLang="en-US" dirty="0"/>
              <a:t>모듈 내에 포함된 </a:t>
            </a:r>
            <a:r>
              <a:rPr lang="en-US" altLang="ko-KR" dirty="0"/>
              <a:t>choice </a:t>
            </a:r>
            <a:r>
              <a:rPr lang="ko-KR" altLang="en-US" dirty="0"/>
              <a:t>함수의 도움말을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print(help(</a:t>
            </a:r>
            <a:r>
              <a:rPr lang="en-US" altLang="ko-KR" dirty="0" err="1"/>
              <a:t>random.choice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6732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from import</a:t>
            </a:r>
            <a:endParaRPr lang="en-US" altLang="ko-KR" dirty="0"/>
          </a:p>
          <a:p>
            <a:pPr lvl="1"/>
            <a:r>
              <a:rPr lang="en-US" altLang="ko-KR" dirty="0"/>
              <a:t>from import</a:t>
            </a:r>
            <a:r>
              <a:rPr lang="ko-KR" altLang="en-US" dirty="0"/>
              <a:t>는 모듈에서 특정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가져올 때 사용됩니다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from import *</a:t>
            </a:r>
          </a:p>
          <a:p>
            <a:pPr lvl="1"/>
            <a:r>
              <a:rPr lang="ko-KR" altLang="en-US" dirty="0"/>
              <a:t>*</a:t>
            </a:r>
            <a:r>
              <a:rPr lang="ko-KR" altLang="en-US" dirty="0" err="1"/>
              <a:t>를</a:t>
            </a:r>
            <a:r>
              <a:rPr lang="ko-KR" altLang="en-US" dirty="0"/>
              <a:t> 사용하여 모든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가져오는 것은 권장되지 않습니다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모듈에서 모든 것을 가져오면 현재 </a:t>
            </a:r>
            <a:r>
              <a:rPr lang="ko-KR" altLang="en-US" dirty="0" err="1"/>
              <a:t>스코프에서</a:t>
            </a:r>
            <a:r>
              <a:rPr lang="ko-KR" altLang="en-US" dirty="0"/>
              <a:t> 이름 충돌이 일어날 수 있기 때문입니다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모듈에서 사용하지 않는 함수나 클래스도 불필요하게 가져오기 때문에 메모리 낭비가 발생할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8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1700808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from import </a:t>
            </a:r>
            <a:r>
              <a:rPr lang="ko-KR" altLang="en-US" dirty="0"/>
              <a:t>방식</a:t>
            </a:r>
          </a:p>
          <a:p>
            <a:r>
              <a:rPr lang="en-US" altLang="ko-KR" dirty="0"/>
              <a:t>from math import </a:t>
            </a:r>
            <a:r>
              <a:rPr lang="en-US" altLang="ko-KR" dirty="0" err="1"/>
              <a:t>sqrt</a:t>
            </a:r>
            <a:r>
              <a:rPr lang="en-US" altLang="ko-KR" dirty="0"/>
              <a:t>, pi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sqrt</a:t>
            </a:r>
            <a:r>
              <a:rPr lang="en-US" altLang="ko-KR" dirty="0"/>
              <a:t>(4))  # </a:t>
            </a:r>
            <a:r>
              <a:rPr lang="ko-KR" altLang="en-US" dirty="0"/>
              <a:t>출력 결과</a:t>
            </a:r>
            <a:r>
              <a:rPr lang="en-US" altLang="ko-KR" dirty="0"/>
              <a:t>: 2.0</a:t>
            </a:r>
          </a:p>
          <a:p>
            <a:r>
              <a:rPr lang="en-US" altLang="ko-KR" dirty="0"/>
              <a:t>print(pi)  # </a:t>
            </a:r>
            <a:r>
              <a:rPr lang="ko-KR" altLang="en-US" dirty="0"/>
              <a:t>출력 결과</a:t>
            </a:r>
            <a:r>
              <a:rPr lang="en-US" altLang="ko-KR" dirty="0"/>
              <a:t>: 3.141592653589793</a:t>
            </a:r>
          </a:p>
          <a:p>
            <a:endParaRPr lang="en-US" altLang="ko-KR" dirty="0"/>
          </a:p>
          <a:p>
            <a:r>
              <a:rPr lang="en-US" altLang="ko-KR" dirty="0"/>
              <a:t># * </a:t>
            </a:r>
            <a:r>
              <a:rPr lang="ko-KR" altLang="en-US" dirty="0"/>
              <a:t>방식   </a:t>
            </a:r>
          </a:p>
          <a:p>
            <a:r>
              <a:rPr lang="en-US" altLang="ko-KR" dirty="0"/>
              <a:t>from math import *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sqrt</a:t>
            </a:r>
            <a:r>
              <a:rPr lang="en-US" altLang="ko-KR" dirty="0"/>
              <a:t>(9))  # </a:t>
            </a:r>
            <a:r>
              <a:rPr lang="ko-KR" altLang="en-US" dirty="0"/>
              <a:t>출력 결과</a:t>
            </a:r>
            <a:r>
              <a:rPr lang="en-US" altLang="ko-KR" dirty="0"/>
              <a:t>: 3.0</a:t>
            </a:r>
          </a:p>
          <a:p>
            <a:r>
              <a:rPr lang="en-US" altLang="ko-KR" dirty="0"/>
              <a:t>print(pi)  # </a:t>
            </a:r>
            <a:r>
              <a:rPr lang="ko-KR" altLang="en-US" dirty="0"/>
              <a:t>출력 결과</a:t>
            </a:r>
            <a:r>
              <a:rPr lang="en-US" altLang="ko-KR" dirty="0"/>
              <a:t>: 3.141592653589793</a:t>
            </a:r>
          </a:p>
          <a:p>
            <a:r>
              <a:rPr lang="en-US" altLang="ko-KR" dirty="0"/>
              <a:t>print(sin(pi/2))  # </a:t>
            </a:r>
            <a:r>
              <a:rPr lang="ko-KR" altLang="en-US" dirty="0"/>
              <a:t>출력 결과</a:t>
            </a:r>
            <a:r>
              <a:rPr lang="en-US" altLang="ko-KR" dirty="0"/>
              <a:t>: 1.0</a:t>
            </a:r>
          </a:p>
        </p:txBody>
      </p:sp>
    </p:spTree>
    <p:extLst>
      <p:ext uri="{BB962C8B-B14F-4D97-AF65-F5344CB8AC3E}">
        <p14:creationId xmlns:p14="http://schemas.microsoft.com/office/powerpoint/2010/main" val="42459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import as</a:t>
            </a:r>
          </a:p>
          <a:p>
            <a:pPr lvl="1"/>
            <a:r>
              <a:rPr lang="ko-KR" altLang="en-US" dirty="0"/>
              <a:t>모듈을 불러올 때 해당 모듈에 별칭</a:t>
            </a:r>
            <a:r>
              <a:rPr lang="en-US" altLang="ko-KR" dirty="0"/>
              <a:t>(alias)</a:t>
            </a:r>
            <a:r>
              <a:rPr lang="ko-KR" altLang="en-US" dirty="0"/>
              <a:t>을 지어주는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math as m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m.sqrt</a:t>
            </a:r>
            <a:r>
              <a:rPr lang="en-US" altLang="ko-KR" dirty="0"/>
              <a:t>(4))  # 2.0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m.pi</a:t>
            </a:r>
            <a:r>
              <a:rPr lang="en-US" altLang="ko-KR" dirty="0"/>
              <a:t>)  # 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14165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모듈 탐색 우선순위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현재 작업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os.getcwd</a:t>
            </a:r>
            <a:r>
              <a:rPr lang="en-US" altLang="ko-KR" sz="1800" dirty="0"/>
              <a:t>()</a:t>
            </a:r>
            <a:r>
              <a:rPr lang="ko-KR" altLang="en-US" sz="1800" dirty="0"/>
              <a:t>로 확인 가능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PYTHONPATH </a:t>
            </a:r>
            <a:r>
              <a:rPr lang="ko-KR" altLang="en-US" sz="1800" dirty="0"/>
              <a:t>환경 변수에 지정된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표준 라이브러리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site-packages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514350" indent="-457200">
              <a:buFont typeface="+mj-lt"/>
              <a:buAutoNum type="arabicPeriod"/>
            </a:pPr>
            <a:endParaRPr lang="en-US" altLang="ko-KR" sz="2000" dirty="0"/>
          </a:p>
          <a:p>
            <a:pPr marL="514350" indent="-457200"/>
            <a:r>
              <a:rPr lang="ko-KR" altLang="en-US" sz="2000" dirty="0"/>
              <a:t>이 중에서 가장 먼저 발견된 모듈이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나머지는 무시됩니다</a:t>
            </a:r>
            <a:r>
              <a:rPr lang="en-US" altLang="ko-KR" sz="2000" dirty="0"/>
              <a:t>.</a:t>
            </a:r>
          </a:p>
          <a:p>
            <a:pPr marL="514350" indent="-457200"/>
            <a:endParaRPr lang="en-US" altLang="ko-KR" sz="2000" dirty="0"/>
          </a:p>
          <a:p>
            <a:pPr marL="514350" indent="-457200"/>
            <a:r>
              <a:rPr lang="en-US" altLang="ko-KR" sz="2000" dirty="0" err="1"/>
              <a:t>sys.path</a:t>
            </a:r>
            <a:endParaRPr lang="en-US" altLang="ko-KR" sz="2000" dirty="0"/>
          </a:p>
          <a:p>
            <a:pPr marL="914400" lvl="1" indent="-457200"/>
            <a:r>
              <a:rPr lang="ko-KR" altLang="en-US" sz="1800" dirty="0"/>
              <a:t>현재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인터프리터가 모듈을 검색할 경로들을 담고 있는 리스트입니다</a:t>
            </a:r>
            <a:r>
              <a:rPr lang="en-US" altLang="ko-KR" sz="1800" dirty="0"/>
              <a:t>.</a:t>
            </a:r>
          </a:p>
          <a:p>
            <a:pPr marL="514350" indent="-457200"/>
            <a:r>
              <a:rPr lang="ko-KR" altLang="en-US" sz="2000" dirty="0"/>
              <a:t>현재의 </a:t>
            </a:r>
            <a:r>
              <a:rPr lang="ko-KR" altLang="en-US" sz="2000" dirty="0" err="1"/>
              <a:t>디렉토리와</a:t>
            </a:r>
            <a:r>
              <a:rPr lang="ko-KR" altLang="en-US" sz="2000" dirty="0"/>
              <a:t> 시스템 경로 변수 출력하기</a:t>
            </a:r>
          </a:p>
          <a:p>
            <a:pPr marL="514350" indent="-457200"/>
            <a:endParaRPr lang="ko-KR" altLang="en-US" sz="2200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5589240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r>
              <a:rPr lang="en-US" altLang="ko-KR" dirty="0"/>
              <a:t>, sys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os.getcwd</a:t>
            </a:r>
            <a:r>
              <a:rPr lang="en-US" altLang="ko-KR" dirty="0"/>
              <a:t>()) #</a:t>
            </a:r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ko-KR" altLang="en-US" dirty="0"/>
              <a:t> 표시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sys.path</a:t>
            </a:r>
            <a:r>
              <a:rPr lang="en-US" altLang="ko-KR" dirty="0"/>
              <a:t>) #</a:t>
            </a:r>
            <a:r>
              <a:rPr lang="ko-KR" altLang="en-US" dirty="0"/>
              <a:t>환경변수에 지정된 </a:t>
            </a:r>
            <a:r>
              <a:rPr lang="ko-KR" altLang="en-US" dirty="0" err="1"/>
              <a:t>디렉토리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6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32221</TotalTime>
  <Words>4619</Words>
  <Application>Microsoft Office PowerPoint</Application>
  <PresentationFormat>화면 슬라이드 쇼(4:3)</PresentationFormat>
  <Paragraphs>550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Söhne</vt:lpstr>
      <vt:lpstr>맑은 고딕</vt:lpstr>
      <vt:lpstr>Arial</vt:lpstr>
      <vt:lpstr>Office 테마</vt:lpstr>
      <vt:lpstr>파이썬 프로그래밍</vt:lpstr>
      <vt:lpstr>모듈</vt:lpstr>
      <vt:lpstr>서드 파티 모듈을 설치</vt:lpstr>
      <vt:lpstr>모듈 불러오기</vt:lpstr>
      <vt:lpstr>모듈 불러오기</vt:lpstr>
      <vt:lpstr>모듈 불러오기</vt:lpstr>
      <vt:lpstr>모듈 불러오기</vt:lpstr>
      <vt:lpstr>모듈 불러오기</vt:lpstr>
      <vt:lpstr>모듈 불러오기</vt:lpstr>
      <vt:lpstr>사용자 정의 모듈</vt:lpstr>
      <vt:lpstr>사용자 정의 모듈</vt:lpstr>
      <vt:lpstr>사용자 정의 모듈</vt:lpstr>
      <vt:lpstr>문제</vt:lpstr>
      <vt:lpstr>유용한 모듈</vt:lpstr>
      <vt:lpstr>유용한 모듈</vt:lpstr>
      <vt:lpstr>os</vt:lpstr>
      <vt:lpstr>os</vt:lpstr>
      <vt:lpstr>sys</vt:lpstr>
      <vt:lpstr>sys</vt:lpstr>
      <vt:lpstr>math</vt:lpstr>
      <vt:lpstr>math</vt:lpstr>
      <vt:lpstr>datetime</vt:lpstr>
      <vt:lpstr>datetime</vt:lpstr>
      <vt:lpstr>datetime</vt:lpstr>
      <vt:lpstr>calendar</vt:lpstr>
      <vt:lpstr>numpy</vt:lpstr>
      <vt:lpstr>numpy</vt:lpstr>
      <vt:lpstr>numpy</vt:lpstr>
      <vt:lpstr>pandas</vt:lpstr>
      <vt:lpstr>pandas</vt:lpstr>
      <vt:lpstr>matplotlib</vt:lpstr>
      <vt:lpstr>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163</cp:revision>
  <dcterms:created xsi:type="dcterms:W3CDTF">2023-02-11T00:29:48Z</dcterms:created>
  <dcterms:modified xsi:type="dcterms:W3CDTF">2023-06-08T07:47:56Z</dcterms:modified>
</cp:coreProperties>
</file>